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7" r:id="rId5"/>
  </p:sldMasterIdLst>
  <p:notesMasterIdLst>
    <p:notesMasterId r:id="rId57"/>
  </p:notesMasterIdLst>
  <p:handoutMasterIdLst>
    <p:handoutMasterId r:id="rId58"/>
  </p:handoutMasterIdLst>
  <p:sldIdLst>
    <p:sldId id="12537" r:id="rId6"/>
    <p:sldId id="12332" r:id="rId7"/>
    <p:sldId id="12566" r:id="rId8"/>
    <p:sldId id="2147471321" r:id="rId9"/>
    <p:sldId id="12293" r:id="rId10"/>
    <p:sldId id="2147471889" r:id="rId11"/>
    <p:sldId id="304" r:id="rId12"/>
    <p:sldId id="306" r:id="rId13"/>
    <p:sldId id="307" r:id="rId14"/>
    <p:sldId id="2147471229" r:id="rId15"/>
    <p:sldId id="275" r:id="rId16"/>
    <p:sldId id="2147471883" r:id="rId17"/>
    <p:sldId id="2147474255" r:id="rId18"/>
    <p:sldId id="2147471882" r:id="rId19"/>
    <p:sldId id="2147471893" r:id="rId20"/>
    <p:sldId id="321" r:id="rId21"/>
    <p:sldId id="322" r:id="rId22"/>
    <p:sldId id="2147471894" r:id="rId23"/>
    <p:sldId id="2147471875" r:id="rId24"/>
    <p:sldId id="264" r:id="rId25"/>
    <p:sldId id="339" r:id="rId26"/>
    <p:sldId id="311" r:id="rId27"/>
    <p:sldId id="312" r:id="rId28"/>
    <p:sldId id="313" r:id="rId29"/>
    <p:sldId id="315" r:id="rId30"/>
    <p:sldId id="316" r:id="rId31"/>
    <p:sldId id="317" r:id="rId32"/>
    <p:sldId id="265" r:id="rId33"/>
    <p:sldId id="266" r:id="rId34"/>
    <p:sldId id="2147471886" r:id="rId35"/>
    <p:sldId id="2147471231" r:id="rId36"/>
    <p:sldId id="261" r:id="rId37"/>
    <p:sldId id="2147471877" r:id="rId38"/>
    <p:sldId id="2147471881" r:id="rId39"/>
    <p:sldId id="2147375935" r:id="rId40"/>
    <p:sldId id="2147375937" r:id="rId41"/>
    <p:sldId id="2147471880" r:id="rId42"/>
    <p:sldId id="2147471890" r:id="rId43"/>
    <p:sldId id="2147471891" r:id="rId44"/>
    <p:sldId id="2147471885" r:id="rId45"/>
    <p:sldId id="2147474256" r:id="rId46"/>
    <p:sldId id="2147471897" r:id="rId47"/>
    <p:sldId id="2147471898" r:id="rId48"/>
    <p:sldId id="2147471899" r:id="rId49"/>
    <p:sldId id="2147471887" r:id="rId50"/>
    <p:sldId id="2147474257" r:id="rId51"/>
    <p:sldId id="2147471888" r:id="rId52"/>
    <p:sldId id="2147471892" r:id="rId53"/>
    <p:sldId id="320" r:id="rId54"/>
    <p:sldId id="2147474254" r:id="rId55"/>
    <p:sldId id="12539" r:id="rId56"/>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793" userDrawn="1">
          <p15:clr>
            <a:srgbClr val="A4A3A4"/>
          </p15:clr>
        </p15:guide>
        <p15:guide id="7" orient="horz" pos="4209" userDrawn="1">
          <p15:clr>
            <a:srgbClr val="A4A3A4"/>
          </p15:clr>
        </p15:guide>
        <p15:guide id="8" pos="3532" userDrawn="1">
          <p15:clr>
            <a:srgbClr val="A4A3A4"/>
          </p15:clr>
        </p15:guide>
        <p15:guide id="9" orient="horz" pos="2795" userDrawn="1">
          <p15:clr>
            <a:srgbClr val="A4A3A4"/>
          </p15:clr>
        </p15:guide>
        <p15:guide id="10" orient="horz" pos="2976" userDrawn="1">
          <p15:clr>
            <a:srgbClr val="A4A3A4"/>
          </p15:clr>
        </p15:guide>
        <p15:guide id="11" orient="horz" pos="3294" userDrawn="1">
          <p15:clr>
            <a:srgbClr val="A4A3A4"/>
          </p15:clr>
        </p15:guide>
        <p15:guide id="12" pos="39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317D2A-D81D-1460-E49F-055D2920C092}" name="Payne, Sarah" initials="PS" userId="S::kdsn106@astrazeneca.net::9340788f-9d31-4507-8269-ae527ddc6ba5" providerId="AD"/>
  <p188:author id="{93C72F34-A6CC-D5A1-D890-3983C9588D63}" name="Clouthier, Derek" initials="DC" userId="Clouthier, Derek" providerId="None"/>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8"/>
    <a:srgbClr val="0000FF"/>
    <a:srgbClr val="EAD1CE"/>
    <a:srgbClr val="C6573B"/>
    <a:srgbClr val="C7573C"/>
    <a:srgbClr val="C7583B"/>
    <a:srgbClr val="03C750"/>
    <a:srgbClr val="FF85FF"/>
    <a:srgbClr val="5D8298"/>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48" autoAdjust="0"/>
    <p:restoredTop sz="95103" autoAdjust="0"/>
  </p:normalViewPr>
  <p:slideViewPr>
    <p:cSldViewPr snapToObjects="1">
      <p:cViewPr varScale="1">
        <p:scale>
          <a:sx n="102" d="100"/>
          <a:sy n="102" d="100"/>
        </p:scale>
        <p:origin x="1464" y="72"/>
      </p:cViewPr>
      <p:guideLst>
        <p:guide orient="horz" pos="3150"/>
        <p:guide pos="3840"/>
        <p:guide pos="1906"/>
        <p:guide orient="horz" pos="3471"/>
        <p:guide orient="horz" pos="3706"/>
        <p:guide orient="horz" pos="3793"/>
        <p:guide orient="horz" pos="4209"/>
        <p:guide pos="3532"/>
        <p:guide orient="horz" pos="2795"/>
        <p:guide orient="horz" pos="2976"/>
        <p:guide orient="horz" pos="3294"/>
        <p:guide pos="39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57435525671729E-2"/>
          <c:y val="7.0487715941809359E-2"/>
          <c:w val="0.91527762517101807"/>
          <c:h val="0.83851216803682371"/>
        </c:manualLayout>
      </c:layout>
      <c:barChart>
        <c:barDir val="bar"/>
        <c:grouping val="clustered"/>
        <c:varyColors val="0"/>
        <c:ser>
          <c:idx val="0"/>
          <c:order val="0"/>
          <c:tx>
            <c:strRef>
              <c:f>Sheet1!$B$1</c:f>
              <c:strCache>
                <c:ptCount val="1"/>
                <c:pt idx="0">
                  <c:v>Grade &gt;=3</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6EF-4831-9BD5-F7EF93D0E7E8}"/>
                </c:ext>
              </c:extLst>
            </c:dLbl>
            <c:dLbl>
              <c:idx val="1"/>
              <c:delete val="1"/>
              <c:extLst>
                <c:ext xmlns:c15="http://schemas.microsoft.com/office/drawing/2012/chart" uri="{CE6537A1-D6FC-4f65-9D91-7224C49458BB}"/>
                <c:ext xmlns:c16="http://schemas.microsoft.com/office/drawing/2014/chart" uri="{C3380CC4-5D6E-409C-BE32-E72D297353CC}">
                  <c16:uniqueId val="{00000001-76EF-4831-9BD5-F7EF93D0E7E8}"/>
                </c:ext>
              </c:extLst>
            </c:dLbl>
            <c:dLbl>
              <c:idx val="2"/>
              <c:tx>
                <c:rich>
                  <a:bodyPr/>
                  <a:lstStyle/>
                  <a:p>
                    <a:fld id="{2804DF0B-C252-4F2C-ACFB-0E7122D64BF7}"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EF-4831-9BD5-F7EF93D0E7E8}"/>
                </c:ext>
              </c:extLst>
            </c:dLbl>
            <c:dLbl>
              <c:idx val="3"/>
              <c:delete val="1"/>
              <c:extLst>
                <c:ext xmlns:c15="http://schemas.microsoft.com/office/drawing/2012/chart" uri="{CE6537A1-D6FC-4f65-9D91-7224C49458BB}"/>
                <c:ext xmlns:c16="http://schemas.microsoft.com/office/drawing/2014/chart" uri="{C3380CC4-5D6E-409C-BE32-E72D297353CC}">
                  <c16:uniqueId val="{00000003-76EF-4831-9BD5-F7EF93D0E7E8}"/>
                </c:ext>
              </c:extLst>
            </c:dLbl>
            <c:dLbl>
              <c:idx val="6"/>
              <c:delete val="1"/>
              <c:extLst>
                <c:ext xmlns:c15="http://schemas.microsoft.com/office/drawing/2012/chart" uri="{CE6537A1-D6FC-4f65-9D91-7224C49458BB}"/>
                <c:ext xmlns:c16="http://schemas.microsoft.com/office/drawing/2014/chart" uri="{C3380CC4-5D6E-409C-BE32-E72D297353CC}">
                  <c16:uniqueId val="{00000006-76EF-4831-9BD5-F7EF93D0E7E8}"/>
                </c:ext>
              </c:extLst>
            </c:dLbl>
            <c:dLbl>
              <c:idx val="7"/>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6EF-4831-9BD5-F7EF93D0E7E8}"/>
                </c:ext>
              </c:extLst>
            </c:dLbl>
            <c:dLbl>
              <c:idx val="8"/>
              <c:delete val="1"/>
              <c:extLst>
                <c:ext xmlns:c15="http://schemas.microsoft.com/office/drawing/2012/chart" uri="{CE6537A1-D6FC-4f65-9D91-7224C49458BB}"/>
                <c:ext xmlns:c16="http://schemas.microsoft.com/office/drawing/2014/chart" uri="{C3380CC4-5D6E-409C-BE32-E72D297353CC}">
                  <c16:uniqueId val="{00000008-76EF-4831-9BD5-F7EF93D0E7E8}"/>
                </c:ext>
              </c:extLst>
            </c:dLbl>
            <c:dLbl>
              <c:idx val="9"/>
              <c:delete val="1"/>
              <c:extLst>
                <c:ext xmlns:c15="http://schemas.microsoft.com/office/drawing/2012/chart" uri="{CE6537A1-D6FC-4f65-9D91-7224C49458BB}"/>
                <c:ext xmlns:c16="http://schemas.microsoft.com/office/drawing/2014/chart" uri="{C3380CC4-5D6E-409C-BE32-E72D297353CC}">
                  <c16:uniqueId val="{00000009-76EF-4831-9BD5-F7EF93D0E7E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Hot flush</c:v>
                </c:pt>
                <c:pt idx="1">
                  <c:v>Cough</c:v>
                </c:pt>
                <c:pt idx="2">
                  <c:v>Urinary tract infection</c:v>
                </c:pt>
                <c:pt idx="3">
                  <c:v>Dizziness</c:v>
                </c:pt>
                <c:pt idx="4">
                  <c:v>Peripheral odema</c:v>
                </c:pt>
                <c:pt idx="5">
                  <c:v>Covid-19</c:v>
                </c:pt>
                <c:pt idx="6">
                  <c:v>Arthralgia</c:v>
                </c:pt>
                <c:pt idx="7">
                  <c:v>Hypertension</c:v>
                </c:pt>
                <c:pt idx="8">
                  <c:v>Vomiting</c:v>
                </c:pt>
                <c:pt idx="9">
                  <c:v>Decresed appetite</c:v>
                </c:pt>
                <c:pt idx="10">
                  <c:v>Constipation</c:v>
                </c:pt>
                <c:pt idx="11">
                  <c:v>Diarrhoea</c:v>
                </c:pt>
                <c:pt idx="12">
                  <c:v>Back pain</c:v>
                </c:pt>
                <c:pt idx="13">
                  <c:v>Nausea</c:v>
                </c:pt>
                <c:pt idx="14">
                  <c:v>Fatigue or asthenia</c:v>
                </c:pt>
                <c:pt idx="15">
                  <c:v>Anemia†</c:v>
                </c:pt>
                <c:pt idx="16">
                  <c:v>Any</c:v>
                </c:pt>
              </c:strCache>
            </c:strRef>
          </c:cat>
          <c:val>
            <c:numRef>
              <c:f>Sheet1!$B$2:$B$18</c:f>
              <c:numCache>
                <c:formatCode>0.0</c:formatCode>
                <c:ptCount val="17"/>
                <c:pt idx="0">
                  <c:v>0</c:v>
                </c:pt>
                <c:pt idx="1">
                  <c:v>0</c:v>
                </c:pt>
                <c:pt idx="2">
                  <c:v>1</c:v>
                </c:pt>
                <c:pt idx="3">
                  <c:v>0</c:v>
                </c:pt>
                <c:pt idx="4">
                  <c:v>0.3</c:v>
                </c:pt>
                <c:pt idx="5">
                  <c:v>2</c:v>
                </c:pt>
                <c:pt idx="6">
                  <c:v>0.5</c:v>
                </c:pt>
                <c:pt idx="7">
                  <c:v>4.5</c:v>
                </c:pt>
                <c:pt idx="8">
                  <c:v>0.3</c:v>
                </c:pt>
                <c:pt idx="9">
                  <c:v>0</c:v>
                </c:pt>
                <c:pt idx="10">
                  <c:v>0.3</c:v>
                </c:pt>
                <c:pt idx="11">
                  <c:v>0.3</c:v>
                </c:pt>
                <c:pt idx="12">
                  <c:v>1.5</c:v>
                </c:pt>
                <c:pt idx="13">
                  <c:v>0.3</c:v>
                </c:pt>
                <c:pt idx="14">
                  <c:v>1.5</c:v>
                </c:pt>
                <c:pt idx="15">
                  <c:v>3.3</c:v>
                </c:pt>
                <c:pt idx="16">
                  <c:v>43.2</c:v>
                </c:pt>
              </c:numCache>
            </c:numRef>
          </c:val>
          <c:extLst>
            <c:ext xmlns:c16="http://schemas.microsoft.com/office/drawing/2014/chart" uri="{C3380CC4-5D6E-409C-BE32-E72D297353CC}">
              <c16:uniqueId val="{00000010-76EF-4831-9BD5-F7EF93D0E7E8}"/>
            </c:ext>
          </c:extLst>
        </c:ser>
        <c:ser>
          <c:idx val="1"/>
          <c:order val="1"/>
          <c:tx>
            <c:strRef>
              <c:f>Sheet1!$C$1</c:f>
              <c:strCache>
                <c:ptCount val="1"/>
                <c:pt idx="0">
                  <c:v>All grades</c:v>
                </c:pt>
              </c:strCache>
            </c:strRef>
          </c:tx>
          <c:spPr>
            <a:solidFill>
              <a:schemeClr val="accent1">
                <a:alpha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Hot flush</c:v>
                </c:pt>
                <c:pt idx="1">
                  <c:v>Cough</c:v>
                </c:pt>
                <c:pt idx="2">
                  <c:v>Urinary tract infection</c:v>
                </c:pt>
                <c:pt idx="3">
                  <c:v>Dizziness</c:v>
                </c:pt>
                <c:pt idx="4">
                  <c:v>Peripheral odema</c:v>
                </c:pt>
                <c:pt idx="5">
                  <c:v>Covid-19</c:v>
                </c:pt>
                <c:pt idx="6">
                  <c:v>Arthralgia</c:v>
                </c:pt>
                <c:pt idx="7">
                  <c:v>Hypertension</c:v>
                </c:pt>
                <c:pt idx="8">
                  <c:v>Vomiting</c:v>
                </c:pt>
                <c:pt idx="9">
                  <c:v>Decresed appetite</c:v>
                </c:pt>
                <c:pt idx="10">
                  <c:v>Constipation</c:v>
                </c:pt>
                <c:pt idx="11">
                  <c:v>Diarrhoea</c:v>
                </c:pt>
                <c:pt idx="12">
                  <c:v>Back pain</c:v>
                </c:pt>
                <c:pt idx="13">
                  <c:v>Nausea</c:v>
                </c:pt>
                <c:pt idx="14">
                  <c:v>Fatigue or asthenia</c:v>
                </c:pt>
                <c:pt idx="15">
                  <c:v>Anemia†</c:v>
                </c:pt>
                <c:pt idx="16">
                  <c:v>Any</c:v>
                </c:pt>
              </c:strCache>
            </c:strRef>
          </c:cat>
          <c:val>
            <c:numRef>
              <c:f>Sheet1!$C$2:$C$18</c:f>
              <c:numCache>
                <c:formatCode>0.0</c:formatCode>
                <c:ptCount val="17"/>
                <c:pt idx="0">
                  <c:v>12.9</c:v>
                </c:pt>
                <c:pt idx="1">
                  <c:v>7.3</c:v>
                </c:pt>
                <c:pt idx="2">
                  <c:v>8.8000000000000007</c:v>
                </c:pt>
                <c:pt idx="3">
                  <c:v>6.8</c:v>
                </c:pt>
                <c:pt idx="4">
                  <c:v>12.6</c:v>
                </c:pt>
                <c:pt idx="5">
                  <c:v>8.8000000000000007</c:v>
                </c:pt>
                <c:pt idx="6">
                  <c:v>19.399999999999999</c:v>
                </c:pt>
                <c:pt idx="7">
                  <c:v>18.7</c:v>
                </c:pt>
                <c:pt idx="8">
                  <c:v>9.3000000000000007</c:v>
                </c:pt>
                <c:pt idx="9">
                  <c:v>7.8</c:v>
                </c:pt>
                <c:pt idx="10">
                  <c:v>14.9</c:v>
                </c:pt>
                <c:pt idx="11">
                  <c:v>10.6</c:v>
                </c:pt>
                <c:pt idx="12">
                  <c:v>19.899999999999999</c:v>
                </c:pt>
                <c:pt idx="13">
                  <c:v>14.4</c:v>
                </c:pt>
                <c:pt idx="14">
                  <c:v>30.3</c:v>
                </c:pt>
                <c:pt idx="15">
                  <c:v>17.7</c:v>
                </c:pt>
                <c:pt idx="16">
                  <c:v>96</c:v>
                </c:pt>
              </c:numCache>
            </c:numRef>
          </c:val>
          <c:extLst>
            <c:ext xmlns:c16="http://schemas.microsoft.com/office/drawing/2014/chart" uri="{C3380CC4-5D6E-409C-BE32-E72D297353CC}">
              <c16:uniqueId val="{00000011-76EF-4831-9BD5-F7EF93D0E7E8}"/>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1"/>
        <c:axPos val="l"/>
        <c:numFmt formatCode="General" sourceLinked="1"/>
        <c:majorTickMark val="none"/>
        <c:minorTickMark val="none"/>
        <c:tickLblPos val="high"/>
        <c:crossAx val="572317807"/>
        <c:crosses val="autoZero"/>
        <c:auto val="1"/>
        <c:lblAlgn val="ctr"/>
        <c:lblOffset val="100"/>
        <c:noMultiLvlLbl val="0"/>
      </c:catAx>
      <c:valAx>
        <c:axId val="572317807"/>
        <c:scaling>
          <c:orientation val="minMax"/>
          <c:max val="1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crossAx val="57232487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122749948568"/>
          <c:y val="8.5806697169279855E-2"/>
          <c:w val="0.6982952881958232"/>
          <c:h val="0.82263013415270048"/>
        </c:manualLayout>
      </c:layout>
      <c:barChart>
        <c:barDir val="bar"/>
        <c:grouping val="clustered"/>
        <c:varyColors val="0"/>
        <c:ser>
          <c:idx val="0"/>
          <c:order val="0"/>
          <c:tx>
            <c:strRef>
              <c:f>Sheet1!$B$1</c:f>
              <c:strCache>
                <c:ptCount val="1"/>
                <c:pt idx="0">
                  <c:v>Grade &gt;=3</c:v>
                </c:pt>
              </c:strCache>
            </c:strRef>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C82-4FF8-AE1E-EF097AB3972C}"/>
                </c:ext>
              </c:extLst>
            </c:dLbl>
            <c:dLbl>
              <c:idx val="1"/>
              <c:delete val="1"/>
              <c:extLst>
                <c:ext xmlns:c15="http://schemas.microsoft.com/office/drawing/2012/chart" uri="{CE6537A1-D6FC-4f65-9D91-7224C49458BB}"/>
                <c:ext xmlns:c16="http://schemas.microsoft.com/office/drawing/2014/chart" uri="{C3380CC4-5D6E-409C-BE32-E72D297353CC}">
                  <c16:uniqueId val="{00000001-EC82-4FF8-AE1E-EF097AB3972C}"/>
                </c:ext>
              </c:extLst>
            </c:dLbl>
            <c:dLbl>
              <c:idx val="2"/>
              <c:delete val="1"/>
              <c:extLst>
                <c:ext xmlns:c15="http://schemas.microsoft.com/office/drawing/2012/chart" uri="{CE6537A1-D6FC-4f65-9D91-7224C49458BB}"/>
                <c:ext xmlns:c16="http://schemas.microsoft.com/office/drawing/2014/chart" uri="{C3380CC4-5D6E-409C-BE32-E72D297353CC}">
                  <c16:uniqueId val="{00000002-EC82-4FF8-AE1E-EF097AB3972C}"/>
                </c:ext>
              </c:extLst>
            </c:dLbl>
            <c:dLbl>
              <c:idx val="3"/>
              <c:delete val="1"/>
              <c:extLst>
                <c:ext xmlns:c15="http://schemas.microsoft.com/office/drawing/2012/chart" uri="{CE6537A1-D6FC-4f65-9D91-7224C49458BB}"/>
                <c:ext xmlns:c16="http://schemas.microsoft.com/office/drawing/2014/chart" uri="{C3380CC4-5D6E-409C-BE32-E72D297353CC}">
                  <c16:uniqueId val="{00000003-EC82-4FF8-AE1E-EF097AB3972C}"/>
                </c:ext>
              </c:extLst>
            </c:dLbl>
            <c:dLbl>
              <c:idx val="4"/>
              <c:delete val="1"/>
              <c:extLst>
                <c:ext xmlns:c15="http://schemas.microsoft.com/office/drawing/2012/chart" uri="{CE6537A1-D6FC-4f65-9D91-7224C49458BB}"/>
                <c:ext xmlns:c16="http://schemas.microsoft.com/office/drawing/2014/chart" uri="{C3380CC4-5D6E-409C-BE32-E72D297353CC}">
                  <c16:uniqueId val="{00000004-EC82-4FF8-AE1E-EF097AB3972C}"/>
                </c:ext>
              </c:extLst>
            </c:dLbl>
            <c:dLbl>
              <c:idx val="6"/>
              <c:delete val="1"/>
              <c:extLst>
                <c:ext xmlns:c15="http://schemas.microsoft.com/office/drawing/2012/chart" uri="{CE6537A1-D6FC-4f65-9D91-7224C49458BB}"/>
                <c:ext xmlns:c16="http://schemas.microsoft.com/office/drawing/2014/chart" uri="{C3380CC4-5D6E-409C-BE32-E72D297353CC}">
                  <c16:uniqueId val="{00000006-EC82-4FF8-AE1E-EF097AB3972C}"/>
                </c:ext>
              </c:extLst>
            </c:dLbl>
            <c:dLbl>
              <c:idx val="7"/>
              <c:delete val="1"/>
              <c:extLst>
                <c:ext xmlns:c15="http://schemas.microsoft.com/office/drawing/2012/chart" uri="{CE6537A1-D6FC-4f65-9D91-7224C49458BB}"/>
                <c:ext xmlns:c16="http://schemas.microsoft.com/office/drawing/2014/chart" uri="{C3380CC4-5D6E-409C-BE32-E72D297353CC}">
                  <c16:uniqueId val="{00000007-EC82-4FF8-AE1E-EF097AB3972C}"/>
                </c:ext>
              </c:extLst>
            </c:dLbl>
            <c:dLbl>
              <c:idx val="10"/>
              <c:delete val="1"/>
              <c:extLst>
                <c:ext xmlns:c15="http://schemas.microsoft.com/office/drawing/2012/chart" uri="{CE6537A1-D6FC-4f65-9D91-7224C49458BB}"/>
                <c:ext xmlns:c16="http://schemas.microsoft.com/office/drawing/2014/chart" uri="{C3380CC4-5D6E-409C-BE32-E72D297353CC}">
                  <c16:uniqueId val="{0000000A-EC82-4FF8-AE1E-EF097AB3972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Hot flush</c:v>
                </c:pt>
                <c:pt idx="1">
                  <c:v>Cough</c:v>
                </c:pt>
                <c:pt idx="2">
                  <c:v>Urinary tract infection</c:v>
                </c:pt>
                <c:pt idx="3">
                  <c:v>Dizziness</c:v>
                </c:pt>
                <c:pt idx="4">
                  <c:v>Peripheral odema</c:v>
                </c:pt>
                <c:pt idx="5">
                  <c:v>Covid-19</c:v>
                </c:pt>
                <c:pt idx="6">
                  <c:v>Arthralgia</c:v>
                </c:pt>
                <c:pt idx="7">
                  <c:v>Hypertension</c:v>
                </c:pt>
                <c:pt idx="8">
                  <c:v>Vomiting</c:v>
                </c:pt>
                <c:pt idx="9">
                  <c:v>Decreased appetite</c:v>
                </c:pt>
                <c:pt idx="10">
                  <c:v>Constipation</c:v>
                </c:pt>
                <c:pt idx="11">
                  <c:v>Diarrhoea</c:v>
                </c:pt>
                <c:pt idx="12">
                  <c:v>Back pain</c:v>
                </c:pt>
                <c:pt idx="13">
                  <c:v>Nausea</c:v>
                </c:pt>
                <c:pt idx="14">
                  <c:v>Fatigue or asthenia</c:v>
                </c:pt>
                <c:pt idx="15">
                  <c:v>Anemia </c:v>
                </c:pt>
                <c:pt idx="16">
                  <c:v>Any</c:v>
                </c:pt>
              </c:strCache>
            </c:strRef>
          </c:cat>
          <c:val>
            <c:numRef>
              <c:f>Sheet1!$B$2:$B$18</c:f>
              <c:numCache>
                <c:formatCode>0.0</c:formatCode>
                <c:ptCount val="17"/>
                <c:pt idx="0">
                  <c:v>0</c:v>
                </c:pt>
                <c:pt idx="1">
                  <c:v>0</c:v>
                </c:pt>
                <c:pt idx="2">
                  <c:v>2.5</c:v>
                </c:pt>
                <c:pt idx="3">
                  <c:v>0</c:v>
                </c:pt>
                <c:pt idx="4">
                  <c:v>0</c:v>
                </c:pt>
                <c:pt idx="5">
                  <c:v>3.8</c:v>
                </c:pt>
                <c:pt idx="6">
                  <c:v>0</c:v>
                </c:pt>
                <c:pt idx="7">
                  <c:v>3.8</c:v>
                </c:pt>
                <c:pt idx="8">
                  <c:v>1.5</c:v>
                </c:pt>
                <c:pt idx="9">
                  <c:v>1</c:v>
                </c:pt>
                <c:pt idx="10">
                  <c:v>0</c:v>
                </c:pt>
                <c:pt idx="11">
                  <c:v>1.3</c:v>
                </c:pt>
                <c:pt idx="12">
                  <c:v>1</c:v>
                </c:pt>
                <c:pt idx="13">
                  <c:v>0.3</c:v>
                </c:pt>
                <c:pt idx="14">
                  <c:v>2.5</c:v>
                </c:pt>
                <c:pt idx="15">
                  <c:v>16.100000000000001</c:v>
                </c:pt>
                <c:pt idx="16">
                  <c:v>55.8</c:v>
                </c:pt>
              </c:numCache>
            </c:numRef>
          </c:val>
          <c:extLst>
            <c:ext xmlns:c16="http://schemas.microsoft.com/office/drawing/2014/chart" uri="{C3380CC4-5D6E-409C-BE32-E72D297353CC}">
              <c16:uniqueId val="{0000000F-EC82-4FF8-AE1E-EF097AB3972C}"/>
            </c:ext>
          </c:extLst>
        </c:ser>
        <c:ser>
          <c:idx val="1"/>
          <c:order val="1"/>
          <c:tx>
            <c:strRef>
              <c:f>Sheet1!$C$1</c:f>
              <c:strCache>
                <c:ptCount val="1"/>
                <c:pt idx="0">
                  <c:v>All grades</c:v>
                </c:pt>
              </c:strCache>
            </c:strRef>
          </c:tx>
          <c:spPr>
            <a:solidFill>
              <a:schemeClr val="tx2">
                <a:alpha val="29738"/>
              </a:schemeClr>
            </a:solidFill>
            <a:ln>
              <a:noFill/>
            </a:ln>
            <a:effectLst/>
          </c:spPr>
          <c:invertIfNegative val="0"/>
          <c:dLbls>
            <c:dLbl>
              <c:idx val="1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7E-4F65-A5F3-45B85255FE7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Hot flush</c:v>
                </c:pt>
                <c:pt idx="1">
                  <c:v>Cough</c:v>
                </c:pt>
                <c:pt idx="2">
                  <c:v>Urinary tract infection</c:v>
                </c:pt>
                <c:pt idx="3">
                  <c:v>Dizziness</c:v>
                </c:pt>
                <c:pt idx="4">
                  <c:v>Peripheral odema</c:v>
                </c:pt>
                <c:pt idx="5">
                  <c:v>Covid-19</c:v>
                </c:pt>
                <c:pt idx="6">
                  <c:v>Arthralgia</c:v>
                </c:pt>
                <c:pt idx="7">
                  <c:v>Hypertension</c:v>
                </c:pt>
                <c:pt idx="8">
                  <c:v>Vomiting</c:v>
                </c:pt>
                <c:pt idx="9">
                  <c:v>Decreased appetite</c:v>
                </c:pt>
                <c:pt idx="10">
                  <c:v>Constipation</c:v>
                </c:pt>
                <c:pt idx="11">
                  <c:v>Diarrhoea</c:v>
                </c:pt>
                <c:pt idx="12">
                  <c:v>Back pain</c:v>
                </c:pt>
                <c:pt idx="13">
                  <c:v>Nausea</c:v>
                </c:pt>
                <c:pt idx="14">
                  <c:v>Fatigue or asthenia</c:v>
                </c:pt>
                <c:pt idx="15">
                  <c:v>Anemia </c:v>
                </c:pt>
                <c:pt idx="16">
                  <c:v>Any</c:v>
                </c:pt>
              </c:strCache>
            </c:strRef>
          </c:cat>
          <c:val>
            <c:numRef>
              <c:f>Sheet1!$C$2:$C$18</c:f>
              <c:numCache>
                <c:formatCode>0.0</c:formatCode>
                <c:ptCount val="17"/>
                <c:pt idx="0">
                  <c:v>8.8000000000000007</c:v>
                </c:pt>
                <c:pt idx="1">
                  <c:v>11.8</c:v>
                </c:pt>
                <c:pt idx="2">
                  <c:v>11.6</c:v>
                </c:pt>
                <c:pt idx="3">
                  <c:v>12.3</c:v>
                </c:pt>
                <c:pt idx="4">
                  <c:v>12.3</c:v>
                </c:pt>
                <c:pt idx="5">
                  <c:v>12.8</c:v>
                </c:pt>
                <c:pt idx="6">
                  <c:v>14.6</c:v>
                </c:pt>
                <c:pt idx="7">
                  <c:v>15.3</c:v>
                </c:pt>
                <c:pt idx="8">
                  <c:v>15.6</c:v>
                </c:pt>
                <c:pt idx="9">
                  <c:v>16.600000000000001</c:v>
                </c:pt>
                <c:pt idx="10">
                  <c:v>18.600000000000001</c:v>
                </c:pt>
                <c:pt idx="11">
                  <c:v>20.6</c:v>
                </c:pt>
                <c:pt idx="12">
                  <c:v>21.6</c:v>
                </c:pt>
                <c:pt idx="13">
                  <c:v>30.7</c:v>
                </c:pt>
                <c:pt idx="14">
                  <c:v>38.700000000000003</c:v>
                </c:pt>
                <c:pt idx="15">
                  <c:v>49.7</c:v>
                </c:pt>
                <c:pt idx="16">
                  <c:v>97.7</c:v>
                </c:pt>
              </c:numCache>
            </c:numRef>
          </c:val>
          <c:extLst>
            <c:ext xmlns:c16="http://schemas.microsoft.com/office/drawing/2014/chart" uri="{C3380CC4-5D6E-409C-BE32-E72D297353CC}">
              <c16:uniqueId val="{00000011-EC82-4FF8-AE1E-EF097AB3972C}"/>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1" i="0" u="none" strike="noStrike" kern="1200" baseline="0">
                <a:solidFill>
                  <a:schemeClr val="tx1"/>
                </a:solidFill>
                <a:latin typeface="Arial" panose="020B0604020202020204" pitchFamily="34" charset="0"/>
                <a:ea typeface="+mn-ea"/>
                <a:cs typeface="+mn-cs"/>
              </a:defRPr>
            </a:pPr>
            <a:endParaRPr lang="en-US"/>
          </a:p>
        </c:txPr>
        <c:crossAx val="572317807"/>
        <c:crosses val="autoZero"/>
        <c:auto val="1"/>
        <c:lblAlgn val="l"/>
        <c:lblOffset val="1000"/>
        <c:noMultiLvlLbl val="0"/>
      </c:catAx>
      <c:valAx>
        <c:axId val="572317807"/>
        <c:scaling>
          <c:orientation val="maxMin"/>
          <c:max val="1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mn-cs"/>
              </a:defRPr>
            </a:pPr>
            <a:endParaRPr lang="en-US"/>
          </a:p>
        </c:txPr>
        <c:crossAx val="57232487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122749948568"/>
          <c:y val="8.5806697169279855E-2"/>
          <c:w val="0.6982952881958232"/>
          <c:h val="0.82500051807411712"/>
        </c:manualLayout>
      </c:layout>
      <c:barChart>
        <c:barDir val="bar"/>
        <c:grouping val="stacked"/>
        <c:varyColors val="0"/>
        <c:ser>
          <c:idx val="0"/>
          <c:order val="0"/>
          <c:tx>
            <c:strRef>
              <c:f>Sheet1!$B$1</c:f>
              <c:strCache>
                <c:ptCount val="1"/>
                <c:pt idx="0">
                  <c:v>Grade &gt;=3</c:v>
                </c:pt>
              </c:strCache>
            </c:strRef>
          </c:tx>
          <c:spPr>
            <a:solidFill>
              <a:schemeClr val="tx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7E9-1B48-A5A5-2A2504702ED5}"/>
                </c:ext>
              </c:extLst>
            </c:dLbl>
            <c:dLbl>
              <c:idx val="1"/>
              <c:delete val="1"/>
              <c:extLst>
                <c:ext xmlns:c15="http://schemas.microsoft.com/office/drawing/2012/chart" uri="{CE6537A1-D6FC-4f65-9D91-7224C49458BB}"/>
                <c:ext xmlns:c16="http://schemas.microsoft.com/office/drawing/2014/chart" uri="{C3380CC4-5D6E-409C-BE32-E72D297353CC}">
                  <c16:uniqueId val="{00000001-67E9-1B48-A5A5-2A2504702ED5}"/>
                </c:ext>
              </c:extLst>
            </c:dLbl>
            <c:dLbl>
              <c:idx val="2"/>
              <c:delete val="1"/>
              <c:extLst>
                <c:ext xmlns:c15="http://schemas.microsoft.com/office/drawing/2012/chart" uri="{CE6537A1-D6FC-4f65-9D91-7224C49458BB}"/>
                <c:ext xmlns:c16="http://schemas.microsoft.com/office/drawing/2014/chart" uri="{C3380CC4-5D6E-409C-BE32-E72D297353CC}">
                  <c16:uniqueId val="{00000002-67E9-1B48-A5A5-2A2504702ED5}"/>
                </c:ext>
              </c:extLst>
            </c:dLbl>
            <c:dLbl>
              <c:idx val="3"/>
              <c:delete val="1"/>
              <c:extLst>
                <c:ext xmlns:c15="http://schemas.microsoft.com/office/drawing/2012/chart" uri="{CE6537A1-D6FC-4f65-9D91-7224C49458BB}"/>
                <c:ext xmlns:c16="http://schemas.microsoft.com/office/drawing/2014/chart" uri="{C3380CC4-5D6E-409C-BE32-E72D297353CC}">
                  <c16:uniqueId val="{00000003-67E9-1B48-A5A5-2A2504702ED5}"/>
                </c:ext>
              </c:extLst>
            </c:dLbl>
            <c:dLbl>
              <c:idx val="4"/>
              <c:delete val="1"/>
              <c:extLst>
                <c:ext xmlns:c15="http://schemas.microsoft.com/office/drawing/2012/chart" uri="{CE6537A1-D6FC-4f65-9D91-7224C49458BB}"/>
                <c:ext xmlns:c16="http://schemas.microsoft.com/office/drawing/2014/chart" uri="{C3380CC4-5D6E-409C-BE32-E72D297353CC}">
                  <c16:uniqueId val="{00000004-67E9-1B48-A5A5-2A2504702ED5}"/>
                </c:ext>
              </c:extLst>
            </c:dLbl>
            <c:dLbl>
              <c:idx val="5"/>
              <c:delete val="1"/>
              <c:extLst>
                <c:ext xmlns:c15="http://schemas.microsoft.com/office/drawing/2012/chart" uri="{CE6537A1-D6FC-4f65-9D91-7224C49458BB}"/>
                <c:ext xmlns:c16="http://schemas.microsoft.com/office/drawing/2014/chart" uri="{C3380CC4-5D6E-409C-BE32-E72D297353CC}">
                  <c16:uniqueId val="{00000005-67E9-1B48-A5A5-2A2504702ED5}"/>
                </c:ext>
              </c:extLst>
            </c:dLbl>
            <c:dLbl>
              <c:idx val="6"/>
              <c:delete val="1"/>
              <c:extLst>
                <c:ext xmlns:c15="http://schemas.microsoft.com/office/drawing/2012/chart" uri="{CE6537A1-D6FC-4f65-9D91-7224C49458BB}"/>
                <c:ext xmlns:c16="http://schemas.microsoft.com/office/drawing/2014/chart" uri="{C3380CC4-5D6E-409C-BE32-E72D297353CC}">
                  <c16:uniqueId val="{00000006-67E9-1B48-A5A5-2A2504702ED5}"/>
                </c:ext>
              </c:extLst>
            </c:dLbl>
            <c:dLbl>
              <c:idx val="7"/>
              <c:layout>
                <c:manualLayout>
                  <c:x val="3.5894752715573373E-2"/>
                  <c:y val="-4.08599696873047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E9-1B48-A5A5-2A2504702ED5}"/>
                </c:ext>
              </c:extLst>
            </c:dLbl>
            <c:dLbl>
              <c:idx val="8"/>
              <c:delete val="1"/>
              <c:extLst>
                <c:ext xmlns:c15="http://schemas.microsoft.com/office/drawing/2012/chart" uri="{CE6537A1-D6FC-4f65-9D91-7224C49458BB}"/>
                <c:ext xmlns:c16="http://schemas.microsoft.com/office/drawing/2014/chart" uri="{C3380CC4-5D6E-409C-BE32-E72D297353CC}">
                  <c16:uniqueId val="{00000008-67E9-1B48-A5A5-2A2504702ED5}"/>
                </c:ext>
              </c:extLst>
            </c:dLbl>
            <c:dLbl>
              <c:idx val="9"/>
              <c:delete val="1"/>
              <c:extLst>
                <c:ext xmlns:c15="http://schemas.microsoft.com/office/drawing/2012/chart" uri="{CE6537A1-D6FC-4f65-9D91-7224C49458BB}"/>
                <c:ext xmlns:c16="http://schemas.microsoft.com/office/drawing/2014/chart" uri="{C3380CC4-5D6E-409C-BE32-E72D297353CC}">
                  <c16:uniqueId val="{00000009-67E9-1B48-A5A5-2A2504702ED5}"/>
                </c:ext>
              </c:extLst>
            </c:dLbl>
            <c:dLbl>
              <c:idx val="10"/>
              <c:layout>
                <c:manualLayout>
                  <c:x val="2.1915203285219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E9-1B48-A5A5-2A2504702ED5}"/>
                </c:ext>
              </c:extLst>
            </c:dLbl>
            <c:dLbl>
              <c:idx val="11"/>
              <c:layout>
                <c:manualLayout>
                  <c:x val="3.3816415858339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E9-1B48-A5A5-2A2504702ED5}"/>
                </c:ext>
              </c:extLst>
            </c:dLbl>
            <c:dLbl>
              <c:idx val="12"/>
              <c:layout>
                <c:manualLayout>
                  <c:x val="2.7746822260502468E-2"/>
                  <c:y val="-2.77295471667621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E9-1B48-A5A5-2A2504702ED5}"/>
                </c:ext>
              </c:extLst>
            </c:dLbl>
            <c:dLbl>
              <c:idx val="13"/>
              <c:layout>
                <c:manualLayout>
                  <c:x val="4.19306153721743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E9-1B48-A5A5-2A2504702ED5}"/>
                </c:ext>
              </c:extLst>
            </c:dLbl>
            <c:dLbl>
              <c:idx val="14"/>
              <c:layout>
                <c:manualLayout>
                  <c:x val="8.69363612939503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E9-1B48-A5A5-2A2504702ED5}"/>
                </c:ext>
              </c:extLst>
            </c:dLbl>
            <c:dLbl>
              <c:idx val="15"/>
              <c:layout>
                <c:manualLayout>
                  <c:x val="0.1956955703237530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E9-1B48-A5A5-2A2504702ED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Nausea</c:v>
                </c:pt>
                <c:pt idx="1">
                  <c:v>Decreased appetite</c:v>
                </c:pt>
                <c:pt idx="2">
                  <c:v>Back pain</c:v>
                </c:pt>
                <c:pt idx="3">
                  <c:v>Leukopenia</c:v>
                </c:pt>
                <c:pt idx="4">
                  <c:v>Thrombocytopenia</c:v>
                </c:pt>
                <c:pt idx="5">
                  <c:v>Fatigue</c:v>
                </c:pt>
                <c:pt idx="6">
                  <c:v>Neutropenia</c:v>
                </c:pt>
                <c:pt idx="7">
                  <c:v>Anaemia</c:v>
                </c:pt>
              </c:strCache>
            </c:strRef>
          </c:cat>
          <c:val>
            <c:numRef>
              <c:f>Sheet1!$B$2:$B$9</c:f>
              <c:numCache>
                <c:formatCode>0.0</c:formatCode>
                <c:ptCount val="8"/>
                <c:pt idx="0">
                  <c:v>0</c:v>
                </c:pt>
                <c:pt idx="1">
                  <c:v>0</c:v>
                </c:pt>
                <c:pt idx="2">
                  <c:v>0</c:v>
                </c:pt>
                <c:pt idx="3">
                  <c:v>0</c:v>
                </c:pt>
                <c:pt idx="4">
                  <c:v>2.2999999999999998</c:v>
                </c:pt>
                <c:pt idx="5">
                  <c:v>0</c:v>
                </c:pt>
                <c:pt idx="6">
                  <c:v>1.3</c:v>
                </c:pt>
                <c:pt idx="7">
                  <c:v>3.3</c:v>
                </c:pt>
              </c:numCache>
            </c:numRef>
          </c:val>
          <c:extLst>
            <c:ext xmlns:c16="http://schemas.microsoft.com/office/drawing/2014/chart" uri="{C3380CC4-5D6E-409C-BE32-E72D297353CC}">
              <c16:uniqueId val="{00000010-67E9-1B48-A5A5-2A2504702ED5}"/>
            </c:ext>
          </c:extLst>
        </c:ser>
        <c:ser>
          <c:idx val="1"/>
          <c:order val="1"/>
          <c:tx>
            <c:strRef>
              <c:f>Sheet1!$C$1</c:f>
              <c:strCache>
                <c:ptCount val="1"/>
                <c:pt idx="0">
                  <c:v>All grades</c:v>
                </c:pt>
              </c:strCache>
            </c:strRef>
          </c:tx>
          <c:spPr>
            <a:solidFill>
              <a:schemeClr val="tx2"/>
            </a:solidFill>
            <a:ln>
              <a:noFill/>
            </a:ln>
            <a:effectLst/>
          </c:spPr>
          <c:invertIfNegative val="0"/>
          <c:dLbls>
            <c:dLbl>
              <c:idx val="0"/>
              <c:layout>
                <c:manualLayout>
                  <c:x val="2.90333439573021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E9-1B48-A5A5-2A2504702ED5}"/>
                </c:ext>
              </c:extLst>
            </c:dLbl>
            <c:dLbl>
              <c:idx val="1"/>
              <c:layout>
                <c:manualLayout>
                  <c:x val="2.64675888627025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7E9-1B48-A5A5-2A2504702ED5}"/>
                </c:ext>
              </c:extLst>
            </c:dLbl>
            <c:dLbl>
              <c:idx val="2"/>
              <c:layout>
                <c:manualLayout>
                  <c:x val="2.430780526398928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7E9-1B48-A5A5-2A2504702ED5}"/>
                </c:ext>
              </c:extLst>
            </c:dLbl>
            <c:dLbl>
              <c:idx val="3"/>
              <c:layout>
                <c:manualLayout>
                  <c:x val="8.75667752622955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7E9-1B48-A5A5-2A2504702ED5}"/>
                </c:ext>
              </c:extLst>
            </c:dLbl>
            <c:dLbl>
              <c:idx val="4"/>
              <c:layout>
                <c:manualLayout>
                  <c:x val="4.008735150178037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7E9-1B48-A5A5-2A2504702ED5}"/>
                </c:ext>
              </c:extLst>
            </c:dLbl>
            <c:dLbl>
              <c:idx val="5"/>
              <c:layout>
                <c:manualLayout>
                  <c:x val="4.277807952050023E-2"/>
                  <c:y val="-5.545909433352435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7E9-1B48-A5A5-2A2504702ED5}"/>
                </c:ext>
              </c:extLst>
            </c:dLbl>
            <c:dLbl>
              <c:idx val="10"/>
              <c:dLblPos val="inEnd"/>
              <c:showLegendKey val="0"/>
              <c:showVal val="1"/>
              <c:showCatName val="0"/>
              <c:showSerName val="0"/>
              <c:showPercent val="0"/>
              <c:showBubbleSize val="0"/>
              <c:extLst>
                <c:ext xmlns:c15="http://schemas.microsoft.com/office/drawing/2012/chart" uri="{CE6537A1-D6FC-4f65-9D91-7224C49458BB}">
                  <c15:layout>
                    <c:manualLayout>
                      <c:w val="7.6191190165355763E-2"/>
                      <c:h val="5.6223816811870976E-2"/>
                    </c:manualLayout>
                  </c15:layout>
                </c:ext>
                <c:ext xmlns:c16="http://schemas.microsoft.com/office/drawing/2014/chart" uri="{C3380CC4-5D6E-409C-BE32-E72D297353CC}">
                  <c16:uniqueId val="{0000001B-67E9-1B48-A5A5-2A2504702ED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Nausea</c:v>
                </c:pt>
                <c:pt idx="1">
                  <c:v>Decreased appetite</c:v>
                </c:pt>
                <c:pt idx="2">
                  <c:v>Back pain</c:v>
                </c:pt>
                <c:pt idx="3">
                  <c:v>Leukopenia</c:v>
                </c:pt>
                <c:pt idx="4">
                  <c:v>Thrombocytopenia</c:v>
                </c:pt>
                <c:pt idx="5">
                  <c:v>Fatigue</c:v>
                </c:pt>
                <c:pt idx="6">
                  <c:v>Neutropenia</c:v>
                </c:pt>
                <c:pt idx="7">
                  <c:v>Anaemia</c:v>
                </c:pt>
              </c:strCache>
            </c:strRef>
          </c:cat>
          <c:val>
            <c:numRef>
              <c:f>Sheet1!$C$2:$C$9</c:f>
              <c:numCache>
                <c:formatCode>0.0</c:formatCode>
                <c:ptCount val="8"/>
                <c:pt idx="0">
                  <c:v>0.5</c:v>
                </c:pt>
                <c:pt idx="1">
                  <c:v>1.3</c:v>
                </c:pt>
                <c:pt idx="2">
                  <c:v>2.5</c:v>
                </c:pt>
                <c:pt idx="3">
                  <c:v>6.3</c:v>
                </c:pt>
                <c:pt idx="4">
                  <c:v>5</c:v>
                </c:pt>
                <c:pt idx="5">
                  <c:v>4</c:v>
                </c:pt>
                <c:pt idx="6">
                  <c:v>17.100000000000001</c:v>
                </c:pt>
                <c:pt idx="7">
                  <c:v>43.2</c:v>
                </c:pt>
              </c:numCache>
            </c:numRef>
          </c:val>
          <c:extLst>
            <c:ext xmlns:c16="http://schemas.microsoft.com/office/drawing/2014/chart" uri="{C3380CC4-5D6E-409C-BE32-E72D297353CC}">
              <c16:uniqueId val="{00000020-67E9-1B48-A5A5-2A2504702ED5}"/>
            </c:ext>
          </c:extLst>
        </c:ser>
        <c:ser>
          <c:idx val="2"/>
          <c:order val="2"/>
          <c:tx>
            <c:strRef>
              <c:f>Sheet1!$D$1</c:f>
              <c:strCache>
                <c:ptCount val="1"/>
                <c:pt idx="0">
                  <c:v>Column1</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Nausea</c:v>
                </c:pt>
                <c:pt idx="1">
                  <c:v>Decreased appetite</c:v>
                </c:pt>
                <c:pt idx="2">
                  <c:v>Back pain</c:v>
                </c:pt>
                <c:pt idx="3">
                  <c:v>Leukopenia</c:v>
                </c:pt>
                <c:pt idx="4">
                  <c:v>Thrombocytopenia</c:v>
                </c:pt>
                <c:pt idx="5">
                  <c:v>Fatigue</c:v>
                </c:pt>
                <c:pt idx="6">
                  <c:v>Neutropenia</c:v>
                </c:pt>
                <c:pt idx="7">
                  <c:v>Anaemia</c:v>
                </c:pt>
              </c:strCache>
            </c:strRef>
          </c:cat>
          <c:val>
            <c:numRef>
              <c:f>Sheet1!$D$2:$D$9</c:f>
              <c:numCache>
                <c:formatCode>General</c:formatCode>
                <c:ptCount val="8"/>
                <c:pt idx="0">
                  <c:v>20.100000000000001</c:v>
                </c:pt>
                <c:pt idx="1">
                  <c:v>20.399999999999999</c:v>
                </c:pt>
                <c:pt idx="2">
                  <c:v>19.600000000000001</c:v>
                </c:pt>
                <c:pt idx="3">
                  <c:v>15.8</c:v>
                </c:pt>
                <c:pt idx="4">
                  <c:v>17.3</c:v>
                </c:pt>
                <c:pt idx="5">
                  <c:v>29.6</c:v>
                </c:pt>
                <c:pt idx="6">
                  <c:v>17.3</c:v>
                </c:pt>
                <c:pt idx="7">
                  <c:v>19.3</c:v>
                </c:pt>
              </c:numCache>
            </c:numRef>
          </c:val>
          <c:extLst>
            <c:ext xmlns:c16="http://schemas.microsoft.com/office/drawing/2014/chart" uri="{C3380CC4-5D6E-409C-BE32-E72D297353CC}">
              <c16:uniqueId val="{00000021-67E9-1B48-A5A5-2A2504702ED5}"/>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0"/>
        <c:axPos val="r"/>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72317807"/>
        <c:crosses val="autoZero"/>
        <c:auto val="1"/>
        <c:lblAlgn val="l"/>
        <c:lblOffset val="1000"/>
        <c:noMultiLvlLbl val="0"/>
      </c:catAx>
      <c:valAx>
        <c:axId val="572317807"/>
        <c:scaling>
          <c:orientation val="maxMin"/>
          <c:max val="8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232487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122749948568"/>
          <c:y val="8.5806697169279855E-2"/>
          <c:w val="0.6982952881958232"/>
          <c:h val="0.82500051807411712"/>
        </c:manualLayout>
      </c:layout>
      <c:barChart>
        <c:barDir val="bar"/>
        <c:grouping val="stacked"/>
        <c:varyColors val="0"/>
        <c:ser>
          <c:idx val="0"/>
          <c:order val="0"/>
          <c:tx>
            <c:strRef>
              <c:f>Sheet1!$B$1</c:f>
              <c:strCache>
                <c:ptCount val="1"/>
                <c:pt idx="0">
                  <c:v>Grade &gt;=3</c:v>
                </c:pt>
              </c:strCache>
            </c:strRef>
          </c:tx>
          <c:spPr>
            <a:solidFill>
              <a:schemeClr val="accent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7E9-1B48-A5A5-2A2504702ED5}"/>
                </c:ext>
              </c:extLst>
            </c:dLbl>
            <c:dLbl>
              <c:idx val="1"/>
              <c:delete val="1"/>
              <c:extLst>
                <c:ext xmlns:c15="http://schemas.microsoft.com/office/drawing/2012/chart" uri="{CE6537A1-D6FC-4f65-9D91-7224C49458BB}"/>
                <c:ext xmlns:c16="http://schemas.microsoft.com/office/drawing/2014/chart" uri="{C3380CC4-5D6E-409C-BE32-E72D297353CC}">
                  <c16:uniqueId val="{00000001-67E9-1B48-A5A5-2A2504702ED5}"/>
                </c:ext>
              </c:extLst>
            </c:dLbl>
            <c:dLbl>
              <c:idx val="2"/>
              <c:delete val="1"/>
              <c:extLst>
                <c:ext xmlns:c15="http://schemas.microsoft.com/office/drawing/2012/chart" uri="{CE6537A1-D6FC-4f65-9D91-7224C49458BB}"/>
                <c:ext xmlns:c16="http://schemas.microsoft.com/office/drawing/2014/chart" uri="{C3380CC4-5D6E-409C-BE32-E72D297353CC}">
                  <c16:uniqueId val="{00000002-67E9-1B48-A5A5-2A2504702ED5}"/>
                </c:ext>
              </c:extLst>
            </c:dLbl>
            <c:dLbl>
              <c:idx val="3"/>
              <c:delete val="1"/>
              <c:extLst>
                <c:ext xmlns:c15="http://schemas.microsoft.com/office/drawing/2012/chart" uri="{CE6537A1-D6FC-4f65-9D91-7224C49458BB}"/>
                <c:ext xmlns:c16="http://schemas.microsoft.com/office/drawing/2014/chart" uri="{C3380CC4-5D6E-409C-BE32-E72D297353CC}">
                  <c16:uniqueId val="{00000003-67E9-1B48-A5A5-2A2504702ED5}"/>
                </c:ext>
              </c:extLst>
            </c:dLbl>
            <c:dLbl>
              <c:idx val="4"/>
              <c:delete val="1"/>
              <c:extLst>
                <c:ext xmlns:c15="http://schemas.microsoft.com/office/drawing/2012/chart" uri="{CE6537A1-D6FC-4f65-9D91-7224C49458BB}"/>
                <c:ext xmlns:c16="http://schemas.microsoft.com/office/drawing/2014/chart" uri="{C3380CC4-5D6E-409C-BE32-E72D297353CC}">
                  <c16:uniqueId val="{00000004-67E9-1B48-A5A5-2A2504702ED5}"/>
                </c:ext>
              </c:extLst>
            </c:dLbl>
            <c:dLbl>
              <c:idx val="5"/>
              <c:delete val="1"/>
              <c:extLst>
                <c:ext xmlns:c15="http://schemas.microsoft.com/office/drawing/2012/chart" uri="{CE6537A1-D6FC-4f65-9D91-7224C49458BB}"/>
                <c:ext xmlns:c16="http://schemas.microsoft.com/office/drawing/2014/chart" uri="{C3380CC4-5D6E-409C-BE32-E72D297353CC}">
                  <c16:uniqueId val="{00000005-67E9-1B48-A5A5-2A2504702ED5}"/>
                </c:ext>
              </c:extLst>
            </c:dLbl>
            <c:dLbl>
              <c:idx val="6"/>
              <c:delete val="1"/>
              <c:extLst>
                <c:ext xmlns:c15="http://schemas.microsoft.com/office/drawing/2012/chart" uri="{CE6537A1-D6FC-4f65-9D91-7224C49458BB}"/>
                <c:ext xmlns:c16="http://schemas.microsoft.com/office/drawing/2014/chart" uri="{C3380CC4-5D6E-409C-BE32-E72D297353CC}">
                  <c16:uniqueId val="{00000006-67E9-1B48-A5A5-2A2504702ED5}"/>
                </c:ext>
              </c:extLst>
            </c:dLbl>
            <c:dLbl>
              <c:idx val="7"/>
              <c:delete val="1"/>
              <c:extLst>
                <c:ext xmlns:c15="http://schemas.microsoft.com/office/drawing/2012/chart" uri="{CE6537A1-D6FC-4f65-9D91-7224C49458BB}"/>
                <c:ext xmlns:c16="http://schemas.microsoft.com/office/drawing/2014/chart" uri="{C3380CC4-5D6E-409C-BE32-E72D297353CC}">
                  <c16:uniqueId val="{00000007-67E9-1B48-A5A5-2A2504702ED5}"/>
                </c:ext>
              </c:extLst>
            </c:dLbl>
            <c:dLbl>
              <c:idx val="8"/>
              <c:delete val="1"/>
              <c:extLst>
                <c:ext xmlns:c15="http://schemas.microsoft.com/office/drawing/2012/chart" uri="{CE6537A1-D6FC-4f65-9D91-7224C49458BB}"/>
                <c:ext xmlns:c16="http://schemas.microsoft.com/office/drawing/2014/chart" uri="{C3380CC4-5D6E-409C-BE32-E72D297353CC}">
                  <c16:uniqueId val="{00000008-67E9-1B48-A5A5-2A2504702ED5}"/>
                </c:ext>
              </c:extLst>
            </c:dLbl>
            <c:dLbl>
              <c:idx val="9"/>
              <c:delete val="1"/>
              <c:extLst>
                <c:ext xmlns:c15="http://schemas.microsoft.com/office/drawing/2012/chart" uri="{CE6537A1-D6FC-4f65-9D91-7224C49458BB}"/>
                <c:ext xmlns:c16="http://schemas.microsoft.com/office/drawing/2014/chart" uri="{C3380CC4-5D6E-409C-BE32-E72D297353CC}">
                  <c16:uniqueId val="{00000009-67E9-1B48-A5A5-2A2504702ED5}"/>
                </c:ext>
              </c:extLst>
            </c:dLbl>
            <c:dLbl>
              <c:idx val="10"/>
              <c:layout>
                <c:manualLayout>
                  <c:x val="2.1915203285219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E9-1B48-A5A5-2A2504702ED5}"/>
                </c:ext>
              </c:extLst>
            </c:dLbl>
            <c:dLbl>
              <c:idx val="11"/>
              <c:layout>
                <c:manualLayout>
                  <c:x val="3.3816415858339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E9-1B48-A5A5-2A2504702ED5}"/>
                </c:ext>
              </c:extLst>
            </c:dLbl>
            <c:dLbl>
              <c:idx val="12"/>
              <c:layout>
                <c:manualLayout>
                  <c:x val="2.7746822260502468E-2"/>
                  <c:y val="-2.77295471667621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E9-1B48-A5A5-2A2504702ED5}"/>
                </c:ext>
              </c:extLst>
            </c:dLbl>
            <c:dLbl>
              <c:idx val="13"/>
              <c:layout>
                <c:manualLayout>
                  <c:x val="4.19306153721743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E9-1B48-A5A5-2A2504702ED5}"/>
                </c:ext>
              </c:extLst>
            </c:dLbl>
            <c:dLbl>
              <c:idx val="14"/>
              <c:layout>
                <c:manualLayout>
                  <c:x val="8.69363612939503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E9-1B48-A5A5-2A2504702ED5}"/>
                </c:ext>
              </c:extLst>
            </c:dLbl>
            <c:dLbl>
              <c:idx val="15"/>
              <c:layout>
                <c:manualLayout>
                  <c:x val="0.1956955703237530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E9-1B48-A5A5-2A2504702ED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0.0</c:formatCode>
                <c:ptCount val="8"/>
                <c:pt idx="0">
                  <c:v>0</c:v>
                </c:pt>
                <c:pt idx="1">
                  <c:v>0</c:v>
                </c:pt>
                <c:pt idx="2">
                  <c:v>0</c:v>
                </c:pt>
                <c:pt idx="3">
                  <c:v>0</c:v>
                </c:pt>
                <c:pt idx="4">
                  <c:v>0.2</c:v>
                </c:pt>
                <c:pt idx="5">
                  <c:v>0</c:v>
                </c:pt>
                <c:pt idx="6">
                  <c:v>0.5</c:v>
                </c:pt>
                <c:pt idx="7">
                  <c:v>0</c:v>
                </c:pt>
              </c:numCache>
            </c:numRef>
          </c:val>
          <c:extLst>
            <c:ext xmlns:c16="http://schemas.microsoft.com/office/drawing/2014/chart" uri="{C3380CC4-5D6E-409C-BE32-E72D297353CC}">
              <c16:uniqueId val="{00000010-67E9-1B48-A5A5-2A2504702ED5}"/>
            </c:ext>
          </c:extLst>
        </c:ser>
        <c:ser>
          <c:idx val="1"/>
          <c:order val="1"/>
          <c:tx>
            <c:strRef>
              <c:f>Sheet1!$C$1</c:f>
              <c:strCache>
                <c:ptCount val="1"/>
                <c:pt idx="0">
                  <c:v>All grades</c:v>
                </c:pt>
              </c:strCache>
            </c:strRef>
          </c:tx>
          <c:spPr>
            <a:solidFill>
              <a:schemeClr val="accent1"/>
            </a:solidFill>
            <a:ln>
              <a:noFill/>
            </a:ln>
            <a:effectLst/>
          </c:spPr>
          <c:invertIfNegative val="0"/>
          <c:dLbls>
            <c:dLbl>
              <c:idx val="0"/>
              <c:layout>
                <c:manualLayout>
                  <c:x val="2.90333439573021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E9-1B48-A5A5-2A2504702ED5}"/>
                </c:ext>
              </c:extLst>
            </c:dLbl>
            <c:dLbl>
              <c:idx val="1"/>
              <c:layout>
                <c:manualLayout>
                  <c:x val="2.64675888627025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7E9-1B48-A5A5-2A2504702ED5}"/>
                </c:ext>
              </c:extLst>
            </c:dLbl>
            <c:dLbl>
              <c:idx val="2"/>
              <c:layout>
                <c:manualLayout>
                  <c:x val="2.430780526398928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7E9-1B48-A5A5-2A2504702ED5}"/>
                </c:ext>
              </c:extLst>
            </c:dLbl>
            <c:dLbl>
              <c:idx val="3"/>
              <c:delete val="1"/>
              <c:extLst>
                <c:ext xmlns:c15="http://schemas.microsoft.com/office/drawing/2012/chart" uri="{CE6537A1-D6FC-4f65-9D91-7224C49458BB}"/>
                <c:ext xmlns:c16="http://schemas.microsoft.com/office/drawing/2014/chart" uri="{C3380CC4-5D6E-409C-BE32-E72D297353CC}">
                  <c16:uniqueId val="{00000014-67E9-1B48-A5A5-2A2504702ED5}"/>
                </c:ext>
              </c:extLst>
            </c:dLbl>
            <c:dLbl>
              <c:idx val="4"/>
              <c:delete val="1"/>
              <c:extLst>
                <c:ext xmlns:c15="http://schemas.microsoft.com/office/drawing/2012/chart" uri="{CE6537A1-D6FC-4f65-9D91-7224C49458BB}"/>
                <c:ext xmlns:c16="http://schemas.microsoft.com/office/drawing/2014/chart" uri="{C3380CC4-5D6E-409C-BE32-E72D297353CC}">
                  <c16:uniqueId val="{00000015-67E9-1B48-A5A5-2A2504702ED5}"/>
                </c:ext>
              </c:extLst>
            </c:dLbl>
            <c:dLbl>
              <c:idx val="5"/>
              <c:layout>
                <c:manualLayout>
                  <c:x val="4.277807952050023E-2"/>
                  <c:y val="-5.545909433352435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7E9-1B48-A5A5-2A2504702ED5}"/>
                </c:ext>
              </c:extLst>
            </c:dLbl>
            <c:dLbl>
              <c:idx val="6"/>
              <c:delete val="1"/>
              <c:extLst>
                <c:ext xmlns:c15="http://schemas.microsoft.com/office/drawing/2012/chart" uri="{CE6537A1-D6FC-4f65-9D91-7224C49458BB}"/>
                <c:ext xmlns:c16="http://schemas.microsoft.com/office/drawing/2014/chart" uri="{C3380CC4-5D6E-409C-BE32-E72D297353CC}">
                  <c16:uniqueId val="{00000002-037F-C248-B790-7A727F2C4E02}"/>
                </c:ext>
              </c:extLst>
            </c:dLbl>
            <c:dLbl>
              <c:idx val="7"/>
              <c:layout>
                <c:manualLayout>
                  <c:x val="7.5339305817781373E-3"/>
                  <c:y val="1.38647735833810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7F-C248-B790-7A727F2C4E02}"/>
                </c:ext>
              </c:extLst>
            </c:dLbl>
            <c:dLbl>
              <c:idx val="10"/>
              <c:dLblPos val="inEnd"/>
              <c:showLegendKey val="0"/>
              <c:showVal val="1"/>
              <c:showCatName val="0"/>
              <c:showSerName val="0"/>
              <c:showPercent val="0"/>
              <c:showBubbleSize val="0"/>
              <c:extLst>
                <c:ext xmlns:c15="http://schemas.microsoft.com/office/drawing/2012/chart" uri="{CE6537A1-D6FC-4f65-9D91-7224C49458BB}">
                  <c15:layout>
                    <c:manualLayout>
                      <c:w val="7.6191190165355763E-2"/>
                      <c:h val="5.6223816811870976E-2"/>
                    </c:manualLayout>
                  </c15:layout>
                </c:ext>
                <c:ext xmlns:c16="http://schemas.microsoft.com/office/drawing/2014/chart" uri="{C3380CC4-5D6E-409C-BE32-E72D297353CC}">
                  <c16:uniqueId val="{0000001B-67E9-1B48-A5A5-2A2504702ED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numCache>
            </c:numRef>
          </c:cat>
          <c:val>
            <c:numRef>
              <c:f>Sheet1!$C$2:$C$9</c:f>
              <c:numCache>
                <c:formatCode>0.0</c:formatCode>
                <c:ptCount val="8"/>
                <c:pt idx="0">
                  <c:v>0.7</c:v>
                </c:pt>
                <c:pt idx="1">
                  <c:v>1</c:v>
                </c:pt>
                <c:pt idx="2">
                  <c:v>1</c:v>
                </c:pt>
                <c:pt idx="3">
                  <c:v>0</c:v>
                </c:pt>
                <c:pt idx="4">
                  <c:v>0.7</c:v>
                </c:pt>
                <c:pt idx="5">
                  <c:v>2</c:v>
                </c:pt>
                <c:pt idx="6">
                  <c:v>1</c:v>
                </c:pt>
                <c:pt idx="7">
                  <c:v>4.2</c:v>
                </c:pt>
              </c:numCache>
            </c:numRef>
          </c:val>
          <c:extLst>
            <c:ext xmlns:c16="http://schemas.microsoft.com/office/drawing/2014/chart" uri="{C3380CC4-5D6E-409C-BE32-E72D297353CC}">
              <c16:uniqueId val="{00000020-67E9-1B48-A5A5-2A2504702ED5}"/>
            </c:ext>
          </c:extLst>
        </c:ser>
        <c:ser>
          <c:idx val="2"/>
          <c:order val="2"/>
          <c:tx>
            <c:strRef>
              <c:f>Sheet1!$D$1</c:f>
              <c:strCache>
                <c:ptCount val="1"/>
                <c:pt idx="0">
                  <c:v>Column1</c:v>
                </c:pt>
              </c:strCache>
            </c:strRef>
          </c:tx>
          <c:spPr>
            <a:solidFill>
              <a:schemeClr val="accent1">
                <a:lumMod val="60000"/>
                <a:lumOff val="40000"/>
              </a:schemeClr>
            </a:solidFill>
            <a:ln>
              <a:noFill/>
            </a:ln>
            <a:effectLst/>
          </c:spPr>
          <c:invertIfNegative val="0"/>
          <c:dLbls>
            <c:dLbl>
              <c:idx val="0"/>
              <c:layout>
                <c:manualLayout>
                  <c:x val="5.53901366645398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BB-9D4F-BED7-D6B2C1F444F0}"/>
                </c:ext>
              </c:extLst>
            </c:dLbl>
            <c:dLbl>
              <c:idx val="1"/>
              <c:layout>
                <c:manualLayout>
                  <c:x val="3.26597529595936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B-9D4F-BED7-D6B2C1F444F0}"/>
                </c:ext>
              </c:extLst>
            </c:dLbl>
            <c:dLbl>
              <c:idx val="2"/>
              <c:layout>
                <c:manualLayout>
                  <c:x val="2.5093733655967052E-2"/>
                  <c:y val="0"/>
                </c:manualLayout>
              </c:layout>
              <c:tx>
                <c:rich>
                  <a:bodyPr/>
                  <a:lstStyle/>
                  <a:p>
                    <a:fld id="{90638FFC-3BD7-104E-9E83-75A862BDCED9}" type="VALUE">
                      <a:rPr lang="en-US" smtClean="0"/>
                      <a:pPr/>
                      <a:t>[VALUE]</a:t>
                    </a:fld>
                    <a:r>
                      <a:rPr lang="en-US" dirty="0"/>
                      <a:t>.0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37F-C248-B790-7A727F2C4E02}"/>
                </c:ext>
              </c:extLst>
            </c:dLbl>
            <c:dLbl>
              <c:idx val="3"/>
              <c:layout>
                <c:manualLayout>
                  <c:x val="2.1917287860210768E-3"/>
                  <c:y val="1.1909749821413302E-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9.0096256791757867E-2"/>
                      <c:h val="4.7675204925110293E-2"/>
                    </c:manualLayout>
                  </c15:layout>
                </c:ext>
                <c:ext xmlns:c16="http://schemas.microsoft.com/office/drawing/2014/chart" uri="{C3380CC4-5D6E-409C-BE32-E72D297353CC}">
                  <c16:uniqueId val="{00000000-037F-C248-B790-7A727F2C4E02}"/>
                </c:ext>
              </c:extLst>
            </c:dLbl>
            <c:dLbl>
              <c:idx val="4"/>
              <c:delete val="1"/>
              <c:extLst>
                <c:ext xmlns:c15="http://schemas.microsoft.com/office/drawing/2012/chart" uri="{CE6537A1-D6FC-4f65-9D91-7224C49458BB}"/>
                <c:ext xmlns:c16="http://schemas.microsoft.com/office/drawing/2014/chart" uri="{C3380CC4-5D6E-409C-BE32-E72D297353CC}">
                  <c16:uniqueId val="{00000001-037F-C248-B790-7A727F2C4E02}"/>
                </c:ext>
              </c:extLst>
            </c:dLbl>
            <c:dLbl>
              <c:idx val="6"/>
              <c:delete val="1"/>
              <c:extLst>
                <c:ext xmlns:c15="http://schemas.microsoft.com/office/drawing/2012/chart" uri="{CE6537A1-D6FC-4f65-9D91-7224C49458BB}"/>
                <c:ext xmlns:c16="http://schemas.microsoft.com/office/drawing/2014/chart" uri="{C3380CC4-5D6E-409C-BE32-E72D297353CC}">
                  <c16:uniqueId val="{00000004-037F-C248-B790-7A727F2C4E02}"/>
                </c:ext>
              </c:extLst>
            </c:dLbl>
            <c:dLbl>
              <c:idx val="7"/>
              <c:layout>
                <c:manualLayout>
                  <c:x val="1.9218449510943252E-2"/>
                  <c:y val="1.38647735833810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BB-9D4F-BED7-D6B2C1F444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Sheet1!$D$2:$D$9</c:f>
              <c:numCache>
                <c:formatCode>General</c:formatCode>
                <c:ptCount val="8"/>
                <c:pt idx="0">
                  <c:v>11.7</c:v>
                </c:pt>
                <c:pt idx="1">
                  <c:v>14.7</c:v>
                </c:pt>
                <c:pt idx="2">
                  <c:v>17</c:v>
                </c:pt>
                <c:pt idx="3">
                  <c:v>4.5</c:v>
                </c:pt>
                <c:pt idx="4">
                  <c:v>2.5</c:v>
                </c:pt>
                <c:pt idx="5">
                  <c:v>27.4</c:v>
                </c:pt>
                <c:pt idx="6">
                  <c:v>5.5</c:v>
                </c:pt>
                <c:pt idx="7">
                  <c:v>13.2</c:v>
                </c:pt>
              </c:numCache>
            </c:numRef>
          </c:val>
          <c:extLst>
            <c:ext xmlns:c16="http://schemas.microsoft.com/office/drawing/2014/chart" uri="{C3380CC4-5D6E-409C-BE32-E72D297353CC}">
              <c16:uniqueId val="{00000021-67E9-1B48-A5A5-2A2504702ED5}"/>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0"/>
        <c:axPos val="l"/>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72317807"/>
        <c:crosses val="autoZero"/>
        <c:auto val="1"/>
        <c:lblAlgn val="l"/>
        <c:lblOffset val="1000"/>
        <c:noMultiLvlLbl val="0"/>
      </c:catAx>
      <c:valAx>
        <c:axId val="572317807"/>
        <c:scaling>
          <c:orientation val="minMax"/>
          <c:max val="8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232487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0501073729421"/>
          <c:y val="5.5310434021834221E-2"/>
          <c:w val="0.82984356955380578"/>
          <c:h val="0.75859591464110465"/>
        </c:manualLayout>
      </c:layout>
      <c:scatterChart>
        <c:scatterStyle val="lineMarker"/>
        <c:varyColors val="0"/>
        <c:ser>
          <c:idx val="0"/>
          <c:order val="0"/>
          <c:tx>
            <c:strRef>
              <c:f>Sheet1!$B$1</c:f>
              <c:strCache>
                <c:ptCount val="1"/>
                <c:pt idx="0">
                  <c:v>Y-Values</c:v>
                </c:pt>
              </c:strCache>
            </c:strRef>
          </c:tx>
          <c:spPr>
            <a:ln w="19050" cap="sq">
              <a:solidFill>
                <a:schemeClr val="accent6"/>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5566-48C5-864B-B6713CEC3A39}"/>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lang="en-GB" sz="1330" b="1" i="0" u="none" strike="noStrike" kern="1200" baseline="0" noProof="0">
                    <a:solidFill>
                      <a:schemeClr val="tx1"/>
                    </a:solidFill>
                    <a:latin typeface="Arial" panose="020B0604020202020204" pitchFamily="34" charset="0"/>
                    <a:ea typeface="+mn-ea"/>
                    <a:cs typeface="Arial" panose="020B0604020202020204" pitchFamily="34" charset="0"/>
                  </a:defRPr>
                </a:pPr>
                <a:r>
                  <a:rPr lang="en-US" b="1" dirty="0"/>
                  <a:t>Months from randomisation</a:t>
                </a:r>
              </a:p>
            </c:rich>
          </c:tx>
          <c:layout>
            <c:manualLayout>
              <c:xMode val="edge"/>
              <c:yMode val="edge"/>
              <c:x val="0.31331290861369604"/>
              <c:y val="0.91318779945178019"/>
            </c:manualLayout>
          </c:layout>
          <c:overlay val="0"/>
          <c:spPr>
            <a:noFill/>
            <a:ln>
              <a:noFill/>
            </a:ln>
            <a:effectLst/>
          </c:spPr>
          <c:txPr>
            <a:bodyPr rot="0" spcFirstLastPara="1" vertOverflow="ellipsis" vert="horz" wrap="square" anchor="ctr" anchorCtr="1"/>
            <a:lstStyle/>
            <a:p>
              <a:pPr>
                <a:defRPr lang="en-GB" sz="1330" b="1"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lang="en-GB" sz="1197"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3"/>
          <c:min val="0"/>
        </c:scaling>
        <c:delete val="0"/>
        <c:axPos val="l"/>
        <c:title>
          <c:tx>
            <c:rich>
              <a:bodyPr rot="-5400000" spcFirstLastPara="1" vertOverflow="ellipsis" vert="horz" wrap="square" anchor="ctr" anchorCtr="1"/>
              <a:lstStyle/>
              <a:p>
                <a:pPr>
                  <a:defRPr lang="en-GB" sz="1330" b="0" i="0" u="none" strike="noStrike" kern="1200" baseline="0" noProof="0">
                    <a:solidFill>
                      <a:schemeClr val="tx1"/>
                    </a:solidFill>
                    <a:latin typeface="Arial" panose="020B0604020202020204" pitchFamily="34" charset="0"/>
                    <a:ea typeface="+mn-ea"/>
                    <a:cs typeface="Arial" panose="020B0604020202020204" pitchFamily="34" charset="0"/>
                  </a:defRPr>
                </a:pPr>
                <a:r>
                  <a:rPr lang="en-US" dirty="0"/>
                  <a:t>Patients without events (%)</a:t>
                </a:r>
              </a:p>
            </c:rich>
          </c:tx>
          <c:layout>
            <c:manualLayout>
              <c:xMode val="edge"/>
              <c:yMode val="edge"/>
              <c:x val="7.4010021474588406E-3"/>
              <c:y val="0.10616967478872277"/>
            </c:manualLayout>
          </c:layout>
          <c:overlay val="0"/>
          <c:spPr>
            <a:noFill/>
            <a:ln>
              <a:noFill/>
            </a:ln>
            <a:effectLst/>
          </c:spPr>
          <c:txPr>
            <a:bodyPr rot="-5400000" spcFirstLastPara="1" vertOverflow="ellipsis" vert="horz" wrap="square" anchor="ctr" anchorCtr="1"/>
            <a:lstStyle/>
            <a:p>
              <a:pPr>
                <a:defRPr lang="en-GB" sz="1330"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lang="en-GB" sz="1197" b="0"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valAx>
      <c:spPr>
        <a:solidFill>
          <a:schemeClr val="bg1"/>
        </a:solid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GB" noProof="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0501073729421"/>
          <c:y val="5.5310434021834221E-2"/>
          <c:w val="0.82984356955380578"/>
          <c:h val="0.75859591464110465"/>
        </c:manualLayout>
      </c:layout>
      <c:scatterChart>
        <c:scatterStyle val="lineMarker"/>
        <c:varyColors val="0"/>
        <c:ser>
          <c:idx val="0"/>
          <c:order val="0"/>
          <c:tx>
            <c:strRef>
              <c:f>Sheet1!$B$1</c:f>
              <c:strCache>
                <c:ptCount val="1"/>
                <c:pt idx="0">
                  <c:v>Y-Values</c:v>
                </c:pt>
              </c:strCache>
            </c:strRef>
          </c:tx>
          <c:spPr>
            <a:ln w="19050" cap="sq">
              <a:solidFill>
                <a:schemeClr val="accent6"/>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C018-4866-98A1-437B81B97469}"/>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lang="en-GB" sz="1330" b="1" i="0" u="none" strike="noStrike" kern="1200" baseline="0" noProof="0">
                    <a:solidFill>
                      <a:schemeClr val="tx1"/>
                    </a:solidFill>
                    <a:latin typeface="Arial" panose="020B0604020202020204" pitchFamily="34" charset="0"/>
                    <a:ea typeface="+mn-ea"/>
                    <a:cs typeface="Arial" panose="020B0604020202020204" pitchFamily="34" charset="0"/>
                  </a:defRPr>
                </a:pPr>
                <a:r>
                  <a:rPr lang="en-GB" b="1" noProof="0" dirty="0"/>
                  <a:t>Months from randomisation</a:t>
                </a:r>
              </a:p>
            </c:rich>
          </c:tx>
          <c:layout>
            <c:manualLayout>
              <c:xMode val="edge"/>
              <c:yMode val="edge"/>
              <c:x val="0.33997957528036266"/>
              <c:y val="0.90933051883461524"/>
            </c:manualLayout>
          </c:layout>
          <c:overlay val="0"/>
          <c:spPr>
            <a:noFill/>
            <a:ln>
              <a:noFill/>
            </a:ln>
            <a:effectLst/>
          </c:spPr>
          <c:txPr>
            <a:bodyPr rot="0" spcFirstLastPara="1" vertOverflow="ellipsis" vert="horz" wrap="square" anchor="ctr" anchorCtr="1"/>
            <a:lstStyle/>
            <a:p>
              <a:pPr>
                <a:defRPr lang="en-GB" sz="1330" b="1" i="0" u="none" strike="noStrike" kern="1200" baseline="0" noProof="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3"/>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t>Patients without events (%)</a:t>
                </a:r>
              </a:p>
            </c:rich>
          </c:tx>
          <c:layout>
            <c:manualLayout>
              <c:xMode val="edge"/>
              <c:yMode val="edge"/>
              <c:x val="7.4010021474588406E-3"/>
              <c:y val="9.459783293722808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valAx>
      <c:spPr>
        <a:solidFill>
          <a:schemeClr val="bg1"/>
        </a:solid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0664656843963"/>
          <c:y val="5.5310434021834221E-2"/>
          <c:w val="0.85327990261801634"/>
          <c:h val="0.75859591464110465"/>
        </c:manualLayout>
      </c:layout>
      <c:scatterChart>
        <c:scatterStyle val="lineMarker"/>
        <c:varyColors val="0"/>
        <c:ser>
          <c:idx val="0"/>
          <c:order val="0"/>
          <c:tx>
            <c:strRef>
              <c:f>Sheet1!$B$1</c:f>
              <c:strCache>
                <c:ptCount val="1"/>
                <c:pt idx="0">
                  <c:v>Y-Values</c:v>
                </c:pt>
              </c:strCache>
            </c:strRef>
          </c:tx>
          <c:spPr>
            <a:ln w="19050" cap="sq">
              <a:solidFill>
                <a:schemeClr val="tx1">
                  <a:lumMod val="50000"/>
                  <a:lumOff val="50000"/>
                </a:schemeClr>
              </a:solidFill>
              <a:prstDash val="dash"/>
              <a:miter lim="800000"/>
            </a:ln>
            <a:effectLst/>
          </c:spPr>
          <c:marker>
            <c:symbol val="none"/>
          </c:marker>
          <c:xVal>
            <c:numRef>
              <c:f>Sheet1!$A$2:$A$4</c:f>
              <c:numCache>
                <c:formatCode>General</c:formatCode>
                <c:ptCount val="3"/>
                <c:pt idx="0">
                  <c:v>0</c:v>
                </c:pt>
                <c:pt idx="1">
                  <c:v>15</c:v>
                </c:pt>
                <c:pt idx="2">
                  <c:v>30</c:v>
                </c:pt>
              </c:numCache>
            </c:numRef>
          </c:xVal>
          <c:yVal>
            <c:numRef>
              <c:f>Sheet1!$B$2:$B$4</c:f>
              <c:numCache>
                <c:formatCode>General</c:formatCode>
                <c:ptCount val="3"/>
                <c:pt idx="0">
                  <c:v>50</c:v>
                </c:pt>
                <c:pt idx="1">
                  <c:v>50</c:v>
                </c:pt>
                <c:pt idx="2">
                  <c:v>50</c:v>
                </c:pt>
              </c:numCache>
            </c:numRef>
          </c:yVal>
          <c:smooth val="0"/>
          <c:extLst>
            <c:ext xmlns:c16="http://schemas.microsoft.com/office/drawing/2014/chart" uri="{C3380CC4-5D6E-409C-BE32-E72D297353CC}">
              <c16:uniqueId val="{00000000-4CE5-4583-950A-7B9F9D610F84}"/>
            </c:ext>
          </c:extLst>
        </c:ser>
        <c:dLbls>
          <c:showLegendKey val="0"/>
          <c:showVal val="0"/>
          <c:showCatName val="0"/>
          <c:showSerName val="0"/>
          <c:showPercent val="0"/>
          <c:showBubbleSize val="0"/>
        </c:dLbls>
        <c:axId val="793582223"/>
        <c:axId val="793580559"/>
      </c:scatterChart>
      <c:valAx>
        <c:axId val="793582223"/>
        <c:scaling>
          <c:orientation val="minMax"/>
          <c:max val="30"/>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latin typeface="Arial" panose="020B0604020202020204" pitchFamily="34" charset="0"/>
                    <a:cs typeface="Arial" panose="020B0604020202020204" pitchFamily="34" charset="0"/>
                  </a:rPr>
                  <a:t>Months from randomisation</a:t>
                </a:r>
              </a:p>
            </c:rich>
          </c:tx>
          <c:layout>
            <c:manualLayout>
              <c:xMode val="edge"/>
              <c:yMode val="edge"/>
              <c:x val="0.39088873980438549"/>
              <c:y val="0.9131876913011985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0559"/>
        <c:crosses val="autoZero"/>
        <c:crossBetween val="midCat"/>
        <c:majorUnit val="3"/>
      </c:valAx>
      <c:valAx>
        <c:axId val="793580559"/>
        <c:scaling>
          <c:orientation val="minMax"/>
          <c:max val="102"/>
          <c:min val="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dirty="0">
                    <a:latin typeface="Arial" panose="020B0604020202020204" pitchFamily="34" charset="0"/>
                    <a:cs typeface="Arial" panose="020B0604020202020204" pitchFamily="34" charset="0"/>
                  </a:rPr>
                  <a:t>Overall survival (%)</a:t>
                </a:r>
              </a:p>
            </c:rich>
          </c:tx>
          <c:layout>
            <c:manualLayout>
              <c:xMode val="edge"/>
              <c:yMode val="edge"/>
              <c:x val="7.4010163623164128E-3"/>
              <c:y val="0.2258943284263380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sq" cmpd="sng" algn="ctr">
            <a:solidFill>
              <a:schemeClr val="tx1"/>
            </a:solidFill>
            <a:miter lim="800000"/>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3582223"/>
        <c:crosses val="autoZero"/>
        <c:crossBetween val="midCat"/>
        <c:majorUnit val="10"/>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57435525671729E-2"/>
          <c:y val="8.2781613910022755E-2"/>
          <c:w val="0.64888508577052351"/>
          <c:h val="0.82895971382286715"/>
        </c:manualLayout>
      </c:layout>
      <c:barChart>
        <c:barDir val="bar"/>
        <c:grouping val="clustered"/>
        <c:varyColors val="0"/>
        <c:ser>
          <c:idx val="0"/>
          <c:order val="0"/>
          <c:tx>
            <c:strRef>
              <c:f>Sheet1!$B$1</c:f>
              <c:strCache>
                <c:ptCount val="1"/>
                <c:pt idx="0">
                  <c:v>Grade &gt;=3</c:v>
                </c:pt>
              </c:strCache>
            </c:strRef>
          </c:tx>
          <c:spPr>
            <a:solidFill>
              <a:schemeClr val="accent1"/>
            </a:solidFill>
            <a:ln>
              <a:solidFill>
                <a:schemeClr val="accent1"/>
              </a:solidFill>
            </a:ln>
            <a:effectLst/>
          </c:spPr>
          <c:invertIfNegative val="0"/>
          <c:dLbls>
            <c:dLbl>
              <c:idx val="0"/>
              <c:tx>
                <c:rich>
                  <a:bodyPr/>
                  <a:lstStyle/>
                  <a:p>
                    <a:fld id="{BEB17F89-27B7-4675-8217-8AB29D6DC729}" type="VALUE">
                      <a:rPr lang="en-US" b="1" i="0" smtClean="0">
                        <a:latin typeface="Arial" panose="020B0604020202020204" pitchFamily="34" charset="0"/>
                      </a:rPr>
                      <a:pPr/>
                      <a:t>[VALUE]</a:t>
                    </a:fld>
                    <a:r>
                      <a:rPr lang="en-US" sz="1000" b="1" i="0" u="none" strike="noStrike" kern="1200" baseline="30000" dirty="0">
                        <a:solidFill>
                          <a:srgbClr val="262626"/>
                        </a:solidFill>
                        <a:latin typeface="Arial" panose="020B0604020202020204" pitchFamily="34" charset="0"/>
                      </a:rPr>
                      <a:t>a</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F4-486C-8CA3-A3959CF4FC99}"/>
                </c:ext>
              </c:extLst>
            </c:dLbl>
            <c:dLbl>
              <c:idx val="2"/>
              <c:delete val="1"/>
              <c:extLst>
                <c:ext xmlns:c15="http://schemas.microsoft.com/office/drawing/2012/chart" uri="{CE6537A1-D6FC-4f65-9D91-7224C49458BB}"/>
                <c:ext xmlns:c16="http://schemas.microsoft.com/office/drawing/2014/chart" uri="{C3380CC4-5D6E-409C-BE32-E72D297353CC}">
                  <c16:uniqueId val="{00000001-46F4-486C-8CA3-A3959CF4FC99}"/>
                </c:ext>
              </c:extLst>
            </c:dLbl>
            <c:dLbl>
              <c:idx val="4"/>
              <c:tx>
                <c:rich>
                  <a:bodyPr/>
                  <a:lstStyle/>
                  <a:p>
                    <a:fld id="{ECC7F084-3F6D-4263-966A-FF22AE0FE89B}" type="VALUE">
                      <a:rPr lang="en-US"/>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F4-486C-8CA3-A3959CF4FC99}"/>
                </c:ext>
              </c:extLst>
            </c:dLbl>
            <c:dLbl>
              <c:idx val="5"/>
              <c:tx>
                <c:rich>
                  <a:bodyPr/>
                  <a:lstStyle/>
                  <a:p>
                    <a:fld id="{766E7399-5FDB-4CB5-A0C4-5D7A601CD55C}" type="VALUE">
                      <a:rPr lang="en-US" b="1" i="0" smtClean="0">
                        <a:latin typeface="Arial" panose="020B0604020202020204" pitchFamily="34" charset="0"/>
                      </a:rPr>
                      <a:pPr/>
                      <a:t>[VALUE]</a:t>
                    </a:fld>
                    <a:r>
                      <a:rPr lang="en-US" b="1" i="0" baseline="30000" dirty="0">
                        <a:latin typeface="Arial" panose="020B0604020202020204" pitchFamily="34" charset="0"/>
                      </a:rPr>
                      <a:t>b</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F4-486C-8CA3-A3959CF4FC99}"/>
                </c:ext>
              </c:extLst>
            </c:dLbl>
            <c:dLbl>
              <c:idx val="6"/>
              <c:delete val="1"/>
              <c:extLst>
                <c:ext xmlns:c15="http://schemas.microsoft.com/office/drawing/2012/chart" uri="{CE6537A1-D6FC-4f65-9D91-7224C49458BB}"/>
                <c:ext xmlns:c16="http://schemas.microsoft.com/office/drawing/2014/chart" uri="{C3380CC4-5D6E-409C-BE32-E72D297353CC}">
                  <c16:uniqueId val="{00000004-46F4-486C-8CA3-A3959CF4FC99}"/>
                </c:ext>
              </c:extLst>
            </c:dLbl>
            <c:dLbl>
              <c:idx val="9"/>
              <c:delete val="1"/>
              <c:extLst>
                <c:ext xmlns:c15="http://schemas.microsoft.com/office/drawing/2012/chart" uri="{CE6537A1-D6FC-4f65-9D91-7224C49458BB}"/>
                <c:ext xmlns:c16="http://schemas.microsoft.com/office/drawing/2014/chart" uri="{C3380CC4-5D6E-409C-BE32-E72D297353CC}">
                  <c16:uniqueId val="{00000005-46F4-486C-8CA3-A3959CF4FC9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Cerebrovascular disorders</c:v>
                </c:pt>
                <c:pt idx="1">
                  <c:v>Hepatotoxicity</c:v>
                </c:pt>
                <c:pt idx="2">
                  <c:v>Nausea</c:v>
                </c:pt>
                <c:pt idx="3">
                  <c:v>Constipation</c:v>
                </c:pt>
                <c:pt idx="4">
                  <c:v>Fatigue</c:v>
                </c:pt>
                <c:pt idx="5">
                  <c:v>Ischaemic heart disease</c:v>
                </c:pt>
                <c:pt idx="6">
                  <c:v>Cardiac failure</c:v>
                </c:pt>
                <c:pt idx="7">
                  <c:v>Arrhythmia</c:v>
                </c:pt>
                <c:pt idx="8">
                  <c:v>Hypertension</c:v>
                </c:pt>
                <c:pt idx="9">
                  <c:v>Acute myeloid leukemia /
Myelodysplastic syndrome</c:v>
                </c:pt>
                <c:pt idx="10">
                  <c:v>Neutropenia</c:v>
                </c:pt>
                <c:pt idx="11">
                  <c:v>Thrombocytopenia</c:v>
                </c:pt>
                <c:pt idx="12">
                  <c:v>Anaemia</c:v>
                </c:pt>
              </c:strCache>
            </c:strRef>
          </c:cat>
          <c:val>
            <c:numRef>
              <c:f>Sheet1!$B$2:$B$15</c:f>
              <c:numCache>
                <c:formatCode>0.0</c:formatCode>
                <c:ptCount val="14"/>
                <c:pt idx="0">
                  <c:v>0.5</c:v>
                </c:pt>
                <c:pt idx="1">
                  <c:v>4.7</c:v>
                </c:pt>
                <c:pt idx="2">
                  <c:v>0</c:v>
                </c:pt>
                <c:pt idx="3">
                  <c:v>0</c:v>
                </c:pt>
                <c:pt idx="4">
                  <c:v>4.3</c:v>
                </c:pt>
                <c:pt idx="5">
                  <c:v>2.8</c:v>
                </c:pt>
                <c:pt idx="6">
                  <c:v>0.5</c:v>
                </c:pt>
                <c:pt idx="7">
                  <c:v>1.4</c:v>
                </c:pt>
                <c:pt idx="8">
                  <c:v>14.2</c:v>
                </c:pt>
                <c:pt idx="9">
                  <c:v>0.5</c:v>
                </c:pt>
                <c:pt idx="10">
                  <c:v>1.4</c:v>
                </c:pt>
                <c:pt idx="11">
                  <c:v>2.4</c:v>
                </c:pt>
                <c:pt idx="12">
                  <c:v>7.6</c:v>
                </c:pt>
                <c:pt idx="13">
                  <c:v>46.4</c:v>
                </c:pt>
              </c:numCache>
            </c:numRef>
          </c:val>
          <c:extLst>
            <c:ext xmlns:c16="http://schemas.microsoft.com/office/drawing/2014/chart" uri="{C3380CC4-5D6E-409C-BE32-E72D297353CC}">
              <c16:uniqueId val="{00000006-46F4-486C-8CA3-A3959CF4FC99}"/>
            </c:ext>
          </c:extLst>
        </c:ser>
        <c:ser>
          <c:idx val="1"/>
          <c:order val="1"/>
          <c:tx>
            <c:strRef>
              <c:f>Sheet1!$C$1</c:f>
              <c:strCache>
                <c:ptCount val="1"/>
                <c:pt idx="0">
                  <c:v>All grades</c:v>
                </c:pt>
              </c:strCache>
            </c:strRef>
          </c:tx>
          <c:spPr>
            <a:solidFill>
              <a:schemeClr val="accent1">
                <a:alpha val="24000"/>
              </a:schemeClr>
            </a:solidFill>
            <a:ln>
              <a:noFill/>
            </a:ln>
            <a:effectLst/>
          </c:spPr>
          <c:invertIfNegative val="0"/>
          <c:dLbls>
            <c:dLbl>
              <c:idx val="0"/>
              <c:layout>
                <c:manualLayout>
                  <c:x val="4.8700025672966288E-2"/>
                  <c:y val="0"/>
                </c:manualLayout>
              </c:layout>
              <c:tx>
                <c:rich>
                  <a:bodyPr/>
                  <a:lstStyle/>
                  <a:p>
                    <a:fld id="{01166016-6AEB-AE4F-9F0B-7BA768BD61C4}"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6F4-486C-8CA3-A3959CF4FC99}"/>
                </c:ext>
              </c:extLst>
            </c:dLbl>
            <c:dLbl>
              <c:idx val="5"/>
              <c:layout>
                <c:manualLayout>
                  <c:x val="3.4090017971076379E-2"/>
                  <c:y val="0"/>
                </c:manualLayout>
              </c:layout>
              <c:tx>
                <c:rich>
                  <a:bodyPr/>
                  <a:lstStyle/>
                  <a:p>
                    <a:fld id="{163A1F5B-CC64-3743-B0D9-B0FF7046D6FB}"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6F4-486C-8CA3-A3959CF4FC99}"/>
                </c:ext>
              </c:extLst>
            </c:dLbl>
            <c:dLbl>
              <c:idx val="6"/>
              <c:tx>
                <c:rich>
                  <a:bodyPr/>
                  <a:lstStyle/>
                  <a:p>
                    <a:r>
                      <a:rPr lang="en-US" b="1" i="0" dirty="0">
                        <a:latin typeface="Arial" panose="020B0604020202020204" pitchFamily="34" charset="0"/>
                      </a:rPr>
                      <a:t>0.5   </a:t>
                    </a:r>
                    <a:fld id="{E2270EBB-5F68-46A8-AF94-60B8E3AD4E99}" type="VALUE">
                      <a:rPr lang="en-US" b="1" i="0" smtClean="0">
                        <a:latin typeface="Arial" panose="020B0604020202020204" pitchFamily="34" charset="0"/>
                      </a:rPr>
                      <a:pPr/>
                      <a:t>[VALUE]</a:t>
                    </a:fld>
                    <a:endParaRPr lang="en-US" b="1" i="0" dirty="0">
                      <a:latin typeface="Arial" panose="020B0604020202020204" pitchFamily="34" charset="0"/>
                    </a:endParaRP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6F4-486C-8CA3-A3959CF4FC99}"/>
                </c:ext>
              </c:extLst>
            </c:dLbl>
            <c:dLbl>
              <c:idx val="7"/>
              <c:layout>
                <c:manualLayout>
                  <c:x val="1.9480010269186516E-2"/>
                  <c:y val="0"/>
                </c:manualLayout>
              </c:layout>
              <c:tx>
                <c:rich>
                  <a:bodyPr/>
                  <a:lstStyle/>
                  <a:p>
                    <a:fld id="{3049B85B-577E-6441-9300-7994B0198065}"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6F4-486C-8CA3-A3959CF4FC99}"/>
                </c:ext>
              </c:extLst>
            </c:dLbl>
            <c:dLbl>
              <c:idx val="9"/>
              <c:layout>
                <c:manualLayout>
                  <c:x val="1.70450089855382E-2"/>
                  <c:y val="0"/>
                </c:manualLayout>
              </c:layout>
              <c:tx>
                <c:rich>
                  <a:bodyPr/>
                  <a:lstStyle/>
                  <a:p>
                    <a:fld id="{8127274A-B8A9-4719-97FD-55AD094F3441}" type="VALUE">
                      <a:rPr lang="en-US" b="1" i="0" smtClean="0">
                        <a:latin typeface="Arial" panose="020B0604020202020204" pitchFamily="34" charset="0"/>
                      </a:rPr>
                      <a:pPr/>
                      <a:t>[VALUE]</a:t>
                    </a:fld>
                    <a:r>
                      <a:rPr lang="en-US" b="1" i="0" dirty="0">
                        <a:latin typeface="Arial" panose="020B0604020202020204" pitchFamily="34" charset="0"/>
                      </a:rPr>
                      <a:t>   0.5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6F4-486C-8CA3-A3959CF4FC99}"/>
                </c:ext>
              </c:extLst>
            </c:dLbl>
            <c:dLbl>
              <c:idx val="10"/>
              <c:layout>
                <c:manualLayout>
                  <c:x val="2.678501412013146E-2"/>
                  <c:y val="0"/>
                </c:manualLayout>
              </c:layout>
              <c:tx>
                <c:rich>
                  <a:bodyPr/>
                  <a:lstStyle/>
                  <a:p>
                    <a:fld id="{CF169D61-B5C7-8846-8DAF-5CFAE7D2CBDB}"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6F4-486C-8CA3-A3959CF4FC9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Cerebrovascular disorders</c:v>
                </c:pt>
                <c:pt idx="1">
                  <c:v>Hepatotoxicity</c:v>
                </c:pt>
                <c:pt idx="2">
                  <c:v>Nausea</c:v>
                </c:pt>
                <c:pt idx="3">
                  <c:v>Constipation</c:v>
                </c:pt>
                <c:pt idx="4">
                  <c:v>Fatigue</c:v>
                </c:pt>
                <c:pt idx="5">
                  <c:v>Ischaemic heart disease</c:v>
                </c:pt>
                <c:pt idx="6">
                  <c:v>Cardiac failure</c:v>
                </c:pt>
                <c:pt idx="7">
                  <c:v>Arrhythmia</c:v>
                </c:pt>
                <c:pt idx="8">
                  <c:v>Hypertension</c:v>
                </c:pt>
                <c:pt idx="9">
                  <c:v>Acute myeloid leukemia /
Myelodysplastic syndrome</c:v>
                </c:pt>
                <c:pt idx="10">
                  <c:v>Neutropenia</c:v>
                </c:pt>
                <c:pt idx="11">
                  <c:v>Thrombocytopenia</c:v>
                </c:pt>
                <c:pt idx="12">
                  <c:v>Anaemia</c:v>
                </c:pt>
              </c:strCache>
            </c:strRef>
          </c:cat>
          <c:val>
            <c:numRef>
              <c:f>Sheet1!$C$2:$C$15</c:f>
              <c:numCache>
                <c:formatCode>0.0</c:formatCode>
                <c:ptCount val="14"/>
                <c:pt idx="0">
                  <c:v>0.9</c:v>
                </c:pt>
                <c:pt idx="1">
                  <c:v>12.3</c:v>
                </c:pt>
                <c:pt idx="2">
                  <c:v>13.7</c:v>
                </c:pt>
                <c:pt idx="3">
                  <c:v>13.7</c:v>
                </c:pt>
                <c:pt idx="4">
                  <c:v>16.600000000000001</c:v>
                </c:pt>
                <c:pt idx="5">
                  <c:v>3.8</c:v>
                </c:pt>
                <c:pt idx="6">
                  <c:v>1.9</c:v>
                </c:pt>
                <c:pt idx="7">
                  <c:v>5.7</c:v>
                </c:pt>
                <c:pt idx="8">
                  <c:v>22.3</c:v>
                </c:pt>
                <c:pt idx="9">
                  <c:v>0.5</c:v>
                </c:pt>
                <c:pt idx="10">
                  <c:v>5.7</c:v>
                </c:pt>
                <c:pt idx="11">
                  <c:v>8.5</c:v>
                </c:pt>
                <c:pt idx="12">
                  <c:v>20.399999999999999</c:v>
                </c:pt>
                <c:pt idx="13">
                  <c:v>94.3</c:v>
                </c:pt>
              </c:numCache>
            </c:numRef>
          </c:val>
          <c:extLst>
            <c:ext xmlns:c16="http://schemas.microsoft.com/office/drawing/2014/chart" uri="{C3380CC4-5D6E-409C-BE32-E72D297353CC}">
              <c16:uniqueId val="{0000000C-46F4-486C-8CA3-A3959CF4FC99}"/>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2317807"/>
        <c:crosses val="autoZero"/>
        <c:auto val="1"/>
        <c:lblAlgn val="ctr"/>
        <c:lblOffset val="100"/>
        <c:noMultiLvlLbl val="0"/>
      </c:catAx>
      <c:valAx>
        <c:axId val="572317807"/>
        <c:scaling>
          <c:orientation val="minMax"/>
          <c:max val="100"/>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23248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06220762947156"/>
          <c:y val="8.5806697169279855E-2"/>
          <c:w val="0.55005780783763802"/>
          <c:h val="0.82500051807411712"/>
        </c:manualLayout>
      </c:layout>
      <c:barChart>
        <c:barDir val="bar"/>
        <c:grouping val="clustered"/>
        <c:varyColors val="0"/>
        <c:ser>
          <c:idx val="0"/>
          <c:order val="0"/>
          <c:tx>
            <c:strRef>
              <c:f>Sheet1!$B$1</c:f>
              <c:strCache>
                <c:ptCount val="1"/>
                <c:pt idx="0">
                  <c:v>Grade &gt;=3</c:v>
                </c:pt>
              </c:strCache>
            </c:strRef>
          </c:tx>
          <c:spPr>
            <a:solidFill>
              <a:schemeClr val="tx2"/>
            </a:solidFill>
            <a:ln>
              <a:noFill/>
            </a:ln>
            <a:effectLst/>
          </c:spPr>
          <c:invertIfNegative val="0"/>
          <c:dLbls>
            <c:dLbl>
              <c:idx val="3"/>
              <c:layout>
                <c:manualLayout>
                  <c:x val="-1.846168159268588E-2"/>
                  <c:y val="-1.1091818866704872E-16"/>
                </c:manualLayout>
              </c:layout>
              <c:tx>
                <c:rich>
                  <a:bodyPr/>
                  <a:lstStyle/>
                  <a:p>
                    <a:fld id="{3669D778-A394-AC49-933B-CD2F3BFEC94A}"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7C-4308-98D3-D6DCDB267DF7}"/>
                </c:ext>
              </c:extLst>
            </c:dLbl>
            <c:dLbl>
              <c:idx val="4"/>
              <c:layout>
                <c:manualLayout>
                  <c:x val="-1.4359085683200129E-2"/>
                  <c:y val="0"/>
                </c:manualLayout>
              </c:layout>
              <c:tx>
                <c:rich>
                  <a:bodyPr/>
                  <a:lstStyle/>
                  <a:p>
                    <a:fld id="{4A80B55C-E459-EC40-9566-7EAC1CAE0F32}"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7C-4308-98D3-D6DCDB267DF7}"/>
                </c:ext>
              </c:extLst>
            </c:dLbl>
            <c:dLbl>
              <c:idx val="6"/>
              <c:layout>
                <c:manualLayout>
                  <c:x val="-1.7957256119247925E-2"/>
                  <c:y val="0"/>
                </c:manualLayout>
              </c:layout>
              <c:tx>
                <c:rich>
                  <a:bodyPr rot="0" vert="horz"/>
                  <a:lstStyle/>
                  <a:p>
                    <a:pPr>
                      <a:defRPr sz="1200" b="1"/>
                    </a:pPr>
                    <a:fld id="{CFDE7515-9CC9-4BB5-9425-86BDCDE387E6}" type="VALUE">
                      <a:rPr lang="en-US" sz="1200" b="1" i="0" smtClean="0">
                        <a:latin typeface="Arial" panose="020B0604020202020204" pitchFamily="34" charset="0"/>
                      </a:rPr>
                      <a:pPr>
                        <a:defRPr sz="1200" b="1"/>
                      </a:pPr>
                      <a:t>[VALUE]</a:t>
                    </a:fld>
                    <a:r>
                      <a:rPr lang="en-US" sz="1200" b="1" i="0" u="none" strike="noStrike" kern="1200" baseline="30000" dirty="0">
                        <a:solidFill>
                          <a:srgbClr val="262626"/>
                        </a:solidFill>
                        <a:latin typeface="Arial" panose="020B0604020202020204" pitchFamily="34" charset="0"/>
                      </a:rPr>
                      <a:t>a</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7C-4308-98D3-D6DCDB267DF7}"/>
                </c:ext>
              </c:extLst>
            </c:dLbl>
            <c:dLbl>
              <c:idx val="7"/>
              <c:layout>
                <c:manualLayout>
                  <c:x val="-1.4359085683200129E-2"/>
                  <c:y val="3.0250764546389231E-3"/>
                </c:manualLayout>
              </c:layout>
              <c:tx>
                <c:rich>
                  <a:bodyPr/>
                  <a:lstStyle/>
                  <a:p>
                    <a:fld id="{E3CE393D-04F2-4F01-8EC4-D26C46E0C99A}" type="VALUE">
                      <a:rPr lang="en-US" b="1" i="0" smtClean="0">
                        <a:latin typeface="Arial" panose="020B0604020202020204" pitchFamily="34" charset="0"/>
                      </a:rPr>
                      <a:pPr/>
                      <a:t>[VALUE]</a:t>
                    </a:fld>
                    <a:r>
                      <a:rPr lang="en-US" b="1" i="0" baseline="30000" dirty="0">
                        <a:latin typeface="Arial" panose="020B0604020202020204" pitchFamily="34" charset="0"/>
                      </a:rPr>
                      <a:t>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27C-4308-98D3-D6DCDB267DF7}"/>
                </c:ext>
              </c:extLst>
            </c:dLbl>
            <c:dLbl>
              <c:idx val="8"/>
              <c:tx>
                <c:rich>
                  <a:bodyPr/>
                  <a:lstStyle/>
                  <a:p>
                    <a:fld id="{7410B511-22CC-4A02-B3DD-75B0170857DD}" type="VALUE">
                      <a:rPr lang="en-US" b="1" i="0">
                        <a:solidFill>
                          <a:schemeClr val="tx1"/>
                        </a:solidFill>
                        <a:latin typeface="Arial" panose="020B0604020202020204" pitchFamily="34" charset="0"/>
                      </a:rPr>
                      <a:pPr/>
                      <a:t>[VALUE]</a:t>
                    </a:fld>
                    <a:endParaRPr lang="en-GB"/>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27C-4308-98D3-D6DCDB267DF7}"/>
                </c:ext>
              </c:extLst>
            </c:dLbl>
            <c:dLbl>
              <c:idx val="9"/>
              <c:layout>
                <c:manualLayout>
                  <c:x val="-1.846168159268588E-2"/>
                  <c:y val="-5.5459094333524358E-17"/>
                </c:manualLayout>
              </c:layout>
              <c:tx>
                <c:rich>
                  <a:bodyPr/>
                  <a:lstStyle/>
                  <a:p>
                    <a:fld id="{3322F440-8CC0-A944-9431-E8DE05F46090}"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27C-4308-98D3-D6DCDB267DF7}"/>
                </c:ext>
              </c:extLst>
            </c:dLbl>
            <c:dLbl>
              <c:idx val="10"/>
              <c:layout>
                <c:manualLayout>
                  <c:x val="-4.5128555004343263E-2"/>
                  <c:y val="0"/>
                </c:manualLayout>
              </c:layout>
              <c:tx>
                <c:rich>
                  <a:bodyPr/>
                  <a:lstStyle/>
                  <a:p>
                    <a:fld id="{42DEE324-B85C-5A45-AC4E-4F1F3BB11023}"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27C-4308-98D3-D6DCDB267DF7}"/>
                </c:ext>
              </c:extLst>
            </c:dLbl>
            <c:dLbl>
              <c:idx val="11"/>
              <c:layout>
                <c:manualLayout>
                  <c:x val="-4.5128555004343263E-2"/>
                  <c:y val="0"/>
                </c:manualLayout>
              </c:layout>
              <c:tx>
                <c:rich>
                  <a:bodyPr/>
                  <a:lstStyle/>
                  <a:p>
                    <a:fld id="{EBCF8EA2-7A85-A341-A628-4EAF87AA8F81}"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27C-4308-98D3-D6DCDB267DF7}"/>
                </c:ext>
              </c:extLst>
            </c:dLbl>
            <c:spPr>
              <a:noFill/>
              <a:ln>
                <a:noFill/>
              </a:ln>
              <a:effectLst/>
            </c:spPr>
            <c:txPr>
              <a:bodyPr rot="0" vert="horz"/>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Cerebrovascular disorders</c:v>
                </c:pt>
                <c:pt idx="1">
                  <c:v>Hepatotoxicity</c:v>
                </c:pt>
                <c:pt idx="2">
                  <c:v>Nausea</c:v>
                </c:pt>
                <c:pt idx="3">
                  <c:v>Constipation</c:v>
                </c:pt>
                <c:pt idx="4">
                  <c:v>Fatigue</c:v>
                </c:pt>
                <c:pt idx="5">
                  <c:v>Ischaemic heart disease</c:v>
                </c:pt>
                <c:pt idx="6">
                  <c:v>Cardiac failure</c:v>
                </c:pt>
                <c:pt idx="7">
                  <c:v>Arrhythmia</c:v>
                </c:pt>
                <c:pt idx="8">
                  <c:v>Hypertension</c:v>
                </c:pt>
                <c:pt idx="9">
                  <c:v>AML/MDS</c:v>
                </c:pt>
                <c:pt idx="10">
                  <c:v>Neutropenia</c:v>
                </c:pt>
                <c:pt idx="11">
                  <c:v>Thrombocytopenia</c:v>
                </c:pt>
                <c:pt idx="12">
                  <c:v>Anaemia</c:v>
                </c:pt>
                <c:pt idx="13">
                  <c:v>Any</c:v>
                </c:pt>
              </c:strCache>
            </c:strRef>
          </c:cat>
          <c:val>
            <c:numRef>
              <c:f>Sheet1!$B$2:$B$15</c:f>
              <c:numCache>
                <c:formatCode>0.0</c:formatCode>
                <c:ptCount val="14"/>
                <c:pt idx="0">
                  <c:v>0.9</c:v>
                </c:pt>
                <c:pt idx="1">
                  <c:v>1.9</c:v>
                </c:pt>
                <c:pt idx="2">
                  <c:v>0.5</c:v>
                </c:pt>
                <c:pt idx="3">
                  <c:v>0</c:v>
                </c:pt>
                <c:pt idx="4">
                  <c:v>3.3</c:v>
                </c:pt>
                <c:pt idx="5">
                  <c:v>1.9</c:v>
                </c:pt>
                <c:pt idx="6">
                  <c:v>1.4</c:v>
                </c:pt>
                <c:pt idx="7">
                  <c:v>2.8</c:v>
                </c:pt>
                <c:pt idx="8">
                  <c:v>15.6</c:v>
                </c:pt>
                <c:pt idx="9">
                  <c:v>0</c:v>
                </c:pt>
                <c:pt idx="10">
                  <c:v>6.6</c:v>
                </c:pt>
                <c:pt idx="11">
                  <c:v>6.6</c:v>
                </c:pt>
                <c:pt idx="12">
                  <c:v>29.7</c:v>
                </c:pt>
                <c:pt idx="13">
                  <c:v>67</c:v>
                </c:pt>
              </c:numCache>
            </c:numRef>
          </c:val>
          <c:extLst>
            <c:ext xmlns:c16="http://schemas.microsoft.com/office/drawing/2014/chart" uri="{C3380CC4-5D6E-409C-BE32-E72D297353CC}">
              <c16:uniqueId val="{00000008-527C-4308-98D3-D6DCDB267DF7}"/>
            </c:ext>
          </c:extLst>
        </c:ser>
        <c:ser>
          <c:idx val="1"/>
          <c:order val="1"/>
          <c:tx>
            <c:strRef>
              <c:f>Sheet1!$C$1</c:f>
              <c:strCache>
                <c:ptCount val="1"/>
                <c:pt idx="0">
                  <c:v>All grades</c:v>
                </c:pt>
              </c:strCache>
            </c:strRef>
          </c:tx>
          <c:spPr>
            <a:solidFill>
              <a:schemeClr val="tx2">
                <a:lumMod val="60000"/>
                <a:lumOff val="40000"/>
                <a:alpha val="29804"/>
              </a:schemeClr>
            </a:solidFill>
            <a:ln>
              <a:noFill/>
            </a:ln>
            <a:effectLst/>
          </c:spPr>
          <c:invertIfNegative val="0"/>
          <c:dLbls>
            <c:dLbl>
              <c:idx val="0"/>
              <c:layout>
                <c:manualLayout>
                  <c:x val="4.1026120614381503E-2"/>
                  <c:y val="-3.0250764546388676E-3"/>
                </c:manualLayout>
              </c:layout>
              <c:tx>
                <c:rich>
                  <a:bodyPr/>
                  <a:lstStyle/>
                  <a:p>
                    <a:fld id="{1099D927-D72C-3F45-AFEF-A1CFDAB9BC96}"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27C-4308-98D3-D6DCDB267DF7}"/>
                </c:ext>
              </c:extLst>
            </c:dLbl>
            <c:dLbl>
              <c:idx val="2"/>
              <c:tx>
                <c:rich>
                  <a:bodyPr rot="0" vert="horz"/>
                  <a:lstStyle/>
                  <a:p>
                    <a:pPr>
                      <a:defRPr b="1"/>
                    </a:pPr>
                    <a:fld id="{875D8D04-568B-A24B-8878-3D28E525443E}" type="VALUE">
                      <a:rPr lang="en-US" b="1"/>
                      <a:pPr>
                        <a:defRPr b="1"/>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527C-4308-98D3-D6DCDB267DF7}"/>
                </c:ext>
              </c:extLst>
            </c:dLbl>
            <c:dLbl>
              <c:idx val="5"/>
              <c:delete val="1"/>
              <c:extLst>
                <c:ext xmlns:c15="http://schemas.microsoft.com/office/drawing/2012/chart" uri="{CE6537A1-D6FC-4f65-9D91-7224C49458BB}"/>
                <c:ext xmlns:c16="http://schemas.microsoft.com/office/drawing/2014/chart" uri="{C3380CC4-5D6E-409C-BE32-E72D297353CC}">
                  <c16:uniqueId val="{0000000B-527C-4308-98D3-D6DCDB267DF7}"/>
                </c:ext>
              </c:extLst>
            </c:dLbl>
            <c:dLbl>
              <c:idx val="6"/>
              <c:layout>
                <c:manualLayout>
                  <c:x val="4.1026282133905502E-2"/>
                  <c:y val="0"/>
                </c:manualLayout>
              </c:layout>
              <c:tx>
                <c:rich>
                  <a:bodyPr/>
                  <a:lstStyle/>
                  <a:p>
                    <a:fld id="{91A9B056-C789-E344-98C3-58330432694A}" type="VALUE">
                      <a:rPr lang="en-US" b="1" i="0">
                        <a:latin typeface="Arial" panose="020B0604020202020204" pitchFamily="34" charset="0"/>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27C-4308-98D3-D6DCDB267DF7}"/>
                </c:ext>
              </c:extLst>
            </c:dLbl>
            <c:dLbl>
              <c:idx val="9"/>
              <c:delete val="1"/>
              <c:extLst>
                <c:ext xmlns:c15="http://schemas.microsoft.com/office/drawing/2012/chart" uri="{CE6537A1-D6FC-4f65-9D91-7224C49458BB}"/>
                <c:ext xmlns:c16="http://schemas.microsoft.com/office/drawing/2014/chart" uri="{C3380CC4-5D6E-409C-BE32-E72D297353CC}">
                  <c16:uniqueId val="{0000000D-527C-4308-98D3-D6DCDB267DF7}"/>
                </c:ext>
              </c:extLst>
            </c:dLbl>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Cerebrovascular disorders</c:v>
                </c:pt>
                <c:pt idx="1">
                  <c:v>Hepatotoxicity</c:v>
                </c:pt>
                <c:pt idx="2">
                  <c:v>Nausea</c:v>
                </c:pt>
                <c:pt idx="3">
                  <c:v>Constipation</c:v>
                </c:pt>
                <c:pt idx="4">
                  <c:v>Fatigue</c:v>
                </c:pt>
                <c:pt idx="5">
                  <c:v>Ischaemic heart disease</c:v>
                </c:pt>
                <c:pt idx="6">
                  <c:v>Cardiac failure</c:v>
                </c:pt>
                <c:pt idx="7">
                  <c:v>Arrhythmia</c:v>
                </c:pt>
                <c:pt idx="8">
                  <c:v>Hypertension</c:v>
                </c:pt>
                <c:pt idx="9">
                  <c:v>AML/MDS</c:v>
                </c:pt>
                <c:pt idx="10">
                  <c:v>Neutropenia</c:v>
                </c:pt>
                <c:pt idx="11">
                  <c:v>Thrombocytopenia</c:v>
                </c:pt>
                <c:pt idx="12">
                  <c:v>Anaemia</c:v>
                </c:pt>
                <c:pt idx="13">
                  <c:v>Any</c:v>
                </c:pt>
              </c:strCache>
            </c:strRef>
          </c:cat>
          <c:val>
            <c:numRef>
              <c:f>Sheet1!$C$2:$C$15</c:f>
              <c:numCache>
                <c:formatCode>0.0</c:formatCode>
                <c:ptCount val="14"/>
                <c:pt idx="0">
                  <c:v>2.8</c:v>
                </c:pt>
                <c:pt idx="1">
                  <c:v>11.8</c:v>
                </c:pt>
                <c:pt idx="2">
                  <c:v>23.6</c:v>
                </c:pt>
                <c:pt idx="3">
                  <c:v>30.7</c:v>
                </c:pt>
                <c:pt idx="4">
                  <c:v>26.4</c:v>
                </c:pt>
                <c:pt idx="5">
                  <c:v>1.9</c:v>
                </c:pt>
                <c:pt idx="6">
                  <c:v>1.9</c:v>
                </c:pt>
                <c:pt idx="7">
                  <c:v>12.7</c:v>
                </c:pt>
                <c:pt idx="8">
                  <c:v>31.6</c:v>
                </c:pt>
                <c:pt idx="9">
                  <c:v>0</c:v>
                </c:pt>
                <c:pt idx="10">
                  <c:v>13.7</c:v>
                </c:pt>
                <c:pt idx="11">
                  <c:v>21.2</c:v>
                </c:pt>
                <c:pt idx="12">
                  <c:v>46.2</c:v>
                </c:pt>
                <c:pt idx="13">
                  <c:v>99.1</c:v>
                </c:pt>
              </c:numCache>
            </c:numRef>
          </c:val>
          <c:extLst>
            <c:ext xmlns:c16="http://schemas.microsoft.com/office/drawing/2014/chart" uri="{C3380CC4-5D6E-409C-BE32-E72D297353CC}">
              <c16:uniqueId val="{0000000E-527C-4308-98D3-D6DCDB267DF7}"/>
            </c:ext>
          </c:extLst>
        </c:ser>
        <c:dLbls>
          <c:showLegendKey val="0"/>
          <c:showVal val="0"/>
          <c:showCatName val="0"/>
          <c:showSerName val="0"/>
          <c:showPercent val="0"/>
          <c:showBubbleSize val="0"/>
        </c:dLbls>
        <c:gapWidth val="30"/>
        <c:overlap val="100"/>
        <c:axId val="572324879"/>
        <c:axId val="572317807"/>
      </c:barChart>
      <c:catAx>
        <c:axId val="572324879"/>
        <c:scaling>
          <c:orientation val="minMax"/>
        </c:scaling>
        <c:delete val="0"/>
        <c:axPos val="r"/>
        <c:numFmt formatCode="General" sourceLinked="1"/>
        <c:majorTickMark val="none"/>
        <c:minorTickMark val="none"/>
        <c:tickLblPos val="high"/>
        <c:spPr>
          <a:noFill/>
          <a:ln w="9525" cap="flat" cmpd="sng" algn="ctr">
            <a:solidFill>
              <a:schemeClr val="tx1"/>
            </a:solidFill>
            <a:round/>
          </a:ln>
          <a:effectLst/>
        </c:spPr>
        <c:txPr>
          <a:bodyPr rot="-60000000" vert="horz"/>
          <a:lstStyle/>
          <a:p>
            <a:pPr>
              <a:defRPr b="1"/>
            </a:pPr>
            <a:endParaRPr lang="en-US"/>
          </a:p>
        </c:txPr>
        <c:crossAx val="572317807"/>
        <c:crosses val="autoZero"/>
        <c:auto val="1"/>
        <c:lblAlgn val="l"/>
        <c:lblOffset val="1000"/>
        <c:noMultiLvlLbl val="0"/>
      </c:catAx>
      <c:valAx>
        <c:axId val="572317807"/>
        <c:scaling>
          <c:orientation val="maxMin"/>
          <c:max val="100"/>
        </c:scaling>
        <c:delete val="0"/>
        <c:axPos val="b"/>
        <c:numFmt formatCode="0" sourceLinked="0"/>
        <c:majorTickMark val="out"/>
        <c:minorTickMark val="none"/>
        <c:tickLblPos val="nextTo"/>
        <c:spPr>
          <a:noFill/>
          <a:ln>
            <a:solidFill>
              <a:schemeClr val="tx1"/>
            </a:solidFill>
          </a:ln>
          <a:effectLst/>
        </c:spPr>
        <c:txPr>
          <a:bodyPr rot="-60000000" vert="horz"/>
          <a:lstStyle/>
          <a:p>
            <a:pPr>
              <a:defRPr/>
            </a:pPr>
            <a:endParaRPr lang="en-US"/>
          </a:p>
        </c:txPr>
        <c:crossAx val="572324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lt1"/>
      </a:solidFill>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B3104895-A7AF-EB49-BC80-D77792D61F32}" type="datetime1">
              <a:rPr lang="en-US" smtClean="0">
                <a:latin typeface="Arial" panose="020B0604020202020204" pitchFamily="34" charset="0"/>
              </a:rPr>
              <a:pPr/>
              <a:t>8/30/2023</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D780E35-D53F-A543-ACCF-E1BBCCF01F3F}" type="slidenum">
              <a:rPr lang="fr-FR" smtClean="0">
                <a:latin typeface="Arial" panose="020B0604020202020204" pitchFamily="34" charset="0"/>
              </a:rPr>
              <a:pPr/>
              <a:t>‹#›</a:t>
            </a:fld>
            <a:endParaRPr lang="fr-FR" dirty="0">
              <a:latin typeface="Arial" panose="020B0604020202020204" pitchFamily="34" charset="0"/>
            </a:endParaRP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b="0" i="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b="0" i="0">
                <a:latin typeface="Arial" panose="020B0604020202020204" pitchFamily="34" charset="0"/>
              </a:defRPr>
            </a:lvl1pPr>
          </a:lstStyle>
          <a:p>
            <a:fld id="{7DA2D364-CD50-1942-A8D0-558BD1BC24CC}" type="datetime1">
              <a:rPr lang="en-US" smtClean="0"/>
              <a:pPr/>
              <a:t>8/30/2023</a:t>
            </a:fld>
            <a:endParaRPr lang="fr-FR" dirty="0"/>
          </a:p>
        </p:txBody>
      </p:sp>
      <p:sp>
        <p:nvSpPr>
          <p:cNvPr id="4" name="Espace réservé de l'image des diapositives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b="0" i="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b="0" i="0">
                <a:latin typeface="Arial" panose="020B0604020202020204" pitchFamily="34" charset="0"/>
              </a:defRPr>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89190">
              <a:defRPr/>
            </a:pPr>
            <a:endParaRPr lang="fr-FR" dirty="0">
              <a:solidFill>
                <a:prstClr val="black"/>
              </a:solidFill>
            </a:endParaRPr>
          </a:p>
        </p:txBody>
      </p:sp>
      <p:sp>
        <p:nvSpPr>
          <p:cNvPr id="5" name="Slide Number Placeholder 4"/>
          <p:cNvSpPr>
            <a:spLocks noGrp="1"/>
          </p:cNvSpPr>
          <p:nvPr>
            <p:ph type="sldNum" sz="quarter" idx="5"/>
          </p:nvPr>
        </p:nvSpPr>
        <p:spPr/>
        <p:txBody>
          <a:bodyPr/>
          <a:lstStyle/>
          <a:p>
            <a:pPr defTabSz="489190">
              <a:defRPr/>
            </a:pPr>
            <a:fld id="{3C53626E-BC0F-674C-9570-A9D62C09EB52}" type="slidenum">
              <a:rPr lang="fr-FR">
                <a:solidFill>
                  <a:prstClr val="black"/>
                </a:solidFill>
              </a:rPr>
              <a:pPr defTabSz="489190">
                <a:defRPr/>
              </a:pPr>
              <a:t>2</a:t>
            </a:fld>
            <a:endParaRPr lang="fr-FR" dirty="0">
              <a:solidFill>
                <a:prstClr val="black"/>
              </a:solidFill>
            </a:endParaRPr>
          </a:p>
        </p:txBody>
      </p:sp>
    </p:spTree>
    <p:extLst>
      <p:ext uri="{BB962C8B-B14F-4D97-AF65-F5344CB8AC3E}">
        <p14:creationId xmlns:p14="http://schemas.microsoft.com/office/powerpoint/2010/main" val="405991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182910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270031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17500"/>
            <a:ext cx="5473700" cy="3079750"/>
          </a:xfrm>
        </p:spPr>
      </p:sp>
      <p:sp>
        <p:nvSpPr>
          <p:cNvPr id="3" name="Notes Placeholder 2"/>
          <p:cNvSpPr>
            <a:spLocks noGrp="1"/>
          </p:cNvSpPr>
          <p:nvPr>
            <p:ph type="body" idx="1"/>
          </p:nvPr>
        </p:nvSpPr>
        <p:spPr/>
        <p:txBody>
          <a:bodyPr/>
          <a:lstStyle/>
          <a:p>
            <a:pPr defTabSz="978377">
              <a:defRPr/>
            </a:pPr>
            <a:endParaRPr lang="en-US" dirty="0">
              <a:solidFill>
                <a:prstClr val="black"/>
              </a:solidFill>
            </a:endParaRPr>
          </a:p>
        </p:txBody>
      </p:sp>
      <p:sp>
        <p:nvSpPr>
          <p:cNvPr id="4" name="Slide Number Placeholder 3"/>
          <p:cNvSpPr>
            <a:spLocks noGrp="1"/>
          </p:cNvSpPr>
          <p:nvPr>
            <p:ph type="sldNum" sz="quarter" idx="5"/>
          </p:nvPr>
        </p:nvSpPr>
        <p:spPr/>
        <p:txBody>
          <a:bodyPr/>
          <a:lstStyle/>
          <a:p>
            <a:pPr defTabSz="474710">
              <a:defRPr/>
            </a:pPr>
            <a:fld id="{48857A81-DEF9-4B57-AC08-20326D7F815B}" type="slidenum">
              <a:rPr lang="en-GB">
                <a:solidFill>
                  <a:prstClr val="black"/>
                </a:solidFill>
              </a:rPr>
              <a:pPr defTabSz="474710">
                <a:defRPr/>
              </a:pPr>
              <a:t>19</a:t>
            </a:fld>
            <a:endParaRPr lang="en-GB" dirty="0">
              <a:solidFill>
                <a:prstClr val="black"/>
              </a:solidFill>
            </a:endParaRPr>
          </a:p>
        </p:txBody>
      </p:sp>
    </p:spTree>
    <p:extLst>
      <p:ext uri="{BB962C8B-B14F-4D97-AF65-F5344CB8AC3E}">
        <p14:creationId xmlns:p14="http://schemas.microsoft.com/office/powerpoint/2010/main" val="389983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defTabSz="931717">
              <a:buClr>
                <a:srgbClr val="000000"/>
              </a:buClr>
              <a:buSzPts val="1200"/>
              <a:defRPr/>
            </a:pPr>
            <a:fld id="{00000000-1234-1234-1234-123412341234}" type="slidenum">
              <a:rPr lang="en-US">
                <a:solidFill>
                  <a:prstClr val="black"/>
                </a:solidFill>
                <a:ea typeface="Calibri"/>
                <a:cs typeface="Arial" panose="020B0604020202020204" pitchFamily="34" charset="0"/>
                <a:sym typeface="Calibri"/>
              </a:rPr>
              <a:pPr defTabSz="931717">
                <a:buClr>
                  <a:srgbClr val="000000"/>
                </a:buClr>
                <a:buSzPts val="1200"/>
                <a:defRPr/>
              </a:pPr>
              <a:t>21</a:t>
            </a:fld>
            <a:endParaRPr lang="en-US" dirty="0">
              <a:solidFill>
                <a:prstClr val="black"/>
              </a:solidFill>
              <a:ea typeface="Calibri"/>
              <a:cs typeface="Arial" panose="020B0604020202020204" pitchFamily="34" charset="0"/>
              <a:sym typeface="Calibri"/>
            </a:endParaRPr>
          </a:p>
        </p:txBody>
      </p:sp>
    </p:spTree>
    <p:extLst>
      <p:ext uri="{BB962C8B-B14F-4D97-AF65-F5344CB8AC3E}">
        <p14:creationId xmlns:p14="http://schemas.microsoft.com/office/powerpoint/2010/main" val="569223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446" indent="-183446" defTabSz="978377">
              <a:buFont typeface="Arial" panose="020B0604020202020204" pitchFamily="34" charset="0"/>
              <a:buChar char="•"/>
              <a:defRPr/>
            </a:pPr>
            <a:endParaRPr lang="en-US" sz="1900" dirty="0"/>
          </a:p>
          <a:p>
            <a:pPr marL="183446" indent="-18344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78377">
              <a:defRPr/>
            </a:pPr>
            <a:fld id="{DCC1BA2E-6615-4633-BC12-8A8E968CF4D4}" type="slidenum">
              <a:rPr lang="en-US">
                <a:solidFill>
                  <a:prstClr val="black"/>
                </a:solidFill>
              </a:rPr>
              <a:pPr defTabSz="978377">
                <a:defRPr/>
              </a:pPr>
              <a:t>31</a:t>
            </a:fld>
            <a:endParaRPr lang="en-US" dirty="0">
              <a:solidFill>
                <a:prstClr val="black"/>
              </a:solidFill>
            </a:endParaRPr>
          </a:p>
        </p:txBody>
      </p:sp>
    </p:spTree>
    <p:extLst>
      <p:ext uri="{BB962C8B-B14F-4D97-AF65-F5344CB8AC3E}">
        <p14:creationId xmlns:p14="http://schemas.microsoft.com/office/powerpoint/2010/main" val="3974758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20">
              <a:defRPr/>
            </a:pPr>
            <a:fld id="{2C8A38DF-6C33-40B9-8998-8C037513C6BB}" type="slidenum">
              <a:rPr lang="en-CA">
                <a:solidFill>
                  <a:prstClr val="black"/>
                </a:solidFill>
              </a:rPr>
              <a:pPr defTabSz="949420">
                <a:defRPr/>
              </a:pPr>
              <a:t>32</a:t>
            </a:fld>
            <a:endParaRPr lang="en-CA" dirty="0">
              <a:solidFill>
                <a:prstClr val="black"/>
              </a:solidFill>
            </a:endParaRPr>
          </a:p>
        </p:txBody>
      </p:sp>
    </p:spTree>
    <p:extLst>
      <p:ext uri="{BB962C8B-B14F-4D97-AF65-F5344CB8AC3E}">
        <p14:creationId xmlns:p14="http://schemas.microsoft.com/office/powerpoint/2010/main" val="8136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pPr defTabSz="978377">
              <a:defRPr/>
            </a:pPr>
            <a:fld id="{65BB8463-FF47-4AB8-A37C-6B473AF28FBD}" type="slidenum">
              <a:rPr lang="en-US">
                <a:solidFill>
                  <a:prstClr val="black"/>
                </a:solidFill>
              </a:rPr>
              <a:pPr defTabSz="978377">
                <a:defRPr/>
              </a:pPr>
              <a:t>33</a:t>
            </a:fld>
            <a:endParaRPr lang="en-US" dirty="0">
              <a:solidFill>
                <a:prstClr val="black"/>
              </a:solidFill>
            </a:endParaRPr>
          </a:p>
        </p:txBody>
      </p:sp>
    </p:spTree>
    <p:extLst>
      <p:ext uri="{BB962C8B-B14F-4D97-AF65-F5344CB8AC3E}">
        <p14:creationId xmlns:p14="http://schemas.microsoft.com/office/powerpoint/2010/main" val="231244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8377">
              <a:defRPr/>
            </a:pPr>
            <a:endParaRPr lang="en-US" dirty="0"/>
          </a:p>
        </p:txBody>
      </p:sp>
      <p:sp>
        <p:nvSpPr>
          <p:cNvPr id="4" name="Slide Number Placeholder 3"/>
          <p:cNvSpPr>
            <a:spLocks noGrp="1"/>
          </p:cNvSpPr>
          <p:nvPr>
            <p:ph type="sldNum" sz="quarter" idx="5"/>
          </p:nvPr>
        </p:nvSpPr>
        <p:spPr/>
        <p:txBody>
          <a:bodyPr/>
          <a:lstStyle/>
          <a:p>
            <a:pPr defTabSz="978377">
              <a:defRPr/>
            </a:pPr>
            <a:fld id="{DCC1BA2E-6615-4633-BC12-8A8E968CF4D4}" type="slidenum">
              <a:rPr lang="en-US">
                <a:solidFill>
                  <a:prstClr val="black"/>
                </a:solidFill>
              </a:rPr>
              <a:pPr defTabSz="978377">
                <a:defRPr/>
              </a:pPr>
              <a:t>35</a:t>
            </a:fld>
            <a:endParaRPr lang="en-US" dirty="0">
              <a:solidFill>
                <a:prstClr val="black"/>
              </a:solidFill>
            </a:endParaRPr>
          </a:p>
        </p:txBody>
      </p:sp>
    </p:spTree>
    <p:extLst>
      <p:ext uri="{BB962C8B-B14F-4D97-AF65-F5344CB8AC3E}">
        <p14:creationId xmlns:p14="http://schemas.microsoft.com/office/powerpoint/2010/main" val="282539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8377">
              <a:defRPr/>
            </a:pPr>
            <a:fld id="{65BB8463-FF47-4AB8-A37C-6B473AF28FBD}" type="slidenum">
              <a:rPr lang="en-US">
                <a:solidFill>
                  <a:prstClr val="black"/>
                </a:solidFill>
              </a:rPr>
              <a:pPr defTabSz="978377">
                <a:defRPr/>
              </a:pPr>
              <a:t>36</a:t>
            </a:fld>
            <a:endParaRPr lang="en-US" dirty="0">
              <a:solidFill>
                <a:prstClr val="black"/>
              </a:solidFill>
            </a:endParaRPr>
          </a:p>
        </p:txBody>
      </p:sp>
    </p:spTree>
    <p:extLst>
      <p:ext uri="{BB962C8B-B14F-4D97-AF65-F5344CB8AC3E}">
        <p14:creationId xmlns:p14="http://schemas.microsoft.com/office/powerpoint/2010/main" val="367464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808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89190">
              <a:defRPr/>
            </a:pPr>
            <a:endParaRPr lang="fr-FR" dirty="0">
              <a:solidFill>
                <a:prstClr val="black"/>
              </a:solidFill>
            </a:endParaRPr>
          </a:p>
        </p:txBody>
      </p:sp>
      <p:sp>
        <p:nvSpPr>
          <p:cNvPr id="5" name="Slide Number Placeholder 4"/>
          <p:cNvSpPr>
            <a:spLocks noGrp="1"/>
          </p:cNvSpPr>
          <p:nvPr>
            <p:ph type="sldNum" sz="quarter" idx="5"/>
          </p:nvPr>
        </p:nvSpPr>
        <p:spPr/>
        <p:txBody>
          <a:bodyPr/>
          <a:lstStyle/>
          <a:p>
            <a:pPr defTabSz="489190">
              <a:defRPr/>
            </a:pPr>
            <a:fld id="{3C53626E-BC0F-674C-9570-A9D62C09EB52}" type="slidenum">
              <a:rPr lang="fr-FR">
                <a:solidFill>
                  <a:prstClr val="black"/>
                </a:solidFill>
              </a:rPr>
              <a:pPr defTabSz="489190">
                <a:defRPr/>
              </a:pPr>
              <a:t>3</a:t>
            </a:fld>
            <a:endParaRPr lang="fr-FR" dirty="0">
              <a:solidFill>
                <a:prstClr val="black"/>
              </a:solidFill>
            </a:endParaRPr>
          </a:p>
        </p:txBody>
      </p:sp>
    </p:spTree>
    <p:extLst>
      <p:ext uri="{BB962C8B-B14F-4D97-AF65-F5344CB8AC3E}">
        <p14:creationId xmlns:p14="http://schemas.microsoft.com/office/powerpoint/2010/main" val="713331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17">
              <a:defRPr/>
            </a:pPr>
            <a:fld id="{F16B1546-DBF4-4056-A84B-A0ADAF563EAB}" type="slidenum">
              <a:rPr lang="en-GB">
                <a:solidFill>
                  <a:prstClr val="black"/>
                </a:solidFill>
              </a:rPr>
              <a:pPr defTabSz="931717">
                <a:defRPr/>
              </a:pPr>
              <a:t>39</a:t>
            </a:fld>
            <a:endParaRPr lang="en-GB" dirty="0">
              <a:solidFill>
                <a:prstClr val="black"/>
              </a:solidFill>
            </a:endParaRPr>
          </a:p>
        </p:txBody>
      </p:sp>
    </p:spTree>
    <p:extLst>
      <p:ext uri="{BB962C8B-B14F-4D97-AF65-F5344CB8AC3E}">
        <p14:creationId xmlns:p14="http://schemas.microsoft.com/office/powerpoint/2010/main" val="417758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20">
              <a:defRPr/>
            </a:pPr>
            <a:fld id="{2C8A38DF-6C33-40B9-8998-8C037513C6BB}" type="slidenum">
              <a:rPr lang="en-CA">
                <a:solidFill>
                  <a:prstClr val="black"/>
                </a:solidFill>
              </a:rPr>
              <a:pPr defTabSz="949420">
                <a:defRPr/>
              </a:pPr>
              <a:t>42</a:t>
            </a:fld>
            <a:endParaRPr lang="en-CA" dirty="0">
              <a:solidFill>
                <a:prstClr val="black"/>
              </a:solidFill>
            </a:endParaRPr>
          </a:p>
        </p:txBody>
      </p:sp>
    </p:spTree>
    <p:extLst>
      <p:ext uri="{BB962C8B-B14F-4D97-AF65-F5344CB8AC3E}">
        <p14:creationId xmlns:p14="http://schemas.microsoft.com/office/powerpoint/2010/main" val="1501432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49</a:t>
            </a:fld>
            <a:endParaRPr lang="fr-FR" dirty="0"/>
          </a:p>
        </p:txBody>
      </p:sp>
    </p:spTree>
    <p:extLst>
      <p:ext uri="{BB962C8B-B14F-4D97-AF65-F5344CB8AC3E}">
        <p14:creationId xmlns:p14="http://schemas.microsoft.com/office/powerpoint/2010/main" val="1876489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50</a:t>
            </a:fld>
            <a:endParaRPr lang="fr-FR" dirty="0"/>
          </a:p>
        </p:txBody>
      </p:sp>
    </p:spTree>
    <p:extLst>
      <p:ext uri="{BB962C8B-B14F-4D97-AF65-F5344CB8AC3E}">
        <p14:creationId xmlns:p14="http://schemas.microsoft.com/office/powerpoint/2010/main" val="316146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20" indent="-291161">
              <a:defRPr sz="2400">
                <a:solidFill>
                  <a:schemeClr val="tx1"/>
                </a:solidFill>
                <a:latin typeface="Calibri" panose="020F0502020204030204" pitchFamily="34" charset="0"/>
                <a:ea typeface="MS PGothic" panose="020B0600070205080204" pitchFamily="34" charset="-128"/>
              </a:defRPr>
            </a:lvl2pPr>
            <a:lvl3pPr marL="1164647" indent="-232929">
              <a:defRPr sz="2400">
                <a:solidFill>
                  <a:schemeClr val="tx1"/>
                </a:solidFill>
                <a:latin typeface="Calibri" panose="020F0502020204030204" pitchFamily="34" charset="0"/>
                <a:ea typeface="MS PGothic" panose="020B0600070205080204" pitchFamily="34" charset="-128"/>
              </a:defRPr>
            </a:lvl3pPr>
            <a:lvl4pPr marL="1630505" indent="-232929">
              <a:defRPr sz="2400">
                <a:solidFill>
                  <a:schemeClr val="tx1"/>
                </a:solidFill>
                <a:latin typeface="Calibri" panose="020F0502020204030204" pitchFamily="34" charset="0"/>
                <a:ea typeface="MS PGothic" panose="020B0600070205080204" pitchFamily="34" charset="-128"/>
              </a:defRPr>
            </a:lvl4pPr>
            <a:lvl5pPr marL="2096365" indent="-232929">
              <a:defRPr sz="2400">
                <a:solidFill>
                  <a:schemeClr val="tx1"/>
                </a:solidFill>
                <a:latin typeface="Calibri" panose="020F0502020204030204" pitchFamily="34" charset="0"/>
                <a:ea typeface="MS PGothic" panose="020B0600070205080204" pitchFamily="34" charset="-128"/>
              </a:defRPr>
            </a:lvl5pPr>
            <a:lvl6pPr marL="2562224"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082"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3941"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59800"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300" dirty="0">
              <a:latin typeface="Arial" panose="020B0604020202020204" pitchFamily="34" charset="0"/>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20" indent="-291161">
              <a:defRPr sz="2400">
                <a:solidFill>
                  <a:schemeClr val="tx1"/>
                </a:solidFill>
                <a:latin typeface="Calibri" panose="020F0502020204030204" pitchFamily="34" charset="0"/>
                <a:ea typeface="MS PGothic" panose="020B0600070205080204" pitchFamily="34" charset="-128"/>
              </a:defRPr>
            </a:lvl2pPr>
            <a:lvl3pPr marL="1164647" indent="-232929">
              <a:defRPr sz="2400">
                <a:solidFill>
                  <a:schemeClr val="tx1"/>
                </a:solidFill>
                <a:latin typeface="Calibri" panose="020F0502020204030204" pitchFamily="34" charset="0"/>
                <a:ea typeface="MS PGothic" panose="020B0600070205080204" pitchFamily="34" charset="-128"/>
              </a:defRPr>
            </a:lvl3pPr>
            <a:lvl4pPr marL="1630505" indent="-232929">
              <a:defRPr sz="2400">
                <a:solidFill>
                  <a:schemeClr val="tx1"/>
                </a:solidFill>
                <a:latin typeface="Calibri" panose="020F0502020204030204" pitchFamily="34" charset="0"/>
                <a:ea typeface="MS PGothic" panose="020B0600070205080204" pitchFamily="34" charset="-128"/>
              </a:defRPr>
            </a:lvl4pPr>
            <a:lvl5pPr marL="2096365" indent="-232929">
              <a:defRPr sz="2400">
                <a:solidFill>
                  <a:schemeClr val="tx1"/>
                </a:solidFill>
                <a:latin typeface="Calibri" panose="020F0502020204030204" pitchFamily="34" charset="0"/>
                <a:ea typeface="MS PGothic" panose="020B0600070205080204" pitchFamily="34" charset="-128"/>
              </a:defRPr>
            </a:lvl5pPr>
            <a:lvl6pPr marL="2562224"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082"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3941"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59800" indent="-232929" defTabSz="46585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300">
                <a:latin typeface="Arial" panose="020B0604020202020204" pitchFamily="34" charset="0"/>
              </a:rPr>
              <a:pPr/>
              <a:t>51</a:t>
            </a:fld>
            <a:endParaRPr lang="fr-FR" altLang="en-US" sz="1300" dirty="0">
              <a:latin typeface="Arial" panose="020B0604020202020204" pitchFamily="34" charset="0"/>
            </a:endParaRPr>
          </a:p>
        </p:txBody>
      </p:sp>
    </p:spTree>
    <p:extLst>
      <p:ext uri="{BB962C8B-B14F-4D97-AF65-F5344CB8AC3E}">
        <p14:creationId xmlns:p14="http://schemas.microsoft.com/office/powerpoint/2010/main" val="235238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316311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17">
              <a:defRPr/>
            </a:pPr>
            <a:fld id="{F16B1546-DBF4-4056-A84B-A0ADAF563EAB}" type="slidenum">
              <a:rPr lang="en-GB">
                <a:solidFill>
                  <a:prstClr val="black"/>
                </a:solidFill>
              </a:rPr>
              <a:pPr defTabSz="931717">
                <a:defRPr/>
              </a:pPr>
              <a:t>7</a:t>
            </a:fld>
            <a:endParaRPr lang="en-GB" dirty="0">
              <a:solidFill>
                <a:prstClr val="black"/>
              </a:solidFill>
            </a:endParaRPr>
          </a:p>
        </p:txBody>
      </p:sp>
    </p:spTree>
    <p:extLst>
      <p:ext uri="{BB962C8B-B14F-4D97-AF65-F5344CB8AC3E}">
        <p14:creationId xmlns:p14="http://schemas.microsoft.com/office/powerpoint/2010/main" val="285545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261820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pPr defTabSz="931717">
              <a:defRPr/>
            </a:pPr>
            <a:fld id="{302C9760-3005-45CA-92F6-02EEFB14AA06}" type="slidenum">
              <a:rPr lang="en-US">
                <a:solidFill>
                  <a:prstClr val="black"/>
                </a:solidFill>
              </a:rPr>
              <a:pPr defTabSz="931717">
                <a:defRPr/>
              </a:pPr>
              <a:t>12</a:t>
            </a:fld>
            <a:endParaRPr lang="en-US" dirty="0">
              <a:solidFill>
                <a:prstClr val="black"/>
              </a:solidFill>
            </a:endParaRPr>
          </a:p>
        </p:txBody>
      </p:sp>
    </p:spTree>
    <p:extLst>
      <p:ext uri="{BB962C8B-B14F-4D97-AF65-F5344CB8AC3E}">
        <p14:creationId xmlns:p14="http://schemas.microsoft.com/office/powerpoint/2010/main" val="253604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C9760-3005-45CA-92F6-02EEFB14AA0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3787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17">
              <a:defRPr/>
            </a:pPr>
            <a:fld id="{F16B1546-DBF4-4056-A84B-A0ADAF563EAB}" type="slidenum">
              <a:rPr lang="en-GB">
                <a:solidFill>
                  <a:prstClr val="black"/>
                </a:solidFill>
              </a:rPr>
              <a:pPr defTabSz="931717">
                <a:defRPr/>
              </a:pPr>
              <a:t>14</a:t>
            </a:fld>
            <a:endParaRPr lang="en-GB" dirty="0">
              <a:solidFill>
                <a:prstClr val="black"/>
              </a:solidFill>
            </a:endParaRPr>
          </a:p>
        </p:txBody>
      </p:sp>
    </p:spTree>
    <p:extLst>
      <p:ext uri="{BB962C8B-B14F-4D97-AF65-F5344CB8AC3E}">
        <p14:creationId xmlns:p14="http://schemas.microsoft.com/office/powerpoint/2010/main" val="1012633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gu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42475"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gu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4.emf"/><Relationship Id="rId4"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33.svg"/><Relationship Id="rId3" Type="http://schemas.openxmlformats.org/officeDocument/2006/relationships/image" Target="../media/image25.svg"/><Relationship Id="rId21" Type="http://schemas.openxmlformats.org/officeDocument/2006/relationships/image" Target="../media/image15.png"/><Relationship Id="rId7" Type="http://schemas.openxmlformats.org/officeDocument/2006/relationships/image" Target="../media/image27.svg"/><Relationship Id="rId12" Type="http://schemas.openxmlformats.org/officeDocument/2006/relationships/hyperlink" Target="https://cor2ed.com/" TargetMode="External"/><Relationship Id="rId17" Type="http://schemas.openxmlformats.org/officeDocument/2006/relationships/image" Target="../media/image29.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30.sv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hyperlink" Target="https://twitter.com/gu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42475"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28.svg"/><Relationship Id="rId22" Type="http://schemas.openxmlformats.org/officeDocument/2006/relationships/image" Target="../media/image31.svg"/><Relationship Id="rId27" Type="http://schemas.openxmlformats.org/officeDocument/2006/relationships/hyperlink" Target="https://guconnect.cor2ed.com/"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24.emf"/><Relationship Id="rId4" Type="http://schemas.openxmlformats.org/officeDocument/2006/relationships/oleObject" Target="../embeddings/oleObject2.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b="0" i="0" dirty="0">
              <a:latin typeface="Arial" panose="020B0604020202020204" pitchFamily="34" charset="0"/>
            </a:endParaRPr>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12387762-8D19-83A5-FA15-C01E64346328}"/>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73B8439E-66F9-944E-AC44-FA8D8EC25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0" i="0"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0" i="0"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0" i="0"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92622"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LinkedIn </a:t>
            </a:r>
            <a:r>
              <a:rPr lang="en-GB" sz="1400" b="0" i="0" dirty="0">
                <a:solidFill>
                  <a:schemeClr val="tx2"/>
                </a:solidFill>
                <a:latin typeface="Arial" panose="020B0604020202020204" pitchFamily="34" charset="0"/>
                <a:ea typeface="Aileron" charset="0"/>
                <a:cs typeface="Arial" panose="020B0604020202020204" pitchFamily="34" charset="0"/>
                <a:hlinkClick r:id="rId10"/>
              </a:rPr>
              <a:t>@GU CONNECT</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YouTube </a:t>
            </a:r>
            <a:r>
              <a:rPr lang="en-GB" sz="1400" b="0" i="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2101159"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Twitter </a:t>
            </a:r>
            <a:r>
              <a:rPr lang="en-GB" sz="1400" b="0" i="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@guconnectinfo</a:t>
            </a:r>
            <a:endParaRPr lang="en-GB" sz="1400" b="0" i="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052"/>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0" i="0" dirty="0">
                <a:solidFill>
                  <a:schemeClr val="tx2"/>
                </a:solidFill>
                <a:latin typeface="Arial" panose="020B0604020202020204" pitchFamily="34" charset="0"/>
                <a:ea typeface="Aileron" charset="0"/>
                <a:cs typeface="Arial" panose="020B0604020202020204" pitchFamily="34" charset="0"/>
              </a:rPr>
              <a:t>Email</a:t>
            </a:r>
          </a:p>
          <a:p>
            <a:r>
              <a:rPr lang="en-GB" sz="1200" b="0" i="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b="0" i="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75948"/>
            <a:ext cx="264413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 name="Picture 101">
            <a:hlinkClick r:id="rId27"/>
            <a:extLst>
              <a:ext uri="{FF2B5EF4-FFF2-40B4-BE49-F238E27FC236}">
                <a16:creationId xmlns:a16="http://schemas.microsoft.com/office/drawing/2014/main" id="{B76D2DA4-835C-4549-994E-4D3AA181C260}"/>
              </a:ext>
            </a:extLst>
          </p:cNvPr>
          <p:cNvPicPr>
            <a:picLocks noChangeAspect="1"/>
          </p:cNvPicPr>
          <p:nvPr userDrawn="1"/>
        </p:nvPicPr>
        <p:blipFill rotWithShape="1">
          <a:blip r:embed="rId28"/>
          <a:srcRect l="1017" r="3425"/>
          <a:stretch/>
        </p:blipFill>
        <p:spPr>
          <a:xfrm>
            <a:off x="338534" y="4672831"/>
            <a:ext cx="1780806" cy="722140"/>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E58390A-B8E7-22DF-8D25-7D6BDD44EA9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Espace réservé du numéro de diapositive 6">
            <a:extLst>
              <a:ext uri="{FF2B5EF4-FFF2-40B4-BE49-F238E27FC236}">
                <a16:creationId xmlns:a16="http://schemas.microsoft.com/office/drawing/2014/main" id="{E04E1C52-DC4C-76A1-A1EC-2D09FA33A83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101046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7E2715-99B6-482B-AE6A-BDEA8F0C753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537" b="60377"/>
          <a:stretch/>
        </p:blipFill>
        <p:spPr>
          <a:xfrm>
            <a:off x="0" y="1"/>
            <a:ext cx="12192000" cy="1382229"/>
          </a:xfrm>
          <a:prstGeom prst="rect">
            <a:avLst/>
          </a:prstGeom>
        </p:spPr>
      </p:pic>
      <p:graphicFrame>
        <p:nvGraphicFramePr>
          <p:cNvPr id="10" name="Object 9" hidden="1">
            <a:extLst>
              <a:ext uri="{FF2B5EF4-FFF2-40B4-BE49-F238E27FC236}">
                <a16:creationId xmlns:a16="http://schemas.microsoft.com/office/drawing/2014/main" id="{74437E24-8FBD-42F9-A582-A92D191D371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0" name="Object 9" hidden="1">
                        <a:extLst>
                          <a:ext uri="{FF2B5EF4-FFF2-40B4-BE49-F238E27FC236}">
                            <a16:creationId xmlns:a16="http://schemas.microsoft.com/office/drawing/2014/main" id="{74437E24-8FBD-42F9-A582-A92D191D37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B112E5B4-6B3C-45C3-BE9A-66CFEDF54187}"/>
              </a:ext>
            </a:extLst>
          </p:cNvPr>
          <p:cNvSpPr>
            <a:spLocks noGrp="1"/>
          </p:cNvSpPr>
          <p:nvPr>
            <p:ph type="dt" sz="half" idx="10"/>
          </p:nvPr>
        </p:nvSpPr>
        <p:spPr>
          <a:xfrm>
            <a:off x="8000999" y="6356350"/>
            <a:ext cx="3109453" cy="365125"/>
          </a:xfrm>
          <a:prstGeom prst="rect">
            <a:avLst/>
          </a:prstGeom>
        </p:spPr>
        <p:txBody>
          <a:bodyPr/>
          <a:lstStyle>
            <a:lvl1pPr>
              <a:defRPr sz="1000" b="0" i="0">
                <a:solidFill>
                  <a:schemeClr val="tx2"/>
                </a:solidFill>
                <a:latin typeface="Arial" panose="020B0604020202020204" pitchFamily="34" charset="0"/>
              </a:defRPr>
            </a:lvl1pPr>
          </a:lstStyle>
          <a:p>
            <a:endParaRPr lang="en-GB" dirty="0"/>
          </a:p>
        </p:txBody>
      </p:sp>
      <p:sp>
        <p:nvSpPr>
          <p:cNvPr id="5" name="Footer Placeholder 4">
            <a:extLst>
              <a:ext uri="{FF2B5EF4-FFF2-40B4-BE49-F238E27FC236}">
                <a16:creationId xmlns:a16="http://schemas.microsoft.com/office/drawing/2014/main" id="{8F49E3B1-5AE8-4629-90CD-D2F5A560B696}"/>
              </a:ext>
            </a:extLst>
          </p:cNvPr>
          <p:cNvSpPr>
            <a:spLocks noGrp="1"/>
          </p:cNvSpPr>
          <p:nvPr>
            <p:ph type="ftr" sz="quarter" idx="11"/>
          </p:nvPr>
        </p:nvSpPr>
        <p:spPr/>
        <p:txBody>
          <a:bodyPr/>
          <a:lstStyle>
            <a:lvl1pPr>
              <a:defRPr sz="1000" b="0" i="0">
                <a:solidFill>
                  <a:schemeClr val="tx2"/>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5FA0BD9A-DFCB-41D6-B5F4-D499B6B47C12}"/>
              </a:ext>
            </a:extLst>
          </p:cNvPr>
          <p:cNvSpPr>
            <a:spLocks noGrp="1"/>
          </p:cNvSpPr>
          <p:nvPr>
            <p:ph type="sldNum" sz="quarter" idx="12"/>
          </p:nvPr>
        </p:nvSpPr>
        <p:spPr/>
        <p:txBody>
          <a:bodyPr/>
          <a:lstStyle>
            <a:lvl1pPr>
              <a:defRPr sz="1000" b="0" i="0">
                <a:solidFill>
                  <a:schemeClr val="tx2"/>
                </a:solidFill>
                <a:latin typeface="Arial" panose="020B0604020202020204" pitchFamily="34" charset="0"/>
              </a:defRPr>
            </a:lvl1pPr>
          </a:lstStyle>
          <a:p>
            <a:fld id="{18DA6CFC-1861-4C15-81E1-7D7871A33D94}" type="slidenum">
              <a:rPr lang="en-GB" smtClean="0"/>
              <a:pPr/>
              <a:t>‹#›</a:t>
            </a:fld>
            <a:endParaRPr lang="en-GB" dirty="0"/>
          </a:p>
        </p:txBody>
      </p:sp>
      <p:sp>
        <p:nvSpPr>
          <p:cNvPr id="14" name="Rectangle 13">
            <a:extLst>
              <a:ext uri="{FF2B5EF4-FFF2-40B4-BE49-F238E27FC236}">
                <a16:creationId xmlns:a16="http://schemas.microsoft.com/office/drawing/2014/main" id="{78024C0E-A0F4-4C7C-BC4E-F9125C7E1818}"/>
              </a:ext>
            </a:extLst>
          </p:cNvPr>
          <p:cNvSpPr/>
          <p:nvPr userDrawn="1"/>
        </p:nvSpPr>
        <p:spPr>
          <a:xfrm>
            <a:off x="0" y="0"/>
            <a:ext cx="12192000" cy="1382231"/>
          </a:xfrm>
          <a:prstGeom prst="rect">
            <a:avLst/>
          </a:prstGeom>
          <a:gradFill flip="none" rotWithShape="1">
            <a:gsLst>
              <a:gs pos="0">
                <a:schemeClr val="bg1"/>
              </a:gs>
              <a:gs pos="74000">
                <a:schemeClr val="bg1">
                  <a:alpha val="66000"/>
                </a:schemeClr>
              </a:gs>
              <a:gs pos="100000">
                <a:schemeClr val="bg1">
                  <a:alpha val="5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 name="Title 1">
            <a:extLst>
              <a:ext uri="{FF2B5EF4-FFF2-40B4-BE49-F238E27FC236}">
                <a16:creationId xmlns:a16="http://schemas.microsoft.com/office/drawing/2014/main" id="{EB6E7FB8-EB65-4A1B-A85E-6A42FD8C5A72}"/>
              </a:ext>
            </a:extLst>
          </p:cNvPr>
          <p:cNvSpPr>
            <a:spLocks noGrp="1"/>
          </p:cNvSpPr>
          <p:nvPr>
            <p:ph type="title"/>
          </p:nvPr>
        </p:nvSpPr>
        <p:spPr/>
        <p:txBody>
          <a:bodyPr vert="horz">
            <a:normAutofit/>
          </a:bodyPr>
          <a:lstStyle>
            <a:lvl1pPr algn="l" defTabSz="914400" rtl="0" eaLnBrk="1" latinLnBrk="0" hangingPunct="1">
              <a:lnSpc>
                <a:spcPct val="90000"/>
              </a:lnSpc>
              <a:spcBef>
                <a:spcPct val="0"/>
              </a:spcBef>
              <a:buNone/>
              <a:defRPr lang="en-GB" sz="2800" b="0" i="0" kern="1200" dirty="0">
                <a:solidFill>
                  <a:schemeClr val="tx1"/>
                </a:solidFill>
                <a:latin typeface="Arial" panose="020B0604020202020204" pitchFamily="34" charset="0"/>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182931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rial" panose="020B0604020202020204" pitchFamily="34" charset="0"/>
              </a:defRPr>
            </a:lvl1pPr>
          </a:lstStyle>
          <a:p>
            <a:fld id="{7ADE861D-9CBA-455D-ADE6-C9707D229674}" type="slidenum">
              <a:rPr lang="en-US" smtClean="0"/>
              <a:pPr/>
              <a:t>‹#›</a:t>
            </a:fld>
            <a:endParaRPr lang="en-US" dirty="0"/>
          </a:p>
        </p:txBody>
      </p:sp>
    </p:spTree>
    <p:extLst>
      <p:ext uri="{BB962C8B-B14F-4D97-AF65-F5344CB8AC3E}">
        <p14:creationId xmlns:p14="http://schemas.microsoft.com/office/powerpoint/2010/main" val="4204841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a:xfrm>
            <a:off x="640080" y="365124"/>
            <a:ext cx="10972800" cy="636723"/>
          </a:xfrm>
        </p:spPr>
        <p:txBody>
          <a:bodyPr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b="0" i="0">
                <a:solidFill>
                  <a:schemeClr val="bg1"/>
                </a:solidFill>
                <a:latin typeface="Arial" panose="020B0604020202020204" pitchFamily="34" charset="0"/>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297879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65861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Arial"/>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164747783"/>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lvl1pPr>
              <a:defRPr b="0" i="0">
                <a:latin typeface="Arial" panose="020B0604020202020204" pitchFamily="34" charset="0"/>
              </a:defRPr>
            </a:lvl1pPr>
          </a:lstStyle>
          <a:p>
            <a:fld id="{BE33F7A0-71F0-446B-9DE8-6D75BE64EE0F}" type="slidenum">
              <a:rPr lang="en-US" smtClean="0"/>
              <a:pPr/>
              <a:t>‹#›</a:t>
            </a:fld>
            <a:endParaRPr lang="en-US" dirty="0"/>
          </a:p>
        </p:txBody>
      </p:sp>
      <p:sp>
        <p:nvSpPr>
          <p:cNvPr id="7" name="Text Placeholder 4">
            <a:extLst>
              <a:ext uri="{FF2B5EF4-FFF2-40B4-BE49-F238E27FC236}">
                <a16:creationId xmlns:a16="http://schemas.microsoft.com/office/drawing/2014/main" id="{AED98D6B-2C63-4224-A272-42ABD1BDC98A}"/>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2" name="Rectangle 1">
            <a:extLst>
              <a:ext uri="{FF2B5EF4-FFF2-40B4-BE49-F238E27FC236}">
                <a16:creationId xmlns:a16="http://schemas.microsoft.com/office/drawing/2014/main" id="{99577BC9-C9AC-4E26-DE22-B25E2BA51715}"/>
              </a:ext>
            </a:extLst>
          </p:cNvPr>
          <p:cNvSpPr/>
          <p:nvPr userDrawn="1"/>
        </p:nvSpPr>
        <p:spPr>
          <a:xfrm>
            <a:off x="0" y="1776355"/>
            <a:ext cx="12192000" cy="456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3DF21353-1B9D-1F27-B50D-B7B8C2B492EB}"/>
              </a:ext>
            </a:extLst>
          </p:cNvPr>
          <p:cNvSpPr>
            <a:spLocks noGrp="1"/>
          </p:cNvSpPr>
          <p:nvPr>
            <p:ph type="body" sz="quarter" idx="16" hasCustomPrompt="1"/>
          </p:nvPr>
        </p:nvSpPr>
        <p:spPr>
          <a:xfrm>
            <a:off x="341272" y="5954780"/>
            <a:ext cx="11593513" cy="357188"/>
          </a:xfrm>
        </p:spPr>
        <p:txBody>
          <a:bodyPr wrap="square" lIns="0" tIns="0" rIns="0" bIns="0" anchor="b" anchorCtr="0">
            <a:noAutofit/>
          </a:bodyPr>
          <a:lstStyle>
            <a:lvl1pPr marL="0" indent="0" algn="l">
              <a:lnSpc>
                <a:spcPts val="900"/>
              </a:lnSpc>
              <a:spcBef>
                <a:spcPts val="0"/>
              </a:spcBef>
              <a:buNone/>
              <a:defRPr sz="800">
                <a:solidFill>
                  <a:srgbClr val="1C315E"/>
                </a:solidFill>
              </a:defRPr>
            </a:lvl1pPr>
            <a:lvl5pPr>
              <a:defRPr/>
            </a:lvl5pPr>
          </a:lstStyle>
          <a:p>
            <a:pPr lvl="0"/>
            <a:r>
              <a:rPr lang="en-US" dirty="0"/>
              <a:t>References and footnotes</a:t>
            </a:r>
            <a:endParaRPr lang="en-GB" dirty="0"/>
          </a:p>
        </p:txBody>
      </p:sp>
      <p:sp>
        <p:nvSpPr>
          <p:cNvPr id="6" name="Title 5">
            <a:extLst>
              <a:ext uri="{FF2B5EF4-FFF2-40B4-BE49-F238E27FC236}">
                <a16:creationId xmlns:a16="http://schemas.microsoft.com/office/drawing/2014/main" id="{E8C15C8C-66CD-F27F-6B23-69C679A5FBE8}"/>
              </a:ext>
            </a:extLst>
          </p:cNvPr>
          <p:cNvSpPr>
            <a:spLocks noGrp="1"/>
          </p:cNvSpPr>
          <p:nvPr>
            <p:ph type="title"/>
          </p:nvPr>
        </p:nvSpPr>
        <p:spPr>
          <a:xfrm>
            <a:off x="234564" y="365124"/>
            <a:ext cx="10972800" cy="604935"/>
          </a:xfrm>
        </p:spPr>
        <p:txBody>
          <a:bodyPr anchor="t"/>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3BF67A58-3277-62CB-76DA-954EC232B5C0}"/>
              </a:ext>
            </a:extLst>
          </p:cNvPr>
          <p:cNvSpPr>
            <a:spLocks noGrp="1"/>
          </p:cNvSpPr>
          <p:nvPr>
            <p:ph type="body" sz="quarter" idx="17"/>
          </p:nvPr>
        </p:nvSpPr>
        <p:spPr>
          <a:xfrm>
            <a:off x="234246" y="1104900"/>
            <a:ext cx="10972799" cy="52511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303111794"/>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guide id="3" pos="39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939570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b="0" i="0" dirty="0">
              <a:latin typeface="Arial" panose="020B0604020202020204" pitchFamily="34" charset="0"/>
            </a:endParaRPr>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extLst>
      <p:ext uri="{BB962C8B-B14F-4D97-AF65-F5344CB8AC3E}">
        <p14:creationId xmlns:p14="http://schemas.microsoft.com/office/powerpoint/2010/main" val="22578352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021965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432119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32326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83552423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016197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8067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6253659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72052226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7233174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12387762-8D19-83A5-FA15-C01E64346328}"/>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0970386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73B8439E-66F9-944E-AC44-FA8D8EC25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0" i="0"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0" i="0"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0" i="0"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92622"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LinkedIn </a:t>
            </a:r>
            <a:r>
              <a:rPr lang="en-GB" sz="1400" b="0" i="0" dirty="0">
                <a:solidFill>
                  <a:schemeClr val="tx2"/>
                </a:solidFill>
                <a:latin typeface="Arial" panose="020B0604020202020204" pitchFamily="34" charset="0"/>
                <a:ea typeface="Aileron" charset="0"/>
                <a:cs typeface="Arial" panose="020B0604020202020204" pitchFamily="34" charset="0"/>
                <a:hlinkClick r:id="rId10"/>
              </a:rPr>
              <a:t>@GU CONNECT</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YouTube </a:t>
            </a:r>
            <a:r>
              <a:rPr lang="en-GB" sz="1400" b="0" i="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2101159"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Twitter </a:t>
            </a:r>
            <a:r>
              <a:rPr lang="en-GB" sz="1400" b="0" i="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@guconnectinfo</a:t>
            </a:r>
            <a:endParaRPr lang="en-GB" sz="1400" b="0" i="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052"/>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0" i="0" dirty="0">
                <a:solidFill>
                  <a:schemeClr val="tx2"/>
                </a:solidFill>
                <a:latin typeface="Arial" panose="020B0604020202020204" pitchFamily="34" charset="0"/>
                <a:ea typeface="Aileron" charset="0"/>
                <a:cs typeface="Arial" panose="020B0604020202020204" pitchFamily="34" charset="0"/>
              </a:rPr>
              <a:t>Email</a:t>
            </a:r>
          </a:p>
          <a:p>
            <a:r>
              <a:rPr lang="en-GB" sz="1200" b="0" i="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b="0" i="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75948"/>
            <a:ext cx="264413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 name="Picture 101">
            <a:hlinkClick r:id="rId27"/>
            <a:extLst>
              <a:ext uri="{FF2B5EF4-FFF2-40B4-BE49-F238E27FC236}">
                <a16:creationId xmlns:a16="http://schemas.microsoft.com/office/drawing/2014/main" id="{B76D2DA4-835C-4549-994E-4D3AA181C260}"/>
              </a:ext>
            </a:extLst>
          </p:cNvPr>
          <p:cNvPicPr>
            <a:picLocks noChangeAspect="1"/>
          </p:cNvPicPr>
          <p:nvPr userDrawn="1"/>
        </p:nvPicPr>
        <p:blipFill rotWithShape="1">
          <a:blip r:embed="rId28"/>
          <a:srcRect l="1017" r="3425"/>
          <a:stretch/>
        </p:blipFill>
        <p:spPr>
          <a:xfrm>
            <a:off x="338534" y="4672831"/>
            <a:ext cx="1780806" cy="722140"/>
          </a:xfrm>
          <a:prstGeom prst="rect">
            <a:avLst/>
          </a:prstGeom>
        </p:spPr>
      </p:pic>
    </p:spTree>
    <p:extLst>
      <p:ext uri="{BB962C8B-B14F-4D97-AF65-F5344CB8AC3E}">
        <p14:creationId xmlns:p14="http://schemas.microsoft.com/office/powerpoint/2010/main" val="1997211043"/>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E58390A-B8E7-22DF-8D25-7D6BDD44EA9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4603826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Espace réservé du numéro de diapositive 6">
            <a:extLst>
              <a:ext uri="{FF2B5EF4-FFF2-40B4-BE49-F238E27FC236}">
                <a16:creationId xmlns:a16="http://schemas.microsoft.com/office/drawing/2014/main" id="{E04E1C52-DC4C-76A1-A1EC-2D09FA33A83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3344693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7E2715-99B6-482B-AE6A-BDEA8F0C753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537" b="60377"/>
          <a:stretch/>
        </p:blipFill>
        <p:spPr>
          <a:xfrm>
            <a:off x="0" y="1"/>
            <a:ext cx="12192000" cy="1382229"/>
          </a:xfrm>
          <a:prstGeom prst="rect">
            <a:avLst/>
          </a:prstGeom>
        </p:spPr>
      </p:pic>
      <p:graphicFrame>
        <p:nvGraphicFramePr>
          <p:cNvPr id="10" name="Object 9" hidden="1">
            <a:extLst>
              <a:ext uri="{FF2B5EF4-FFF2-40B4-BE49-F238E27FC236}">
                <a16:creationId xmlns:a16="http://schemas.microsoft.com/office/drawing/2014/main" id="{74437E24-8FBD-42F9-A582-A92D191D371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0" name="Object 9" hidden="1">
                        <a:extLst>
                          <a:ext uri="{FF2B5EF4-FFF2-40B4-BE49-F238E27FC236}">
                            <a16:creationId xmlns:a16="http://schemas.microsoft.com/office/drawing/2014/main" id="{74437E24-8FBD-42F9-A582-A92D191D37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B112E5B4-6B3C-45C3-BE9A-66CFEDF54187}"/>
              </a:ext>
            </a:extLst>
          </p:cNvPr>
          <p:cNvSpPr>
            <a:spLocks noGrp="1"/>
          </p:cNvSpPr>
          <p:nvPr>
            <p:ph type="dt" sz="half" idx="10"/>
          </p:nvPr>
        </p:nvSpPr>
        <p:spPr>
          <a:xfrm>
            <a:off x="8000999" y="6356350"/>
            <a:ext cx="3109453" cy="365125"/>
          </a:xfrm>
          <a:prstGeom prst="rect">
            <a:avLst/>
          </a:prstGeom>
        </p:spPr>
        <p:txBody>
          <a:bodyPr/>
          <a:lstStyle>
            <a:lvl1pPr>
              <a:defRPr sz="1000" b="0" i="0">
                <a:solidFill>
                  <a:schemeClr val="tx2"/>
                </a:solidFill>
                <a:latin typeface="Arial" panose="020B0604020202020204" pitchFamily="34" charset="0"/>
              </a:defRPr>
            </a:lvl1pPr>
          </a:lstStyle>
          <a:p>
            <a:endParaRPr lang="en-GB" dirty="0"/>
          </a:p>
        </p:txBody>
      </p:sp>
      <p:sp>
        <p:nvSpPr>
          <p:cNvPr id="5" name="Footer Placeholder 4">
            <a:extLst>
              <a:ext uri="{FF2B5EF4-FFF2-40B4-BE49-F238E27FC236}">
                <a16:creationId xmlns:a16="http://schemas.microsoft.com/office/drawing/2014/main" id="{8F49E3B1-5AE8-4629-90CD-D2F5A560B696}"/>
              </a:ext>
            </a:extLst>
          </p:cNvPr>
          <p:cNvSpPr>
            <a:spLocks noGrp="1"/>
          </p:cNvSpPr>
          <p:nvPr>
            <p:ph type="ftr" sz="quarter" idx="11"/>
          </p:nvPr>
        </p:nvSpPr>
        <p:spPr/>
        <p:txBody>
          <a:bodyPr/>
          <a:lstStyle>
            <a:lvl1pPr>
              <a:defRPr sz="1000" b="0" i="0">
                <a:solidFill>
                  <a:schemeClr val="tx2"/>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5FA0BD9A-DFCB-41D6-B5F4-D499B6B47C12}"/>
              </a:ext>
            </a:extLst>
          </p:cNvPr>
          <p:cNvSpPr>
            <a:spLocks noGrp="1"/>
          </p:cNvSpPr>
          <p:nvPr>
            <p:ph type="sldNum" sz="quarter" idx="12"/>
          </p:nvPr>
        </p:nvSpPr>
        <p:spPr/>
        <p:txBody>
          <a:bodyPr/>
          <a:lstStyle>
            <a:lvl1pPr>
              <a:defRPr sz="1000" b="0" i="0">
                <a:solidFill>
                  <a:schemeClr val="tx2"/>
                </a:solidFill>
                <a:latin typeface="Arial" panose="020B0604020202020204" pitchFamily="34" charset="0"/>
              </a:defRPr>
            </a:lvl1pPr>
          </a:lstStyle>
          <a:p>
            <a:fld id="{18DA6CFC-1861-4C15-81E1-7D7871A33D94}" type="slidenum">
              <a:rPr lang="en-GB" smtClean="0"/>
              <a:pPr/>
              <a:t>‹#›</a:t>
            </a:fld>
            <a:endParaRPr lang="en-GB" dirty="0"/>
          </a:p>
        </p:txBody>
      </p:sp>
      <p:sp>
        <p:nvSpPr>
          <p:cNvPr id="14" name="Rectangle 13">
            <a:extLst>
              <a:ext uri="{FF2B5EF4-FFF2-40B4-BE49-F238E27FC236}">
                <a16:creationId xmlns:a16="http://schemas.microsoft.com/office/drawing/2014/main" id="{78024C0E-A0F4-4C7C-BC4E-F9125C7E1818}"/>
              </a:ext>
            </a:extLst>
          </p:cNvPr>
          <p:cNvSpPr/>
          <p:nvPr userDrawn="1"/>
        </p:nvSpPr>
        <p:spPr>
          <a:xfrm>
            <a:off x="0" y="0"/>
            <a:ext cx="12192000" cy="1382231"/>
          </a:xfrm>
          <a:prstGeom prst="rect">
            <a:avLst/>
          </a:prstGeom>
          <a:gradFill flip="none" rotWithShape="1">
            <a:gsLst>
              <a:gs pos="0">
                <a:schemeClr val="bg1"/>
              </a:gs>
              <a:gs pos="74000">
                <a:schemeClr val="bg1">
                  <a:alpha val="66000"/>
                </a:schemeClr>
              </a:gs>
              <a:gs pos="100000">
                <a:schemeClr val="bg1">
                  <a:alpha val="5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 name="Title 1">
            <a:extLst>
              <a:ext uri="{FF2B5EF4-FFF2-40B4-BE49-F238E27FC236}">
                <a16:creationId xmlns:a16="http://schemas.microsoft.com/office/drawing/2014/main" id="{EB6E7FB8-EB65-4A1B-A85E-6A42FD8C5A72}"/>
              </a:ext>
            </a:extLst>
          </p:cNvPr>
          <p:cNvSpPr>
            <a:spLocks noGrp="1"/>
          </p:cNvSpPr>
          <p:nvPr>
            <p:ph type="title"/>
          </p:nvPr>
        </p:nvSpPr>
        <p:spPr/>
        <p:txBody>
          <a:bodyPr vert="horz">
            <a:normAutofit/>
          </a:bodyPr>
          <a:lstStyle>
            <a:lvl1pPr algn="l" defTabSz="914400" rtl="0" eaLnBrk="1" latinLnBrk="0" hangingPunct="1">
              <a:lnSpc>
                <a:spcPct val="90000"/>
              </a:lnSpc>
              <a:spcBef>
                <a:spcPct val="0"/>
              </a:spcBef>
              <a:buNone/>
              <a:defRPr lang="en-GB" sz="2800" b="0" i="0" kern="1200" dirty="0">
                <a:solidFill>
                  <a:schemeClr val="tx1"/>
                </a:solidFill>
                <a:latin typeface="Arial" panose="020B0604020202020204" pitchFamily="34" charset="0"/>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616428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rial" panose="020B0604020202020204" pitchFamily="34" charset="0"/>
              </a:defRPr>
            </a:lvl1pPr>
          </a:lstStyle>
          <a:p>
            <a:fld id="{7ADE861D-9CBA-455D-ADE6-C9707D229674}" type="slidenum">
              <a:rPr lang="en-US" smtClean="0"/>
              <a:pPr/>
              <a:t>‹#›</a:t>
            </a:fld>
            <a:endParaRPr lang="en-US" dirty="0"/>
          </a:p>
        </p:txBody>
      </p:sp>
    </p:spTree>
    <p:extLst>
      <p:ext uri="{BB962C8B-B14F-4D97-AF65-F5344CB8AC3E}">
        <p14:creationId xmlns:p14="http://schemas.microsoft.com/office/powerpoint/2010/main" val="2476419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a:xfrm>
            <a:off x="640080" y="365124"/>
            <a:ext cx="10972800" cy="636723"/>
          </a:xfrm>
        </p:spPr>
        <p:txBody>
          <a:bodyPr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b="0" i="0">
                <a:solidFill>
                  <a:schemeClr val="bg1"/>
                </a:solidFill>
                <a:latin typeface="Arial" panose="020B0604020202020204" pitchFamily="34" charset="0"/>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69976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010935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Arial"/>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4147719527"/>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lvl1pPr>
              <a:defRPr b="0" i="0">
                <a:latin typeface="Arial" panose="020B0604020202020204" pitchFamily="34" charset="0"/>
              </a:defRPr>
            </a:lvl1pPr>
          </a:lstStyle>
          <a:p>
            <a:fld id="{BE33F7A0-71F0-446B-9DE8-6D75BE64EE0F}" type="slidenum">
              <a:rPr lang="en-US" smtClean="0"/>
              <a:pPr/>
              <a:t>‹#›</a:t>
            </a:fld>
            <a:endParaRPr lang="en-US" dirty="0"/>
          </a:p>
        </p:txBody>
      </p:sp>
      <p:sp>
        <p:nvSpPr>
          <p:cNvPr id="7" name="Text Placeholder 4">
            <a:extLst>
              <a:ext uri="{FF2B5EF4-FFF2-40B4-BE49-F238E27FC236}">
                <a16:creationId xmlns:a16="http://schemas.microsoft.com/office/drawing/2014/main" id="{AED98D6B-2C63-4224-A272-42ABD1BDC98A}"/>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2" name="Rectangle 1">
            <a:extLst>
              <a:ext uri="{FF2B5EF4-FFF2-40B4-BE49-F238E27FC236}">
                <a16:creationId xmlns:a16="http://schemas.microsoft.com/office/drawing/2014/main" id="{99577BC9-C9AC-4E26-DE22-B25E2BA51715}"/>
              </a:ext>
            </a:extLst>
          </p:cNvPr>
          <p:cNvSpPr/>
          <p:nvPr userDrawn="1"/>
        </p:nvSpPr>
        <p:spPr>
          <a:xfrm>
            <a:off x="0" y="1776355"/>
            <a:ext cx="12192000" cy="456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3DF21353-1B9D-1F27-B50D-B7B8C2B492EB}"/>
              </a:ext>
            </a:extLst>
          </p:cNvPr>
          <p:cNvSpPr>
            <a:spLocks noGrp="1"/>
          </p:cNvSpPr>
          <p:nvPr>
            <p:ph type="body" sz="quarter" idx="16" hasCustomPrompt="1"/>
          </p:nvPr>
        </p:nvSpPr>
        <p:spPr>
          <a:xfrm>
            <a:off x="341272" y="5954780"/>
            <a:ext cx="11593513" cy="357188"/>
          </a:xfrm>
        </p:spPr>
        <p:txBody>
          <a:bodyPr wrap="square" lIns="0" tIns="0" rIns="0" bIns="0" anchor="b" anchorCtr="0">
            <a:noAutofit/>
          </a:bodyPr>
          <a:lstStyle>
            <a:lvl1pPr marL="0" indent="0" algn="l">
              <a:lnSpc>
                <a:spcPts val="900"/>
              </a:lnSpc>
              <a:spcBef>
                <a:spcPts val="0"/>
              </a:spcBef>
              <a:buNone/>
              <a:defRPr sz="800">
                <a:solidFill>
                  <a:srgbClr val="1C315E"/>
                </a:solidFill>
              </a:defRPr>
            </a:lvl1pPr>
            <a:lvl5pPr>
              <a:defRPr/>
            </a:lvl5pPr>
          </a:lstStyle>
          <a:p>
            <a:pPr lvl="0"/>
            <a:r>
              <a:rPr lang="en-US" dirty="0"/>
              <a:t>References and footnotes</a:t>
            </a:r>
            <a:endParaRPr lang="en-GB" dirty="0"/>
          </a:p>
        </p:txBody>
      </p:sp>
      <p:sp>
        <p:nvSpPr>
          <p:cNvPr id="6" name="Title 5">
            <a:extLst>
              <a:ext uri="{FF2B5EF4-FFF2-40B4-BE49-F238E27FC236}">
                <a16:creationId xmlns:a16="http://schemas.microsoft.com/office/drawing/2014/main" id="{E8C15C8C-66CD-F27F-6B23-69C679A5FBE8}"/>
              </a:ext>
            </a:extLst>
          </p:cNvPr>
          <p:cNvSpPr>
            <a:spLocks noGrp="1"/>
          </p:cNvSpPr>
          <p:nvPr>
            <p:ph type="title"/>
          </p:nvPr>
        </p:nvSpPr>
        <p:spPr>
          <a:xfrm>
            <a:off x="234564" y="365124"/>
            <a:ext cx="10972800" cy="604935"/>
          </a:xfrm>
        </p:spPr>
        <p:txBody>
          <a:bodyPr anchor="t"/>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3BF67A58-3277-62CB-76DA-954EC232B5C0}"/>
              </a:ext>
            </a:extLst>
          </p:cNvPr>
          <p:cNvSpPr>
            <a:spLocks noGrp="1"/>
          </p:cNvSpPr>
          <p:nvPr>
            <p:ph type="body" sz="quarter" idx="17"/>
          </p:nvPr>
        </p:nvSpPr>
        <p:spPr>
          <a:xfrm>
            <a:off x="234246" y="1104900"/>
            <a:ext cx="10972799" cy="52511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744960533"/>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guide id="3" pos="39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362408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6F8C3B23-A099-4145-B586-48F01257047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2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01867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710"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539246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hyperlink" Target="https://d56bochluxqnz.cloudfront.net/documents/full-guideline/EAU-EANM-ESTRO-ESUR-ISUP-SIOG-Guidelines-on-Prostate-Cancer-2023_2023-03-27-131655_pdvy.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hyperlink" Target="https://d56bochluxqnz.cloudfront.net/documents/full-guideline/EAU-EANM-ESTRO-ESUR-ISUP_SIOG-Guidelines-on-Prostate-Cancer-2022_2022-04-25-063938_yfos.pdf.%20Accessed%20Dec%2020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3.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doi.org/10.1056/EVIDoa2200043" TargetMode="Externa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56/EVIDoa2200043"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3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chart" Target="../charts/chart5.xml"/><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3.xml"/><Relationship Id="rId5" Type="http://schemas.openxmlformats.org/officeDocument/2006/relationships/image" Target="../media/image68.sv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chart" Target="../charts/chart7.xml"/><Relationship Id="rId4" Type="http://schemas.openxmlformats.org/officeDocument/2006/relationships/image" Target="../media/image70.svg"/></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43.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hyperlink" Target="https://doi.org/10.1056/EVIDoa2200043"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hyperlink" Target="https://doi.org/10.1056/EVIDoa2200043" TargetMode="External"/><Relationship Id="rId1" Type="http://schemas.openxmlformats.org/officeDocument/2006/relationships/slideLayout" Target="../slideLayouts/slideLayout6.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6.emf"/><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The relevance of  </a:t>
            </a:r>
            <a:br>
              <a:rPr lang="en-GB" dirty="0"/>
            </a:br>
            <a:r>
              <a:rPr lang="en-GB" dirty="0"/>
              <a:t>genetic testing</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24839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980728"/>
            <a:ext cx="5385896" cy="4976308"/>
          </a:xfrm>
        </p:spPr>
        <p:txBody>
          <a:bodyPr>
            <a:normAutofit fontScale="92500" lnSpcReduction="10000"/>
          </a:bodyPr>
          <a:lstStyle/>
          <a:p>
            <a:pPr marL="457200" indent="-457200">
              <a:buFont typeface="+mj-lt"/>
              <a:buAutoNum type="arabicPeriod"/>
            </a:pPr>
            <a:r>
              <a:rPr lang="en-GB" b="1" dirty="0"/>
              <a:t>Inform treatment decisions to improve survival, clinical benefit, and chance of remission</a:t>
            </a:r>
          </a:p>
          <a:p>
            <a:pPr lvl="1"/>
            <a:r>
              <a:rPr lang="en-GB" dirty="0"/>
              <a:t>DNA:  HRR mutation</a:t>
            </a:r>
            <a:r>
              <a:rPr lang="en-GB" dirty="0">
                <a:sym typeface="Wingdings" panose="05000000000000000000" pitchFamily="2" charset="2"/>
              </a:rPr>
              <a:t>PARPi, </a:t>
            </a:r>
          </a:p>
          <a:p>
            <a:pPr lvl="1"/>
            <a:r>
              <a:rPr lang="en-GB" dirty="0">
                <a:sym typeface="Wingdings" panose="05000000000000000000" pitchFamily="2" charset="2"/>
              </a:rPr>
              <a:t>MSI-high mCRPCpembrolizumab</a:t>
            </a:r>
          </a:p>
          <a:p>
            <a:pPr lvl="1"/>
            <a:r>
              <a:rPr lang="en-GB" dirty="0">
                <a:sym typeface="Wingdings" panose="05000000000000000000" pitchFamily="2" charset="2"/>
              </a:rPr>
              <a:t>RNA:  AR-V7 and AR therapy resistance</a:t>
            </a:r>
          </a:p>
          <a:p>
            <a:pPr lvl="1"/>
            <a:r>
              <a:rPr lang="en-GB" dirty="0">
                <a:sym typeface="Wingdings" panose="05000000000000000000" pitchFamily="2" charset="2"/>
              </a:rPr>
              <a:t>Histology/Phenotype:  </a:t>
            </a:r>
          </a:p>
          <a:p>
            <a:pPr lvl="2"/>
            <a:r>
              <a:rPr lang="en-GB" dirty="0">
                <a:sym typeface="Wingdings" panose="05000000000000000000" pitchFamily="2" charset="2"/>
              </a:rPr>
              <a:t>small cell transformation platinums; </a:t>
            </a:r>
          </a:p>
          <a:p>
            <a:pPr lvl="2"/>
            <a:r>
              <a:rPr lang="en-GB" dirty="0">
                <a:sym typeface="Wingdings" panose="05000000000000000000" pitchFamily="2" charset="2"/>
              </a:rPr>
              <a:t>PSMA expressionLu</a:t>
            </a:r>
            <a:r>
              <a:rPr lang="en-GB" baseline="30000" dirty="0">
                <a:sym typeface="Wingdings" panose="05000000000000000000" pitchFamily="2" charset="2"/>
              </a:rPr>
              <a:t>177</a:t>
            </a:r>
          </a:p>
          <a:p>
            <a:pPr marL="457200" indent="-457200">
              <a:buFont typeface="+mj-lt"/>
              <a:buAutoNum type="arabicPeriod"/>
            </a:pPr>
            <a:r>
              <a:rPr lang="en-GB" b="1" dirty="0"/>
              <a:t>Inform hereditary cancer risk, family counselling and risk reduction</a:t>
            </a:r>
          </a:p>
          <a:p>
            <a:pPr lvl="1"/>
            <a:r>
              <a:rPr lang="en-GB" dirty="0"/>
              <a:t>DNA/RNA:  </a:t>
            </a:r>
            <a:r>
              <a:rPr lang="en-GB" i="1" dirty="0"/>
              <a:t>BRCA2, ATM</a:t>
            </a:r>
            <a:r>
              <a:rPr lang="en-GB" dirty="0"/>
              <a:t>, Lynch Syndrome, HOXB13, other DNA repair enzymes</a:t>
            </a:r>
          </a:p>
          <a:p>
            <a:pPr marL="457200" indent="-457200">
              <a:buFont typeface="+mj-lt"/>
              <a:buAutoNum type="arabicPeriod"/>
            </a:pPr>
            <a:r>
              <a:rPr lang="en-GB" b="1" dirty="0"/>
              <a:t>Assess for clinical trial eligibility (research)</a:t>
            </a:r>
          </a:p>
          <a:p>
            <a:pPr lvl="1"/>
            <a:r>
              <a:rPr lang="en-GB" dirty="0"/>
              <a:t>PTEN loss, PI3K/Akt mutations, CDK12 mutation, PSMA expression, TP53/RB1 loss</a:t>
            </a:r>
          </a:p>
        </p:txBody>
      </p:sp>
      <p:sp>
        <p:nvSpPr>
          <p:cNvPr id="2" name="Title 1"/>
          <p:cNvSpPr>
            <a:spLocks noGrp="1"/>
          </p:cNvSpPr>
          <p:nvPr>
            <p:ph type="title"/>
          </p:nvPr>
        </p:nvSpPr>
        <p:spPr/>
        <p:txBody>
          <a:bodyPr/>
          <a:lstStyle/>
          <a:p>
            <a:r>
              <a:rPr lang="en-GB" dirty="0"/>
              <a:t>Precision medicine testing: Why?</a:t>
            </a:r>
          </a:p>
        </p:txBody>
      </p:sp>
      <p:sp>
        <p:nvSpPr>
          <p:cNvPr id="13" name="Content Placeholder 12">
            <a:extLst>
              <a:ext uri="{FF2B5EF4-FFF2-40B4-BE49-F238E27FC236}">
                <a16:creationId xmlns:a16="http://schemas.microsoft.com/office/drawing/2014/main" id="{7248CE41-0A7A-83A6-8117-42086DC89A65}"/>
              </a:ext>
            </a:extLst>
          </p:cNvPr>
          <p:cNvSpPr>
            <a:spLocks noGrp="1"/>
          </p:cNvSpPr>
          <p:nvPr>
            <p:ph sz="quarter" idx="15"/>
          </p:nvPr>
        </p:nvSpPr>
        <p:spPr>
          <a:xfrm>
            <a:off x="614891" y="6367330"/>
            <a:ext cx="10962217" cy="365125"/>
          </a:xfrm>
        </p:spPr>
        <p:txBody>
          <a:bodyPr anchor="b" anchorCtr="0"/>
          <a:lstStyle/>
          <a:p>
            <a:pPr lvl="0"/>
            <a:r>
              <a:rPr lang="en-GB" sz="1050" dirty="0">
                <a:solidFill>
                  <a:schemeClr val="tx2"/>
                </a:solidFill>
              </a:rPr>
              <a:t>AR(-V7), androgen receptor variant 7; ARSi, androgen receptor signalling inhibitor; ATM, ataxia-telangiectasia gene; BRCA2, breast cancer gene 2; CDK12, cyclin dependent kinase 12; CTC, circulating tumour cell; ctDNA, circulating tumour DNA; DDR, DNA damage response; LDH, lactate dehydrogenase; Lu, lutetium; mCRPC, metastatic castration resistant prostate cancer; MSI, microsatellite instability; PARPi, poly-ADP ribose polymerase inhibitor; PI3K, phosphoinositide 3-kinase; PSA, prostate specific antigen; PSMA, prostate specific membrane antigen; PTEN, phosphatase and tensin homolog; RB1, retinoblastoma tumour suppressor gene</a:t>
            </a:r>
          </a:p>
          <a:p>
            <a:pPr lvl="0"/>
            <a:r>
              <a:rPr lang="en-GB" sz="1050" dirty="0">
                <a:solidFill>
                  <a:schemeClr val="tx2"/>
                </a:solidFill>
              </a:rPr>
              <a:t>Adapted from: </a:t>
            </a:r>
            <a:r>
              <a:rPr lang="en-GB" sz="1050" dirty="0" err="1">
                <a:solidFill>
                  <a:schemeClr val="tx2"/>
                </a:solidFill>
              </a:rPr>
              <a:t>Hawkey</a:t>
            </a:r>
            <a:r>
              <a:rPr lang="en-GB" sz="1050" dirty="0">
                <a:solidFill>
                  <a:schemeClr val="tx2"/>
                </a:solidFill>
              </a:rPr>
              <a:t> N, Armstrong A. Clin Cancer Res. 2021;27(11):2961-3</a:t>
            </a:r>
          </a:p>
        </p:txBody>
      </p:sp>
      <p:sp>
        <p:nvSpPr>
          <p:cNvPr id="5" name="Slide Number Placeholder 4">
            <a:extLst>
              <a:ext uri="{FF2B5EF4-FFF2-40B4-BE49-F238E27FC236}">
                <a16:creationId xmlns:a16="http://schemas.microsoft.com/office/drawing/2014/main" id="{67BD705D-281C-9C5D-D0CB-7A1B1536D620}"/>
              </a:ext>
            </a:extLst>
          </p:cNvPr>
          <p:cNvSpPr>
            <a:spLocks noGrp="1"/>
          </p:cNvSpPr>
          <p:nvPr>
            <p:ph type="sldNum" sz="quarter" idx="4"/>
          </p:nvPr>
        </p:nvSpPr>
        <p:spPr/>
        <p:txBody>
          <a:bodyPr/>
          <a:lstStyle/>
          <a:p>
            <a:fld id="{7ADE861D-9CBA-455D-ADE6-C9707D229674}" type="slidenum">
              <a:rPr lang="en-GB" smtClean="0"/>
              <a:pPr/>
              <a:t>11</a:t>
            </a:fld>
            <a:endParaRPr lang="en-GB" dirty="0"/>
          </a:p>
        </p:txBody>
      </p:sp>
      <p:sp>
        <p:nvSpPr>
          <p:cNvPr id="7" name="TextBox 6">
            <a:extLst>
              <a:ext uri="{FF2B5EF4-FFF2-40B4-BE49-F238E27FC236}">
                <a16:creationId xmlns:a16="http://schemas.microsoft.com/office/drawing/2014/main" id="{594C2B30-8982-7AB4-541D-F0B1944467A9}"/>
              </a:ext>
            </a:extLst>
          </p:cNvPr>
          <p:cNvSpPr txBox="1"/>
          <p:nvPr/>
        </p:nvSpPr>
        <p:spPr>
          <a:xfrm>
            <a:off x="6006117" y="4941168"/>
            <a:ext cx="6094948" cy="1006429"/>
          </a:xfrm>
          <a:prstGeom prst="rect">
            <a:avLst/>
          </a:prstGeom>
          <a:noFill/>
        </p:spPr>
        <p:txBody>
          <a:bodyPr wrap="square">
            <a:spAutoFit/>
          </a:bodyPr>
          <a:lstStyle/>
          <a:p>
            <a:pPr>
              <a:lnSpc>
                <a:spcPct val="90000"/>
              </a:lnSpc>
            </a:pPr>
            <a:r>
              <a:rPr lang="en-GB" sz="1100" baseline="30000" dirty="0">
                <a:latin typeface="Arial" panose="020B0604020202020204" pitchFamily="34" charset="0"/>
              </a:rPr>
              <a:t>a</a:t>
            </a:r>
            <a:r>
              <a:rPr lang="en-GB" sz="1100" dirty="0">
                <a:latin typeface="Arial" panose="020B0604020202020204" pitchFamily="34" charset="0"/>
              </a:rPr>
              <a:t> High disease burden based on the presence of known adverse prognostic factors in men with mCRPC, such as visceral metastases, high volume of bone metastases, anaemia, rapid PSA kinetics, high circulating tumour cell count, high LDH or alkaline phosphatase, pain, and progression despite multiple prior therapies. </a:t>
            </a:r>
            <a:r>
              <a:rPr lang="en-GB" sz="1100" baseline="30000" dirty="0">
                <a:latin typeface="Arial" panose="020B0604020202020204" pitchFamily="34" charset="0"/>
              </a:rPr>
              <a:t>b</a:t>
            </a:r>
            <a:r>
              <a:rPr lang="en-GB" sz="1100" dirty="0">
                <a:latin typeface="Arial" panose="020B0604020202020204" pitchFamily="34" charset="0"/>
              </a:rPr>
              <a:t> If tumour biopsy is not available/inadequate or remote. Liquid biopsy can include ctDNA and/or CTC biomarkers such as AR-V7 testing. </a:t>
            </a:r>
            <a:r>
              <a:rPr lang="en-GB" sz="1100" baseline="30000" dirty="0" err="1">
                <a:latin typeface="Arial" panose="020B0604020202020204" pitchFamily="34" charset="0"/>
              </a:rPr>
              <a:t>C</a:t>
            </a:r>
            <a:r>
              <a:rPr lang="en-GB" sz="1100" dirty="0" err="1">
                <a:latin typeface="Arial" panose="020B0604020202020204" pitchFamily="34" charset="0"/>
              </a:rPr>
              <a:t>Timing</a:t>
            </a:r>
            <a:r>
              <a:rPr lang="en-GB" sz="1100" dirty="0">
                <a:latin typeface="Arial" panose="020B0604020202020204" pitchFamily="34" charset="0"/>
              </a:rPr>
              <a:t> of these treatments dependent on product labels</a:t>
            </a:r>
          </a:p>
        </p:txBody>
      </p:sp>
      <p:sp>
        <p:nvSpPr>
          <p:cNvPr id="19" name="Rounded Rectangle 18">
            <a:extLst>
              <a:ext uri="{FF2B5EF4-FFF2-40B4-BE49-F238E27FC236}">
                <a16:creationId xmlns:a16="http://schemas.microsoft.com/office/drawing/2014/main" id="{41EB0350-564E-DDB2-4950-C62D9A09305B}"/>
              </a:ext>
            </a:extLst>
          </p:cNvPr>
          <p:cNvSpPr/>
          <p:nvPr/>
        </p:nvSpPr>
        <p:spPr>
          <a:xfrm>
            <a:off x="8184291" y="2259067"/>
            <a:ext cx="1080000" cy="4500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Liquid </a:t>
            </a:r>
            <a:r>
              <a:rPr lang="en-GB" sz="1000" dirty="0" err="1">
                <a:latin typeface="Arial" panose="020B0604020202020204" pitchFamily="34" charset="0"/>
                <a:cs typeface="Arial" panose="020B0604020202020204" pitchFamily="34" charset="0"/>
              </a:rPr>
              <a:t>biopsy</a:t>
            </a:r>
            <a:r>
              <a:rPr lang="en-GB" sz="1000" baseline="30000" dirty="0" err="1">
                <a:latin typeface="Arial" panose="020B0604020202020204" pitchFamily="34" charset="0"/>
                <a:cs typeface="Arial" panose="020B0604020202020204" pitchFamily="34" charset="0"/>
              </a:rPr>
              <a:t>b</a:t>
            </a:r>
            <a:endParaRPr lang="en-GB" sz="1000" baseline="30000" dirty="0">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FF4D6BB0-DC23-AB0B-AC8E-1C15F7C11401}"/>
              </a:ext>
            </a:extLst>
          </p:cNvPr>
          <p:cNvSpPr/>
          <p:nvPr/>
        </p:nvSpPr>
        <p:spPr>
          <a:xfrm>
            <a:off x="8184231" y="2707431"/>
            <a:ext cx="1080120" cy="576623"/>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90488" indent="-90488">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Germline testing and genetic counselling</a:t>
            </a:r>
          </a:p>
        </p:txBody>
      </p:sp>
      <p:sp>
        <p:nvSpPr>
          <p:cNvPr id="22" name="TextBox 21">
            <a:extLst>
              <a:ext uri="{FF2B5EF4-FFF2-40B4-BE49-F238E27FC236}">
                <a16:creationId xmlns:a16="http://schemas.microsoft.com/office/drawing/2014/main" id="{276F6675-5782-48F3-C09F-DC53BA53A2BE}"/>
              </a:ext>
            </a:extLst>
          </p:cNvPr>
          <p:cNvSpPr txBox="1"/>
          <p:nvPr/>
        </p:nvSpPr>
        <p:spPr>
          <a:xfrm rot="19580581">
            <a:off x="7092207" y="3299849"/>
            <a:ext cx="1101263" cy="299506"/>
          </a:xfrm>
          <a:prstGeom prst="rect">
            <a:avLst/>
          </a:prstGeom>
          <a:noFill/>
        </p:spPr>
        <p:txBody>
          <a:bodyPr wrap="none" lIns="0" tIns="0" rIns="0" bIns="0" rtlCol="0">
            <a:spAutoFit/>
          </a:bodyPr>
          <a:lstStyle/>
          <a:p>
            <a:pPr algn="ctr">
              <a:lnSpc>
                <a:spcPct val="120000"/>
              </a:lnSpc>
            </a:pPr>
            <a:r>
              <a:rPr lang="en-GB" sz="850" dirty="0">
                <a:latin typeface="Arial" panose="020B0604020202020204" pitchFamily="34" charset="0"/>
                <a:ea typeface="Aileron" charset="0"/>
                <a:cs typeface="Arial" panose="020B0604020202020204" pitchFamily="34" charset="0"/>
              </a:rPr>
              <a:t>High disease </a:t>
            </a:r>
            <a:r>
              <a:rPr lang="en-GB" sz="850" dirty="0" err="1">
                <a:latin typeface="Arial" panose="020B0604020202020204" pitchFamily="34" charset="0"/>
                <a:ea typeface="Aileron" charset="0"/>
                <a:cs typeface="Arial" panose="020B0604020202020204" pitchFamily="34" charset="0"/>
              </a:rPr>
              <a:t>burden</a:t>
            </a:r>
            <a:r>
              <a:rPr lang="en-GB" sz="850" baseline="30000" dirty="0" err="1">
                <a:latin typeface="Arial" panose="020B0604020202020204" pitchFamily="34" charset="0"/>
                <a:ea typeface="Aileron" charset="0"/>
                <a:cs typeface="Arial" panose="020B0604020202020204" pitchFamily="34" charset="0"/>
              </a:rPr>
              <a:t>a</a:t>
            </a:r>
            <a:br>
              <a:rPr lang="en-GB" sz="850" dirty="0">
                <a:latin typeface="Arial" panose="020B0604020202020204" pitchFamily="34" charset="0"/>
                <a:ea typeface="Aileron" charset="0"/>
                <a:cs typeface="Arial" panose="020B0604020202020204" pitchFamily="34" charset="0"/>
              </a:rPr>
            </a:br>
            <a:r>
              <a:rPr lang="en-GB" sz="850" dirty="0">
                <a:latin typeface="Arial" panose="020B0604020202020204" pitchFamily="34" charset="0"/>
                <a:ea typeface="Aileron" charset="0"/>
                <a:cs typeface="Arial" panose="020B0604020202020204" pitchFamily="34" charset="0"/>
              </a:rPr>
              <a:t>or progressive disease</a:t>
            </a:r>
          </a:p>
        </p:txBody>
      </p:sp>
      <p:cxnSp>
        <p:nvCxnSpPr>
          <p:cNvPr id="25" name="Straight Connector 24">
            <a:extLst>
              <a:ext uri="{FF2B5EF4-FFF2-40B4-BE49-F238E27FC236}">
                <a16:creationId xmlns:a16="http://schemas.microsoft.com/office/drawing/2014/main" id="{E95A9502-1D79-0B05-CF4C-F273CBABF97C}"/>
              </a:ext>
            </a:extLst>
          </p:cNvPr>
          <p:cNvCxnSpPr>
            <a:cxnSpLocks/>
          </p:cNvCxnSpPr>
          <p:nvPr/>
        </p:nvCxnSpPr>
        <p:spPr>
          <a:xfrm flipV="1">
            <a:off x="7101445" y="3102653"/>
            <a:ext cx="1082719" cy="718455"/>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64E8091-3B1C-5FBD-1334-A58BA81CCFC2}"/>
              </a:ext>
            </a:extLst>
          </p:cNvPr>
          <p:cNvCxnSpPr>
            <a:cxnSpLocks/>
          </p:cNvCxnSpPr>
          <p:nvPr/>
        </p:nvCxnSpPr>
        <p:spPr>
          <a:xfrm>
            <a:off x="7015848" y="3831088"/>
            <a:ext cx="1151435" cy="759459"/>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051AC7A-1BAA-CE9D-7DC9-9F75D76CB086}"/>
              </a:ext>
            </a:extLst>
          </p:cNvPr>
          <p:cNvSpPr txBox="1"/>
          <p:nvPr/>
        </p:nvSpPr>
        <p:spPr>
          <a:xfrm>
            <a:off x="9645407" y="1355729"/>
            <a:ext cx="918520" cy="303160"/>
          </a:xfrm>
          <a:prstGeom prst="rect">
            <a:avLst/>
          </a:prstGeom>
          <a:noFill/>
        </p:spPr>
        <p:txBody>
          <a:bodyPr wrap="none" lIns="0" tIns="0" rIns="0" bIns="0" rtlCol="0">
            <a:spAutoFit/>
          </a:bodyPr>
          <a:lstStyle/>
          <a:p>
            <a:pPr algn="ctr">
              <a:lnSpc>
                <a:spcPct val="150000"/>
              </a:lnSpc>
            </a:pPr>
            <a:r>
              <a:rPr lang="en-GB" sz="700" dirty="0">
                <a:latin typeface="Arial" panose="020B0604020202020204" pitchFamily="34" charset="0"/>
                <a:ea typeface="Aileron" charset="0"/>
                <a:cs typeface="Arial" panose="020B0604020202020204" pitchFamily="34" charset="0"/>
              </a:rPr>
              <a:t>DDR alteration, MSI-H,</a:t>
            </a:r>
          </a:p>
          <a:p>
            <a:pPr algn="ctr">
              <a:lnSpc>
                <a:spcPct val="150000"/>
              </a:lnSpc>
            </a:pPr>
            <a:r>
              <a:rPr lang="en-GB" sz="700" dirty="0">
                <a:latin typeface="Arial" panose="020B0604020202020204" pitchFamily="34" charset="0"/>
                <a:ea typeface="Aileron" charset="0"/>
                <a:cs typeface="Arial" panose="020B0604020202020204" pitchFamily="34" charset="0"/>
              </a:rPr>
              <a:t>CTC AR-V7</a:t>
            </a:r>
          </a:p>
        </p:txBody>
      </p:sp>
      <p:sp>
        <p:nvSpPr>
          <p:cNvPr id="39" name="TextBox 38">
            <a:extLst>
              <a:ext uri="{FF2B5EF4-FFF2-40B4-BE49-F238E27FC236}">
                <a16:creationId xmlns:a16="http://schemas.microsoft.com/office/drawing/2014/main" id="{A57D32CA-4492-B47F-4988-93DFCA513FC0}"/>
              </a:ext>
            </a:extLst>
          </p:cNvPr>
          <p:cNvSpPr txBox="1"/>
          <p:nvPr/>
        </p:nvSpPr>
        <p:spPr>
          <a:xfrm rot="16200000">
            <a:off x="8266503" y="3756140"/>
            <a:ext cx="583493" cy="171970"/>
          </a:xfrm>
          <a:prstGeom prst="rect">
            <a:avLst/>
          </a:prstGeom>
          <a:noFill/>
        </p:spPr>
        <p:txBody>
          <a:bodyPr wrap="none" lIns="0" tIns="0" rIns="0" bIns="0" rtlCol="0">
            <a:spAutoFit/>
          </a:bodyPr>
          <a:lstStyle/>
          <a:p>
            <a:pPr algn="ctr">
              <a:lnSpc>
                <a:spcPct val="150000"/>
              </a:lnSpc>
            </a:pPr>
            <a:r>
              <a:rPr lang="en-GB" sz="850" dirty="0">
                <a:latin typeface="Arial" panose="020B0604020202020204" pitchFamily="34" charset="0"/>
                <a:ea typeface="Aileron" charset="0"/>
                <a:cs typeface="Arial" panose="020B0604020202020204" pitchFamily="34" charset="0"/>
              </a:rPr>
              <a:t>Progression</a:t>
            </a:r>
          </a:p>
        </p:txBody>
      </p:sp>
      <p:sp>
        <p:nvSpPr>
          <p:cNvPr id="23" name="Rounded Rectangle 22">
            <a:extLst>
              <a:ext uri="{FF2B5EF4-FFF2-40B4-BE49-F238E27FC236}">
                <a16:creationId xmlns:a16="http://schemas.microsoft.com/office/drawing/2014/main" id="{E0A169BA-B593-95D6-9CE3-48AF212A58D9}"/>
              </a:ext>
            </a:extLst>
          </p:cNvPr>
          <p:cNvSpPr/>
          <p:nvPr/>
        </p:nvSpPr>
        <p:spPr>
          <a:xfrm>
            <a:off x="6242248" y="3641103"/>
            <a:ext cx="854189" cy="417149"/>
          </a:xfrm>
          <a:prstGeom prst="roundRect">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dirty="0">
                <a:latin typeface="Arial" panose="020B0604020202020204" pitchFamily="34" charset="0"/>
                <a:cs typeface="Arial" panose="020B0604020202020204" pitchFamily="34" charset="0"/>
              </a:rPr>
              <a:t>mCRPC</a:t>
            </a:r>
          </a:p>
        </p:txBody>
      </p:sp>
      <p:sp>
        <p:nvSpPr>
          <p:cNvPr id="40" name="TextBox 39">
            <a:extLst>
              <a:ext uri="{FF2B5EF4-FFF2-40B4-BE49-F238E27FC236}">
                <a16:creationId xmlns:a16="http://schemas.microsoft.com/office/drawing/2014/main" id="{1D509216-E2A3-5FFA-FD01-3A86C857A840}"/>
              </a:ext>
            </a:extLst>
          </p:cNvPr>
          <p:cNvSpPr txBox="1"/>
          <p:nvPr/>
        </p:nvSpPr>
        <p:spPr>
          <a:xfrm rot="2091376">
            <a:off x="7113527" y="4085233"/>
            <a:ext cx="1101263" cy="299506"/>
          </a:xfrm>
          <a:prstGeom prst="rect">
            <a:avLst/>
          </a:prstGeom>
          <a:noFill/>
        </p:spPr>
        <p:txBody>
          <a:bodyPr wrap="none" lIns="0" tIns="0" rIns="0" bIns="0" rtlCol="0">
            <a:spAutoFit/>
          </a:bodyPr>
          <a:lstStyle/>
          <a:p>
            <a:pPr algn="ctr">
              <a:lnSpc>
                <a:spcPct val="120000"/>
              </a:lnSpc>
            </a:pPr>
            <a:r>
              <a:rPr lang="en-GB" sz="850" dirty="0">
                <a:latin typeface="Arial" panose="020B0604020202020204" pitchFamily="34" charset="0"/>
                <a:ea typeface="Aileron" charset="0"/>
                <a:cs typeface="Arial" panose="020B0604020202020204" pitchFamily="34" charset="0"/>
              </a:rPr>
              <a:t>Low disease </a:t>
            </a:r>
            <a:r>
              <a:rPr lang="en-GB" sz="850" dirty="0" err="1">
                <a:latin typeface="Arial" panose="020B0604020202020204" pitchFamily="34" charset="0"/>
                <a:ea typeface="Aileron" charset="0"/>
                <a:cs typeface="Arial" panose="020B0604020202020204" pitchFamily="34" charset="0"/>
              </a:rPr>
              <a:t>burden</a:t>
            </a:r>
            <a:r>
              <a:rPr lang="en-GB" sz="850" baseline="30000" dirty="0" err="1">
                <a:latin typeface="Arial" panose="020B0604020202020204" pitchFamily="34" charset="0"/>
                <a:ea typeface="Aileron" charset="0"/>
                <a:cs typeface="Arial" panose="020B0604020202020204" pitchFamily="34" charset="0"/>
              </a:rPr>
              <a:t>a</a:t>
            </a:r>
            <a:br>
              <a:rPr lang="en-GB" sz="850" dirty="0">
                <a:latin typeface="Arial" panose="020B0604020202020204" pitchFamily="34" charset="0"/>
                <a:ea typeface="Aileron" charset="0"/>
                <a:cs typeface="Arial" panose="020B0604020202020204" pitchFamily="34" charset="0"/>
              </a:rPr>
            </a:br>
            <a:r>
              <a:rPr lang="en-GB" sz="850" dirty="0">
                <a:latin typeface="Arial" panose="020B0604020202020204" pitchFamily="34" charset="0"/>
                <a:ea typeface="Aileron" charset="0"/>
                <a:cs typeface="Arial" panose="020B0604020202020204" pitchFamily="34" charset="0"/>
              </a:rPr>
              <a:t>or progressive disease</a:t>
            </a:r>
          </a:p>
        </p:txBody>
      </p:sp>
      <p:sp>
        <p:nvSpPr>
          <p:cNvPr id="42" name="Rounded Rectangle 41">
            <a:extLst>
              <a:ext uri="{FF2B5EF4-FFF2-40B4-BE49-F238E27FC236}">
                <a16:creationId xmlns:a16="http://schemas.microsoft.com/office/drawing/2014/main" id="{BC58CD87-CDED-1058-6F74-7A6692C218A4}"/>
              </a:ext>
            </a:extLst>
          </p:cNvPr>
          <p:cNvSpPr/>
          <p:nvPr/>
        </p:nvSpPr>
        <p:spPr>
          <a:xfrm>
            <a:off x="10587968" y="3832966"/>
            <a:ext cx="1260000" cy="407345"/>
          </a:xfrm>
          <a:prstGeom prst="round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marL="90488" indent="-90488">
              <a:spcAft>
                <a:spcPts val="20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Standard of care</a:t>
            </a:r>
          </a:p>
          <a:p>
            <a:pPr marL="90488" indent="-90488">
              <a:spcAft>
                <a:spcPts val="20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Clinical trials</a:t>
            </a:r>
          </a:p>
        </p:txBody>
      </p:sp>
      <p:cxnSp>
        <p:nvCxnSpPr>
          <p:cNvPr id="43" name="Straight Connector 42">
            <a:extLst>
              <a:ext uri="{FF2B5EF4-FFF2-40B4-BE49-F238E27FC236}">
                <a16:creationId xmlns:a16="http://schemas.microsoft.com/office/drawing/2014/main" id="{23CA75C0-62BB-9489-09D9-6053188F4358}"/>
              </a:ext>
            </a:extLst>
          </p:cNvPr>
          <p:cNvCxnSpPr>
            <a:cxnSpLocks/>
          </p:cNvCxnSpPr>
          <p:nvPr/>
        </p:nvCxnSpPr>
        <p:spPr>
          <a:xfrm flipV="1">
            <a:off x="8724291" y="3284054"/>
            <a:ext cx="0" cy="11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BA1C0250-A323-EBB4-B2B9-7B7163DA7407}"/>
              </a:ext>
            </a:extLst>
          </p:cNvPr>
          <p:cNvCxnSpPr>
            <a:cxnSpLocks/>
          </p:cNvCxnSpPr>
          <p:nvPr/>
        </p:nvCxnSpPr>
        <p:spPr>
          <a:xfrm flipV="1">
            <a:off x="9645407" y="1518529"/>
            <a:ext cx="0" cy="2516400"/>
          </a:xfrm>
          <a:prstGeom prst="line">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36E612FD-E576-6278-6C72-9CB51455C5DD}"/>
              </a:ext>
            </a:extLst>
          </p:cNvPr>
          <p:cNvSpPr/>
          <p:nvPr/>
        </p:nvSpPr>
        <p:spPr>
          <a:xfrm>
            <a:off x="9319316" y="1848591"/>
            <a:ext cx="652183" cy="490947"/>
          </a:xfrm>
          <a:prstGeom prst="roundRect">
            <a:avLst/>
          </a:prstGeom>
          <a:solidFill>
            <a:schemeClr val="accent5">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Actionable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alterations</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present</a:t>
            </a:r>
          </a:p>
        </p:txBody>
      </p:sp>
      <p:sp>
        <p:nvSpPr>
          <p:cNvPr id="33" name="Rounded Rectangle 32">
            <a:extLst>
              <a:ext uri="{FF2B5EF4-FFF2-40B4-BE49-F238E27FC236}">
                <a16:creationId xmlns:a16="http://schemas.microsoft.com/office/drawing/2014/main" id="{4C1DDAC5-A626-A697-001A-BDC9FEC4903E}"/>
              </a:ext>
            </a:extLst>
          </p:cNvPr>
          <p:cNvSpPr/>
          <p:nvPr/>
        </p:nvSpPr>
        <p:spPr>
          <a:xfrm>
            <a:off x="9319316" y="3216406"/>
            <a:ext cx="652183" cy="490947"/>
          </a:xfrm>
          <a:prstGeom prst="roundRect">
            <a:avLst/>
          </a:prstGeom>
          <a:solidFill>
            <a:schemeClr val="accent5">
              <a:lumMod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dirty="0">
                <a:solidFill>
                  <a:schemeClr val="tx1"/>
                </a:solidFill>
                <a:latin typeface="Arial" panose="020B0604020202020204" pitchFamily="34" charset="0"/>
                <a:cs typeface="Arial" panose="020B0604020202020204" pitchFamily="34" charset="0"/>
              </a:rPr>
              <a:t>No</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actionable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alterations</a:t>
            </a:r>
          </a:p>
        </p:txBody>
      </p:sp>
      <p:cxnSp>
        <p:nvCxnSpPr>
          <p:cNvPr id="51" name="Straight Connector 50">
            <a:extLst>
              <a:ext uri="{FF2B5EF4-FFF2-40B4-BE49-F238E27FC236}">
                <a16:creationId xmlns:a16="http://schemas.microsoft.com/office/drawing/2014/main" id="{E0E82B84-2DAC-BB82-0410-ED4A563A283E}"/>
              </a:ext>
            </a:extLst>
          </p:cNvPr>
          <p:cNvCxnSpPr>
            <a:cxnSpLocks/>
            <a:endCxn id="42" idx="1"/>
          </p:cNvCxnSpPr>
          <p:nvPr/>
        </p:nvCxnSpPr>
        <p:spPr>
          <a:xfrm>
            <a:off x="9639057" y="4027113"/>
            <a:ext cx="948911" cy="9526"/>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F7E5441-DD82-FCE3-AA46-7406F312D604}"/>
              </a:ext>
            </a:extLst>
          </p:cNvPr>
          <p:cNvCxnSpPr>
            <a:cxnSpLocks/>
          </p:cNvCxnSpPr>
          <p:nvPr/>
        </p:nvCxnSpPr>
        <p:spPr>
          <a:xfrm>
            <a:off x="9639057" y="1522038"/>
            <a:ext cx="948911" cy="9526"/>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Rounded Rectangle 29">
            <a:extLst>
              <a:ext uri="{FF2B5EF4-FFF2-40B4-BE49-F238E27FC236}">
                <a16:creationId xmlns:a16="http://schemas.microsoft.com/office/drawing/2014/main" id="{E5CADDA9-DD5E-4F4F-6CD1-24BA5A4F2351}"/>
              </a:ext>
            </a:extLst>
          </p:cNvPr>
          <p:cNvSpPr/>
          <p:nvPr/>
        </p:nvSpPr>
        <p:spPr>
          <a:xfrm>
            <a:off x="8184291" y="4373483"/>
            <a:ext cx="1080000" cy="432000"/>
          </a:xfrm>
          <a:prstGeom prst="round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chemeClr val="tx1"/>
                </a:solidFill>
                <a:latin typeface="Arial" panose="020B0604020202020204" pitchFamily="34" charset="0"/>
                <a:cs typeface="Arial" panose="020B0604020202020204" pitchFamily="34" charset="0"/>
              </a:rPr>
              <a:t>Standard of</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care</a:t>
            </a:r>
          </a:p>
        </p:txBody>
      </p:sp>
      <p:sp>
        <p:nvSpPr>
          <p:cNvPr id="20" name="Rounded Rectangle 19">
            <a:extLst>
              <a:ext uri="{FF2B5EF4-FFF2-40B4-BE49-F238E27FC236}">
                <a16:creationId xmlns:a16="http://schemas.microsoft.com/office/drawing/2014/main" id="{79D74E2B-0EFA-7FD5-081A-BB25B295C636}"/>
              </a:ext>
            </a:extLst>
          </p:cNvPr>
          <p:cNvSpPr/>
          <p:nvPr/>
        </p:nvSpPr>
        <p:spPr>
          <a:xfrm>
            <a:off x="10602393" y="1188850"/>
            <a:ext cx="1326254" cy="707366"/>
          </a:xfrm>
          <a:prstGeom prst="round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0" bIns="0" rtlCol="0" anchor="ctr"/>
          <a:lstStyle/>
          <a:p>
            <a:pPr marL="90488" indent="-90488">
              <a:spcAft>
                <a:spcPts val="20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Standard of care</a:t>
            </a:r>
          </a:p>
          <a:p>
            <a:pPr marL="90488" indent="-90488">
              <a:spcAft>
                <a:spcPts val="20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Clinical trials</a:t>
            </a:r>
          </a:p>
          <a:p>
            <a:pPr marL="90488" indent="-90488">
              <a:spcAft>
                <a:spcPts val="200"/>
              </a:spcAft>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Olaparib or </a:t>
            </a:r>
            <a:r>
              <a:rPr lang="en-GB" sz="900" dirty="0" err="1">
                <a:solidFill>
                  <a:schemeClr val="tx1"/>
                </a:solidFill>
                <a:latin typeface="Arial" panose="020B0604020202020204" pitchFamily="34" charset="0"/>
                <a:cs typeface="Arial" panose="020B0604020202020204" pitchFamily="34" charset="0"/>
              </a:rPr>
              <a:t>rucaparib</a:t>
            </a:r>
            <a:r>
              <a:rPr lang="en-GB" sz="900" baseline="30000" dirty="0" err="1">
                <a:solidFill>
                  <a:schemeClr val="tx1"/>
                </a:solidFill>
                <a:latin typeface="Arial" panose="020B0604020202020204" pitchFamily="34" charset="0"/>
                <a:cs typeface="Arial" panose="020B0604020202020204" pitchFamily="34" charset="0"/>
              </a:rPr>
              <a:t>c</a:t>
            </a:r>
            <a:endParaRPr lang="en-GB" sz="900" baseline="30000" dirty="0">
              <a:solidFill>
                <a:schemeClr val="tx1"/>
              </a:solidFill>
              <a:latin typeface="Arial" panose="020B0604020202020204" pitchFamily="34" charset="0"/>
              <a:cs typeface="Arial" panose="020B0604020202020204" pitchFamily="34" charset="0"/>
            </a:endParaRPr>
          </a:p>
          <a:p>
            <a:pPr marL="90488" indent="-90488">
              <a:spcAft>
                <a:spcPts val="200"/>
              </a:spcAft>
              <a:buFont typeface="Arial" panose="020B0604020202020204" pitchFamily="34" charset="0"/>
              <a:buChar char="•"/>
            </a:pPr>
            <a:r>
              <a:rPr lang="en-GB" sz="900" dirty="0" err="1">
                <a:solidFill>
                  <a:schemeClr val="tx1"/>
                </a:solidFill>
                <a:latin typeface="Arial" panose="020B0604020202020204" pitchFamily="34" charset="0"/>
                <a:cs typeface="Arial" panose="020B0604020202020204" pitchFamily="34" charset="0"/>
              </a:rPr>
              <a:t>Pembrolizumab</a:t>
            </a:r>
            <a:r>
              <a:rPr lang="en-GB" sz="900" baseline="30000" dirty="0" err="1">
                <a:solidFill>
                  <a:schemeClr val="tx1"/>
                </a:solidFill>
                <a:latin typeface="Arial" panose="020B0604020202020204" pitchFamily="34" charset="0"/>
                <a:cs typeface="Arial" panose="020B0604020202020204" pitchFamily="34" charset="0"/>
              </a:rPr>
              <a:t>c</a:t>
            </a:r>
            <a:endParaRPr lang="en-GB"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67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D6A7C70E-94E0-4585-A6DA-25BDF23044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6" imgH="327" progId="TCLayout.ActiveDocument.1">
                  <p:embed/>
                </p:oleObj>
              </mc:Choice>
              <mc:Fallback>
                <p:oleObj name="think-cell Slide" r:id="rId4" imgW="326" imgH="327" progId="TCLayout.ActiveDocument.1">
                  <p:embed/>
                  <p:pic>
                    <p:nvPicPr>
                      <p:cNvPr id="16" name="Object 15" hidden="1">
                        <a:extLst>
                          <a:ext uri="{FF2B5EF4-FFF2-40B4-BE49-F238E27FC236}">
                            <a16:creationId xmlns:a16="http://schemas.microsoft.com/office/drawing/2014/main" id="{D6A7C70E-94E0-4585-A6DA-25BDF23044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CF6850D-6717-BF41-8D75-8152D8AB183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318870" y="1382405"/>
            <a:ext cx="8951358" cy="4314018"/>
          </a:xfrm>
          <a:prstGeom prst="rect">
            <a:avLst/>
          </a:prstGeom>
        </p:spPr>
      </p:pic>
      <p:sp>
        <p:nvSpPr>
          <p:cNvPr id="6" name="TextBox 5">
            <a:extLst>
              <a:ext uri="{FF2B5EF4-FFF2-40B4-BE49-F238E27FC236}">
                <a16:creationId xmlns:a16="http://schemas.microsoft.com/office/drawing/2014/main" id="{066DE301-9AFC-764E-94F6-82F93636933D}"/>
              </a:ext>
            </a:extLst>
          </p:cNvPr>
          <p:cNvSpPr txBox="1"/>
          <p:nvPr/>
        </p:nvSpPr>
        <p:spPr>
          <a:xfrm>
            <a:off x="802849" y="1479923"/>
            <a:ext cx="1374722" cy="783193"/>
          </a:xfrm>
          <a:prstGeom prst="round2DiagRect">
            <a:avLst/>
          </a:prstGeom>
          <a:solidFill>
            <a:schemeClr val="accent2"/>
          </a:solidFill>
          <a:ln>
            <a:noFill/>
          </a:ln>
        </p:spPr>
        <p:txBody>
          <a:bodyPr wrap="square" rtlCol="0" anchor="ctr">
            <a:spAutoFit/>
          </a:bodyPr>
          <a:lstStyle>
            <a:defPPr>
              <a:defRPr lang="en-US"/>
            </a:defPPr>
            <a:lvl1pPr algn="ctr">
              <a:defRPr sz="1600" b="1">
                <a:solidFill>
                  <a:srgbClr val="006195"/>
                </a:solidFill>
              </a:defRPr>
            </a:lvl1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Tissue</a:t>
            </a:r>
            <a:r>
              <a:rPr kumimoji="0" lang="en-GB" sz="2000" b="1" i="0" u="none" strike="noStrike" kern="1200" cap="none" spc="0" normalizeH="0" baseline="0" dirty="0">
                <a:ln>
                  <a:noFill/>
                </a:ln>
                <a:solidFill>
                  <a:srgbClr val="006195"/>
                </a:solidFill>
                <a:effectLst/>
                <a:uLnTx/>
                <a:uFillTx/>
                <a:latin typeface="Arial" panose="020B0604020202020204" pitchFamily="34" charset="0"/>
                <a:ea typeface="+mn-ea"/>
                <a:cs typeface="+mn-cs"/>
              </a:rPr>
              <a:t> </a:t>
            </a: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testing</a:t>
            </a:r>
            <a:endParaRPr kumimoji="0" lang="en-GB" sz="2000" b="1" i="0" u="none" strike="noStrike" kern="1200" cap="none" spc="0" normalizeH="0" baseline="30000" dirty="0">
              <a:ln>
                <a:noFill/>
              </a:ln>
              <a:solidFill>
                <a:srgbClr val="FFFFFF"/>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E7751F0-442C-8E4E-BD90-BA4C464F21CE}"/>
              </a:ext>
            </a:extLst>
          </p:cNvPr>
          <p:cNvSpPr txBox="1">
            <a:spLocks/>
          </p:cNvSpPr>
          <p:nvPr/>
        </p:nvSpPr>
        <p:spPr>
          <a:xfrm>
            <a:off x="8633954" y="5103801"/>
            <a:ext cx="2249556" cy="783192"/>
          </a:xfrm>
          <a:prstGeom prst="round2DiagRect">
            <a:avLst/>
          </a:prstGeom>
          <a:solidFill>
            <a:schemeClr val="accent2"/>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Plasma (ctDNA) </a:t>
            </a:r>
            <a:r>
              <a:rPr kumimoji="0" lang="en-GB" sz="2000" b="1" i="0" u="none" strike="noStrike" kern="1200" cap="none" spc="0" normalizeH="0" baseline="0" dirty="0" err="1">
                <a:ln>
                  <a:noFill/>
                </a:ln>
                <a:solidFill>
                  <a:srgbClr val="FFFFFF"/>
                </a:solidFill>
                <a:effectLst/>
                <a:uLnTx/>
                <a:uFillTx/>
                <a:latin typeface="Arial" panose="020B0604020202020204" pitchFamily="34" charset="0"/>
                <a:ea typeface="+mn-ea"/>
                <a:cs typeface="+mn-cs"/>
              </a:rPr>
              <a:t>testing</a:t>
            </a:r>
            <a:r>
              <a:rPr kumimoji="0" lang="en-GB" sz="2000" b="1" i="0" u="none" strike="noStrike" kern="1200" cap="none" spc="0" normalizeH="0" baseline="30000" dirty="0" err="1">
                <a:ln>
                  <a:noFill/>
                </a:ln>
                <a:solidFill>
                  <a:srgbClr val="FFFFFF"/>
                </a:solidFill>
                <a:effectLst/>
                <a:uLnTx/>
                <a:uFillTx/>
                <a:latin typeface="Arial" panose="020B0604020202020204" pitchFamily="34" charset="0"/>
                <a:ea typeface="+mn-ea"/>
                <a:cs typeface="+mn-cs"/>
              </a:rPr>
              <a:t>a</a:t>
            </a:r>
            <a:endPar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BF22ACEC-450E-C046-98EA-CE17314D3BFD}"/>
              </a:ext>
            </a:extLst>
          </p:cNvPr>
          <p:cNvSpPr txBox="1"/>
          <p:nvPr/>
        </p:nvSpPr>
        <p:spPr>
          <a:xfrm>
            <a:off x="8633954" y="1479924"/>
            <a:ext cx="2249556" cy="783192"/>
          </a:xfrm>
          <a:prstGeom prst="round2DiagRect">
            <a:avLst/>
          </a:prstGeom>
          <a:solidFill>
            <a:schemeClr val="accent2"/>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(Whole) blood testing</a:t>
            </a:r>
          </a:p>
        </p:txBody>
      </p:sp>
      <p:sp>
        <p:nvSpPr>
          <p:cNvPr id="9" name="TextBox 8">
            <a:extLst>
              <a:ext uri="{FF2B5EF4-FFF2-40B4-BE49-F238E27FC236}">
                <a16:creationId xmlns:a16="http://schemas.microsoft.com/office/drawing/2014/main" id="{8751C5DC-11E6-CB40-9ECA-6C88E38C8567}"/>
              </a:ext>
            </a:extLst>
          </p:cNvPr>
          <p:cNvSpPr txBox="1"/>
          <p:nvPr/>
        </p:nvSpPr>
        <p:spPr>
          <a:xfrm>
            <a:off x="3449852" y="1684234"/>
            <a:ext cx="1122148" cy="578882"/>
          </a:xfrm>
          <a:prstGeom prst="round2DiagRect">
            <a:avLst/>
          </a:prstGeom>
          <a:solidFill>
            <a:schemeClr val="accent6">
              <a:lumMod val="40000"/>
              <a:lumOff val="60000"/>
            </a:schemeClr>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Somatic +  germline</a:t>
            </a:r>
          </a:p>
        </p:txBody>
      </p:sp>
      <p:sp>
        <p:nvSpPr>
          <p:cNvPr id="10" name="TextBox 9">
            <a:extLst>
              <a:ext uri="{FF2B5EF4-FFF2-40B4-BE49-F238E27FC236}">
                <a16:creationId xmlns:a16="http://schemas.microsoft.com/office/drawing/2014/main" id="{109F9AE1-74B1-6D4B-9E2A-7888577025CB}"/>
              </a:ext>
            </a:extLst>
          </p:cNvPr>
          <p:cNvSpPr txBox="1">
            <a:spLocks/>
          </p:cNvSpPr>
          <p:nvPr/>
        </p:nvSpPr>
        <p:spPr>
          <a:xfrm>
            <a:off x="10377869" y="2349645"/>
            <a:ext cx="1011284" cy="514442"/>
          </a:xfrm>
          <a:prstGeom prst="round2DiagRect">
            <a:avLst/>
          </a:prstGeom>
          <a:solidFill>
            <a:schemeClr val="accent6">
              <a:lumMod val="40000"/>
              <a:lumOff val="60000"/>
            </a:schemeClr>
          </a:solidFill>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Germline</a:t>
            </a:r>
          </a:p>
        </p:txBody>
      </p:sp>
      <p:sp>
        <p:nvSpPr>
          <p:cNvPr id="11" name="TextBox 10">
            <a:extLst>
              <a:ext uri="{FF2B5EF4-FFF2-40B4-BE49-F238E27FC236}">
                <a16:creationId xmlns:a16="http://schemas.microsoft.com/office/drawing/2014/main" id="{62DF3B0E-E304-FA44-A468-851EC14E1A91}"/>
              </a:ext>
            </a:extLst>
          </p:cNvPr>
          <p:cNvSpPr txBox="1">
            <a:spLocks/>
          </p:cNvSpPr>
          <p:nvPr/>
        </p:nvSpPr>
        <p:spPr>
          <a:xfrm>
            <a:off x="10406443" y="4481994"/>
            <a:ext cx="1128331" cy="514442"/>
          </a:xfrm>
          <a:prstGeom prst="round2DiagRect">
            <a:avLst/>
          </a:prstGeom>
          <a:solidFill>
            <a:schemeClr val="accent6">
              <a:lumMod val="40000"/>
              <a:lumOff val="60000"/>
            </a:schemeClr>
          </a:solidFill>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Somatic + germline</a:t>
            </a:r>
          </a:p>
        </p:txBody>
      </p:sp>
      <p:sp>
        <p:nvSpPr>
          <p:cNvPr id="2" name="Title 1">
            <a:extLst>
              <a:ext uri="{FF2B5EF4-FFF2-40B4-BE49-F238E27FC236}">
                <a16:creationId xmlns:a16="http://schemas.microsoft.com/office/drawing/2014/main" id="{F6A23DB9-048E-4AE2-846D-4426B982BB2C}"/>
              </a:ext>
            </a:extLst>
          </p:cNvPr>
          <p:cNvSpPr>
            <a:spLocks noGrp="1"/>
          </p:cNvSpPr>
          <p:nvPr>
            <p:ph type="title"/>
          </p:nvPr>
        </p:nvSpPr>
        <p:spPr/>
        <p:txBody>
          <a:bodyPr/>
          <a:lstStyle/>
          <a:p>
            <a:pPr lvl="0"/>
            <a:r>
              <a:rPr lang="en-GB" dirty="0"/>
              <a:t>There are several ways to identify </a:t>
            </a:r>
            <a:r>
              <a:rPr lang="en-GB" i="1" dirty="0"/>
              <a:t>BRCA </a:t>
            </a:r>
            <a:r>
              <a:rPr lang="en-GB" dirty="0"/>
              <a:t>/ HRR mutations in prostate cancer</a:t>
            </a:r>
          </a:p>
        </p:txBody>
      </p:sp>
      <p:sp>
        <p:nvSpPr>
          <p:cNvPr id="12" name="Content Placeholder 11">
            <a:extLst>
              <a:ext uri="{FF2B5EF4-FFF2-40B4-BE49-F238E27FC236}">
                <a16:creationId xmlns:a16="http://schemas.microsoft.com/office/drawing/2014/main" id="{88C9C55B-108B-198D-8AC6-005A832F96BA}"/>
              </a:ext>
            </a:extLst>
          </p:cNvPr>
          <p:cNvSpPr>
            <a:spLocks noGrp="1"/>
          </p:cNvSpPr>
          <p:nvPr>
            <p:ph sz="quarter" idx="15"/>
          </p:nvPr>
        </p:nvSpPr>
        <p:spPr/>
        <p:txBody>
          <a:bodyPr anchor="b" anchorCtr="0"/>
          <a:lstStyle/>
          <a:p>
            <a:pPr lvl="0">
              <a:spcBef>
                <a:spcPts val="0"/>
              </a:spcBef>
              <a:spcAft>
                <a:spcPts val="600"/>
              </a:spcAft>
            </a:pPr>
            <a:r>
              <a:rPr lang="en-GB" baseline="30000" dirty="0" err="1">
                <a:solidFill>
                  <a:schemeClr val="tx2"/>
                </a:solidFill>
              </a:rPr>
              <a:t>a</a:t>
            </a:r>
            <a:r>
              <a:rPr lang="en-GB" dirty="0" err="1">
                <a:solidFill>
                  <a:schemeClr val="tx2"/>
                </a:solidFill>
              </a:rPr>
              <a:t>Tumour</a:t>
            </a:r>
            <a:r>
              <a:rPr lang="en-GB" dirty="0">
                <a:solidFill>
                  <a:schemeClr val="tx2"/>
                </a:solidFill>
              </a:rPr>
              <a:t> cells shed DNA into the circulation through necrosis or apoptosis. ctDNA can be isolated from a plasma sample</a:t>
            </a:r>
          </a:p>
          <a:p>
            <a:pPr lvl="0">
              <a:spcBef>
                <a:spcPts val="0"/>
              </a:spcBef>
              <a:spcAft>
                <a:spcPts val="600"/>
              </a:spcAft>
            </a:pPr>
            <a:r>
              <a:rPr lang="en-GB" dirty="0">
                <a:solidFill>
                  <a:schemeClr val="tx2"/>
                </a:solidFill>
              </a:rPr>
              <a:t>BRCA, breast cancer gene; ctDNA, circulating tumour DNA; HRR, homologous recombination repair</a:t>
            </a:r>
          </a:p>
          <a:p>
            <a:pPr lvl="0">
              <a:spcBef>
                <a:spcPts val="0"/>
              </a:spcBef>
              <a:spcAft>
                <a:spcPts val="600"/>
              </a:spcAft>
            </a:pPr>
            <a:r>
              <a:rPr lang="en-GB" altLang="en-US" dirty="0">
                <a:solidFill>
                  <a:schemeClr val="tx2"/>
                </a:solidFill>
              </a:rPr>
              <a:t>1. </a:t>
            </a:r>
            <a:r>
              <a:rPr lang="en-GB" dirty="0">
                <a:solidFill>
                  <a:schemeClr val="tx2"/>
                </a:solidFill>
              </a:rPr>
              <a:t>Cheng HH, et al. J Natl Compr Canc Netw. 2019;17:515-21; 2. Haber DA, Velculescu VE. Cancer Discov. 2014;4:650-61</a:t>
            </a:r>
          </a:p>
        </p:txBody>
      </p:sp>
      <p:sp>
        <p:nvSpPr>
          <p:cNvPr id="3" name="Slide Number Placeholder 2">
            <a:extLst>
              <a:ext uri="{FF2B5EF4-FFF2-40B4-BE49-F238E27FC236}">
                <a16:creationId xmlns:a16="http://schemas.microsoft.com/office/drawing/2014/main" id="{88DC6F9C-73BB-9BDF-22C4-A3C8C01F9283}"/>
              </a:ext>
            </a:extLst>
          </p:cNvPr>
          <p:cNvSpPr>
            <a:spLocks noGrp="1"/>
          </p:cNvSpPr>
          <p:nvPr>
            <p:ph type="sldNum" sz="quarter" idx="4"/>
          </p:nvPr>
        </p:nvSpPr>
        <p:spPr/>
        <p:txBody>
          <a:bodyPr/>
          <a:lstStyle/>
          <a:p>
            <a:pPr lvl="0"/>
            <a:fld id="{18DA6CFC-1861-4C15-81E1-7D7871A33D94}" type="slidenum">
              <a:rPr lang="en-GB" smtClean="0"/>
              <a:pPr lvl="0"/>
              <a:t>12</a:t>
            </a:fld>
            <a:endParaRPr lang="en-GB" dirty="0"/>
          </a:p>
        </p:txBody>
      </p:sp>
    </p:spTree>
    <p:extLst>
      <p:ext uri="{BB962C8B-B14F-4D97-AF65-F5344CB8AC3E}">
        <p14:creationId xmlns:p14="http://schemas.microsoft.com/office/powerpoint/2010/main" val="12996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A9126C2C-9B0F-38EB-390E-AADCF5EEB83A}"/>
              </a:ext>
            </a:extLst>
          </p:cNvPr>
          <p:cNvCxnSpPr>
            <a:cxnSpLocks/>
          </p:cNvCxnSpPr>
          <p:nvPr/>
        </p:nvCxnSpPr>
        <p:spPr>
          <a:xfrm>
            <a:off x="6802230" y="5210953"/>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4786B9-3A49-EB0A-6F81-FA08D0542A0A}"/>
              </a:ext>
            </a:extLst>
          </p:cNvPr>
          <p:cNvCxnSpPr>
            <a:cxnSpLocks/>
          </p:cNvCxnSpPr>
          <p:nvPr/>
        </p:nvCxnSpPr>
        <p:spPr>
          <a:xfrm>
            <a:off x="6817293" y="4229078"/>
            <a:ext cx="132887"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F771D8-1E0C-B160-F126-54EAB79AADD7}"/>
              </a:ext>
            </a:extLst>
          </p:cNvPr>
          <p:cNvCxnSpPr>
            <a:cxnSpLocks/>
          </p:cNvCxnSpPr>
          <p:nvPr/>
        </p:nvCxnSpPr>
        <p:spPr>
          <a:xfrm>
            <a:off x="6712563" y="4732496"/>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6DEFF8-06A9-3ACB-3383-9D6E12301036}"/>
              </a:ext>
            </a:extLst>
          </p:cNvPr>
          <p:cNvCxnSpPr>
            <a:cxnSpLocks/>
          </p:cNvCxnSpPr>
          <p:nvPr/>
        </p:nvCxnSpPr>
        <p:spPr>
          <a:xfrm>
            <a:off x="6691836" y="5621851"/>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34CDAE4-575B-B4A5-ED4F-46C26E6AF111}"/>
              </a:ext>
            </a:extLst>
          </p:cNvPr>
          <p:cNvCxnSpPr>
            <a:cxnSpLocks/>
          </p:cNvCxnSpPr>
          <p:nvPr/>
        </p:nvCxnSpPr>
        <p:spPr>
          <a:xfrm>
            <a:off x="6691836" y="1801486"/>
            <a:ext cx="362973"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D222499-96D9-54E2-52EF-0AA5078C0466}"/>
              </a:ext>
            </a:extLst>
          </p:cNvPr>
          <p:cNvCxnSpPr>
            <a:cxnSpLocks/>
          </p:cNvCxnSpPr>
          <p:nvPr/>
        </p:nvCxnSpPr>
        <p:spPr>
          <a:xfrm>
            <a:off x="6704073" y="3498194"/>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8E7ACA5-4BF7-2081-E46A-5EC459C72411}"/>
              </a:ext>
            </a:extLst>
          </p:cNvPr>
          <p:cNvCxnSpPr>
            <a:cxnSpLocks/>
          </p:cNvCxnSpPr>
          <p:nvPr/>
        </p:nvCxnSpPr>
        <p:spPr>
          <a:xfrm flipH="1" flipV="1">
            <a:off x="6704073" y="1801485"/>
            <a:ext cx="0" cy="38203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FD575D-2E18-42FD-BC9C-E75982925596}"/>
              </a:ext>
            </a:extLst>
          </p:cNvPr>
          <p:cNvSpPr>
            <a:spLocks noGrp="1"/>
          </p:cNvSpPr>
          <p:nvPr>
            <p:ph type="title"/>
          </p:nvPr>
        </p:nvSpPr>
        <p:spPr>
          <a:xfrm>
            <a:off x="479287" y="194519"/>
            <a:ext cx="10963199" cy="864000"/>
          </a:xfrm>
        </p:spPr>
        <p:txBody>
          <a:bodyPr/>
          <a:lstStyle/>
          <a:p>
            <a:r>
              <a:rPr lang="en-GB" dirty="0"/>
              <a:t>Considerations for when to test for </a:t>
            </a:r>
            <a:r>
              <a:rPr lang="en-GB" i="1" dirty="0"/>
              <a:t>HRR</a:t>
            </a:r>
            <a:r>
              <a:rPr lang="en-GB" cap="none" dirty="0"/>
              <a:t>m </a:t>
            </a:r>
            <a:r>
              <a:rPr lang="en-GB" dirty="0"/>
              <a:t>are included in international guidelines</a:t>
            </a:r>
          </a:p>
        </p:txBody>
      </p:sp>
      <p:sp>
        <p:nvSpPr>
          <p:cNvPr id="19" name="Content Placeholder 18">
            <a:extLst>
              <a:ext uri="{FF2B5EF4-FFF2-40B4-BE49-F238E27FC236}">
                <a16:creationId xmlns:a16="http://schemas.microsoft.com/office/drawing/2014/main" id="{8052AF88-8A98-560C-AC8F-2485E3CDDBEE}"/>
              </a:ext>
            </a:extLst>
          </p:cNvPr>
          <p:cNvSpPr>
            <a:spLocks noGrp="1"/>
          </p:cNvSpPr>
          <p:nvPr>
            <p:ph sz="quarter" idx="15"/>
          </p:nvPr>
        </p:nvSpPr>
        <p:spPr>
          <a:xfrm>
            <a:off x="524246" y="6408278"/>
            <a:ext cx="10751564" cy="365125"/>
          </a:xfrm>
        </p:spPr>
        <p:txBody>
          <a:bodyPr anchor="b" anchorCtr="0"/>
          <a:lstStyle/>
          <a:p>
            <a:pPr>
              <a:lnSpc>
                <a:spcPct val="90000"/>
              </a:lnSpc>
              <a:spcBef>
                <a:spcPts val="0"/>
              </a:spcBef>
              <a:spcAft>
                <a:spcPts val="300"/>
              </a:spcAft>
            </a:pPr>
            <a:br>
              <a:rPr lang="en-GB" sz="1000" dirty="0">
                <a:solidFill>
                  <a:schemeClr val="tx2"/>
                </a:solidFill>
              </a:rPr>
            </a:br>
            <a:r>
              <a:rPr lang="en-GB" sz="1000" dirty="0">
                <a:solidFill>
                  <a:schemeClr val="tx2"/>
                </a:solidFill>
              </a:rPr>
              <a:t>1L/2L/3L, first/second/third line; BRCA2, breast cancer gene 2; CRPC, castration-resistant prostate cancer; csPCa, clinically significant PCa; DDR, DNA damage repair; dMMR, mismatch repair damage; HRRm, homologous recombination repair mutation; mCRPC, metastatic CRPC; mHSPC, metastatic hormone-sensitive prostate cancer; mPC, metastatic prostate cancer; MSI, microsatellite; PCa, prostate cancer; PSA, prostate-specific antigen; TMB, tumour mutational burden</a:t>
            </a:r>
          </a:p>
          <a:p>
            <a:pPr>
              <a:lnSpc>
                <a:spcPct val="90000"/>
              </a:lnSpc>
              <a:spcBef>
                <a:spcPts val="0"/>
              </a:spcBef>
              <a:spcAft>
                <a:spcPts val="300"/>
              </a:spcAft>
            </a:pPr>
            <a:r>
              <a:rPr lang="en-GB" altLang="en-US" sz="1000" dirty="0">
                <a:solidFill>
                  <a:schemeClr val="tx2"/>
                </a:solidFill>
              </a:rPr>
              <a:t>1. Parker C, et al. Annals of Oncology 2020; 31(9): 1119-34; 2. Fizazi K, et al. Annals of Oncology 2023 </a:t>
            </a:r>
            <a:r>
              <a:rPr lang="en-GB" sz="1000" dirty="0">
                <a:solidFill>
                  <a:schemeClr val="tx2"/>
                </a:solidFill>
              </a:rPr>
              <a:t>https://doi.org/10.1016/j.annonc.2023.02.015 ; </a:t>
            </a:r>
            <a:r>
              <a:rPr lang="en-GB" altLang="en-US" sz="1000" dirty="0">
                <a:solidFill>
                  <a:schemeClr val="tx2"/>
                </a:solidFill>
              </a:rPr>
              <a:t>3. </a:t>
            </a:r>
            <a:r>
              <a:rPr lang="en-GB" sz="1000" dirty="0">
                <a:solidFill>
                  <a:schemeClr val="tx2"/>
                </a:solidFill>
              </a:rPr>
              <a:t>Mottet N, et al. EAU - EANM - ESTRO - ESUR - ISUP - SIOG Guidelines on Prostate Cancer. </a:t>
            </a:r>
            <a:r>
              <a:rPr lang="en-GB" sz="1000" dirty="0">
                <a:solidFill>
                  <a:schemeClr val="tx2"/>
                </a:solidFill>
                <a:hlinkClick r:id="rId3">
                  <a:extLst>
                    <a:ext uri="{A12FA001-AC4F-418D-AE19-62706E023703}">
                      <ahyp:hlinkClr xmlns:ahyp="http://schemas.microsoft.com/office/drawing/2018/hyperlinkcolor" val="tx"/>
                    </a:ext>
                  </a:extLst>
                </a:hlinkClick>
              </a:rPr>
              <a:t>EAU-EANM-ESTRO-ESUR-ISUP-SIOG-Guidelines-on-Prostate-Cancer-2023_2023-03-27-131655_pdvy.pdf (d56bochluxqnz.cloudfront.net)</a:t>
            </a:r>
            <a:r>
              <a:rPr lang="en-GB" sz="1000" dirty="0">
                <a:solidFill>
                  <a:schemeClr val="tx2"/>
                </a:solidFill>
              </a:rPr>
              <a:t> </a:t>
            </a:r>
            <a:r>
              <a:rPr lang="en-GB" sz="1000" dirty="0">
                <a:solidFill>
                  <a:schemeClr val="tx2"/>
                </a:solidFill>
                <a:hlinkClick r:id="rId4">
                  <a:extLst>
                    <a:ext uri="{A12FA001-AC4F-418D-AE19-62706E023703}">
                      <ahyp:hlinkClr xmlns:ahyp="http://schemas.microsoft.com/office/drawing/2018/hyperlinkcolor" val="tx"/>
                    </a:ext>
                  </a:extLst>
                </a:hlinkClick>
              </a:rPr>
              <a:t>Accessed May 202</a:t>
            </a:r>
            <a:r>
              <a:rPr lang="en-GB" sz="1000" dirty="0">
                <a:solidFill>
                  <a:schemeClr val="tx2"/>
                </a:solidFill>
              </a:rPr>
              <a:t>3); 4. National Comprehensive Cancer Network. Prostate Cancer (Version 1.2023). https://www.nccn.org/professionals/physician_gls/pdf/prostate.pdf. Accessed May 2023; 5. Lowrance W, et al. J Urol. 2023; 209(6):10.1097/JU.0000000000003452; 6. </a:t>
            </a:r>
            <a:r>
              <a:rPr lang="en-US" sz="1000" dirty="0"/>
              <a:t>Scher HI, et al</a:t>
            </a:r>
            <a:r>
              <a:rPr lang="en-US" sz="1000" dirty="0">
                <a:solidFill>
                  <a:schemeClr val="tx2"/>
                </a:solidFill>
              </a:rPr>
              <a:t>. J Clin Oncol 2016</a:t>
            </a:r>
            <a:r>
              <a:rPr lang="en-US" sz="1000" dirty="0"/>
              <a:t>; 34 (12): 1402-1418</a:t>
            </a:r>
            <a:endParaRPr lang="en-GB" sz="1000" dirty="0">
              <a:solidFill>
                <a:schemeClr val="tx2"/>
              </a:solidFill>
            </a:endParaRPr>
          </a:p>
        </p:txBody>
      </p:sp>
      <p:sp>
        <p:nvSpPr>
          <p:cNvPr id="8" name="Slide Number Placeholder 5">
            <a:extLst>
              <a:ext uri="{FF2B5EF4-FFF2-40B4-BE49-F238E27FC236}">
                <a16:creationId xmlns:a16="http://schemas.microsoft.com/office/drawing/2014/main" id="{2A1F52AE-4FD4-6229-EEB8-2D4A6B1E490F}"/>
              </a:ext>
            </a:extLst>
          </p:cNvPr>
          <p:cNvSpPr>
            <a:spLocks noGrp="1"/>
          </p:cNvSpPr>
          <p:nvPr>
            <p:ph type="sldNum" sz="quarter" idx="4"/>
          </p:nvPr>
        </p:nvSpPr>
        <p:spPr/>
        <p:txBody>
          <a:bodyPr/>
          <a:lstStyle/>
          <a:p>
            <a:fld id="{18DA6CFC-1861-4C15-81E1-7D7871A33D94}" type="slidenum">
              <a:rPr lang="en-GB"/>
              <a:pPr/>
              <a:t>13</a:t>
            </a:fld>
            <a:endParaRPr lang="en-GB" dirty="0"/>
          </a:p>
        </p:txBody>
      </p:sp>
      <p:sp>
        <p:nvSpPr>
          <p:cNvPr id="11" name="Rectangle: Rounded Corners 2">
            <a:extLst>
              <a:ext uri="{FF2B5EF4-FFF2-40B4-BE49-F238E27FC236}">
                <a16:creationId xmlns:a16="http://schemas.microsoft.com/office/drawing/2014/main" id="{54BE6FA7-EFD5-DE41-BC69-1A1BE2A76B72}"/>
              </a:ext>
            </a:extLst>
          </p:cNvPr>
          <p:cNvSpPr/>
          <p:nvPr/>
        </p:nvSpPr>
        <p:spPr>
          <a:xfrm>
            <a:off x="6928674" y="1688578"/>
            <a:ext cx="5131972" cy="22581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MSI 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mCRPC</a:t>
            </a:r>
          </a:p>
        </p:txBody>
      </p:sp>
      <p:sp>
        <p:nvSpPr>
          <p:cNvPr id="13" name="Rectangle: Rounded Corners 42">
            <a:extLst>
              <a:ext uri="{FF2B5EF4-FFF2-40B4-BE49-F238E27FC236}">
                <a16:creationId xmlns:a16="http://schemas.microsoft.com/office/drawing/2014/main" id="{69933073-D91F-4044-983C-634E3F6BD294}"/>
              </a:ext>
            </a:extLst>
          </p:cNvPr>
          <p:cNvSpPr/>
          <p:nvPr/>
        </p:nvSpPr>
        <p:spPr>
          <a:xfrm>
            <a:off x="6928673" y="1046702"/>
            <a:ext cx="5131971" cy="5699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Recommended for </a:t>
            </a:r>
            <a:r>
              <a:rPr kumimoji="0" lang="en-GB" sz="900" b="1" i="1" u="none" strike="noStrike" kern="1200" cap="none" spc="0" normalizeH="0" baseline="0" dirty="0">
                <a:ln>
                  <a:noFill/>
                </a:ln>
                <a:solidFill>
                  <a:schemeClr val="tx1"/>
                </a:solidFill>
                <a:effectLst/>
                <a:uLnTx/>
                <a:uFillTx/>
                <a:latin typeface="Arial"/>
                <a:ea typeface="+mn-ea"/>
                <a:cs typeface="Arial"/>
              </a:rPr>
              <a:t>BRCA2</a:t>
            </a:r>
            <a:r>
              <a:rPr kumimoji="0" lang="en-GB" sz="900" b="0" i="0" u="none" strike="noStrike" kern="1200" cap="none" spc="0" normalizeH="0" baseline="0" dirty="0">
                <a:ln>
                  <a:noFill/>
                </a:ln>
                <a:solidFill>
                  <a:schemeClr val="tx1"/>
                </a:solidFill>
                <a:effectLst/>
                <a:uLnTx/>
                <a:uFillTx/>
                <a:latin typeface="Arial"/>
                <a:ea typeface="+mn-ea"/>
                <a:cs typeface="Arial"/>
              </a:rPr>
              <a:t> and other </a:t>
            </a:r>
            <a:r>
              <a:rPr kumimoji="0" lang="en-GB" sz="900" b="1" i="0" u="none" strike="noStrike" kern="1200" cap="none" spc="0" normalizeH="0" baseline="0" dirty="0">
                <a:ln>
                  <a:noFill/>
                </a:ln>
                <a:solidFill>
                  <a:schemeClr val="tx1"/>
                </a:solidFill>
                <a:effectLst/>
                <a:uLnTx/>
                <a:uFillTx/>
                <a:latin typeface="Arial"/>
                <a:ea typeface="+mn-ea"/>
                <a:cs typeface="Arial"/>
              </a:rPr>
              <a:t>DDR genes</a:t>
            </a:r>
            <a:r>
              <a:rPr kumimoji="0" lang="en-GB" sz="900" b="0" i="0" u="none" strike="noStrike" kern="1200" cap="none" spc="0" normalizeH="0" baseline="0" dirty="0">
                <a:ln>
                  <a:noFill/>
                </a:ln>
                <a:solidFill>
                  <a:schemeClr val="tx1"/>
                </a:solidFill>
                <a:effectLst/>
                <a:uLnTx/>
                <a:uFillTx/>
                <a:latin typeface="Arial"/>
                <a:ea typeface="+mn-ea"/>
                <a:cs typeface="Arial"/>
              </a:rPr>
              <a:t> associated with cancer predisposition in patients with family history of cancer </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Should be considered in all patients with metastatic prostate cancer</a:t>
            </a:r>
          </a:p>
        </p:txBody>
      </p:sp>
      <p:sp>
        <p:nvSpPr>
          <p:cNvPr id="20" name="Rectangle: Rounded Corners 2">
            <a:extLst>
              <a:ext uri="{FF2B5EF4-FFF2-40B4-BE49-F238E27FC236}">
                <a16:creationId xmlns:a16="http://schemas.microsoft.com/office/drawing/2014/main" id="{76D569D7-AB23-4E36-AE3D-C230F185C1FA}"/>
              </a:ext>
            </a:extLst>
          </p:cNvPr>
          <p:cNvSpPr/>
          <p:nvPr/>
        </p:nvSpPr>
        <p:spPr>
          <a:xfrm>
            <a:off x="6923574" y="2278680"/>
            <a:ext cx="5106443" cy="10514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metastatic PCa;</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high-risk PCa and a family member diagnosed with PCa at age &lt;60 years;</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multiple family members diagnosed with csPCa at age &lt;60 years or a family member who died from PCa cancer;</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a family history of high-risk germline mutations or a family history of multiple cancers on the same side of the family.</a:t>
            </a:r>
          </a:p>
        </p:txBody>
      </p:sp>
      <p:sp>
        <p:nvSpPr>
          <p:cNvPr id="21" name="TextBox 20">
            <a:extLst>
              <a:ext uri="{FF2B5EF4-FFF2-40B4-BE49-F238E27FC236}">
                <a16:creationId xmlns:a16="http://schemas.microsoft.com/office/drawing/2014/main" id="{27ABBC2A-CD2C-48A2-8A69-23C04F5B1EE4}"/>
              </a:ext>
            </a:extLst>
          </p:cNvPr>
          <p:cNvSpPr txBox="1"/>
          <p:nvPr/>
        </p:nvSpPr>
        <p:spPr>
          <a:xfrm>
            <a:off x="7054809" y="1943948"/>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EAU/EANM/ESTRO/ESUR/ISUP/SIOG</a:t>
            </a:r>
            <a:r>
              <a:rPr kumimoji="0" lang="en-GB" sz="1400" b="1" i="0" u="none" strike="noStrike" kern="0" cap="none" spc="0" normalizeH="0" baseline="30000" dirty="0">
                <a:ln>
                  <a:noFill/>
                </a:ln>
                <a:effectLst/>
                <a:uLnTx/>
                <a:uFillTx/>
                <a:latin typeface="Arial"/>
                <a:ea typeface="+mn-ea"/>
                <a:cs typeface="Arial"/>
              </a:rPr>
              <a:t>3</a:t>
            </a:r>
            <a:endParaRPr kumimoji="0" lang="en-GB" sz="1400" b="0" i="0" u="none" strike="noStrike" kern="1200" cap="none" spc="0" normalizeH="0" baseline="30000" dirty="0">
              <a:ln>
                <a:noFill/>
              </a:ln>
              <a:effectLst/>
              <a:uLnTx/>
              <a:uFillTx/>
              <a:latin typeface="Arial"/>
              <a:ea typeface="+mn-ea"/>
              <a:cs typeface="Arial"/>
            </a:endParaRPr>
          </a:p>
        </p:txBody>
      </p:sp>
      <p:sp>
        <p:nvSpPr>
          <p:cNvPr id="45" name="Rectangle: Rounded Corners 2">
            <a:extLst>
              <a:ext uri="{FF2B5EF4-FFF2-40B4-BE49-F238E27FC236}">
                <a16:creationId xmlns:a16="http://schemas.microsoft.com/office/drawing/2014/main" id="{E7658415-79BE-456B-A39D-4D3156779AFF}"/>
              </a:ext>
            </a:extLst>
          </p:cNvPr>
          <p:cNvSpPr/>
          <p:nvPr/>
        </p:nvSpPr>
        <p:spPr>
          <a:xfrm>
            <a:off x="6923572" y="3379404"/>
            <a:ext cx="5106445" cy="23758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all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a:t>
            </a:r>
          </a:p>
        </p:txBody>
      </p:sp>
      <p:sp>
        <p:nvSpPr>
          <p:cNvPr id="4" name="TextBox 3">
            <a:extLst>
              <a:ext uri="{FF2B5EF4-FFF2-40B4-BE49-F238E27FC236}">
                <a16:creationId xmlns:a16="http://schemas.microsoft.com/office/drawing/2014/main" id="{5BB1FD43-00AD-54C4-9644-6EB4E2D4C320}"/>
              </a:ext>
            </a:extLst>
          </p:cNvPr>
          <p:cNvSpPr txBox="1"/>
          <p:nvPr/>
        </p:nvSpPr>
        <p:spPr>
          <a:xfrm>
            <a:off x="7135683" y="771925"/>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ESMO</a:t>
            </a:r>
            <a:r>
              <a:rPr kumimoji="0" lang="en-GB" sz="1400" b="1" i="0" u="none" strike="noStrike" kern="0" cap="none" spc="0" normalizeH="0" baseline="30000" dirty="0">
                <a:ln>
                  <a:noFill/>
                </a:ln>
                <a:effectLst/>
                <a:uLnTx/>
                <a:uFillTx/>
                <a:latin typeface="Arial"/>
                <a:ea typeface="+mn-ea"/>
                <a:cs typeface="Arial"/>
              </a:rPr>
              <a:t>1,2</a:t>
            </a:r>
            <a:endParaRPr kumimoji="0" lang="en-GB" sz="1400" b="0" i="0" u="none" strike="noStrike" kern="1200" cap="none" spc="0" normalizeH="0" baseline="30000" dirty="0">
              <a:ln>
                <a:noFill/>
              </a:ln>
              <a:effectLst/>
              <a:uLnTx/>
              <a:uFillTx/>
              <a:latin typeface="Arial"/>
              <a:ea typeface="+mn-ea"/>
              <a:cs typeface="Arial"/>
            </a:endParaRPr>
          </a:p>
        </p:txBody>
      </p:sp>
      <p:cxnSp>
        <p:nvCxnSpPr>
          <p:cNvPr id="85" name="Straight Connector 84">
            <a:extLst>
              <a:ext uri="{FF2B5EF4-FFF2-40B4-BE49-F238E27FC236}">
                <a16:creationId xmlns:a16="http://schemas.microsoft.com/office/drawing/2014/main" id="{C88A638B-82B7-2EAA-D693-558C7B84BB6A}"/>
              </a:ext>
            </a:extLst>
          </p:cNvPr>
          <p:cNvCxnSpPr>
            <a:cxnSpLocks/>
          </p:cNvCxnSpPr>
          <p:nvPr/>
        </p:nvCxnSpPr>
        <p:spPr>
          <a:xfrm>
            <a:off x="6801397" y="2734767"/>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43148AE-5687-210F-87DB-5DB3FCA47721}"/>
              </a:ext>
            </a:extLst>
          </p:cNvPr>
          <p:cNvCxnSpPr>
            <a:cxnSpLocks/>
          </p:cNvCxnSpPr>
          <p:nvPr/>
        </p:nvCxnSpPr>
        <p:spPr>
          <a:xfrm>
            <a:off x="6795786" y="1344468"/>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C91463-D3C8-3ABE-0130-6303B0865256}"/>
              </a:ext>
            </a:extLst>
          </p:cNvPr>
          <p:cNvCxnSpPr>
            <a:cxnSpLocks/>
          </p:cNvCxnSpPr>
          <p:nvPr/>
        </p:nvCxnSpPr>
        <p:spPr>
          <a:xfrm flipV="1">
            <a:off x="6553506" y="3077723"/>
            <a:ext cx="160467"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B42E82-E877-8D85-16B7-9D8BA6B64719}"/>
              </a:ext>
            </a:extLst>
          </p:cNvPr>
          <p:cNvPicPr>
            <a:picLocks noChangeAspect="1"/>
          </p:cNvPicPr>
          <p:nvPr/>
        </p:nvPicPr>
        <p:blipFill rotWithShape="1">
          <a:blip r:embed="rId5"/>
          <a:srcRect l="3866" b="7108"/>
          <a:stretch/>
        </p:blipFill>
        <p:spPr>
          <a:xfrm>
            <a:off x="250109" y="1306347"/>
            <a:ext cx="6400058" cy="3983383"/>
          </a:xfrm>
          <a:prstGeom prst="rect">
            <a:avLst/>
          </a:prstGeom>
        </p:spPr>
      </p:pic>
      <p:sp>
        <p:nvSpPr>
          <p:cNvPr id="79" name="Freeform: Shape 78">
            <a:extLst>
              <a:ext uri="{FF2B5EF4-FFF2-40B4-BE49-F238E27FC236}">
                <a16:creationId xmlns:a16="http://schemas.microsoft.com/office/drawing/2014/main" id="{00BB1B14-19DB-F5B7-4DD2-7EB8F3BA6616}"/>
              </a:ext>
            </a:extLst>
          </p:cNvPr>
          <p:cNvSpPr/>
          <p:nvPr/>
        </p:nvSpPr>
        <p:spPr>
          <a:xfrm rot="16200000">
            <a:off x="4428526" y="1917973"/>
            <a:ext cx="249677" cy="638777"/>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tx2">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8" name="Freeform: Shape 77">
            <a:extLst>
              <a:ext uri="{FF2B5EF4-FFF2-40B4-BE49-F238E27FC236}">
                <a16:creationId xmlns:a16="http://schemas.microsoft.com/office/drawing/2014/main" id="{D87FA4C2-F64D-7E3F-AF94-37BE66101869}"/>
              </a:ext>
            </a:extLst>
          </p:cNvPr>
          <p:cNvSpPr/>
          <p:nvPr/>
        </p:nvSpPr>
        <p:spPr>
          <a:xfrm>
            <a:off x="2185493" y="2068604"/>
            <a:ext cx="1408057" cy="295556"/>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accent1">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8B13776-A828-46CC-8F6E-8233F866C440}"/>
              </a:ext>
            </a:extLst>
          </p:cNvPr>
          <p:cNvSpPr/>
          <p:nvPr/>
        </p:nvSpPr>
        <p:spPr bwMode="auto">
          <a:xfrm>
            <a:off x="407538" y="1680522"/>
            <a:ext cx="45176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Primary</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34E70020-1146-412D-AADD-1613B4FC36C5}"/>
              </a:ext>
            </a:extLst>
          </p:cNvPr>
          <p:cNvSpPr/>
          <p:nvPr/>
        </p:nvSpPr>
        <p:spPr bwMode="auto">
          <a:xfrm>
            <a:off x="1044176" y="1680522"/>
            <a:ext cx="5545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Adjuvant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E0EBC466-0265-44EF-B930-7C502E5E29C2}"/>
              </a:ext>
            </a:extLst>
          </p:cNvPr>
          <p:cNvSpPr/>
          <p:nvPr/>
        </p:nvSpPr>
        <p:spPr bwMode="auto">
          <a:xfrm>
            <a:off x="1837515" y="1680522"/>
            <a:ext cx="6940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Biochemical recurrence</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A3382B24-51AC-4FEA-8EC8-02725FE70CAE}"/>
              </a:ext>
            </a:extLst>
          </p:cNvPr>
          <p:cNvSpPr/>
          <p:nvPr/>
        </p:nvSpPr>
        <p:spPr bwMode="auto">
          <a:xfrm>
            <a:off x="2768425" y="1680522"/>
            <a:ext cx="66798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mHSPC</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(inc. </a:t>
            </a:r>
            <a:r>
              <a:rPr kumimoji="0" lang="en-GB" sz="800" b="1" i="1" u="none" strike="noStrike" kern="1200" cap="none" spc="0" normalizeH="0" baseline="0" dirty="0">
                <a:ln>
                  <a:noFill/>
                </a:ln>
                <a:solidFill>
                  <a:schemeClr val="bg1"/>
                </a:solidFill>
                <a:effectLst/>
                <a:uLnTx/>
                <a:uFillTx/>
                <a:latin typeface="Arial"/>
                <a:ea typeface="+mn-ea"/>
                <a:cs typeface="Arial"/>
              </a:rPr>
              <a:t>de novo</a:t>
            </a:r>
            <a:r>
              <a:rPr kumimoji="0" lang="en-GB" sz="800" b="1" i="0" u="none" strike="noStrike" kern="1200" cap="none" spc="0" normalizeH="0" baseline="0" dirty="0">
                <a:ln>
                  <a:noFill/>
                </a:ln>
                <a:solidFill>
                  <a:schemeClr val="bg1"/>
                </a:solidFill>
                <a:effectLst/>
                <a:uLnTx/>
                <a:uFillTx/>
                <a:latin typeface="Arial"/>
                <a:ea typeface="+mn-ea"/>
                <a:cs typeface="Arial"/>
              </a:rPr>
              <a: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984B39C2-BAAF-4A09-B0A4-DB8A05E39AF6}"/>
              </a:ext>
            </a:extLst>
          </p:cNvPr>
          <p:cNvSpPr/>
          <p:nvPr/>
        </p:nvSpPr>
        <p:spPr bwMode="auto">
          <a:xfrm>
            <a:off x="4536896" y="1680522"/>
            <a:ext cx="667988"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1L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7" name="Rectangle 36">
            <a:extLst>
              <a:ext uri="{FF2B5EF4-FFF2-40B4-BE49-F238E27FC236}">
                <a16:creationId xmlns:a16="http://schemas.microsoft.com/office/drawing/2014/main" id="{683A74FF-F510-4721-AE11-B70843CCA949}"/>
              </a:ext>
            </a:extLst>
          </p:cNvPr>
          <p:cNvSpPr/>
          <p:nvPr/>
        </p:nvSpPr>
        <p:spPr bwMode="auto">
          <a:xfrm>
            <a:off x="5410762" y="1680522"/>
            <a:ext cx="578125"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2L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3A8A2AB3-BB5A-48F3-B281-E69C55DBAC0B}"/>
              </a:ext>
            </a:extLst>
          </p:cNvPr>
          <p:cNvSpPr/>
          <p:nvPr/>
        </p:nvSpPr>
        <p:spPr bwMode="auto">
          <a:xfrm>
            <a:off x="6210651" y="1673229"/>
            <a:ext cx="451112"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3L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627B9277-96C9-4E73-AF66-50E40FC87B28}"/>
              </a:ext>
            </a:extLst>
          </p:cNvPr>
          <p:cNvSpPr/>
          <p:nvPr/>
        </p:nvSpPr>
        <p:spPr bwMode="auto">
          <a:xfrm>
            <a:off x="3600918" y="2158259"/>
            <a:ext cx="728703" cy="432000"/>
          </a:xfrm>
          <a:prstGeom prst="rect">
            <a:avLst/>
          </a:prstGeom>
          <a:solidFill>
            <a:schemeClr val="accent1"/>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Non-metastatic 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cxnSp>
        <p:nvCxnSpPr>
          <p:cNvPr id="66" name="Straight Arrow Connector 65">
            <a:extLst>
              <a:ext uri="{FF2B5EF4-FFF2-40B4-BE49-F238E27FC236}">
                <a16:creationId xmlns:a16="http://schemas.microsoft.com/office/drawing/2014/main" id="{997B2AF6-6FF4-00BA-C82A-239F7F7A44A3}"/>
              </a:ext>
            </a:extLst>
          </p:cNvPr>
          <p:cNvCxnSpPr>
            <a:cxnSpLocks/>
            <a:endCxn id="33" idx="1"/>
          </p:cNvCxnSpPr>
          <p:nvPr/>
        </p:nvCxnSpPr>
        <p:spPr>
          <a:xfrm>
            <a:off x="859306" y="1896522"/>
            <a:ext cx="1848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07C8B87-100B-EA20-54B1-00AB5B176CBF}"/>
              </a:ext>
            </a:extLst>
          </p:cNvPr>
          <p:cNvCxnSpPr>
            <a:cxnSpLocks/>
            <a:stCxn id="33" idx="3"/>
            <a:endCxn id="34" idx="1"/>
          </p:cNvCxnSpPr>
          <p:nvPr/>
        </p:nvCxnSpPr>
        <p:spPr>
          <a:xfrm>
            <a:off x="1598758" y="1896522"/>
            <a:ext cx="2387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33C4076-F827-EA32-8939-56DC19F79535}"/>
              </a:ext>
            </a:extLst>
          </p:cNvPr>
          <p:cNvCxnSpPr>
            <a:cxnSpLocks/>
            <a:stCxn id="34" idx="3"/>
          </p:cNvCxnSpPr>
          <p:nvPr/>
        </p:nvCxnSpPr>
        <p:spPr>
          <a:xfrm flipV="1">
            <a:off x="2531597" y="1896424"/>
            <a:ext cx="236827" cy="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73D1EA3-9740-DE1F-2179-EC5F90FB280E}"/>
              </a:ext>
            </a:extLst>
          </p:cNvPr>
          <p:cNvCxnSpPr>
            <a:cxnSpLocks/>
          </p:cNvCxnSpPr>
          <p:nvPr/>
        </p:nvCxnSpPr>
        <p:spPr>
          <a:xfrm flipV="1">
            <a:off x="3438559" y="1896325"/>
            <a:ext cx="1098337" cy="3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4FEBA86-4CDC-0598-996E-01D9BEF0CB76}"/>
              </a:ext>
            </a:extLst>
          </p:cNvPr>
          <p:cNvCxnSpPr>
            <a:cxnSpLocks/>
          </p:cNvCxnSpPr>
          <p:nvPr/>
        </p:nvCxnSpPr>
        <p:spPr>
          <a:xfrm flipV="1">
            <a:off x="5196769" y="1896156"/>
            <a:ext cx="213993" cy="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F855901-84E5-80FB-F1E8-9F73B2B3CB87}"/>
              </a:ext>
            </a:extLst>
          </p:cNvPr>
          <p:cNvCxnSpPr>
            <a:cxnSpLocks/>
          </p:cNvCxnSpPr>
          <p:nvPr/>
        </p:nvCxnSpPr>
        <p:spPr>
          <a:xfrm flipV="1">
            <a:off x="5977828" y="1894670"/>
            <a:ext cx="25273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CBA220D7-FA03-49B2-809D-9FB64B151349}"/>
              </a:ext>
            </a:extLst>
          </p:cNvPr>
          <p:cNvSpPr/>
          <p:nvPr/>
        </p:nvSpPr>
        <p:spPr>
          <a:xfrm>
            <a:off x="4536896" y="2893006"/>
            <a:ext cx="2089158" cy="32400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defTabSz="914400">
              <a:spcBef>
                <a:spcPts val="50"/>
              </a:spcBef>
              <a:spcAft>
                <a:spcPts val="50"/>
              </a:spcAft>
            </a:pPr>
            <a:r>
              <a:rPr lang="en-GB" sz="1100" b="1" dirty="0">
                <a:solidFill>
                  <a:schemeClr val="tx1"/>
                </a:solidFill>
                <a:latin typeface="Arial"/>
                <a:cs typeface="Arial"/>
              </a:rPr>
              <a:t>Tumour testing</a:t>
            </a:r>
          </a:p>
        </p:txBody>
      </p:sp>
      <p:sp>
        <p:nvSpPr>
          <p:cNvPr id="43" name="Rectangle: Rounded Corners 42">
            <a:extLst>
              <a:ext uri="{FF2B5EF4-FFF2-40B4-BE49-F238E27FC236}">
                <a16:creationId xmlns:a16="http://schemas.microsoft.com/office/drawing/2014/main" id="{30C2D060-C664-4461-8FA3-80CE91C80012}"/>
              </a:ext>
            </a:extLst>
          </p:cNvPr>
          <p:cNvSpPr/>
          <p:nvPr/>
        </p:nvSpPr>
        <p:spPr>
          <a:xfrm>
            <a:off x="425391" y="3539126"/>
            <a:ext cx="6225710" cy="324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tx1"/>
                </a:solidFill>
                <a:effectLst/>
                <a:uLnTx/>
                <a:uFillTx/>
                <a:latin typeface="Arial"/>
                <a:ea typeface="+mn-ea"/>
                <a:cs typeface="Arial"/>
              </a:rPr>
              <a:t>Germline testing</a:t>
            </a:r>
          </a:p>
        </p:txBody>
      </p:sp>
      <p:cxnSp>
        <p:nvCxnSpPr>
          <p:cNvPr id="14" name="Straight Connector 13">
            <a:extLst>
              <a:ext uri="{FF2B5EF4-FFF2-40B4-BE49-F238E27FC236}">
                <a16:creationId xmlns:a16="http://schemas.microsoft.com/office/drawing/2014/main" id="{DF766AA8-DC3A-CF32-550A-A036F0801281}"/>
              </a:ext>
            </a:extLst>
          </p:cNvPr>
          <p:cNvCxnSpPr>
            <a:cxnSpLocks/>
          </p:cNvCxnSpPr>
          <p:nvPr/>
        </p:nvCxnSpPr>
        <p:spPr>
          <a:xfrm>
            <a:off x="6619350" y="3701126"/>
            <a:ext cx="18288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1CC7F3-9540-DD66-83C6-3797FCFA3841}"/>
              </a:ext>
            </a:extLst>
          </p:cNvPr>
          <p:cNvCxnSpPr>
            <a:cxnSpLocks/>
          </p:cNvCxnSpPr>
          <p:nvPr/>
        </p:nvCxnSpPr>
        <p:spPr>
          <a:xfrm>
            <a:off x="6807626" y="1329049"/>
            <a:ext cx="7706" cy="3881904"/>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734D1E5-B669-F711-69EA-6059422887D3}"/>
              </a:ext>
            </a:extLst>
          </p:cNvPr>
          <p:cNvSpPr txBox="1"/>
          <p:nvPr/>
        </p:nvSpPr>
        <p:spPr>
          <a:xfrm>
            <a:off x="3198251" y="5137823"/>
            <a:ext cx="64707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Time</a:t>
            </a:r>
          </a:p>
        </p:txBody>
      </p:sp>
      <p:sp>
        <p:nvSpPr>
          <p:cNvPr id="96" name="TextBox 95">
            <a:extLst>
              <a:ext uri="{FF2B5EF4-FFF2-40B4-BE49-F238E27FC236}">
                <a16:creationId xmlns:a16="http://schemas.microsoft.com/office/drawing/2014/main" id="{C7C0392B-3A6F-CF57-E964-BAB6D9E3A163}"/>
              </a:ext>
            </a:extLst>
          </p:cNvPr>
          <p:cNvSpPr txBox="1"/>
          <p:nvPr/>
        </p:nvSpPr>
        <p:spPr>
          <a:xfrm rot="16200000">
            <a:off x="-178644" y="3202444"/>
            <a:ext cx="781050" cy="278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PSA</a:t>
            </a:r>
          </a:p>
        </p:txBody>
      </p:sp>
      <p:sp>
        <p:nvSpPr>
          <p:cNvPr id="15" name="Rectangle: Rounded Corners 2">
            <a:extLst>
              <a:ext uri="{FF2B5EF4-FFF2-40B4-BE49-F238E27FC236}">
                <a16:creationId xmlns:a16="http://schemas.microsoft.com/office/drawing/2014/main" id="{BB76135D-B616-B152-B9D3-9EAD7C90A636}"/>
              </a:ext>
            </a:extLst>
          </p:cNvPr>
          <p:cNvSpPr/>
          <p:nvPr/>
        </p:nvSpPr>
        <p:spPr>
          <a:xfrm>
            <a:off x="6898045" y="4608917"/>
            <a:ext cx="5131972" cy="222809"/>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a:t>
            </a:r>
          </a:p>
        </p:txBody>
      </p:sp>
      <p:sp>
        <p:nvSpPr>
          <p:cNvPr id="16" name="Rectangle: Rounded Corners 42">
            <a:extLst>
              <a:ext uri="{FF2B5EF4-FFF2-40B4-BE49-F238E27FC236}">
                <a16:creationId xmlns:a16="http://schemas.microsoft.com/office/drawing/2014/main" id="{B7FD3861-4ABA-3ECC-5C46-DE0112C16107}"/>
              </a:ext>
            </a:extLst>
          </p:cNvPr>
          <p:cNvSpPr/>
          <p:nvPr/>
        </p:nvSpPr>
        <p:spPr>
          <a:xfrm>
            <a:off x="6910812" y="3877763"/>
            <a:ext cx="5131971" cy="6854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900" dirty="0">
                <a:solidFill>
                  <a:schemeClr val="tx1"/>
                </a:solidFill>
                <a:latin typeface="Arial"/>
                <a:cs typeface="Arial"/>
              </a:rPr>
              <a:t>Metastatic, regional (node positive), very-high-risk </a:t>
            </a:r>
            <a:r>
              <a:rPr lang="en-US" sz="900" dirty="0" err="1">
                <a:solidFill>
                  <a:schemeClr val="tx1"/>
                </a:solidFill>
                <a:latin typeface="Arial"/>
                <a:cs typeface="Arial"/>
              </a:rPr>
              <a:t>localised</a:t>
            </a:r>
            <a:r>
              <a:rPr lang="en-US" sz="900" dirty="0">
                <a:solidFill>
                  <a:schemeClr val="tx1"/>
                </a:solidFill>
                <a:latin typeface="Arial"/>
                <a:cs typeface="Arial"/>
              </a:rPr>
              <a:t>, or high-risk </a:t>
            </a:r>
            <a:r>
              <a:rPr lang="en-US" sz="900" dirty="0" err="1">
                <a:solidFill>
                  <a:schemeClr val="tx1"/>
                </a:solidFill>
                <a:latin typeface="Arial"/>
                <a:cs typeface="Arial"/>
              </a:rPr>
              <a:t>localised</a:t>
            </a:r>
            <a:r>
              <a:rPr lang="en-US" sz="900" dirty="0">
                <a:solidFill>
                  <a:schemeClr val="tx1"/>
                </a:solidFill>
                <a:latin typeface="Arial"/>
                <a:cs typeface="Arial"/>
              </a:rPr>
              <a:t> </a:t>
            </a:r>
            <a:r>
              <a:rPr lang="en-GB" sz="900" dirty="0" err="1">
                <a:solidFill>
                  <a:schemeClr val="tx1"/>
                </a:solidFill>
                <a:latin typeface="Arial"/>
                <a:cs typeface="Arial"/>
              </a:rPr>
              <a:t>PCa</a:t>
            </a:r>
            <a:endParaRPr lang="en-GB" sz="900" dirty="0">
              <a:solidFill>
                <a:schemeClr val="tx1"/>
              </a:solidFill>
              <a:latin typeface="Arial"/>
              <a:cs typeface="Arial"/>
            </a:endParaRP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Family history of certain cancers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Known family history of familial cancer risk mutation</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Personal history of breast cancer</a:t>
            </a:r>
            <a:endParaRPr kumimoji="0" lang="en-GB" sz="900" b="0" i="0" u="none" strike="noStrike" kern="1200" cap="none" spc="0" normalizeH="0" baseline="0" dirty="0">
              <a:ln>
                <a:noFill/>
              </a:ln>
              <a:solidFill>
                <a:schemeClr val="tx1"/>
              </a:solidFill>
              <a:effectLst/>
              <a:uLnTx/>
              <a:uFillTx/>
              <a:latin typeface="Arial"/>
              <a:ea typeface="+mn-ea"/>
              <a:cs typeface="Arial"/>
            </a:endParaRPr>
          </a:p>
        </p:txBody>
      </p:sp>
      <p:sp>
        <p:nvSpPr>
          <p:cNvPr id="17" name="TextBox 16">
            <a:extLst>
              <a:ext uri="{FF2B5EF4-FFF2-40B4-BE49-F238E27FC236}">
                <a16:creationId xmlns:a16="http://schemas.microsoft.com/office/drawing/2014/main" id="{A88605EA-A67C-69DA-A7EB-854A4D8854EC}"/>
              </a:ext>
            </a:extLst>
          </p:cNvPr>
          <p:cNvSpPr txBox="1"/>
          <p:nvPr/>
        </p:nvSpPr>
        <p:spPr>
          <a:xfrm>
            <a:off x="7097950" y="3616984"/>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NCCN</a:t>
            </a:r>
            <a:r>
              <a:rPr kumimoji="0" lang="en-GB" sz="1400" b="1" i="0" u="none" strike="noStrike" kern="0" cap="none" spc="0" normalizeH="0" baseline="30000" dirty="0">
                <a:ln>
                  <a:noFill/>
                </a:ln>
                <a:effectLst/>
                <a:uLnTx/>
                <a:uFillTx/>
                <a:latin typeface="Arial"/>
                <a:ea typeface="+mn-ea"/>
                <a:cs typeface="Arial"/>
              </a:rPr>
              <a:t>4</a:t>
            </a:r>
            <a:endParaRPr kumimoji="0" lang="en-GB" sz="1400" b="0" i="0" u="none" strike="noStrike" kern="1200" cap="none" spc="0" normalizeH="0" baseline="30000" dirty="0">
              <a:ln>
                <a:noFill/>
              </a:ln>
              <a:effectLst/>
              <a:uLnTx/>
              <a:uFillTx/>
              <a:latin typeface="Arial"/>
              <a:ea typeface="+mn-ea"/>
              <a:cs typeface="Arial"/>
            </a:endParaRPr>
          </a:p>
        </p:txBody>
      </p:sp>
      <p:sp>
        <p:nvSpPr>
          <p:cNvPr id="22" name="Rectangle: Rounded Corners 2">
            <a:extLst>
              <a:ext uri="{FF2B5EF4-FFF2-40B4-BE49-F238E27FC236}">
                <a16:creationId xmlns:a16="http://schemas.microsoft.com/office/drawing/2014/main" id="{38EA0A4D-F690-BDEC-A5D2-1CB4DD04CE3F}"/>
              </a:ext>
            </a:extLst>
          </p:cNvPr>
          <p:cNvSpPr/>
          <p:nvPr/>
        </p:nvSpPr>
        <p:spPr>
          <a:xfrm>
            <a:off x="6919742" y="5425481"/>
            <a:ext cx="5131972" cy="30777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and other potential mutations 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b="1" i="0" u="none" strike="noStrike" kern="1200" cap="none" spc="0" normalizeH="0" baseline="0" dirty="0">
              <a:ln>
                <a:noFill/>
              </a:ln>
              <a:solidFill>
                <a:schemeClr val="tx1"/>
              </a:solidFill>
              <a:effectLst/>
              <a:uLnTx/>
              <a:uFillTx/>
              <a:latin typeface="Arial"/>
              <a:ea typeface="+mn-ea"/>
              <a:cs typeface="Arial"/>
            </a:endParaRPr>
          </a:p>
        </p:txBody>
      </p:sp>
      <p:sp>
        <p:nvSpPr>
          <p:cNvPr id="23" name="Rectangle: Rounded Corners 42">
            <a:extLst>
              <a:ext uri="{FF2B5EF4-FFF2-40B4-BE49-F238E27FC236}">
                <a16:creationId xmlns:a16="http://schemas.microsoft.com/office/drawing/2014/main" id="{13BE4487-1ECA-E74F-E444-D24F63924F9A}"/>
              </a:ext>
            </a:extLst>
          </p:cNvPr>
          <p:cNvSpPr/>
          <p:nvPr/>
        </p:nvSpPr>
        <p:spPr>
          <a:xfrm>
            <a:off x="6909660" y="5057066"/>
            <a:ext cx="5131971" cy="3077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and other potential mutations 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i="0" u="none" strike="noStrike" kern="1200" cap="none" spc="0" normalizeH="0" baseline="0" dirty="0">
              <a:ln>
                <a:noFill/>
              </a:ln>
              <a:solidFill>
                <a:schemeClr val="tx1"/>
              </a:solidFill>
              <a:effectLst/>
              <a:uLnTx/>
              <a:uFillTx/>
              <a:latin typeface="Arial"/>
              <a:ea typeface="+mn-ea"/>
              <a:cs typeface="Arial"/>
            </a:endParaRPr>
          </a:p>
        </p:txBody>
      </p:sp>
      <p:sp>
        <p:nvSpPr>
          <p:cNvPr id="25" name="TextBox 24">
            <a:extLst>
              <a:ext uri="{FF2B5EF4-FFF2-40B4-BE49-F238E27FC236}">
                <a16:creationId xmlns:a16="http://schemas.microsoft.com/office/drawing/2014/main" id="{788CE405-5900-0FA7-A651-B17669D52F69}"/>
              </a:ext>
            </a:extLst>
          </p:cNvPr>
          <p:cNvSpPr txBox="1"/>
          <p:nvPr/>
        </p:nvSpPr>
        <p:spPr>
          <a:xfrm>
            <a:off x="7109501" y="4805458"/>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AUA/SUO</a:t>
            </a:r>
            <a:r>
              <a:rPr kumimoji="0" lang="en-GB" sz="1400" b="1" i="0" u="none" strike="noStrike" kern="0" cap="none" spc="0" normalizeH="0" baseline="30000" dirty="0">
                <a:ln>
                  <a:noFill/>
                </a:ln>
                <a:effectLst/>
                <a:uLnTx/>
                <a:uFillTx/>
                <a:latin typeface="Arial"/>
                <a:ea typeface="+mn-ea"/>
                <a:cs typeface="Arial"/>
              </a:rPr>
              <a:t>5</a:t>
            </a:r>
            <a:endParaRPr kumimoji="0" lang="en-GB" sz="1400" b="0" i="0" u="none" strike="noStrike" kern="1200" cap="none" spc="0" normalizeH="0" baseline="30000" dirty="0">
              <a:ln>
                <a:noFill/>
              </a:ln>
              <a:effectLst/>
              <a:uLnTx/>
              <a:uFillTx/>
              <a:latin typeface="Arial"/>
              <a:ea typeface="+mn-ea"/>
              <a:cs typeface="Arial"/>
            </a:endParaRPr>
          </a:p>
        </p:txBody>
      </p:sp>
      <p:sp>
        <p:nvSpPr>
          <p:cNvPr id="6" name="TextBox 5">
            <a:extLst>
              <a:ext uri="{FF2B5EF4-FFF2-40B4-BE49-F238E27FC236}">
                <a16:creationId xmlns:a16="http://schemas.microsoft.com/office/drawing/2014/main" id="{AE88F03C-5B52-F7C5-C2BD-3F0CFB158520}"/>
              </a:ext>
            </a:extLst>
          </p:cNvPr>
          <p:cNvSpPr txBox="1"/>
          <p:nvPr/>
        </p:nvSpPr>
        <p:spPr>
          <a:xfrm>
            <a:off x="337453" y="5348264"/>
            <a:ext cx="1534074" cy="153888"/>
          </a:xfrm>
          <a:prstGeom prst="rect">
            <a:avLst/>
          </a:prstGeom>
          <a:noFill/>
        </p:spPr>
        <p:txBody>
          <a:bodyPr wrap="none" lIns="0" tIns="0" rIns="0" bIns="0" rtlCol="0">
            <a:spAutoFit/>
          </a:bodyPr>
          <a:lstStyle/>
          <a:p>
            <a:pPr algn="l"/>
            <a:r>
              <a:rPr lang="en-GB" sz="1000" dirty="0">
                <a:latin typeface="Arial" panose="020B0604020202020204" pitchFamily="34" charset="0"/>
                <a:ea typeface="Aileron" charset="0"/>
                <a:cs typeface="Arial" panose="020B0604020202020204" pitchFamily="34" charset="0"/>
              </a:rPr>
              <a:t>Based on </a:t>
            </a:r>
            <a:r>
              <a:rPr lang="en-GB" sz="1000" dirty="0" err="1">
                <a:latin typeface="Arial" panose="020B0604020202020204" pitchFamily="34" charset="0"/>
                <a:ea typeface="Aileron" charset="0"/>
                <a:cs typeface="Arial" panose="020B0604020202020204" pitchFamily="34" charset="0"/>
              </a:rPr>
              <a:t>Scher</a:t>
            </a:r>
            <a:r>
              <a:rPr lang="en-GB" sz="1000" dirty="0">
                <a:latin typeface="Arial" panose="020B0604020202020204" pitchFamily="34" charset="0"/>
                <a:ea typeface="Aileron" charset="0"/>
                <a:cs typeface="Arial" panose="020B0604020202020204" pitchFamily="34" charset="0"/>
              </a:rPr>
              <a:t> et al, 2016</a:t>
            </a:r>
          </a:p>
        </p:txBody>
      </p:sp>
    </p:spTree>
    <p:extLst>
      <p:ext uri="{BB962C8B-B14F-4D97-AF65-F5344CB8AC3E}">
        <p14:creationId xmlns:p14="http://schemas.microsoft.com/office/powerpoint/2010/main" val="41155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Right 27">
            <a:extLst>
              <a:ext uri="{FF2B5EF4-FFF2-40B4-BE49-F238E27FC236}">
                <a16:creationId xmlns:a16="http://schemas.microsoft.com/office/drawing/2014/main" id="{54AFE0CC-BAC0-4240-B504-40D5E265C770}"/>
              </a:ext>
            </a:extLst>
          </p:cNvPr>
          <p:cNvSpPr/>
          <p:nvPr/>
        </p:nvSpPr>
        <p:spPr>
          <a:xfrm>
            <a:off x="1140432" y="3196687"/>
            <a:ext cx="8616216" cy="533400"/>
          </a:xfrm>
          <a:prstGeom prst="rightArrow">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rPr>
              <a:t>ADT/docetaxel x 6  </a:t>
            </a:r>
            <a:r>
              <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sym typeface="Wingdings" panose="05000000000000000000" pitchFamily="2" charset="2"/>
              </a:rPr>
              <a:t>  ADT</a:t>
            </a:r>
            <a:endPar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endParaRPr>
          </a:p>
        </p:txBody>
      </p:sp>
      <p:cxnSp>
        <p:nvCxnSpPr>
          <p:cNvPr id="30" name="Straight Connector 29">
            <a:extLst>
              <a:ext uri="{FF2B5EF4-FFF2-40B4-BE49-F238E27FC236}">
                <a16:creationId xmlns:a16="http://schemas.microsoft.com/office/drawing/2014/main" id="{9411D81E-2506-B871-DE36-447C1EC36803}"/>
              </a:ext>
            </a:extLst>
          </p:cNvPr>
          <p:cNvCxnSpPr>
            <a:cxnSpLocks/>
          </p:cNvCxnSpPr>
          <p:nvPr/>
        </p:nvCxnSpPr>
        <p:spPr>
          <a:xfrm>
            <a:off x="9074774" y="4141653"/>
            <a:ext cx="0" cy="382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C972DE-8205-5B3D-08EF-4139D3B86A67}"/>
              </a:ext>
            </a:extLst>
          </p:cNvPr>
          <p:cNvCxnSpPr>
            <a:cxnSpLocks/>
          </p:cNvCxnSpPr>
          <p:nvPr/>
        </p:nvCxnSpPr>
        <p:spPr>
          <a:xfrm>
            <a:off x="502788" y="4123365"/>
            <a:ext cx="0" cy="382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B80C0E-6481-416D-AAD6-7BD6DCC63059}"/>
              </a:ext>
            </a:extLst>
          </p:cNvPr>
          <p:cNvSpPr>
            <a:spLocks noGrp="1"/>
          </p:cNvSpPr>
          <p:nvPr>
            <p:ph type="title"/>
          </p:nvPr>
        </p:nvSpPr>
        <p:spPr/>
        <p:txBody>
          <a:bodyPr/>
          <a:lstStyle/>
          <a:p>
            <a:r>
              <a:rPr lang="en-GB" dirty="0"/>
              <a:t>Patient case</a:t>
            </a:r>
          </a:p>
        </p:txBody>
      </p:sp>
      <p:sp>
        <p:nvSpPr>
          <p:cNvPr id="16" name="Content Placeholder 15">
            <a:extLst>
              <a:ext uri="{FF2B5EF4-FFF2-40B4-BE49-F238E27FC236}">
                <a16:creationId xmlns:a16="http://schemas.microsoft.com/office/drawing/2014/main" id="{DAB7E30E-2EE7-921E-8641-8B0064830E30}"/>
              </a:ext>
            </a:extLst>
          </p:cNvPr>
          <p:cNvSpPr>
            <a:spLocks noGrp="1"/>
          </p:cNvSpPr>
          <p:nvPr>
            <p:ph sz="quarter" idx="15"/>
          </p:nvPr>
        </p:nvSpPr>
        <p:spPr>
          <a:xfrm>
            <a:off x="620183" y="6356351"/>
            <a:ext cx="9796297" cy="365125"/>
          </a:xfrm>
        </p:spPr>
        <p:txBody>
          <a:bodyPr/>
          <a:lstStyle/>
          <a:p>
            <a:r>
              <a:rPr lang="en-GB" sz="1100" dirty="0">
                <a:solidFill>
                  <a:schemeClr val="tx2"/>
                </a:solidFill>
              </a:rPr>
              <a:t>ADT, androgen deprivation therapy; CT, computed tomography; DRE, digital rectal exam; FH, family history; mHSPC, metastatic hormone sensitive prostate cancer; mpMRI, multi-parametric magnetic resonance imaging; PSA, prostate-specific antigen; T, N, M, tumour, nodes, metastasis</a:t>
            </a:r>
          </a:p>
        </p:txBody>
      </p:sp>
      <p:sp>
        <p:nvSpPr>
          <p:cNvPr id="4" name="Slide Number Placeholder 3">
            <a:extLst>
              <a:ext uri="{FF2B5EF4-FFF2-40B4-BE49-F238E27FC236}">
                <a16:creationId xmlns:a16="http://schemas.microsoft.com/office/drawing/2014/main" id="{03509E76-92E5-8F1B-A7FF-B6DD167856F1}"/>
              </a:ext>
            </a:extLst>
          </p:cNvPr>
          <p:cNvSpPr>
            <a:spLocks noGrp="1"/>
          </p:cNvSpPr>
          <p:nvPr>
            <p:ph type="sldNum" sz="quarter" idx="4"/>
          </p:nvPr>
        </p:nvSpPr>
        <p:spPr/>
        <p:txBody>
          <a:bodyPr/>
          <a:lstStyle/>
          <a:p>
            <a:fld id="{18DA6CFC-1861-4C15-81E1-7D7871A33D94}" type="slidenum">
              <a:rPr lang="en-GB"/>
              <a:pPr/>
              <a:t>14</a:t>
            </a:fld>
            <a:endParaRPr lang="en-GB" dirty="0"/>
          </a:p>
        </p:txBody>
      </p:sp>
      <p:sp>
        <p:nvSpPr>
          <p:cNvPr id="3" name="Arrow: Right 2">
            <a:extLst>
              <a:ext uri="{FF2B5EF4-FFF2-40B4-BE49-F238E27FC236}">
                <a16:creationId xmlns:a16="http://schemas.microsoft.com/office/drawing/2014/main" id="{7E017832-1A57-4982-AA6A-B10F997BB6D7}"/>
              </a:ext>
            </a:extLst>
          </p:cNvPr>
          <p:cNvSpPr/>
          <p:nvPr/>
        </p:nvSpPr>
        <p:spPr>
          <a:xfrm>
            <a:off x="590550" y="2940675"/>
            <a:ext cx="11168830" cy="5334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C03C44B9-69BE-4F06-8AD6-7EFD25FFBA97}"/>
              </a:ext>
            </a:extLst>
          </p:cNvPr>
          <p:cNvGrpSpPr/>
          <p:nvPr/>
        </p:nvGrpSpPr>
        <p:grpSpPr>
          <a:xfrm>
            <a:off x="426246" y="2813905"/>
            <a:ext cx="928228" cy="893404"/>
            <a:chOff x="432620" y="3209764"/>
            <a:chExt cx="928228" cy="893404"/>
          </a:xfrm>
        </p:grpSpPr>
        <p:sp>
          <p:nvSpPr>
            <p:cNvPr id="15" name="Oval 14">
              <a:extLst>
                <a:ext uri="{FF2B5EF4-FFF2-40B4-BE49-F238E27FC236}">
                  <a16:creationId xmlns:a16="http://schemas.microsoft.com/office/drawing/2014/main" id="{83F1AE44-4B10-4B3B-A461-291B7D6AA8E8}"/>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pic>
          <p:nvPicPr>
            <p:cNvPr id="7" name="Graphic 6" descr="Man with solid fill">
              <a:extLst>
                <a:ext uri="{FF2B5EF4-FFF2-40B4-BE49-F238E27FC236}">
                  <a16:creationId xmlns:a16="http://schemas.microsoft.com/office/drawing/2014/main" id="{B1D98BC3-8E85-4322-AF4E-F90E6C7610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573" y="3289703"/>
              <a:ext cx="682222" cy="682222"/>
            </a:xfrm>
            <a:prstGeom prst="rect">
              <a:avLst/>
            </a:prstGeom>
          </p:spPr>
        </p:pic>
      </p:grpSp>
      <p:sp>
        <p:nvSpPr>
          <p:cNvPr id="25" name="Rectangle: Rounded Corners 24">
            <a:extLst>
              <a:ext uri="{FF2B5EF4-FFF2-40B4-BE49-F238E27FC236}">
                <a16:creationId xmlns:a16="http://schemas.microsoft.com/office/drawing/2014/main" id="{B65B8139-710E-49DD-9C83-00BBAF38E86F}"/>
              </a:ext>
            </a:extLst>
          </p:cNvPr>
          <p:cNvSpPr/>
          <p:nvPr/>
        </p:nvSpPr>
        <p:spPr>
          <a:xfrm>
            <a:off x="409271" y="4505858"/>
            <a:ext cx="5371865" cy="1574884"/>
          </a:xfrm>
          <a:prstGeom prst="roundRect">
            <a:avLst>
              <a:gd name="adj" fmla="val 3300"/>
            </a:avLst>
          </a:prstGeom>
          <a:solidFill>
            <a:schemeClr val="bg1"/>
          </a:solidFill>
          <a:ln w="25400" cap="flat" cmpd="sng" algn="ctr">
            <a:solidFill>
              <a:schemeClr val="accent1"/>
            </a:solidFill>
            <a:prstDash val="solid"/>
          </a:ln>
          <a:effectLst/>
        </p:spPr>
        <p:txBody>
          <a:bodyPr spcFirstLastPara="0" vert="horz" wrap="square" lIns="77705" tIns="77705" rIns="77705" bIns="77705" numCol="1" spcCol="127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Biopsy: </a:t>
            </a:r>
            <a:r>
              <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9 / 12 cores; Adenocarcinoma Gleason 4+4 </a:t>
            </a:r>
          </a:p>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Staging: </a:t>
            </a:r>
            <a:r>
              <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T3 by DRE and mpMRI, N1 M1b, high volume</a:t>
            </a:r>
            <a:r>
              <a:rPr kumimoji="0" lang="en-GB" sz="14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mHSPC</a:t>
            </a:r>
            <a:endPar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Imaging: bone and CT scan</a:t>
            </a:r>
          </a:p>
          <a:p>
            <a:pPr marL="227013" lvl="0" indent="-227013">
              <a:lnSpc>
                <a:spcPct val="90000"/>
              </a:lnSpc>
              <a:spcBef>
                <a:spcPts val="600"/>
              </a:spcBef>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Metastases in hip, lumbar spine and ribs (five)</a:t>
            </a:r>
          </a:p>
          <a:p>
            <a:pPr marL="227013" lvl="0" indent="-227013">
              <a:lnSpc>
                <a:spcPct val="90000"/>
              </a:lnSpc>
              <a:spcBef>
                <a:spcPts val="600"/>
              </a:spcBef>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Multiple pelvic &amp; retroperitoneal lymph nodes between 1-3 cm</a:t>
            </a:r>
            <a:endPar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2B4BE75C-5A95-4B03-AC1F-6F0AE5EEF9B1}"/>
              </a:ext>
            </a:extLst>
          </p:cNvPr>
          <p:cNvSpPr/>
          <p:nvPr/>
        </p:nvSpPr>
        <p:spPr bwMode="auto">
          <a:xfrm>
            <a:off x="5936416" y="2875557"/>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1" name="TextBox 20">
            <a:extLst>
              <a:ext uri="{FF2B5EF4-FFF2-40B4-BE49-F238E27FC236}">
                <a16:creationId xmlns:a16="http://schemas.microsoft.com/office/drawing/2014/main" id="{826344B6-3A5E-4C59-A97A-92BB881F87AA}"/>
              </a:ext>
            </a:extLst>
          </p:cNvPr>
          <p:cNvSpPr txBox="1"/>
          <p:nvPr/>
        </p:nvSpPr>
        <p:spPr>
          <a:xfrm>
            <a:off x="5936416" y="2952600"/>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12 months</a:t>
            </a:r>
          </a:p>
        </p:txBody>
      </p:sp>
      <p:sp>
        <p:nvSpPr>
          <p:cNvPr id="32" name="Rectangle: Rounded Corners 31">
            <a:extLst>
              <a:ext uri="{FF2B5EF4-FFF2-40B4-BE49-F238E27FC236}">
                <a16:creationId xmlns:a16="http://schemas.microsoft.com/office/drawing/2014/main" id="{87764B8A-A088-47D6-A3BB-76F7423DD563}"/>
              </a:ext>
            </a:extLst>
          </p:cNvPr>
          <p:cNvSpPr/>
          <p:nvPr/>
        </p:nvSpPr>
        <p:spPr>
          <a:xfrm>
            <a:off x="5781136" y="3783091"/>
            <a:ext cx="1238789" cy="385994"/>
          </a:xfrm>
          <a:prstGeom prst="roundRect">
            <a:avLst/>
          </a:prstGeom>
          <a:solidFill>
            <a:schemeClr val="tx2"/>
          </a:solidFill>
          <a:ln w="25400" cap="flat" cmpd="sng" algn="ctr">
            <a:noFill/>
            <a:prstDash val="solid"/>
          </a:ln>
          <a:effectLst/>
        </p:spPr>
        <p:txBody>
          <a:bodyPr spcFirstLastPara="0" vert="horz" wrap="non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nadir 0.2</a:t>
            </a:r>
            <a:endPar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5" name="Rectangle: Rounded Corners 34">
            <a:extLst>
              <a:ext uri="{FF2B5EF4-FFF2-40B4-BE49-F238E27FC236}">
                <a16:creationId xmlns:a16="http://schemas.microsoft.com/office/drawing/2014/main" id="{54396025-D682-4E2D-BA65-1BD3C6C1C6DA}"/>
              </a:ext>
            </a:extLst>
          </p:cNvPr>
          <p:cNvSpPr/>
          <p:nvPr/>
        </p:nvSpPr>
        <p:spPr>
          <a:xfrm>
            <a:off x="426246" y="3783091"/>
            <a:ext cx="928228"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110</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3" name="Oval 32">
            <a:extLst>
              <a:ext uri="{FF2B5EF4-FFF2-40B4-BE49-F238E27FC236}">
                <a16:creationId xmlns:a16="http://schemas.microsoft.com/office/drawing/2014/main" id="{626F2676-A8DA-4586-91A3-2B261805D05B}"/>
              </a:ext>
            </a:extLst>
          </p:cNvPr>
          <p:cNvSpPr/>
          <p:nvPr/>
        </p:nvSpPr>
        <p:spPr bwMode="auto">
          <a:xfrm>
            <a:off x="7499184" y="2875557"/>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34" name="TextBox 33">
            <a:extLst>
              <a:ext uri="{FF2B5EF4-FFF2-40B4-BE49-F238E27FC236}">
                <a16:creationId xmlns:a16="http://schemas.microsoft.com/office/drawing/2014/main" id="{99F24FF0-F0D2-48F3-9F53-0EA7FEE7A820}"/>
              </a:ext>
            </a:extLst>
          </p:cNvPr>
          <p:cNvSpPr txBox="1"/>
          <p:nvPr/>
        </p:nvSpPr>
        <p:spPr>
          <a:xfrm>
            <a:off x="7497274" y="2976675"/>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18 months</a:t>
            </a:r>
          </a:p>
        </p:txBody>
      </p:sp>
      <p:sp>
        <p:nvSpPr>
          <p:cNvPr id="36" name="Rectangle: Rounded Corners 35">
            <a:extLst>
              <a:ext uri="{FF2B5EF4-FFF2-40B4-BE49-F238E27FC236}">
                <a16:creationId xmlns:a16="http://schemas.microsoft.com/office/drawing/2014/main" id="{6AEFE609-19A5-43CC-9CC8-B80775FF8D3A}"/>
              </a:ext>
            </a:extLst>
          </p:cNvPr>
          <p:cNvSpPr/>
          <p:nvPr/>
        </p:nvSpPr>
        <p:spPr>
          <a:xfrm>
            <a:off x="7377267" y="3783091"/>
            <a:ext cx="1168243"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7" name="Oval 36">
            <a:extLst>
              <a:ext uri="{FF2B5EF4-FFF2-40B4-BE49-F238E27FC236}">
                <a16:creationId xmlns:a16="http://schemas.microsoft.com/office/drawing/2014/main" id="{3011D496-9175-433A-A84E-AD460069AB83}"/>
              </a:ext>
            </a:extLst>
          </p:cNvPr>
          <p:cNvSpPr/>
          <p:nvPr/>
        </p:nvSpPr>
        <p:spPr bwMode="auto">
          <a:xfrm>
            <a:off x="9102206" y="2864703"/>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38" name="TextBox 37">
            <a:extLst>
              <a:ext uri="{FF2B5EF4-FFF2-40B4-BE49-F238E27FC236}">
                <a16:creationId xmlns:a16="http://schemas.microsoft.com/office/drawing/2014/main" id="{78AA42AA-7621-4E47-85EA-03ECB074B896}"/>
              </a:ext>
            </a:extLst>
          </p:cNvPr>
          <p:cNvSpPr txBox="1"/>
          <p:nvPr/>
        </p:nvSpPr>
        <p:spPr>
          <a:xfrm>
            <a:off x="9102207" y="2965821"/>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24 months</a:t>
            </a:r>
          </a:p>
        </p:txBody>
      </p:sp>
      <p:sp>
        <p:nvSpPr>
          <p:cNvPr id="39" name="Rectangle: Rounded Corners 38">
            <a:extLst>
              <a:ext uri="{FF2B5EF4-FFF2-40B4-BE49-F238E27FC236}">
                <a16:creationId xmlns:a16="http://schemas.microsoft.com/office/drawing/2014/main" id="{3E19A528-486C-4D48-BCAB-1C53BA1353D4}"/>
              </a:ext>
            </a:extLst>
          </p:cNvPr>
          <p:cNvSpPr/>
          <p:nvPr/>
        </p:nvSpPr>
        <p:spPr>
          <a:xfrm>
            <a:off x="8982199" y="3783091"/>
            <a:ext cx="1168243"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14.4</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42" name="Rectangle: Rounded Corners 41">
            <a:extLst>
              <a:ext uri="{FF2B5EF4-FFF2-40B4-BE49-F238E27FC236}">
                <a16:creationId xmlns:a16="http://schemas.microsoft.com/office/drawing/2014/main" id="{84F91A90-74F8-466C-A428-9BB30339A48D}"/>
              </a:ext>
            </a:extLst>
          </p:cNvPr>
          <p:cNvSpPr/>
          <p:nvPr/>
        </p:nvSpPr>
        <p:spPr>
          <a:xfrm>
            <a:off x="8982198" y="4505858"/>
            <a:ext cx="3051305" cy="1554633"/>
          </a:xfrm>
          <a:prstGeom prst="roundRect">
            <a:avLst>
              <a:gd name="adj" fmla="val 6931"/>
            </a:avLst>
          </a:prstGeom>
          <a:solidFill>
            <a:schemeClr val="bg1"/>
          </a:solidFill>
          <a:ln w="25400" cap="flat" cmpd="sng" algn="ctr">
            <a:solidFill>
              <a:schemeClr val="accent1"/>
            </a:solidFill>
            <a:prstDash val="solid"/>
          </a:ln>
          <a:effectLst/>
        </p:spPr>
        <p:txBody>
          <a:bodyPr spcFirstLastPara="0" vert="horz" wrap="square" lIns="77705" tIns="77705" rIns="77705" bIns="36000" numCol="1" spcCol="127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66710" rtl="0" eaLnBrk="1" fontAlgn="auto" latinLnBrk="0" hangingPunct="1">
              <a:lnSpc>
                <a:spcPct val="90000"/>
              </a:lnSpc>
              <a:spcBef>
                <a:spcPct val="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Current situation</a:t>
            </a:r>
          </a:p>
          <a:p>
            <a:pPr marL="0" marR="0" lvl="0" indent="0" algn="l" defTabSz="566710" rtl="0" eaLnBrk="1" fontAlgn="auto" latinLnBrk="0" hangingPunct="1">
              <a:lnSpc>
                <a:spcPct val="90000"/>
              </a:lnSpc>
              <a:spcBef>
                <a:spcPct val="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Slight discomfort in lumbar spine</a:t>
            </a:r>
          </a:p>
          <a:p>
            <a:pPr marL="0" marR="0" lvl="0" indent="0" algn="l" defTabSz="566710" rtl="0" eaLnBrk="1" fontAlgn="auto" latinLnBrk="0" hangingPunct="1">
              <a:lnSpc>
                <a:spcPct val="90000"/>
              </a:lnSpc>
              <a:spcBef>
                <a:spcPts val="30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Imaging:</a:t>
            </a:r>
          </a:p>
          <a:p>
            <a:pPr marL="227013" marR="0" indent="-227013" fontAlgn="auto">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Progression of bone and lymph node metastases </a:t>
            </a:r>
          </a:p>
          <a:p>
            <a:pPr marL="227013" marR="0" indent="-227013" fontAlgn="auto">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Haemoglobin: 11 g/dL</a:t>
            </a:r>
          </a:p>
        </p:txBody>
      </p:sp>
      <p:sp>
        <p:nvSpPr>
          <p:cNvPr id="6" name="TextBox 5"/>
          <p:cNvSpPr txBox="1"/>
          <p:nvPr/>
        </p:nvSpPr>
        <p:spPr>
          <a:xfrm>
            <a:off x="1654233" y="4169085"/>
            <a:ext cx="3160500" cy="369332"/>
          </a:xfrm>
          <a:prstGeom prst="rect">
            <a:avLst/>
          </a:prstGeom>
          <a:noFill/>
        </p:spPr>
        <p:txBody>
          <a:bodyPr wrap="square" rtlCol="0">
            <a:spAutoFit/>
          </a:bodyPr>
          <a:lstStyle/>
          <a:p>
            <a:r>
              <a:rPr lang="en-GB" dirty="0">
                <a:latin typeface="Arial" panose="020B0604020202020204" pitchFamily="34" charset="0"/>
              </a:rPr>
              <a:t>Initial Presentation</a:t>
            </a:r>
          </a:p>
        </p:txBody>
      </p:sp>
      <p:sp>
        <p:nvSpPr>
          <p:cNvPr id="8" name="TextBox 7">
            <a:extLst>
              <a:ext uri="{FF2B5EF4-FFF2-40B4-BE49-F238E27FC236}">
                <a16:creationId xmlns:a16="http://schemas.microsoft.com/office/drawing/2014/main" id="{EE545B20-2E2E-ECED-8EB9-1906B2BC46C3}"/>
              </a:ext>
            </a:extLst>
          </p:cNvPr>
          <p:cNvSpPr txBox="1"/>
          <p:nvPr/>
        </p:nvSpPr>
        <p:spPr>
          <a:xfrm>
            <a:off x="7608168" y="1076797"/>
            <a:ext cx="3689465" cy="1200329"/>
          </a:xfrm>
          <a:prstGeom prst="rect">
            <a:avLst/>
          </a:prstGeom>
          <a:noFill/>
          <a:ln>
            <a:solidFill>
              <a:schemeClr val="tx1"/>
            </a:solidFill>
          </a:ln>
        </p:spPr>
        <p:txBody>
          <a:bodyPr wrap="square" rtlCol="0">
            <a:spAutoFit/>
          </a:bodyPr>
          <a:lstStyle/>
          <a:p>
            <a:r>
              <a:rPr lang="en-GB" b="1" dirty="0">
                <a:solidFill>
                  <a:schemeClr val="accent1"/>
                </a:solidFill>
                <a:latin typeface="Arial" panose="020B0604020202020204" pitchFamily="34" charset="0"/>
                <a:cs typeface="Arial" panose="020B0604020202020204" pitchFamily="34" charset="0"/>
              </a:rPr>
              <a:t>Germline </a:t>
            </a:r>
            <a:r>
              <a:rPr lang="en-GB" b="1" i="1" dirty="0">
                <a:solidFill>
                  <a:schemeClr val="accent1"/>
                </a:solidFill>
                <a:latin typeface="Arial" panose="020B0604020202020204" pitchFamily="34" charset="0"/>
                <a:cs typeface="Arial" panose="020B0604020202020204" pitchFamily="34" charset="0"/>
              </a:rPr>
              <a:t>BRCA2</a:t>
            </a:r>
            <a:r>
              <a:rPr lang="en-GB" b="1" dirty="0">
                <a:solidFill>
                  <a:schemeClr val="accent1"/>
                </a:solidFill>
                <a:latin typeface="Arial" panose="020B0604020202020204" pitchFamily="34" charset="0"/>
                <a:cs typeface="Arial" panose="020B0604020202020204" pitchFamily="34" charset="0"/>
              </a:rPr>
              <a:t> mutation detection which is pathogenic.</a:t>
            </a:r>
          </a:p>
          <a:p>
            <a:r>
              <a:rPr lang="en-GB" b="1" dirty="0">
                <a:latin typeface="Arial" panose="020B0604020202020204" pitchFamily="34" charset="0"/>
                <a:cs typeface="Arial" panose="020B0604020202020204" pitchFamily="34" charset="0"/>
              </a:rPr>
              <a:t>Consider patient for treatment with a </a:t>
            </a:r>
            <a:r>
              <a:rPr lang="en-GB" b="1" dirty="0" err="1">
                <a:latin typeface="Arial" panose="020B0604020202020204" pitchFamily="34" charset="0"/>
                <a:cs typeface="Arial" panose="020B0604020202020204" pitchFamily="34" charset="0"/>
              </a:rPr>
              <a:t>PARPi</a:t>
            </a:r>
            <a:endParaRPr lang="en-GB" b="1" dirty="0">
              <a:latin typeface="Arial" panose="020B0604020202020204" pitchFamily="34" charset="0"/>
              <a:cs typeface="Arial" panose="020B0604020202020204" pitchFamily="34" charset="0"/>
            </a:endParaRPr>
          </a:p>
        </p:txBody>
      </p:sp>
      <p:sp>
        <p:nvSpPr>
          <p:cNvPr id="11" name="Rectangle: Diagonal Corners Rounded 10">
            <a:extLst>
              <a:ext uri="{FF2B5EF4-FFF2-40B4-BE49-F238E27FC236}">
                <a16:creationId xmlns:a16="http://schemas.microsoft.com/office/drawing/2014/main" id="{4A001320-F568-BE56-E86B-F7CB95A9F51B}"/>
              </a:ext>
            </a:extLst>
          </p:cNvPr>
          <p:cNvSpPr/>
          <p:nvPr/>
        </p:nvSpPr>
        <p:spPr bwMode="auto">
          <a:xfrm>
            <a:off x="390983" y="1045660"/>
            <a:ext cx="6235848" cy="1465003"/>
          </a:xfrm>
          <a:prstGeom prst="round2DiagRect">
            <a:avLst/>
          </a:prstGeom>
          <a:no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Patient: </a:t>
            </a: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66 year old </a:t>
            </a:r>
            <a:endParaRPr kumimoji="0" lang="en-GB" sz="1600" b="0" i="0" u="none" strike="noStrike" kern="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Presents with: </a:t>
            </a: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mild fatigue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Medical history: </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Well-controlled hypertension and hyperlipidaemia</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+FH of breast cancer in sister, age 56</a:t>
            </a:r>
          </a:p>
        </p:txBody>
      </p:sp>
    </p:spTree>
    <p:extLst>
      <p:ext uri="{BB962C8B-B14F-4D97-AF65-F5344CB8AC3E}">
        <p14:creationId xmlns:p14="http://schemas.microsoft.com/office/powerpoint/2010/main" val="383689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a:xfrm>
            <a:off x="1156556" y="404664"/>
            <a:ext cx="9878888" cy="5821362"/>
          </a:xfrm>
        </p:spPr>
        <p:txBody>
          <a:bodyPr/>
          <a:lstStyle/>
          <a:p>
            <a:r>
              <a:rPr lang="en-GB" dirty="0"/>
              <a:t>Rationale for combining </a:t>
            </a:r>
            <a:r>
              <a:rPr lang="en-GB" sz="4000" dirty="0"/>
              <a:t>PARP and AR inhibitors</a:t>
            </a:r>
            <a:endParaRPr lang="en-GB" dirty="0"/>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80383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Rectangle: Rounded Corners 893">
            <a:extLst>
              <a:ext uri="{FF2B5EF4-FFF2-40B4-BE49-F238E27FC236}">
                <a16:creationId xmlns:a16="http://schemas.microsoft.com/office/drawing/2014/main" id="{E546C01F-40B9-3D11-DE55-E8E3D8D68831}"/>
              </a:ext>
            </a:extLst>
          </p:cNvPr>
          <p:cNvSpPr>
            <a:spLocks/>
          </p:cNvSpPr>
          <p:nvPr/>
        </p:nvSpPr>
        <p:spPr>
          <a:xfrm>
            <a:off x="417600" y="889348"/>
            <a:ext cx="11347200" cy="2602673"/>
          </a:xfrm>
          <a:prstGeom prst="roundRect">
            <a:avLst>
              <a:gd name="adj" fmla="val 12891"/>
            </a:avLst>
          </a:prstGeom>
          <a:solidFill>
            <a:schemeClr val="bg1"/>
          </a:solidFill>
          <a:ln w="190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895" name="Rectangle: Rounded Corners 894">
            <a:extLst>
              <a:ext uri="{FF2B5EF4-FFF2-40B4-BE49-F238E27FC236}">
                <a16:creationId xmlns:a16="http://schemas.microsoft.com/office/drawing/2014/main" id="{C1B73F5E-C01F-C09D-B88F-640C1D0C6EB4}"/>
              </a:ext>
            </a:extLst>
          </p:cNvPr>
          <p:cNvSpPr>
            <a:spLocks/>
          </p:cNvSpPr>
          <p:nvPr/>
        </p:nvSpPr>
        <p:spPr>
          <a:xfrm>
            <a:off x="387788" y="3564327"/>
            <a:ext cx="11347200" cy="2152708"/>
          </a:xfrm>
          <a:prstGeom prst="roundRect">
            <a:avLst>
              <a:gd name="adj" fmla="val 11382"/>
            </a:avLst>
          </a:prstGeom>
          <a:solidFill>
            <a:schemeClr val="bg1"/>
          </a:solidFill>
          <a:ln w="190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896" name="TextBox 895">
            <a:extLst>
              <a:ext uri="{FF2B5EF4-FFF2-40B4-BE49-F238E27FC236}">
                <a16:creationId xmlns:a16="http://schemas.microsoft.com/office/drawing/2014/main" id="{535C59F6-101D-5E6C-3AF7-44BF0CC44CF8}"/>
              </a:ext>
            </a:extLst>
          </p:cNvPr>
          <p:cNvSpPr txBox="1"/>
          <p:nvPr/>
        </p:nvSpPr>
        <p:spPr>
          <a:xfrm>
            <a:off x="2306669" y="925613"/>
            <a:ext cx="75519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PARP and AR are important for DNA repair in prostate cancer</a:t>
            </a:r>
          </a:p>
        </p:txBody>
      </p:sp>
      <p:sp>
        <p:nvSpPr>
          <p:cNvPr id="897" name="TextBox 896">
            <a:extLst>
              <a:ext uri="{FF2B5EF4-FFF2-40B4-BE49-F238E27FC236}">
                <a16:creationId xmlns:a16="http://schemas.microsoft.com/office/drawing/2014/main" id="{273AF82C-EC6A-F1DA-2DE4-C5EB9E1405B2}"/>
              </a:ext>
            </a:extLst>
          </p:cNvPr>
          <p:cNvSpPr txBox="1"/>
          <p:nvPr/>
        </p:nvSpPr>
        <p:spPr>
          <a:xfrm>
            <a:off x="673169" y="3621476"/>
            <a:ext cx="1084566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Inhibition of PARP and AR in combination results in more DNA damage in AR-driven cancer cells </a:t>
            </a:r>
          </a:p>
        </p:txBody>
      </p:sp>
      <p:sp>
        <p:nvSpPr>
          <p:cNvPr id="898" name="TextBox 897">
            <a:extLst>
              <a:ext uri="{FF2B5EF4-FFF2-40B4-BE49-F238E27FC236}">
                <a16:creationId xmlns:a16="http://schemas.microsoft.com/office/drawing/2014/main" id="{7867837B-6D05-6B63-7455-1515D038357C}"/>
              </a:ext>
            </a:extLst>
          </p:cNvPr>
          <p:cNvSpPr txBox="1"/>
          <p:nvPr/>
        </p:nvSpPr>
        <p:spPr>
          <a:xfrm>
            <a:off x="5865693" y="2289734"/>
            <a:ext cx="2636310" cy="38779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AR binds DNA and facilitates </a:t>
            </a:r>
            <a:b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repair through multiple pathways</a:t>
            </a:r>
          </a:p>
        </p:txBody>
      </p:sp>
      <p:sp>
        <p:nvSpPr>
          <p:cNvPr id="899" name="TextBox 898">
            <a:extLst>
              <a:ext uri="{FF2B5EF4-FFF2-40B4-BE49-F238E27FC236}">
                <a16:creationId xmlns:a16="http://schemas.microsoft.com/office/drawing/2014/main" id="{4CA77743-F587-2953-2E4D-5C973729BC13}"/>
              </a:ext>
            </a:extLst>
          </p:cNvPr>
          <p:cNvSpPr txBox="1"/>
          <p:nvPr/>
        </p:nvSpPr>
        <p:spPr>
          <a:xfrm>
            <a:off x="5880784" y="2945651"/>
            <a:ext cx="1933555" cy="38779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PARP enables AR binding to damaged DNA</a:t>
            </a:r>
          </a:p>
        </p:txBody>
      </p:sp>
      <p:grpSp>
        <p:nvGrpSpPr>
          <p:cNvPr id="902" name="Group 901">
            <a:extLst>
              <a:ext uri="{FF2B5EF4-FFF2-40B4-BE49-F238E27FC236}">
                <a16:creationId xmlns:a16="http://schemas.microsoft.com/office/drawing/2014/main" id="{2A918658-26AC-E603-52D7-D9FB4D7F73E1}"/>
              </a:ext>
            </a:extLst>
          </p:cNvPr>
          <p:cNvGrpSpPr/>
          <p:nvPr/>
        </p:nvGrpSpPr>
        <p:grpSpPr>
          <a:xfrm>
            <a:off x="1638798" y="1535143"/>
            <a:ext cx="812540" cy="627568"/>
            <a:chOff x="5022546" y="1923866"/>
            <a:chExt cx="774920" cy="384891"/>
          </a:xfrm>
        </p:grpSpPr>
        <p:sp>
          <p:nvSpPr>
            <p:cNvPr id="903" name="Freeform: Shape 902">
              <a:extLst>
                <a:ext uri="{FF2B5EF4-FFF2-40B4-BE49-F238E27FC236}">
                  <a16:creationId xmlns:a16="http://schemas.microsoft.com/office/drawing/2014/main" id="{2B62BC0C-302A-2881-14CA-2C0BB5883E3B}"/>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4" name="Freeform: Shape 903">
              <a:extLst>
                <a:ext uri="{FF2B5EF4-FFF2-40B4-BE49-F238E27FC236}">
                  <a16:creationId xmlns:a16="http://schemas.microsoft.com/office/drawing/2014/main" id="{40BFF46E-F2D3-B5BE-D58B-BC7E569BB4F0}"/>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5" name="Freeform: Shape 904">
              <a:extLst>
                <a:ext uri="{FF2B5EF4-FFF2-40B4-BE49-F238E27FC236}">
                  <a16:creationId xmlns:a16="http://schemas.microsoft.com/office/drawing/2014/main" id="{C18541EA-A9F1-77B2-A4A3-1E99DF4873E7}"/>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6" name="Freeform: Shape 905">
              <a:extLst>
                <a:ext uri="{FF2B5EF4-FFF2-40B4-BE49-F238E27FC236}">
                  <a16:creationId xmlns:a16="http://schemas.microsoft.com/office/drawing/2014/main" id="{EAB5ADB8-C964-D239-BD96-4AF0E4048A8B}"/>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7" name="Freeform: Shape 906">
              <a:extLst>
                <a:ext uri="{FF2B5EF4-FFF2-40B4-BE49-F238E27FC236}">
                  <a16:creationId xmlns:a16="http://schemas.microsoft.com/office/drawing/2014/main" id="{74D3B5DE-F4C4-388A-A249-C9B759E17774}"/>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8" name="Freeform: Shape 907">
              <a:extLst>
                <a:ext uri="{FF2B5EF4-FFF2-40B4-BE49-F238E27FC236}">
                  <a16:creationId xmlns:a16="http://schemas.microsoft.com/office/drawing/2014/main" id="{9E1F021E-E909-7A3F-E564-971F60310915}"/>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9" name="Freeform: Shape 908">
              <a:extLst>
                <a:ext uri="{FF2B5EF4-FFF2-40B4-BE49-F238E27FC236}">
                  <a16:creationId xmlns:a16="http://schemas.microsoft.com/office/drawing/2014/main" id="{BCFE96F2-3243-F001-7E13-10E6356C7D9C}"/>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0" name="Freeform: Shape 909">
              <a:extLst>
                <a:ext uri="{FF2B5EF4-FFF2-40B4-BE49-F238E27FC236}">
                  <a16:creationId xmlns:a16="http://schemas.microsoft.com/office/drawing/2014/main" id="{1824FE0B-B1E2-DCBE-EB8A-438D418DABD7}"/>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1" name="Freeform: Shape 910">
              <a:extLst>
                <a:ext uri="{FF2B5EF4-FFF2-40B4-BE49-F238E27FC236}">
                  <a16:creationId xmlns:a16="http://schemas.microsoft.com/office/drawing/2014/main" id="{8A2EDA60-A138-07CC-688F-621539E04BDE}"/>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2" name="Freeform: Shape 911">
              <a:extLst>
                <a:ext uri="{FF2B5EF4-FFF2-40B4-BE49-F238E27FC236}">
                  <a16:creationId xmlns:a16="http://schemas.microsoft.com/office/drawing/2014/main" id="{6E11C083-1520-B1AA-9F6C-B22B8DED14CB}"/>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3" name="Freeform: Shape 912">
              <a:extLst>
                <a:ext uri="{FF2B5EF4-FFF2-40B4-BE49-F238E27FC236}">
                  <a16:creationId xmlns:a16="http://schemas.microsoft.com/office/drawing/2014/main" id="{6EFEE603-D907-7FC1-CA4D-5EA5D6729BC8}"/>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4" name="Freeform: Shape 913">
              <a:extLst>
                <a:ext uri="{FF2B5EF4-FFF2-40B4-BE49-F238E27FC236}">
                  <a16:creationId xmlns:a16="http://schemas.microsoft.com/office/drawing/2014/main" id="{605FD816-E54F-A4BD-6A1F-CAEF44DB1060}"/>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5" name="Freeform: Shape 914">
              <a:extLst>
                <a:ext uri="{FF2B5EF4-FFF2-40B4-BE49-F238E27FC236}">
                  <a16:creationId xmlns:a16="http://schemas.microsoft.com/office/drawing/2014/main" id="{8923092E-1997-0CDF-315F-23A9348B6ABF}"/>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6" name="Freeform: Shape 915">
              <a:extLst>
                <a:ext uri="{FF2B5EF4-FFF2-40B4-BE49-F238E27FC236}">
                  <a16:creationId xmlns:a16="http://schemas.microsoft.com/office/drawing/2014/main" id="{AA8F0EC8-28B8-EFBE-B451-F220C170CB61}"/>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7" name="Freeform: Shape 916">
              <a:extLst>
                <a:ext uri="{FF2B5EF4-FFF2-40B4-BE49-F238E27FC236}">
                  <a16:creationId xmlns:a16="http://schemas.microsoft.com/office/drawing/2014/main" id="{C2046C1D-C694-EC04-145F-58FB7584CE34}"/>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8" name="Freeform: Shape 917">
              <a:extLst>
                <a:ext uri="{FF2B5EF4-FFF2-40B4-BE49-F238E27FC236}">
                  <a16:creationId xmlns:a16="http://schemas.microsoft.com/office/drawing/2014/main" id="{006379DF-B4B2-12BA-984D-82D5071D3C4D}"/>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9" name="Freeform: Shape 918">
              <a:extLst>
                <a:ext uri="{FF2B5EF4-FFF2-40B4-BE49-F238E27FC236}">
                  <a16:creationId xmlns:a16="http://schemas.microsoft.com/office/drawing/2014/main" id="{36E3A8E9-B6D3-D1AE-D70B-082865752349}"/>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0" name="Freeform: Shape 919">
              <a:extLst>
                <a:ext uri="{FF2B5EF4-FFF2-40B4-BE49-F238E27FC236}">
                  <a16:creationId xmlns:a16="http://schemas.microsoft.com/office/drawing/2014/main" id="{F565588E-E043-092F-DFF2-0171D1D957DF}"/>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1" name="Freeform: Shape 920">
              <a:extLst>
                <a:ext uri="{FF2B5EF4-FFF2-40B4-BE49-F238E27FC236}">
                  <a16:creationId xmlns:a16="http://schemas.microsoft.com/office/drawing/2014/main" id="{BDE60689-49DC-3556-DC2D-AF862CCB7883}"/>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2" name="Freeform: Shape 921">
              <a:extLst>
                <a:ext uri="{FF2B5EF4-FFF2-40B4-BE49-F238E27FC236}">
                  <a16:creationId xmlns:a16="http://schemas.microsoft.com/office/drawing/2014/main" id="{F48B15F4-46CE-CE41-A919-BD404FABE822}"/>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3" name="Freeform: Shape 922">
              <a:extLst>
                <a:ext uri="{FF2B5EF4-FFF2-40B4-BE49-F238E27FC236}">
                  <a16:creationId xmlns:a16="http://schemas.microsoft.com/office/drawing/2014/main" id="{05E6654B-5463-C47A-DF8D-5BC0343BBBDA}"/>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4" name="Freeform: Shape 923">
              <a:extLst>
                <a:ext uri="{FF2B5EF4-FFF2-40B4-BE49-F238E27FC236}">
                  <a16:creationId xmlns:a16="http://schemas.microsoft.com/office/drawing/2014/main" id="{BDF3AFAA-8368-B641-74F3-E580B3F26F5A}"/>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5" name="Freeform: Shape 924">
              <a:extLst>
                <a:ext uri="{FF2B5EF4-FFF2-40B4-BE49-F238E27FC236}">
                  <a16:creationId xmlns:a16="http://schemas.microsoft.com/office/drawing/2014/main" id="{16A27D20-B9BB-25CC-15A9-154290688145}"/>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6" name="Freeform: Shape 925">
              <a:extLst>
                <a:ext uri="{FF2B5EF4-FFF2-40B4-BE49-F238E27FC236}">
                  <a16:creationId xmlns:a16="http://schemas.microsoft.com/office/drawing/2014/main" id="{70FA67B7-9A39-FB3C-81B9-E77D6085575E}"/>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7" name="Freeform: Shape 926">
              <a:extLst>
                <a:ext uri="{FF2B5EF4-FFF2-40B4-BE49-F238E27FC236}">
                  <a16:creationId xmlns:a16="http://schemas.microsoft.com/office/drawing/2014/main" id="{681D95B0-53F3-2BDF-A1DF-1DC05144A0BB}"/>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8" name="Freeform: Shape 927">
              <a:extLst>
                <a:ext uri="{FF2B5EF4-FFF2-40B4-BE49-F238E27FC236}">
                  <a16:creationId xmlns:a16="http://schemas.microsoft.com/office/drawing/2014/main" id="{7AE4B74D-ECA1-C2D1-9215-F97F6EB88B16}"/>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9" name="Freeform: Shape 928">
              <a:extLst>
                <a:ext uri="{FF2B5EF4-FFF2-40B4-BE49-F238E27FC236}">
                  <a16:creationId xmlns:a16="http://schemas.microsoft.com/office/drawing/2014/main" id="{8B009A0D-B8E2-E64C-4825-C267A04CD2E8}"/>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0" name="Freeform: Shape 929">
              <a:extLst>
                <a:ext uri="{FF2B5EF4-FFF2-40B4-BE49-F238E27FC236}">
                  <a16:creationId xmlns:a16="http://schemas.microsoft.com/office/drawing/2014/main" id="{D2712FB6-1EB8-5D5B-645E-C76DE0455ADF}"/>
                </a:ext>
              </a:extLst>
            </p:cNvPr>
            <p:cNvSpPr/>
            <p:nvPr/>
          </p:nvSpPr>
          <p:spPr>
            <a:xfrm>
              <a:off x="5373015" y="1923866"/>
              <a:ext cx="40176" cy="29108"/>
            </a:xfrm>
            <a:custGeom>
              <a:avLst/>
              <a:gdLst>
                <a:gd name="connsiteX0" fmla="*/ 40176 w 40176"/>
                <a:gd name="connsiteY0" fmla="*/ 0 h 29108"/>
                <a:gd name="connsiteX1" fmla="*/ 0 w 40176"/>
                <a:gd name="connsiteY1" fmla="*/ 6340 h 29108"/>
                <a:gd name="connsiteX2" fmla="*/ 0 w 40176"/>
                <a:gd name="connsiteY2" fmla="*/ 29109 h 29108"/>
                <a:gd name="connsiteX3" fmla="*/ 28217 w 40176"/>
                <a:gd name="connsiteY3" fmla="*/ 26587 h 29108"/>
                <a:gd name="connsiteX4" fmla="*/ 40176 w 40176"/>
                <a:gd name="connsiteY4" fmla="*/ 0 h 2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6" h="29108">
                  <a:moveTo>
                    <a:pt x="40176" y="0"/>
                  </a:moveTo>
                  <a:lnTo>
                    <a:pt x="0" y="6340"/>
                  </a:lnTo>
                  <a:lnTo>
                    <a:pt x="0" y="29109"/>
                  </a:lnTo>
                  <a:lnTo>
                    <a:pt x="28217" y="26587"/>
                  </a:lnTo>
                  <a:lnTo>
                    <a:pt x="40176" y="0"/>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1" name="Freeform: Shape 930">
              <a:extLst>
                <a:ext uri="{FF2B5EF4-FFF2-40B4-BE49-F238E27FC236}">
                  <a16:creationId xmlns:a16="http://schemas.microsoft.com/office/drawing/2014/main" id="{CBF06C4B-89C5-4F07-1D2B-36DCA4C7B2FA}"/>
                </a:ext>
              </a:extLst>
            </p:cNvPr>
            <p:cNvSpPr/>
            <p:nvPr/>
          </p:nvSpPr>
          <p:spPr>
            <a:xfrm>
              <a:off x="5287253" y="1933989"/>
              <a:ext cx="41258" cy="32926"/>
            </a:xfrm>
            <a:custGeom>
              <a:avLst/>
              <a:gdLst>
                <a:gd name="connsiteX0" fmla="*/ 41258 w 41258"/>
                <a:gd name="connsiteY0" fmla="*/ 8862 h 32926"/>
                <a:gd name="connsiteX1" fmla="*/ 22808 w 41258"/>
                <a:gd name="connsiteY1" fmla="*/ 0 h 32926"/>
                <a:gd name="connsiteX2" fmla="*/ 0 w 41258"/>
                <a:gd name="connsiteY2" fmla="*/ 12680 h 32926"/>
                <a:gd name="connsiteX3" fmla="*/ 2164 w 41258"/>
                <a:gd name="connsiteY3" fmla="*/ 31631 h 32926"/>
                <a:gd name="connsiteX4" fmla="*/ 23890 w 41258"/>
                <a:gd name="connsiteY4" fmla="*/ 32927 h 32926"/>
                <a:gd name="connsiteX5" fmla="*/ 41258 w 41258"/>
                <a:gd name="connsiteY5" fmla="*/ 8862 h 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8" h="32926">
                  <a:moveTo>
                    <a:pt x="41258" y="8862"/>
                  </a:moveTo>
                  <a:lnTo>
                    <a:pt x="22808" y="0"/>
                  </a:lnTo>
                  <a:lnTo>
                    <a:pt x="0" y="12680"/>
                  </a:lnTo>
                  <a:lnTo>
                    <a:pt x="2164" y="31631"/>
                  </a:lnTo>
                  <a:lnTo>
                    <a:pt x="23890" y="32927"/>
                  </a:lnTo>
                  <a:lnTo>
                    <a:pt x="41258"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2" name="Freeform: Shape 931">
              <a:extLst>
                <a:ext uri="{FF2B5EF4-FFF2-40B4-BE49-F238E27FC236}">
                  <a16:creationId xmlns:a16="http://schemas.microsoft.com/office/drawing/2014/main" id="{327B0671-0004-D36D-DF7B-AD6CD2697792}"/>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3" name="Freeform: Shape 932">
              <a:extLst>
                <a:ext uri="{FF2B5EF4-FFF2-40B4-BE49-F238E27FC236}">
                  <a16:creationId xmlns:a16="http://schemas.microsoft.com/office/drawing/2014/main" id="{FEEE5F41-159C-CA98-AC67-CF2F2D64745B}"/>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4" name="Freeform: Shape 933">
              <a:extLst>
                <a:ext uri="{FF2B5EF4-FFF2-40B4-BE49-F238E27FC236}">
                  <a16:creationId xmlns:a16="http://schemas.microsoft.com/office/drawing/2014/main" id="{8ABA8F59-0995-7B42-B5EA-1C570D43704B}"/>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5" name="Freeform: Shape 934">
              <a:extLst>
                <a:ext uri="{FF2B5EF4-FFF2-40B4-BE49-F238E27FC236}">
                  <a16:creationId xmlns:a16="http://schemas.microsoft.com/office/drawing/2014/main" id="{04B1930D-7A0F-F43E-A645-BB452B2D7EE6}"/>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6" name="Freeform: Shape 935">
              <a:extLst>
                <a:ext uri="{FF2B5EF4-FFF2-40B4-BE49-F238E27FC236}">
                  <a16:creationId xmlns:a16="http://schemas.microsoft.com/office/drawing/2014/main" id="{FCBEF802-3B30-B499-D857-162B3940152A}"/>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7" name="Freeform: Shape 936">
              <a:extLst>
                <a:ext uri="{FF2B5EF4-FFF2-40B4-BE49-F238E27FC236}">
                  <a16:creationId xmlns:a16="http://schemas.microsoft.com/office/drawing/2014/main" id="{78E87057-CCB9-A430-BCA9-9797FACDC57B}"/>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8" name="Freeform: Shape 937">
              <a:extLst>
                <a:ext uri="{FF2B5EF4-FFF2-40B4-BE49-F238E27FC236}">
                  <a16:creationId xmlns:a16="http://schemas.microsoft.com/office/drawing/2014/main" id="{636C1CE8-659A-42DD-D4CE-F34D3002F940}"/>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9" name="Freeform: Shape 938">
              <a:extLst>
                <a:ext uri="{FF2B5EF4-FFF2-40B4-BE49-F238E27FC236}">
                  <a16:creationId xmlns:a16="http://schemas.microsoft.com/office/drawing/2014/main" id="{1E264E2D-BD0B-69EB-573B-DA91D4203422}"/>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0" name="Freeform: Shape 939">
              <a:extLst>
                <a:ext uri="{FF2B5EF4-FFF2-40B4-BE49-F238E27FC236}">
                  <a16:creationId xmlns:a16="http://schemas.microsoft.com/office/drawing/2014/main" id="{6F448857-3251-DEC6-A42E-4699CCC4070B}"/>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1" name="Freeform: Shape 940">
              <a:extLst>
                <a:ext uri="{FF2B5EF4-FFF2-40B4-BE49-F238E27FC236}">
                  <a16:creationId xmlns:a16="http://schemas.microsoft.com/office/drawing/2014/main" id="{A237AFA0-9861-4905-130C-FE76A74B1735}"/>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2" name="Freeform: Shape 941">
              <a:extLst>
                <a:ext uri="{FF2B5EF4-FFF2-40B4-BE49-F238E27FC236}">
                  <a16:creationId xmlns:a16="http://schemas.microsoft.com/office/drawing/2014/main" id="{12F67B08-856B-6E3D-08A7-EC0DF9B3B70B}"/>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43" name="Group 942">
            <a:extLst>
              <a:ext uri="{FF2B5EF4-FFF2-40B4-BE49-F238E27FC236}">
                <a16:creationId xmlns:a16="http://schemas.microsoft.com/office/drawing/2014/main" id="{9252AB68-D31A-06FE-1AF5-F0FECA90A074}"/>
              </a:ext>
            </a:extLst>
          </p:cNvPr>
          <p:cNvGrpSpPr/>
          <p:nvPr/>
        </p:nvGrpSpPr>
        <p:grpSpPr>
          <a:xfrm>
            <a:off x="666681" y="1703840"/>
            <a:ext cx="812540" cy="414591"/>
            <a:chOff x="5022546" y="1958053"/>
            <a:chExt cx="774920" cy="254271"/>
          </a:xfrm>
        </p:grpSpPr>
        <p:sp>
          <p:nvSpPr>
            <p:cNvPr id="944" name="Freeform: Shape 943">
              <a:extLst>
                <a:ext uri="{FF2B5EF4-FFF2-40B4-BE49-F238E27FC236}">
                  <a16:creationId xmlns:a16="http://schemas.microsoft.com/office/drawing/2014/main" id="{68362CA2-19A5-B20D-F7A8-19E5615197A9}"/>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5" name="Freeform: Shape 944">
              <a:extLst>
                <a:ext uri="{FF2B5EF4-FFF2-40B4-BE49-F238E27FC236}">
                  <a16:creationId xmlns:a16="http://schemas.microsoft.com/office/drawing/2014/main" id="{621F1068-66AA-1523-1610-A1EAC6755069}"/>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6" name="Freeform: Shape 945">
              <a:extLst>
                <a:ext uri="{FF2B5EF4-FFF2-40B4-BE49-F238E27FC236}">
                  <a16:creationId xmlns:a16="http://schemas.microsoft.com/office/drawing/2014/main" id="{39BF5C53-285E-13B9-2763-49929DE5FBCA}"/>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7" name="Freeform: Shape 946">
              <a:extLst>
                <a:ext uri="{FF2B5EF4-FFF2-40B4-BE49-F238E27FC236}">
                  <a16:creationId xmlns:a16="http://schemas.microsoft.com/office/drawing/2014/main" id="{CBCCEB20-5A46-DF17-47BB-EF61A469174A}"/>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8" name="Freeform: Shape 947">
              <a:extLst>
                <a:ext uri="{FF2B5EF4-FFF2-40B4-BE49-F238E27FC236}">
                  <a16:creationId xmlns:a16="http://schemas.microsoft.com/office/drawing/2014/main" id="{FEB490BF-5063-CF75-AC75-C3728E2E8DC6}"/>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9" name="Freeform: Shape 948">
              <a:extLst>
                <a:ext uri="{FF2B5EF4-FFF2-40B4-BE49-F238E27FC236}">
                  <a16:creationId xmlns:a16="http://schemas.microsoft.com/office/drawing/2014/main" id="{96697ABA-0398-B757-129F-E31614278284}"/>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0" name="Freeform: Shape 949">
              <a:extLst>
                <a:ext uri="{FF2B5EF4-FFF2-40B4-BE49-F238E27FC236}">
                  <a16:creationId xmlns:a16="http://schemas.microsoft.com/office/drawing/2014/main" id="{187C8925-2195-33A6-1ED4-10373A7AAFB1}"/>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1" name="Freeform: Shape 950">
              <a:extLst>
                <a:ext uri="{FF2B5EF4-FFF2-40B4-BE49-F238E27FC236}">
                  <a16:creationId xmlns:a16="http://schemas.microsoft.com/office/drawing/2014/main" id="{F289C788-DDE3-F9D4-C8A0-E01464531750}"/>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2" name="Freeform: Shape 951">
              <a:extLst>
                <a:ext uri="{FF2B5EF4-FFF2-40B4-BE49-F238E27FC236}">
                  <a16:creationId xmlns:a16="http://schemas.microsoft.com/office/drawing/2014/main" id="{801B50A2-7EE4-5BF9-2ADE-3564ABFC05E4}"/>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3" name="Freeform: Shape 952">
              <a:extLst>
                <a:ext uri="{FF2B5EF4-FFF2-40B4-BE49-F238E27FC236}">
                  <a16:creationId xmlns:a16="http://schemas.microsoft.com/office/drawing/2014/main" id="{46FCDD8D-7987-2332-D37A-F9EF51E28412}"/>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4" name="Freeform: Shape 953">
              <a:extLst>
                <a:ext uri="{FF2B5EF4-FFF2-40B4-BE49-F238E27FC236}">
                  <a16:creationId xmlns:a16="http://schemas.microsoft.com/office/drawing/2014/main" id="{D1C87562-7BBA-9D53-0486-F595C977C9D0}"/>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5" name="Freeform: Shape 954">
              <a:extLst>
                <a:ext uri="{FF2B5EF4-FFF2-40B4-BE49-F238E27FC236}">
                  <a16:creationId xmlns:a16="http://schemas.microsoft.com/office/drawing/2014/main" id="{78CF17E4-7E2A-60DA-79F0-DA4299DCBD17}"/>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6" name="Freeform: Shape 955">
              <a:extLst>
                <a:ext uri="{FF2B5EF4-FFF2-40B4-BE49-F238E27FC236}">
                  <a16:creationId xmlns:a16="http://schemas.microsoft.com/office/drawing/2014/main" id="{2D03B7B6-C1C7-C7CF-13D5-2A092BCD2967}"/>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7" name="Freeform: Shape 956">
              <a:extLst>
                <a:ext uri="{FF2B5EF4-FFF2-40B4-BE49-F238E27FC236}">
                  <a16:creationId xmlns:a16="http://schemas.microsoft.com/office/drawing/2014/main" id="{9591F617-CB4C-90C7-B494-D0BD91DFD6DF}"/>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8" name="Freeform: Shape 957">
              <a:extLst>
                <a:ext uri="{FF2B5EF4-FFF2-40B4-BE49-F238E27FC236}">
                  <a16:creationId xmlns:a16="http://schemas.microsoft.com/office/drawing/2014/main" id="{49757F67-8CE0-F5CA-F01B-B32D65691835}"/>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9" name="Freeform: Shape 958">
              <a:extLst>
                <a:ext uri="{FF2B5EF4-FFF2-40B4-BE49-F238E27FC236}">
                  <a16:creationId xmlns:a16="http://schemas.microsoft.com/office/drawing/2014/main" id="{C2B4B782-A5C1-1692-FD4E-466AF9FDEF1D}"/>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0" name="Freeform: Shape 959">
              <a:extLst>
                <a:ext uri="{FF2B5EF4-FFF2-40B4-BE49-F238E27FC236}">
                  <a16:creationId xmlns:a16="http://schemas.microsoft.com/office/drawing/2014/main" id="{16F087F0-000E-C91E-0AC6-D74C2C5282DE}"/>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1" name="Freeform: Shape 960">
              <a:extLst>
                <a:ext uri="{FF2B5EF4-FFF2-40B4-BE49-F238E27FC236}">
                  <a16:creationId xmlns:a16="http://schemas.microsoft.com/office/drawing/2014/main" id="{2C8AE76F-E6CB-3331-A9CE-5C0F03AFEB9C}"/>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2" name="Freeform: Shape 961">
              <a:extLst>
                <a:ext uri="{FF2B5EF4-FFF2-40B4-BE49-F238E27FC236}">
                  <a16:creationId xmlns:a16="http://schemas.microsoft.com/office/drawing/2014/main" id="{B7F26246-88B9-A6C3-F79F-7A3FD852F67C}"/>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3" name="Freeform: Shape 962">
              <a:extLst>
                <a:ext uri="{FF2B5EF4-FFF2-40B4-BE49-F238E27FC236}">
                  <a16:creationId xmlns:a16="http://schemas.microsoft.com/office/drawing/2014/main" id="{CC34D825-3E67-CFF8-81F6-BFCFC2AE745F}"/>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4" name="Freeform: Shape 963">
              <a:extLst>
                <a:ext uri="{FF2B5EF4-FFF2-40B4-BE49-F238E27FC236}">
                  <a16:creationId xmlns:a16="http://schemas.microsoft.com/office/drawing/2014/main" id="{33C18A49-88C6-06D9-EE02-9D7BD872B357}"/>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5" name="Freeform: Shape 964">
              <a:extLst>
                <a:ext uri="{FF2B5EF4-FFF2-40B4-BE49-F238E27FC236}">
                  <a16:creationId xmlns:a16="http://schemas.microsoft.com/office/drawing/2014/main" id="{97927A1B-0AF0-73CB-A076-FAEF3869F481}"/>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6" name="Freeform: Shape 965">
              <a:extLst>
                <a:ext uri="{FF2B5EF4-FFF2-40B4-BE49-F238E27FC236}">
                  <a16:creationId xmlns:a16="http://schemas.microsoft.com/office/drawing/2014/main" id="{42763E8B-AA76-444A-F35E-D1F03F5BB0A0}"/>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7" name="Freeform: Shape 966">
              <a:extLst>
                <a:ext uri="{FF2B5EF4-FFF2-40B4-BE49-F238E27FC236}">
                  <a16:creationId xmlns:a16="http://schemas.microsoft.com/office/drawing/2014/main" id="{8FA5F503-4A46-58EC-7C35-42E24874246C}"/>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8" name="Freeform: Shape 967">
              <a:extLst>
                <a:ext uri="{FF2B5EF4-FFF2-40B4-BE49-F238E27FC236}">
                  <a16:creationId xmlns:a16="http://schemas.microsoft.com/office/drawing/2014/main" id="{1CE6FC5B-0B35-B3A8-A365-D702D442B25C}"/>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9" name="Freeform: Shape 968">
              <a:extLst>
                <a:ext uri="{FF2B5EF4-FFF2-40B4-BE49-F238E27FC236}">
                  <a16:creationId xmlns:a16="http://schemas.microsoft.com/office/drawing/2014/main" id="{6F13FEB4-FCF2-FFE2-DC70-9FEF1ED1FF58}"/>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0" name="Freeform: Shape 969">
              <a:extLst>
                <a:ext uri="{FF2B5EF4-FFF2-40B4-BE49-F238E27FC236}">
                  <a16:creationId xmlns:a16="http://schemas.microsoft.com/office/drawing/2014/main" id="{620A1BC7-E396-1071-6398-CC816660DABA}"/>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1" name="Freeform: Shape 970">
              <a:extLst>
                <a:ext uri="{FF2B5EF4-FFF2-40B4-BE49-F238E27FC236}">
                  <a16:creationId xmlns:a16="http://schemas.microsoft.com/office/drawing/2014/main" id="{9F4017E0-8DC3-EC5E-9EFE-3FCD1EDA648D}"/>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2" name="Freeform: Shape 971">
              <a:extLst>
                <a:ext uri="{FF2B5EF4-FFF2-40B4-BE49-F238E27FC236}">
                  <a16:creationId xmlns:a16="http://schemas.microsoft.com/office/drawing/2014/main" id="{682AA7EF-7136-831F-C019-B58ED05E1170}"/>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3" name="Freeform: Shape 972">
              <a:extLst>
                <a:ext uri="{FF2B5EF4-FFF2-40B4-BE49-F238E27FC236}">
                  <a16:creationId xmlns:a16="http://schemas.microsoft.com/office/drawing/2014/main" id="{3796ABB9-814C-DCD2-98CA-228A95B95D55}"/>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4" name="Freeform: Shape 973">
              <a:extLst>
                <a:ext uri="{FF2B5EF4-FFF2-40B4-BE49-F238E27FC236}">
                  <a16:creationId xmlns:a16="http://schemas.microsoft.com/office/drawing/2014/main" id="{74CF6E73-9B76-6E37-BA94-B07AD5C27E59}"/>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5" name="Freeform: Shape 974">
              <a:extLst>
                <a:ext uri="{FF2B5EF4-FFF2-40B4-BE49-F238E27FC236}">
                  <a16:creationId xmlns:a16="http://schemas.microsoft.com/office/drawing/2014/main" id="{7D9E194E-6EA4-E50E-3FB1-5EC72022B851}"/>
                </a:ext>
              </a:extLst>
            </p:cNvPr>
            <p:cNvSpPr/>
            <p:nvPr/>
          </p:nvSpPr>
          <p:spPr>
            <a:xfrm>
              <a:off x="535318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6" name="Freeform: Shape 975">
              <a:extLst>
                <a:ext uri="{FF2B5EF4-FFF2-40B4-BE49-F238E27FC236}">
                  <a16:creationId xmlns:a16="http://schemas.microsoft.com/office/drawing/2014/main" id="{0F092201-707E-FAFA-331C-9CDC78AF5F4C}"/>
                </a:ext>
              </a:extLst>
            </p:cNvPr>
            <p:cNvSpPr/>
            <p:nvPr/>
          </p:nvSpPr>
          <p:spPr>
            <a:xfrm>
              <a:off x="541229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77" name="Freeform: Shape 976">
              <a:extLst>
                <a:ext uri="{FF2B5EF4-FFF2-40B4-BE49-F238E27FC236}">
                  <a16:creationId xmlns:a16="http://schemas.microsoft.com/office/drawing/2014/main" id="{9A201AA0-0D80-3BD0-DAA2-7368750CE32A}"/>
                </a:ext>
              </a:extLst>
            </p:cNvPr>
            <p:cNvSpPr/>
            <p:nvPr/>
          </p:nvSpPr>
          <p:spPr>
            <a:xfrm>
              <a:off x="5206449"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16" name="TextBox 1015">
            <a:extLst>
              <a:ext uri="{FF2B5EF4-FFF2-40B4-BE49-F238E27FC236}">
                <a16:creationId xmlns:a16="http://schemas.microsoft.com/office/drawing/2014/main" id="{28C9DF16-A5B5-FEDF-FC2B-F8069C62468E}"/>
              </a:ext>
            </a:extLst>
          </p:cNvPr>
          <p:cNvSpPr txBox="1"/>
          <p:nvPr/>
        </p:nvSpPr>
        <p:spPr>
          <a:xfrm>
            <a:off x="5863883" y="1603967"/>
            <a:ext cx="2567888" cy="38779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PARP activity facilitates repair </a:t>
            </a:r>
            <a:b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of DNA single-strand breaks</a:t>
            </a:r>
          </a:p>
        </p:txBody>
      </p:sp>
      <p:grpSp>
        <p:nvGrpSpPr>
          <p:cNvPr id="1034" name="Group 1033">
            <a:extLst>
              <a:ext uri="{FF2B5EF4-FFF2-40B4-BE49-F238E27FC236}">
                <a16:creationId xmlns:a16="http://schemas.microsoft.com/office/drawing/2014/main" id="{071ED359-B6CB-6D71-E879-F26574C57116}"/>
              </a:ext>
            </a:extLst>
          </p:cNvPr>
          <p:cNvGrpSpPr/>
          <p:nvPr/>
        </p:nvGrpSpPr>
        <p:grpSpPr>
          <a:xfrm>
            <a:off x="9613851" y="2243294"/>
            <a:ext cx="1243267" cy="446037"/>
            <a:chOff x="5022546" y="2033540"/>
            <a:chExt cx="774920" cy="178784"/>
          </a:xfrm>
        </p:grpSpPr>
        <p:sp>
          <p:nvSpPr>
            <p:cNvPr id="1035" name="Freeform: Shape 1034">
              <a:extLst>
                <a:ext uri="{FF2B5EF4-FFF2-40B4-BE49-F238E27FC236}">
                  <a16:creationId xmlns:a16="http://schemas.microsoft.com/office/drawing/2014/main" id="{EA3B7BC7-13A9-4593-1E9D-0573C2B78669}"/>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6" name="Freeform: Shape 1035">
              <a:extLst>
                <a:ext uri="{FF2B5EF4-FFF2-40B4-BE49-F238E27FC236}">
                  <a16:creationId xmlns:a16="http://schemas.microsoft.com/office/drawing/2014/main" id="{F10BA132-DDF7-2F2F-DC47-BDEB9A8124FC}"/>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7" name="Freeform: Shape 1036">
              <a:extLst>
                <a:ext uri="{FF2B5EF4-FFF2-40B4-BE49-F238E27FC236}">
                  <a16:creationId xmlns:a16="http://schemas.microsoft.com/office/drawing/2014/main" id="{8593071B-A44D-D1D3-A0A1-CD06D2659D52}"/>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8" name="Freeform: Shape 1037">
              <a:extLst>
                <a:ext uri="{FF2B5EF4-FFF2-40B4-BE49-F238E27FC236}">
                  <a16:creationId xmlns:a16="http://schemas.microsoft.com/office/drawing/2014/main" id="{94A65410-183F-8A29-9213-D95E46FADA3A}"/>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9" name="Freeform: Shape 1038">
              <a:extLst>
                <a:ext uri="{FF2B5EF4-FFF2-40B4-BE49-F238E27FC236}">
                  <a16:creationId xmlns:a16="http://schemas.microsoft.com/office/drawing/2014/main" id="{04DACF34-32F9-947E-B5EE-F0CF45DDE7F8}"/>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0" name="Freeform: Shape 1039">
              <a:extLst>
                <a:ext uri="{FF2B5EF4-FFF2-40B4-BE49-F238E27FC236}">
                  <a16:creationId xmlns:a16="http://schemas.microsoft.com/office/drawing/2014/main" id="{B239E4F7-513C-13FE-6DA7-9E726795673A}"/>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1" name="Freeform: Shape 1040">
              <a:extLst>
                <a:ext uri="{FF2B5EF4-FFF2-40B4-BE49-F238E27FC236}">
                  <a16:creationId xmlns:a16="http://schemas.microsoft.com/office/drawing/2014/main" id="{2F3FAA9C-05BC-5922-3E71-E1C925EF1A39}"/>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2" name="Freeform: Shape 1041">
              <a:extLst>
                <a:ext uri="{FF2B5EF4-FFF2-40B4-BE49-F238E27FC236}">
                  <a16:creationId xmlns:a16="http://schemas.microsoft.com/office/drawing/2014/main" id="{3764D77F-323A-D5B2-A653-58027BF1CC06}"/>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3" name="Freeform: Shape 1042">
              <a:extLst>
                <a:ext uri="{FF2B5EF4-FFF2-40B4-BE49-F238E27FC236}">
                  <a16:creationId xmlns:a16="http://schemas.microsoft.com/office/drawing/2014/main" id="{B37B7AEC-E26F-4FD0-2FBE-328205637B9D}"/>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4" name="Freeform: Shape 1043">
              <a:extLst>
                <a:ext uri="{FF2B5EF4-FFF2-40B4-BE49-F238E27FC236}">
                  <a16:creationId xmlns:a16="http://schemas.microsoft.com/office/drawing/2014/main" id="{D3738365-2B68-7394-FF52-51FCD501FAB3}"/>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5" name="Freeform: Shape 1044">
              <a:extLst>
                <a:ext uri="{FF2B5EF4-FFF2-40B4-BE49-F238E27FC236}">
                  <a16:creationId xmlns:a16="http://schemas.microsoft.com/office/drawing/2014/main" id="{8245CFF2-7742-EA25-1AE7-C8A6359515D0}"/>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6" name="Freeform: Shape 1045">
              <a:extLst>
                <a:ext uri="{FF2B5EF4-FFF2-40B4-BE49-F238E27FC236}">
                  <a16:creationId xmlns:a16="http://schemas.microsoft.com/office/drawing/2014/main" id="{BB9512F0-8555-82FD-38A2-2BB521130746}"/>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7" name="Freeform: Shape 1046">
              <a:extLst>
                <a:ext uri="{FF2B5EF4-FFF2-40B4-BE49-F238E27FC236}">
                  <a16:creationId xmlns:a16="http://schemas.microsoft.com/office/drawing/2014/main" id="{6728266C-3A32-1B91-EFD2-089838AF73BE}"/>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8" name="Freeform: Shape 1047">
              <a:extLst>
                <a:ext uri="{FF2B5EF4-FFF2-40B4-BE49-F238E27FC236}">
                  <a16:creationId xmlns:a16="http://schemas.microsoft.com/office/drawing/2014/main" id="{DC6B89E0-C22F-80E4-1D43-438C3FDA4298}"/>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9" name="Freeform: Shape 1048">
              <a:extLst>
                <a:ext uri="{FF2B5EF4-FFF2-40B4-BE49-F238E27FC236}">
                  <a16:creationId xmlns:a16="http://schemas.microsoft.com/office/drawing/2014/main" id="{8634AAB8-0F82-6C9A-D761-72F341548BC0}"/>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0" name="Freeform: Shape 1049">
              <a:extLst>
                <a:ext uri="{FF2B5EF4-FFF2-40B4-BE49-F238E27FC236}">
                  <a16:creationId xmlns:a16="http://schemas.microsoft.com/office/drawing/2014/main" id="{779A3C2E-26F2-BF3C-C181-C886E3816652}"/>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1" name="Freeform: Shape 1050">
              <a:extLst>
                <a:ext uri="{FF2B5EF4-FFF2-40B4-BE49-F238E27FC236}">
                  <a16:creationId xmlns:a16="http://schemas.microsoft.com/office/drawing/2014/main" id="{9822CF64-BDEC-9405-2D13-2278EB232A6D}"/>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2" name="Freeform: Shape 1051">
              <a:extLst>
                <a:ext uri="{FF2B5EF4-FFF2-40B4-BE49-F238E27FC236}">
                  <a16:creationId xmlns:a16="http://schemas.microsoft.com/office/drawing/2014/main" id="{84BF57E1-660B-2E26-8450-A409915B4319}"/>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3" name="Freeform: Shape 1052">
              <a:extLst>
                <a:ext uri="{FF2B5EF4-FFF2-40B4-BE49-F238E27FC236}">
                  <a16:creationId xmlns:a16="http://schemas.microsoft.com/office/drawing/2014/main" id="{851AF213-1995-7127-AF04-86CA63A9FF91}"/>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4" name="Freeform: Shape 1053">
              <a:extLst>
                <a:ext uri="{FF2B5EF4-FFF2-40B4-BE49-F238E27FC236}">
                  <a16:creationId xmlns:a16="http://schemas.microsoft.com/office/drawing/2014/main" id="{2F56897B-DCEC-DB9A-A3DD-F8FAABBC9D4B}"/>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5" name="Freeform: Shape 1054">
              <a:extLst>
                <a:ext uri="{FF2B5EF4-FFF2-40B4-BE49-F238E27FC236}">
                  <a16:creationId xmlns:a16="http://schemas.microsoft.com/office/drawing/2014/main" id="{82B30AB6-775B-C3DB-236A-199BE67D7EAA}"/>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6" name="Freeform: Shape 1055">
              <a:extLst>
                <a:ext uri="{FF2B5EF4-FFF2-40B4-BE49-F238E27FC236}">
                  <a16:creationId xmlns:a16="http://schemas.microsoft.com/office/drawing/2014/main" id="{1EAB3E20-3001-54F0-1968-151878FF98AB}"/>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7" name="Freeform: Shape 1056">
              <a:extLst>
                <a:ext uri="{FF2B5EF4-FFF2-40B4-BE49-F238E27FC236}">
                  <a16:creationId xmlns:a16="http://schemas.microsoft.com/office/drawing/2014/main" id="{E9200BCE-2582-FDEA-61DC-D203C3E64E10}"/>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8" name="Freeform: Shape 1057">
              <a:extLst>
                <a:ext uri="{FF2B5EF4-FFF2-40B4-BE49-F238E27FC236}">
                  <a16:creationId xmlns:a16="http://schemas.microsoft.com/office/drawing/2014/main" id="{DA98EDC1-BF3A-AB07-5BE6-82F9F2F2D7C0}"/>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9" name="Freeform: Shape 1058">
              <a:extLst>
                <a:ext uri="{FF2B5EF4-FFF2-40B4-BE49-F238E27FC236}">
                  <a16:creationId xmlns:a16="http://schemas.microsoft.com/office/drawing/2014/main" id="{F516ED67-384D-52AB-1202-16E6E05E9FD7}"/>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0" name="Freeform: Shape 1059">
              <a:extLst>
                <a:ext uri="{FF2B5EF4-FFF2-40B4-BE49-F238E27FC236}">
                  <a16:creationId xmlns:a16="http://schemas.microsoft.com/office/drawing/2014/main" id="{3271D773-7993-EB00-0EF3-4321C9C1B255}"/>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1" name="Freeform: Shape 1060">
              <a:extLst>
                <a:ext uri="{FF2B5EF4-FFF2-40B4-BE49-F238E27FC236}">
                  <a16:creationId xmlns:a16="http://schemas.microsoft.com/office/drawing/2014/main" id="{C47555FD-9FE4-E96B-3110-9EE94ED1F81B}"/>
                </a:ext>
              </a:extLst>
            </p:cNvPr>
            <p:cNvSpPr/>
            <p:nvPr/>
          </p:nvSpPr>
          <p:spPr>
            <a:xfrm>
              <a:off x="535318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2" name="Freeform: Shape 1061">
              <a:extLst>
                <a:ext uri="{FF2B5EF4-FFF2-40B4-BE49-F238E27FC236}">
                  <a16:creationId xmlns:a16="http://schemas.microsoft.com/office/drawing/2014/main" id="{C3957B3F-C218-3CF9-EC3E-9E11C41685E8}"/>
                </a:ext>
              </a:extLst>
            </p:cNvPr>
            <p:cNvSpPr/>
            <p:nvPr/>
          </p:nvSpPr>
          <p:spPr>
            <a:xfrm>
              <a:off x="541229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3" name="Freeform: Shape 1062">
              <a:extLst>
                <a:ext uri="{FF2B5EF4-FFF2-40B4-BE49-F238E27FC236}">
                  <a16:creationId xmlns:a16="http://schemas.microsoft.com/office/drawing/2014/main" id="{C1309219-1E41-D49E-1644-E2E3605E7D16}"/>
                </a:ext>
              </a:extLst>
            </p:cNvPr>
            <p:cNvSpPr/>
            <p:nvPr/>
          </p:nvSpPr>
          <p:spPr>
            <a:xfrm>
              <a:off x="5206449"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8575"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4" name="Freeform: Shape 1063">
              <a:extLst>
                <a:ext uri="{FF2B5EF4-FFF2-40B4-BE49-F238E27FC236}">
                  <a16:creationId xmlns:a16="http://schemas.microsoft.com/office/drawing/2014/main" id="{C7ABC062-AF28-73DD-F298-24630DC16D10}"/>
                </a:ext>
              </a:extLst>
            </p:cNvPr>
            <p:cNvSpPr/>
            <p:nvPr/>
          </p:nvSpPr>
          <p:spPr>
            <a:xfrm>
              <a:off x="535315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5" name="Freeform: Shape 1064">
              <a:extLst>
                <a:ext uri="{FF2B5EF4-FFF2-40B4-BE49-F238E27FC236}">
                  <a16:creationId xmlns:a16="http://schemas.microsoft.com/office/drawing/2014/main" id="{E7C9DDCA-70F0-63F6-FCE2-65B808991C2C}"/>
                </a:ext>
              </a:extLst>
            </p:cNvPr>
            <p:cNvSpPr/>
            <p:nvPr/>
          </p:nvSpPr>
          <p:spPr>
            <a:xfrm>
              <a:off x="541226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6" name="Freeform: Shape 1065">
              <a:extLst>
                <a:ext uri="{FF2B5EF4-FFF2-40B4-BE49-F238E27FC236}">
                  <a16:creationId xmlns:a16="http://schemas.microsoft.com/office/drawing/2014/main" id="{6407AC21-2A9C-1FE8-555C-7ECC6AA5C6D8}"/>
                </a:ext>
              </a:extLst>
            </p:cNvPr>
            <p:cNvSpPr/>
            <p:nvPr/>
          </p:nvSpPr>
          <p:spPr>
            <a:xfrm>
              <a:off x="5172204"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8575"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67" name="TextBox 1066">
            <a:extLst>
              <a:ext uri="{FF2B5EF4-FFF2-40B4-BE49-F238E27FC236}">
                <a16:creationId xmlns:a16="http://schemas.microsoft.com/office/drawing/2014/main" id="{526E7B68-1614-7547-EC1F-92694008EC1E}"/>
              </a:ext>
            </a:extLst>
          </p:cNvPr>
          <p:cNvSpPr txBox="1"/>
          <p:nvPr/>
        </p:nvSpPr>
        <p:spPr>
          <a:xfrm>
            <a:off x="9345172" y="2688655"/>
            <a:ext cx="189469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002557"/>
                </a:solidFill>
                <a:effectLst/>
                <a:uLnTx/>
                <a:uFillTx/>
                <a:latin typeface="Arial" panose="020B0604020202020204" pitchFamily="34" charset="0"/>
                <a:ea typeface="+mn-ea"/>
                <a:cs typeface="Arial" panose="020B0604020202020204" pitchFamily="34" charset="0"/>
              </a:rPr>
              <a:t>DNA repair</a:t>
            </a:r>
          </a:p>
        </p:txBody>
      </p:sp>
      <p:sp>
        <p:nvSpPr>
          <p:cNvPr id="1068" name="TextBox 1067">
            <a:extLst>
              <a:ext uri="{FF2B5EF4-FFF2-40B4-BE49-F238E27FC236}">
                <a16:creationId xmlns:a16="http://schemas.microsoft.com/office/drawing/2014/main" id="{37964979-152B-7863-DBA0-51BB7C9E7A7B}"/>
              </a:ext>
            </a:extLst>
          </p:cNvPr>
          <p:cNvSpPr txBox="1"/>
          <p:nvPr/>
        </p:nvSpPr>
        <p:spPr>
          <a:xfrm>
            <a:off x="749052" y="2208964"/>
            <a:ext cx="18946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002557"/>
                </a:solidFill>
                <a:effectLst/>
                <a:uLnTx/>
                <a:uFillTx/>
                <a:latin typeface="Arial" panose="020B0604020202020204" pitchFamily="34" charset="0"/>
                <a:ea typeface="+mn-ea"/>
                <a:cs typeface="Arial" panose="020B0604020202020204" pitchFamily="34" charset="0"/>
              </a:rPr>
              <a:t>DNA damage </a:t>
            </a:r>
            <a:br>
              <a:rPr kumimoji="0" lang="en-GB" sz="1400" b="1" i="0" u="none" strike="noStrike" kern="1200" cap="none" spc="0" normalizeH="0" baseline="0" dirty="0">
                <a:ln>
                  <a:noFill/>
                </a:ln>
                <a:solidFill>
                  <a:srgbClr val="002557"/>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dirty="0">
                <a:ln>
                  <a:noFill/>
                </a:ln>
                <a:solidFill>
                  <a:srgbClr val="002557"/>
                </a:solidFill>
                <a:effectLst/>
                <a:uLnTx/>
                <a:uFillTx/>
                <a:latin typeface="Arial" panose="020B0604020202020204" pitchFamily="34" charset="0"/>
                <a:ea typeface="+mn-ea"/>
                <a:cs typeface="Arial" panose="020B0604020202020204" pitchFamily="34" charset="0"/>
              </a:rPr>
              <a:t>(single- and double-strand breaks)</a:t>
            </a:r>
            <a:endParaRPr kumimoji="0" lang="en-GB" sz="1400" b="1" i="0" u="none" strike="noStrike" kern="1200" cap="none" spc="0" normalizeH="0" baseline="0" dirty="0">
              <a:ln>
                <a:noFill/>
              </a:ln>
              <a:solidFill>
                <a:srgbClr val="002557"/>
              </a:solidFill>
              <a:effectLst/>
              <a:uLnTx/>
              <a:uFillTx/>
              <a:latin typeface="Arial" panose="020B0604020202020204" pitchFamily="34" charset="0"/>
              <a:ea typeface="+mn-ea"/>
              <a:cs typeface="Arial" panose="020B0604020202020204" pitchFamily="34" charset="0"/>
            </a:endParaRPr>
          </a:p>
        </p:txBody>
      </p:sp>
      <p:grpSp>
        <p:nvGrpSpPr>
          <p:cNvPr id="1069" name="Group 1068">
            <a:extLst>
              <a:ext uri="{FF2B5EF4-FFF2-40B4-BE49-F238E27FC236}">
                <a16:creationId xmlns:a16="http://schemas.microsoft.com/office/drawing/2014/main" id="{414CA1AE-6345-425D-ACFE-9AADF11867D2}"/>
              </a:ext>
            </a:extLst>
          </p:cNvPr>
          <p:cNvGrpSpPr/>
          <p:nvPr/>
        </p:nvGrpSpPr>
        <p:grpSpPr>
          <a:xfrm>
            <a:off x="3459755" y="4222173"/>
            <a:ext cx="1424880" cy="1497962"/>
            <a:chOff x="3173186" y="3997342"/>
            <a:chExt cx="1424880" cy="1497962"/>
          </a:xfrm>
        </p:grpSpPr>
        <p:sp>
          <p:nvSpPr>
            <p:cNvPr id="1070" name="TextBox 1069">
              <a:extLst>
                <a:ext uri="{FF2B5EF4-FFF2-40B4-BE49-F238E27FC236}">
                  <a16:creationId xmlns:a16="http://schemas.microsoft.com/office/drawing/2014/main" id="{60E320B9-D936-83F3-16B7-6E73230369E6}"/>
                </a:ext>
              </a:extLst>
            </p:cNvPr>
            <p:cNvSpPr txBox="1"/>
            <p:nvPr/>
          </p:nvSpPr>
          <p:spPr>
            <a:xfrm>
              <a:off x="3173186" y="4959773"/>
              <a:ext cx="1424880" cy="53553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accumulation of DNA double-strand breaks</a:t>
              </a:r>
            </a:p>
          </p:txBody>
        </p:sp>
        <p:grpSp>
          <p:nvGrpSpPr>
            <p:cNvPr id="1071" name="Group 1070">
              <a:extLst>
                <a:ext uri="{FF2B5EF4-FFF2-40B4-BE49-F238E27FC236}">
                  <a16:creationId xmlns:a16="http://schemas.microsoft.com/office/drawing/2014/main" id="{C2087628-92FB-E68B-2288-0C2184D5E787}"/>
                </a:ext>
              </a:extLst>
            </p:cNvPr>
            <p:cNvGrpSpPr/>
            <p:nvPr/>
          </p:nvGrpSpPr>
          <p:grpSpPr>
            <a:xfrm>
              <a:off x="3471480" y="3997342"/>
              <a:ext cx="812540" cy="627568"/>
              <a:chOff x="5022546" y="1923866"/>
              <a:chExt cx="774920" cy="384891"/>
            </a:xfrm>
          </p:grpSpPr>
          <p:sp>
            <p:nvSpPr>
              <p:cNvPr id="1072" name="Freeform: Shape 1071">
                <a:extLst>
                  <a:ext uri="{FF2B5EF4-FFF2-40B4-BE49-F238E27FC236}">
                    <a16:creationId xmlns:a16="http://schemas.microsoft.com/office/drawing/2014/main" id="{C357BD43-F01E-4B72-BD69-868619B335E6}"/>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3" name="Freeform: Shape 1072">
                <a:extLst>
                  <a:ext uri="{FF2B5EF4-FFF2-40B4-BE49-F238E27FC236}">
                    <a16:creationId xmlns:a16="http://schemas.microsoft.com/office/drawing/2014/main" id="{13C3C980-D731-39ED-4D01-BA8F51500023}"/>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4" name="Freeform: Shape 1073">
                <a:extLst>
                  <a:ext uri="{FF2B5EF4-FFF2-40B4-BE49-F238E27FC236}">
                    <a16:creationId xmlns:a16="http://schemas.microsoft.com/office/drawing/2014/main" id="{896F1968-D14C-41CB-5B27-94A7FF22F4E6}"/>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5" name="Freeform: Shape 1074">
                <a:extLst>
                  <a:ext uri="{FF2B5EF4-FFF2-40B4-BE49-F238E27FC236}">
                    <a16:creationId xmlns:a16="http://schemas.microsoft.com/office/drawing/2014/main" id="{06294C87-6623-3126-51F8-77D872A7E09F}"/>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6" name="Freeform: Shape 1075">
                <a:extLst>
                  <a:ext uri="{FF2B5EF4-FFF2-40B4-BE49-F238E27FC236}">
                    <a16:creationId xmlns:a16="http://schemas.microsoft.com/office/drawing/2014/main" id="{4626637B-B830-E513-F2C1-3C2E17C0D86F}"/>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7" name="Freeform: Shape 1076">
                <a:extLst>
                  <a:ext uri="{FF2B5EF4-FFF2-40B4-BE49-F238E27FC236}">
                    <a16:creationId xmlns:a16="http://schemas.microsoft.com/office/drawing/2014/main" id="{0B1CB27C-F399-16A3-8A36-23F4090691BF}"/>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8" name="Freeform: Shape 1077">
                <a:extLst>
                  <a:ext uri="{FF2B5EF4-FFF2-40B4-BE49-F238E27FC236}">
                    <a16:creationId xmlns:a16="http://schemas.microsoft.com/office/drawing/2014/main" id="{3176911B-3E6D-B794-F8A6-1F1E9FC7E011}"/>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79" name="Freeform: Shape 1078">
                <a:extLst>
                  <a:ext uri="{FF2B5EF4-FFF2-40B4-BE49-F238E27FC236}">
                    <a16:creationId xmlns:a16="http://schemas.microsoft.com/office/drawing/2014/main" id="{CCCE61FE-55B7-BA1E-B1FB-356E1D7B7AEA}"/>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0" name="Freeform: Shape 1079">
                <a:extLst>
                  <a:ext uri="{FF2B5EF4-FFF2-40B4-BE49-F238E27FC236}">
                    <a16:creationId xmlns:a16="http://schemas.microsoft.com/office/drawing/2014/main" id="{E8088AA7-7018-108A-3464-6987199A5388}"/>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1" name="Freeform: Shape 1080">
                <a:extLst>
                  <a:ext uri="{FF2B5EF4-FFF2-40B4-BE49-F238E27FC236}">
                    <a16:creationId xmlns:a16="http://schemas.microsoft.com/office/drawing/2014/main" id="{7DA645EF-B167-9F38-3D05-A31E1764D523}"/>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2" name="Freeform: Shape 1081">
                <a:extLst>
                  <a:ext uri="{FF2B5EF4-FFF2-40B4-BE49-F238E27FC236}">
                    <a16:creationId xmlns:a16="http://schemas.microsoft.com/office/drawing/2014/main" id="{AEA9CFBD-99F0-476E-23D5-7CBA50631193}"/>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3" name="Freeform: Shape 1082">
                <a:extLst>
                  <a:ext uri="{FF2B5EF4-FFF2-40B4-BE49-F238E27FC236}">
                    <a16:creationId xmlns:a16="http://schemas.microsoft.com/office/drawing/2014/main" id="{AE238BD4-99F9-317C-26AA-05C747C92F7A}"/>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4" name="Freeform: Shape 1083">
                <a:extLst>
                  <a:ext uri="{FF2B5EF4-FFF2-40B4-BE49-F238E27FC236}">
                    <a16:creationId xmlns:a16="http://schemas.microsoft.com/office/drawing/2014/main" id="{96F6A0B4-FC35-121D-4F53-FF729B0D163C}"/>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5" name="Freeform: Shape 1084">
                <a:extLst>
                  <a:ext uri="{FF2B5EF4-FFF2-40B4-BE49-F238E27FC236}">
                    <a16:creationId xmlns:a16="http://schemas.microsoft.com/office/drawing/2014/main" id="{6FF88279-99AE-FD3C-4CF3-42F9D09DAA25}"/>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6" name="Freeform: Shape 1085">
                <a:extLst>
                  <a:ext uri="{FF2B5EF4-FFF2-40B4-BE49-F238E27FC236}">
                    <a16:creationId xmlns:a16="http://schemas.microsoft.com/office/drawing/2014/main" id="{AFD37E35-5BE5-489A-AB46-61E3AC5F3C4B}"/>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7" name="Freeform: Shape 1086">
                <a:extLst>
                  <a:ext uri="{FF2B5EF4-FFF2-40B4-BE49-F238E27FC236}">
                    <a16:creationId xmlns:a16="http://schemas.microsoft.com/office/drawing/2014/main" id="{03C1114D-80DB-D285-7C92-CD5B9FAF7981}"/>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8" name="Freeform: Shape 1087">
                <a:extLst>
                  <a:ext uri="{FF2B5EF4-FFF2-40B4-BE49-F238E27FC236}">
                    <a16:creationId xmlns:a16="http://schemas.microsoft.com/office/drawing/2014/main" id="{EA6CD0FE-D766-33A4-8E9F-F18C91A55F10}"/>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9" name="Freeform: Shape 1088">
                <a:extLst>
                  <a:ext uri="{FF2B5EF4-FFF2-40B4-BE49-F238E27FC236}">
                    <a16:creationId xmlns:a16="http://schemas.microsoft.com/office/drawing/2014/main" id="{C157612B-B4F2-E939-A87D-83878A758C43}"/>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0" name="Freeform: Shape 1089">
                <a:extLst>
                  <a:ext uri="{FF2B5EF4-FFF2-40B4-BE49-F238E27FC236}">
                    <a16:creationId xmlns:a16="http://schemas.microsoft.com/office/drawing/2014/main" id="{29152531-6EFF-515D-7765-A400C76F4765}"/>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1" name="Freeform: Shape 1090">
                <a:extLst>
                  <a:ext uri="{FF2B5EF4-FFF2-40B4-BE49-F238E27FC236}">
                    <a16:creationId xmlns:a16="http://schemas.microsoft.com/office/drawing/2014/main" id="{6194C1AE-3732-046A-C3C4-D3F9B7F03FFE}"/>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2" name="Freeform: Shape 1091">
                <a:extLst>
                  <a:ext uri="{FF2B5EF4-FFF2-40B4-BE49-F238E27FC236}">
                    <a16:creationId xmlns:a16="http://schemas.microsoft.com/office/drawing/2014/main" id="{DB315371-CB52-81C7-4196-70E05B7033A6}"/>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3" name="Freeform: Shape 1092">
                <a:extLst>
                  <a:ext uri="{FF2B5EF4-FFF2-40B4-BE49-F238E27FC236}">
                    <a16:creationId xmlns:a16="http://schemas.microsoft.com/office/drawing/2014/main" id="{07DDA637-18DF-ED8A-4C19-5B3CD38E985E}"/>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4" name="Freeform: Shape 1093">
                <a:extLst>
                  <a:ext uri="{FF2B5EF4-FFF2-40B4-BE49-F238E27FC236}">
                    <a16:creationId xmlns:a16="http://schemas.microsoft.com/office/drawing/2014/main" id="{457FC108-37FF-EB67-5306-42664BCF1384}"/>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5" name="Freeform: Shape 1094">
                <a:extLst>
                  <a:ext uri="{FF2B5EF4-FFF2-40B4-BE49-F238E27FC236}">
                    <a16:creationId xmlns:a16="http://schemas.microsoft.com/office/drawing/2014/main" id="{74D9CE54-186F-2A2C-B6FA-A90183B55D2F}"/>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6" name="Freeform: Shape 1095">
                <a:extLst>
                  <a:ext uri="{FF2B5EF4-FFF2-40B4-BE49-F238E27FC236}">
                    <a16:creationId xmlns:a16="http://schemas.microsoft.com/office/drawing/2014/main" id="{39E82312-DAA8-9210-B921-92FABA43731F}"/>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7" name="Freeform: Shape 1096">
                <a:extLst>
                  <a:ext uri="{FF2B5EF4-FFF2-40B4-BE49-F238E27FC236}">
                    <a16:creationId xmlns:a16="http://schemas.microsoft.com/office/drawing/2014/main" id="{A3DDFF75-2C10-24D7-60A9-26A4DE622F11}"/>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8" name="Freeform: Shape 1097">
                <a:extLst>
                  <a:ext uri="{FF2B5EF4-FFF2-40B4-BE49-F238E27FC236}">
                    <a16:creationId xmlns:a16="http://schemas.microsoft.com/office/drawing/2014/main" id="{51212ED4-2234-F9A8-63A0-C88EFDBC5B2A}"/>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9" name="Freeform: Shape 1098">
                <a:extLst>
                  <a:ext uri="{FF2B5EF4-FFF2-40B4-BE49-F238E27FC236}">
                    <a16:creationId xmlns:a16="http://schemas.microsoft.com/office/drawing/2014/main" id="{70E09BDE-5F39-2542-2FBF-32E0E6A473C0}"/>
                  </a:ext>
                </a:extLst>
              </p:cNvPr>
              <p:cNvSpPr/>
              <p:nvPr/>
            </p:nvSpPr>
            <p:spPr>
              <a:xfrm>
                <a:off x="5373015" y="1923866"/>
                <a:ext cx="40176" cy="29108"/>
              </a:xfrm>
              <a:custGeom>
                <a:avLst/>
                <a:gdLst>
                  <a:gd name="connsiteX0" fmla="*/ 40176 w 40176"/>
                  <a:gd name="connsiteY0" fmla="*/ 0 h 29108"/>
                  <a:gd name="connsiteX1" fmla="*/ 0 w 40176"/>
                  <a:gd name="connsiteY1" fmla="*/ 6340 h 29108"/>
                  <a:gd name="connsiteX2" fmla="*/ 0 w 40176"/>
                  <a:gd name="connsiteY2" fmla="*/ 29109 h 29108"/>
                  <a:gd name="connsiteX3" fmla="*/ 28217 w 40176"/>
                  <a:gd name="connsiteY3" fmla="*/ 26587 h 29108"/>
                  <a:gd name="connsiteX4" fmla="*/ 40176 w 40176"/>
                  <a:gd name="connsiteY4" fmla="*/ 0 h 2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6" h="29108">
                    <a:moveTo>
                      <a:pt x="40176" y="0"/>
                    </a:moveTo>
                    <a:lnTo>
                      <a:pt x="0" y="6340"/>
                    </a:lnTo>
                    <a:lnTo>
                      <a:pt x="0" y="29109"/>
                    </a:lnTo>
                    <a:lnTo>
                      <a:pt x="28217" y="26587"/>
                    </a:lnTo>
                    <a:lnTo>
                      <a:pt x="40176" y="0"/>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0" name="Freeform: Shape 1099">
                <a:extLst>
                  <a:ext uri="{FF2B5EF4-FFF2-40B4-BE49-F238E27FC236}">
                    <a16:creationId xmlns:a16="http://schemas.microsoft.com/office/drawing/2014/main" id="{1E20E3F9-8B8C-627E-0B1B-C9D2BA4CBF5C}"/>
                  </a:ext>
                </a:extLst>
              </p:cNvPr>
              <p:cNvSpPr/>
              <p:nvPr/>
            </p:nvSpPr>
            <p:spPr>
              <a:xfrm>
                <a:off x="5287253" y="1933989"/>
                <a:ext cx="41258" cy="32926"/>
              </a:xfrm>
              <a:custGeom>
                <a:avLst/>
                <a:gdLst>
                  <a:gd name="connsiteX0" fmla="*/ 41258 w 41258"/>
                  <a:gd name="connsiteY0" fmla="*/ 8862 h 32926"/>
                  <a:gd name="connsiteX1" fmla="*/ 22808 w 41258"/>
                  <a:gd name="connsiteY1" fmla="*/ 0 h 32926"/>
                  <a:gd name="connsiteX2" fmla="*/ 0 w 41258"/>
                  <a:gd name="connsiteY2" fmla="*/ 12680 h 32926"/>
                  <a:gd name="connsiteX3" fmla="*/ 2164 w 41258"/>
                  <a:gd name="connsiteY3" fmla="*/ 31631 h 32926"/>
                  <a:gd name="connsiteX4" fmla="*/ 23890 w 41258"/>
                  <a:gd name="connsiteY4" fmla="*/ 32927 h 32926"/>
                  <a:gd name="connsiteX5" fmla="*/ 41258 w 41258"/>
                  <a:gd name="connsiteY5" fmla="*/ 8862 h 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8" h="32926">
                    <a:moveTo>
                      <a:pt x="41258" y="8862"/>
                    </a:moveTo>
                    <a:lnTo>
                      <a:pt x="22808" y="0"/>
                    </a:lnTo>
                    <a:lnTo>
                      <a:pt x="0" y="12680"/>
                    </a:lnTo>
                    <a:lnTo>
                      <a:pt x="2164" y="31631"/>
                    </a:lnTo>
                    <a:lnTo>
                      <a:pt x="23890" y="32927"/>
                    </a:lnTo>
                    <a:lnTo>
                      <a:pt x="41258"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1" name="Freeform: Shape 1100">
                <a:extLst>
                  <a:ext uri="{FF2B5EF4-FFF2-40B4-BE49-F238E27FC236}">
                    <a16:creationId xmlns:a16="http://schemas.microsoft.com/office/drawing/2014/main" id="{A5043AD6-A52C-2D1C-F982-0740E746347C}"/>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2" name="Freeform: Shape 1101">
                <a:extLst>
                  <a:ext uri="{FF2B5EF4-FFF2-40B4-BE49-F238E27FC236}">
                    <a16:creationId xmlns:a16="http://schemas.microsoft.com/office/drawing/2014/main" id="{1238F65A-50E3-754A-AE8D-8D073BF04238}"/>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3" name="Freeform: Shape 1102">
                <a:extLst>
                  <a:ext uri="{FF2B5EF4-FFF2-40B4-BE49-F238E27FC236}">
                    <a16:creationId xmlns:a16="http://schemas.microsoft.com/office/drawing/2014/main" id="{75AFD88B-FE7B-95C7-3CC8-1A13766572DC}"/>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4" name="Freeform: Shape 1103">
                <a:extLst>
                  <a:ext uri="{FF2B5EF4-FFF2-40B4-BE49-F238E27FC236}">
                    <a16:creationId xmlns:a16="http://schemas.microsoft.com/office/drawing/2014/main" id="{253AC39C-C04A-AB54-1F08-2437AB55EE51}"/>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5" name="Freeform: Shape 1104">
                <a:extLst>
                  <a:ext uri="{FF2B5EF4-FFF2-40B4-BE49-F238E27FC236}">
                    <a16:creationId xmlns:a16="http://schemas.microsoft.com/office/drawing/2014/main" id="{BFC4416C-F361-1356-58E0-695E845809B0}"/>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6" name="Freeform: Shape 1105">
                <a:extLst>
                  <a:ext uri="{FF2B5EF4-FFF2-40B4-BE49-F238E27FC236}">
                    <a16:creationId xmlns:a16="http://schemas.microsoft.com/office/drawing/2014/main" id="{23D45B73-8FFD-BB44-C072-766928D17E29}"/>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7" name="Freeform: Shape 1106">
                <a:extLst>
                  <a:ext uri="{FF2B5EF4-FFF2-40B4-BE49-F238E27FC236}">
                    <a16:creationId xmlns:a16="http://schemas.microsoft.com/office/drawing/2014/main" id="{A4109C0F-8136-8B57-70D8-AAF918C93863}"/>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8" name="Freeform: Shape 1107">
                <a:extLst>
                  <a:ext uri="{FF2B5EF4-FFF2-40B4-BE49-F238E27FC236}">
                    <a16:creationId xmlns:a16="http://schemas.microsoft.com/office/drawing/2014/main" id="{1A30F4C7-B3F6-1BAD-B450-B20220CDEF1E}"/>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9" name="Freeform: Shape 1108">
                <a:extLst>
                  <a:ext uri="{FF2B5EF4-FFF2-40B4-BE49-F238E27FC236}">
                    <a16:creationId xmlns:a16="http://schemas.microsoft.com/office/drawing/2014/main" id="{BC608E3F-0245-B859-A2AF-EA989BE6EB28}"/>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10" name="Freeform: Shape 1109">
                <a:extLst>
                  <a:ext uri="{FF2B5EF4-FFF2-40B4-BE49-F238E27FC236}">
                    <a16:creationId xmlns:a16="http://schemas.microsoft.com/office/drawing/2014/main" id="{A205E3F0-C34A-DD4D-D2B7-11955D7C97F0}"/>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11" name="Freeform: Shape 1110">
                <a:extLst>
                  <a:ext uri="{FF2B5EF4-FFF2-40B4-BE49-F238E27FC236}">
                    <a16:creationId xmlns:a16="http://schemas.microsoft.com/office/drawing/2014/main" id="{65D9280F-A953-09F7-573D-18D8FC649F29}"/>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1112" name="TextBox 1111">
            <a:extLst>
              <a:ext uri="{FF2B5EF4-FFF2-40B4-BE49-F238E27FC236}">
                <a16:creationId xmlns:a16="http://schemas.microsoft.com/office/drawing/2014/main" id="{450D7FBF-C840-02EC-C973-FD81D626BFFF}"/>
              </a:ext>
            </a:extLst>
          </p:cNvPr>
          <p:cNvSpPr txBox="1"/>
          <p:nvPr/>
        </p:nvSpPr>
        <p:spPr>
          <a:xfrm>
            <a:off x="2445625" y="4543895"/>
            <a:ext cx="1171832" cy="43704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400" b="1" i="0" u="none" strike="noStrike" kern="1200" cap="none" spc="0" normalizeH="0" baseline="0" dirty="0">
                <a:ln>
                  <a:noFill/>
                </a:ln>
                <a:solidFill>
                  <a:srgbClr val="002557"/>
                </a:solidFill>
                <a:effectLst/>
                <a:uLnTx/>
                <a:uFillTx/>
                <a:latin typeface="Arial" panose="020B0604020202020204" pitchFamily="34" charset="0"/>
                <a:ea typeface="+mn-ea"/>
                <a:cs typeface="Arial" panose="020B0604020202020204" pitchFamily="34" charset="0"/>
              </a:rPr>
              <a:t>PARP trapping</a:t>
            </a:r>
          </a:p>
        </p:txBody>
      </p:sp>
      <p:sp>
        <p:nvSpPr>
          <p:cNvPr id="1113" name="Plus Sign 1112">
            <a:extLst>
              <a:ext uri="{FF2B5EF4-FFF2-40B4-BE49-F238E27FC236}">
                <a16:creationId xmlns:a16="http://schemas.microsoft.com/office/drawing/2014/main" id="{2EDC7CC1-673A-CB3B-8B12-FB3F7C2A7A4E}"/>
              </a:ext>
            </a:extLst>
          </p:cNvPr>
          <p:cNvSpPr/>
          <p:nvPr/>
        </p:nvSpPr>
        <p:spPr>
          <a:xfrm>
            <a:off x="4996116" y="4489180"/>
            <a:ext cx="523677" cy="493926"/>
          </a:xfrm>
          <a:prstGeom prst="mathPlus">
            <a:avLst/>
          </a:prstGeom>
          <a:solidFill>
            <a:srgbClr val="002557"/>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14" name="Equals 1113">
            <a:extLst>
              <a:ext uri="{FF2B5EF4-FFF2-40B4-BE49-F238E27FC236}">
                <a16:creationId xmlns:a16="http://schemas.microsoft.com/office/drawing/2014/main" id="{60D582F0-1E37-31A4-A4FB-ED55D459DDDA}"/>
              </a:ext>
            </a:extLst>
          </p:cNvPr>
          <p:cNvSpPr/>
          <p:nvPr/>
        </p:nvSpPr>
        <p:spPr>
          <a:xfrm>
            <a:off x="8551196" y="4532540"/>
            <a:ext cx="513678" cy="410128"/>
          </a:xfrm>
          <a:prstGeom prst="mathEqual">
            <a:avLst/>
          </a:prstGeom>
          <a:solidFill>
            <a:srgbClr val="00255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16" name="TextBox 1115">
            <a:extLst>
              <a:ext uri="{FF2B5EF4-FFF2-40B4-BE49-F238E27FC236}">
                <a16:creationId xmlns:a16="http://schemas.microsoft.com/office/drawing/2014/main" id="{A563FC95-0ECD-75F5-1BF6-594549AFF3F1}"/>
              </a:ext>
            </a:extLst>
          </p:cNvPr>
          <p:cNvSpPr txBox="1"/>
          <p:nvPr/>
        </p:nvSpPr>
        <p:spPr>
          <a:xfrm>
            <a:off x="9171460" y="5306117"/>
            <a:ext cx="2352362" cy="38779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Increased DNA damage and anti-prostate cancer efficacy</a:t>
            </a:r>
            <a:endParaRPr kumimoji="0" lang="en-GB" sz="1200" b="0" i="0" u="none" strike="noStrike" kern="1200" cap="none" spc="0" normalizeH="0" baseline="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grpSp>
        <p:nvGrpSpPr>
          <p:cNvPr id="1118" name="Group 1117">
            <a:extLst>
              <a:ext uri="{FF2B5EF4-FFF2-40B4-BE49-F238E27FC236}">
                <a16:creationId xmlns:a16="http://schemas.microsoft.com/office/drawing/2014/main" id="{89C38D2B-FC03-DD83-56A5-6F8ABB1045D6}"/>
              </a:ext>
            </a:extLst>
          </p:cNvPr>
          <p:cNvGrpSpPr/>
          <p:nvPr/>
        </p:nvGrpSpPr>
        <p:grpSpPr>
          <a:xfrm>
            <a:off x="9389323" y="4358789"/>
            <a:ext cx="812540" cy="627568"/>
            <a:chOff x="5022546" y="1923866"/>
            <a:chExt cx="774920" cy="384891"/>
          </a:xfrm>
        </p:grpSpPr>
        <p:sp>
          <p:nvSpPr>
            <p:cNvPr id="1160" name="Freeform: Shape 1159">
              <a:extLst>
                <a:ext uri="{FF2B5EF4-FFF2-40B4-BE49-F238E27FC236}">
                  <a16:creationId xmlns:a16="http://schemas.microsoft.com/office/drawing/2014/main" id="{AAB0D66B-5D9D-1ED2-7183-C145C9168121}"/>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1" name="Freeform: Shape 1160">
              <a:extLst>
                <a:ext uri="{FF2B5EF4-FFF2-40B4-BE49-F238E27FC236}">
                  <a16:creationId xmlns:a16="http://schemas.microsoft.com/office/drawing/2014/main" id="{BA7F1F1B-96BC-7100-B2A3-E53BC9E483E4}"/>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2" name="Freeform: Shape 1161">
              <a:extLst>
                <a:ext uri="{FF2B5EF4-FFF2-40B4-BE49-F238E27FC236}">
                  <a16:creationId xmlns:a16="http://schemas.microsoft.com/office/drawing/2014/main" id="{21D2DE3E-07B0-0A5B-3639-CFB76FDBCD40}"/>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3" name="Freeform: Shape 1162">
              <a:extLst>
                <a:ext uri="{FF2B5EF4-FFF2-40B4-BE49-F238E27FC236}">
                  <a16:creationId xmlns:a16="http://schemas.microsoft.com/office/drawing/2014/main" id="{213A03E0-FD14-51C4-69D2-5EFD8A0C71E5}"/>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4" name="Freeform: Shape 1163">
              <a:extLst>
                <a:ext uri="{FF2B5EF4-FFF2-40B4-BE49-F238E27FC236}">
                  <a16:creationId xmlns:a16="http://schemas.microsoft.com/office/drawing/2014/main" id="{D102D82D-E37B-E8B8-E1FF-71F9A6AC6CEA}"/>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5" name="Freeform: Shape 1164">
              <a:extLst>
                <a:ext uri="{FF2B5EF4-FFF2-40B4-BE49-F238E27FC236}">
                  <a16:creationId xmlns:a16="http://schemas.microsoft.com/office/drawing/2014/main" id="{100CCE22-238C-D5F8-FA6A-2F541669AB65}"/>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6" name="Freeform: Shape 1165">
              <a:extLst>
                <a:ext uri="{FF2B5EF4-FFF2-40B4-BE49-F238E27FC236}">
                  <a16:creationId xmlns:a16="http://schemas.microsoft.com/office/drawing/2014/main" id="{1EDE0829-CFB0-D03A-791F-90BD4B6B130E}"/>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7" name="Freeform: Shape 1166">
              <a:extLst>
                <a:ext uri="{FF2B5EF4-FFF2-40B4-BE49-F238E27FC236}">
                  <a16:creationId xmlns:a16="http://schemas.microsoft.com/office/drawing/2014/main" id="{39CF2B4B-DA1F-FC93-4E92-3C837E9B7C87}"/>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8" name="Freeform: Shape 1167">
              <a:extLst>
                <a:ext uri="{FF2B5EF4-FFF2-40B4-BE49-F238E27FC236}">
                  <a16:creationId xmlns:a16="http://schemas.microsoft.com/office/drawing/2014/main" id="{128652B7-14A0-E73F-1523-794C4A8C0132}"/>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9" name="Freeform: Shape 1168">
              <a:extLst>
                <a:ext uri="{FF2B5EF4-FFF2-40B4-BE49-F238E27FC236}">
                  <a16:creationId xmlns:a16="http://schemas.microsoft.com/office/drawing/2014/main" id="{5A38EDDB-3822-3142-4422-5EC5B4D27B33}"/>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0" name="Freeform: Shape 1169">
              <a:extLst>
                <a:ext uri="{FF2B5EF4-FFF2-40B4-BE49-F238E27FC236}">
                  <a16:creationId xmlns:a16="http://schemas.microsoft.com/office/drawing/2014/main" id="{D0441F39-4215-AE1F-0DCF-C1DA9B1C7DE4}"/>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1" name="Freeform: Shape 1170">
              <a:extLst>
                <a:ext uri="{FF2B5EF4-FFF2-40B4-BE49-F238E27FC236}">
                  <a16:creationId xmlns:a16="http://schemas.microsoft.com/office/drawing/2014/main" id="{45D3168B-7E97-7DC8-6E66-9F3C850C05AD}"/>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2" name="Freeform: Shape 1171">
              <a:extLst>
                <a:ext uri="{FF2B5EF4-FFF2-40B4-BE49-F238E27FC236}">
                  <a16:creationId xmlns:a16="http://schemas.microsoft.com/office/drawing/2014/main" id="{BA9CF916-A1C1-BA4C-CC48-31C2BFF0F267}"/>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3" name="Freeform: Shape 1172">
              <a:extLst>
                <a:ext uri="{FF2B5EF4-FFF2-40B4-BE49-F238E27FC236}">
                  <a16:creationId xmlns:a16="http://schemas.microsoft.com/office/drawing/2014/main" id="{788BB8A3-33D7-D5C8-C258-05B135CB3DDA}"/>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4" name="Freeform: Shape 1173">
              <a:extLst>
                <a:ext uri="{FF2B5EF4-FFF2-40B4-BE49-F238E27FC236}">
                  <a16:creationId xmlns:a16="http://schemas.microsoft.com/office/drawing/2014/main" id="{0BF683F9-EB7C-C84D-0F58-242247F5DF22}"/>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5" name="Freeform: Shape 1174">
              <a:extLst>
                <a:ext uri="{FF2B5EF4-FFF2-40B4-BE49-F238E27FC236}">
                  <a16:creationId xmlns:a16="http://schemas.microsoft.com/office/drawing/2014/main" id="{EED50307-96DE-5CB2-36EC-DB0DA5599A2C}"/>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6" name="Freeform: Shape 1175">
              <a:extLst>
                <a:ext uri="{FF2B5EF4-FFF2-40B4-BE49-F238E27FC236}">
                  <a16:creationId xmlns:a16="http://schemas.microsoft.com/office/drawing/2014/main" id="{9731ED4A-52F7-F4B9-5841-F58F6E86D174}"/>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 name="Freeform: Shape 1176">
              <a:extLst>
                <a:ext uri="{FF2B5EF4-FFF2-40B4-BE49-F238E27FC236}">
                  <a16:creationId xmlns:a16="http://schemas.microsoft.com/office/drawing/2014/main" id="{8876A4F4-4BB9-215B-A7DD-DCDBFB5CC48C}"/>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8" name="Freeform: Shape 1177">
              <a:extLst>
                <a:ext uri="{FF2B5EF4-FFF2-40B4-BE49-F238E27FC236}">
                  <a16:creationId xmlns:a16="http://schemas.microsoft.com/office/drawing/2014/main" id="{AC314923-9BF2-0010-459B-98FDFD418048}"/>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9" name="Freeform: Shape 1178">
              <a:extLst>
                <a:ext uri="{FF2B5EF4-FFF2-40B4-BE49-F238E27FC236}">
                  <a16:creationId xmlns:a16="http://schemas.microsoft.com/office/drawing/2014/main" id="{190A61B3-5002-E3BD-26A4-F2FF31F82A80}"/>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0" name="Freeform: Shape 1179">
              <a:extLst>
                <a:ext uri="{FF2B5EF4-FFF2-40B4-BE49-F238E27FC236}">
                  <a16:creationId xmlns:a16="http://schemas.microsoft.com/office/drawing/2014/main" id="{304E1923-C8AE-A91E-2F3C-629BF3A2D445}"/>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1" name="Freeform: Shape 1180">
              <a:extLst>
                <a:ext uri="{FF2B5EF4-FFF2-40B4-BE49-F238E27FC236}">
                  <a16:creationId xmlns:a16="http://schemas.microsoft.com/office/drawing/2014/main" id="{5DE4CC7D-774B-8AF7-E661-C1CB8A3A3640}"/>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2" name="Freeform: Shape 1181">
              <a:extLst>
                <a:ext uri="{FF2B5EF4-FFF2-40B4-BE49-F238E27FC236}">
                  <a16:creationId xmlns:a16="http://schemas.microsoft.com/office/drawing/2014/main" id="{68A6E2AC-F242-FE1C-E8FD-49AB23935A59}"/>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3" name="Freeform: Shape 1182">
              <a:extLst>
                <a:ext uri="{FF2B5EF4-FFF2-40B4-BE49-F238E27FC236}">
                  <a16:creationId xmlns:a16="http://schemas.microsoft.com/office/drawing/2014/main" id="{F74EF247-3441-F245-4273-90D7CA3E6391}"/>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4" name="Freeform: Shape 1183">
              <a:extLst>
                <a:ext uri="{FF2B5EF4-FFF2-40B4-BE49-F238E27FC236}">
                  <a16:creationId xmlns:a16="http://schemas.microsoft.com/office/drawing/2014/main" id="{3CB4ADE6-654F-4E83-11F5-D646CD8DF5AA}"/>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5" name="Freeform: Shape 1184">
              <a:extLst>
                <a:ext uri="{FF2B5EF4-FFF2-40B4-BE49-F238E27FC236}">
                  <a16:creationId xmlns:a16="http://schemas.microsoft.com/office/drawing/2014/main" id="{2AB7726F-C45D-40B6-EA8A-8A733597276B}"/>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6" name="Freeform: Shape 1185">
              <a:extLst>
                <a:ext uri="{FF2B5EF4-FFF2-40B4-BE49-F238E27FC236}">
                  <a16:creationId xmlns:a16="http://schemas.microsoft.com/office/drawing/2014/main" id="{F147BD14-8873-FB6F-8E98-06BBCC7A3873}"/>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7" name="Freeform: Shape 1186">
              <a:extLst>
                <a:ext uri="{FF2B5EF4-FFF2-40B4-BE49-F238E27FC236}">
                  <a16:creationId xmlns:a16="http://schemas.microsoft.com/office/drawing/2014/main" id="{3BBAE74D-17A8-D838-696F-2694DDC29577}"/>
                </a:ext>
              </a:extLst>
            </p:cNvPr>
            <p:cNvSpPr/>
            <p:nvPr/>
          </p:nvSpPr>
          <p:spPr>
            <a:xfrm>
              <a:off x="5373015" y="1923866"/>
              <a:ext cx="40176" cy="29108"/>
            </a:xfrm>
            <a:custGeom>
              <a:avLst/>
              <a:gdLst>
                <a:gd name="connsiteX0" fmla="*/ 40176 w 40176"/>
                <a:gd name="connsiteY0" fmla="*/ 0 h 29108"/>
                <a:gd name="connsiteX1" fmla="*/ 0 w 40176"/>
                <a:gd name="connsiteY1" fmla="*/ 6340 h 29108"/>
                <a:gd name="connsiteX2" fmla="*/ 0 w 40176"/>
                <a:gd name="connsiteY2" fmla="*/ 29109 h 29108"/>
                <a:gd name="connsiteX3" fmla="*/ 28217 w 40176"/>
                <a:gd name="connsiteY3" fmla="*/ 26587 h 29108"/>
                <a:gd name="connsiteX4" fmla="*/ 40176 w 40176"/>
                <a:gd name="connsiteY4" fmla="*/ 0 h 2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6" h="29108">
                  <a:moveTo>
                    <a:pt x="40176" y="0"/>
                  </a:moveTo>
                  <a:lnTo>
                    <a:pt x="0" y="6340"/>
                  </a:lnTo>
                  <a:lnTo>
                    <a:pt x="0" y="29109"/>
                  </a:lnTo>
                  <a:lnTo>
                    <a:pt x="28217" y="26587"/>
                  </a:lnTo>
                  <a:lnTo>
                    <a:pt x="40176" y="0"/>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8" name="Freeform: Shape 1187">
              <a:extLst>
                <a:ext uri="{FF2B5EF4-FFF2-40B4-BE49-F238E27FC236}">
                  <a16:creationId xmlns:a16="http://schemas.microsoft.com/office/drawing/2014/main" id="{17BB5E4B-B5BD-3D85-7DF9-E3280F38D404}"/>
                </a:ext>
              </a:extLst>
            </p:cNvPr>
            <p:cNvSpPr/>
            <p:nvPr/>
          </p:nvSpPr>
          <p:spPr>
            <a:xfrm>
              <a:off x="5287253" y="1933989"/>
              <a:ext cx="41258" cy="32926"/>
            </a:xfrm>
            <a:custGeom>
              <a:avLst/>
              <a:gdLst>
                <a:gd name="connsiteX0" fmla="*/ 41258 w 41258"/>
                <a:gd name="connsiteY0" fmla="*/ 8862 h 32926"/>
                <a:gd name="connsiteX1" fmla="*/ 22808 w 41258"/>
                <a:gd name="connsiteY1" fmla="*/ 0 h 32926"/>
                <a:gd name="connsiteX2" fmla="*/ 0 w 41258"/>
                <a:gd name="connsiteY2" fmla="*/ 12680 h 32926"/>
                <a:gd name="connsiteX3" fmla="*/ 2164 w 41258"/>
                <a:gd name="connsiteY3" fmla="*/ 31631 h 32926"/>
                <a:gd name="connsiteX4" fmla="*/ 23890 w 41258"/>
                <a:gd name="connsiteY4" fmla="*/ 32927 h 32926"/>
                <a:gd name="connsiteX5" fmla="*/ 41258 w 41258"/>
                <a:gd name="connsiteY5" fmla="*/ 8862 h 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8" h="32926">
                  <a:moveTo>
                    <a:pt x="41258" y="8862"/>
                  </a:moveTo>
                  <a:lnTo>
                    <a:pt x="22808" y="0"/>
                  </a:lnTo>
                  <a:lnTo>
                    <a:pt x="0" y="12680"/>
                  </a:lnTo>
                  <a:lnTo>
                    <a:pt x="2164" y="31631"/>
                  </a:lnTo>
                  <a:lnTo>
                    <a:pt x="23890" y="32927"/>
                  </a:lnTo>
                  <a:lnTo>
                    <a:pt x="41258"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9" name="Freeform: Shape 1188">
              <a:extLst>
                <a:ext uri="{FF2B5EF4-FFF2-40B4-BE49-F238E27FC236}">
                  <a16:creationId xmlns:a16="http://schemas.microsoft.com/office/drawing/2014/main" id="{8DCFD832-046C-0C4D-6CE2-155D15A6DF51}"/>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0" name="Freeform: Shape 1189">
              <a:extLst>
                <a:ext uri="{FF2B5EF4-FFF2-40B4-BE49-F238E27FC236}">
                  <a16:creationId xmlns:a16="http://schemas.microsoft.com/office/drawing/2014/main" id="{FA62986D-4F9D-9342-E7DE-7249154E9721}"/>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1" name="Freeform: Shape 1190">
              <a:extLst>
                <a:ext uri="{FF2B5EF4-FFF2-40B4-BE49-F238E27FC236}">
                  <a16:creationId xmlns:a16="http://schemas.microsoft.com/office/drawing/2014/main" id="{A11BC9B7-EA90-7C04-9685-A2599EED6F67}"/>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2" name="Freeform: Shape 1191">
              <a:extLst>
                <a:ext uri="{FF2B5EF4-FFF2-40B4-BE49-F238E27FC236}">
                  <a16:creationId xmlns:a16="http://schemas.microsoft.com/office/drawing/2014/main" id="{B69274E8-515E-2176-FCA5-4DA4C1842E64}"/>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3" name="Freeform: Shape 1192">
              <a:extLst>
                <a:ext uri="{FF2B5EF4-FFF2-40B4-BE49-F238E27FC236}">
                  <a16:creationId xmlns:a16="http://schemas.microsoft.com/office/drawing/2014/main" id="{0E50AEBF-5C08-7E1C-20AD-3C2EF5C3B455}"/>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4" name="Freeform: Shape 1193">
              <a:extLst>
                <a:ext uri="{FF2B5EF4-FFF2-40B4-BE49-F238E27FC236}">
                  <a16:creationId xmlns:a16="http://schemas.microsoft.com/office/drawing/2014/main" id="{69DAE1C8-4BB9-CC89-405A-E0403BA8BDD7}"/>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5" name="Freeform: Shape 1194">
              <a:extLst>
                <a:ext uri="{FF2B5EF4-FFF2-40B4-BE49-F238E27FC236}">
                  <a16:creationId xmlns:a16="http://schemas.microsoft.com/office/drawing/2014/main" id="{89A364D0-C520-EAE4-D8D2-9AEDF0850431}"/>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6" name="Freeform: Shape 1195">
              <a:extLst>
                <a:ext uri="{FF2B5EF4-FFF2-40B4-BE49-F238E27FC236}">
                  <a16:creationId xmlns:a16="http://schemas.microsoft.com/office/drawing/2014/main" id="{138A9396-ED4C-CF5B-3DB6-D5224E44758C}"/>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7" name="Freeform: Shape 1196">
              <a:extLst>
                <a:ext uri="{FF2B5EF4-FFF2-40B4-BE49-F238E27FC236}">
                  <a16:creationId xmlns:a16="http://schemas.microsoft.com/office/drawing/2014/main" id="{EDB30F63-C23E-533E-9641-F34C6806955E}"/>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8" name="Freeform: Shape 1197">
              <a:extLst>
                <a:ext uri="{FF2B5EF4-FFF2-40B4-BE49-F238E27FC236}">
                  <a16:creationId xmlns:a16="http://schemas.microsoft.com/office/drawing/2014/main" id="{55F1D2C6-5C08-A255-92AE-A16EB516AD33}"/>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99" name="Freeform: Shape 1198">
              <a:extLst>
                <a:ext uri="{FF2B5EF4-FFF2-40B4-BE49-F238E27FC236}">
                  <a16:creationId xmlns:a16="http://schemas.microsoft.com/office/drawing/2014/main" id="{43F80C3B-9258-4E6C-A8AF-27530F7A52C0}"/>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19" name="Group 1118">
            <a:extLst>
              <a:ext uri="{FF2B5EF4-FFF2-40B4-BE49-F238E27FC236}">
                <a16:creationId xmlns:a16="http://schemas.microsoft.com/office/drawing/2014/main" id="{F7BBD6E0-6F36-A323-D3B7-C10C7BBE6560}"/>
              </a:ext>
            </a:extLst>
          </p:cNvPr>
          <p:cNvGrpSpPr/>
          <p:nvPr/>
        </p:nvGrpSpPr>
        <p:grpSpPr>
          <a:xfrm>
            <a:off x="10348486" y="4083300"/>
            <a:ext cx="812540" cy="627568"/>
            <a:chOff x="5022546" y="1923866"/>
            <a:chExt cx="774920" cy="384891"/>
          </a:xfrm>
        </p:grpSpPr>
        <p:sp>
          <p:nvSpPr>
            <p:cNvPr id="1120" name="Freeform: Shape 1119">
              <a:extLst>
                <a:ext uri="{FF2B5EF4-FFF2-40B4-BE49-F238E27FC236}">
                  <a16:creationId xmlns:a16="http://schemas.microsoft.com/office/drawing/2014/main" id="{D51F42BF-A59A-2968-1067-DCF4DE533123}"/>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1" name="Freeform: Shape 1120">
              <a:extLst>
                <a:ext uri="{FF2B5EF4-FFF2-40B4-BE49-F238E27FC236}">
                  <a16:creationId xmlns:a16="http://schemas.microsoft.com/office/drawing/2014/main" id="{F3ECE828-16D8-3359-F5DD-578723164CB0}"/>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2" name="Freeform: Shape 1121">
              <a:extLst>
                <a:ext uri="{FF2B5EF4-FFF2-40B4-BE49-F238E27FC236}">
                  <a16:creationId xmlns:a16="http://schemas.microsoft.com/office/drawing/2014/main" id="{66E07726-FEE2-3A33-B117-E78AF8E6FF67}"/>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3" name="Freeform: Shape 1122">
              <a:extLst>
                <a:ext uri="{FF2B5EF4-FFF2-40B4-BE49-F238E27FC236}">
                  <a16:creationId xmlns:a16="http://schemas.microsoft.com/office/drawing/2014/main" id="{1F524F5B-2E46-8A44-6093-8B9DE0100E4E}"/>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4" name="Freeform: Shape 1123">
              <a:extLst>
                <a:ext uri="{FF2B5EF4-FFF2-40B4-BE49-F238E27FC236}">
                  <a16:creationId xmlns:a16="http://schemas.microsoft.com/office/drawing/2014/main" id="{2CB41BC6-08DB-0746-EC17-375176300895}"/>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5" name="Freeform: Shape 1124">
              <a:extLst>
                <a:ext uri="{FF2B5EF4-FFF2-40B4-BE49-F238E27FC236}">
                  <a16:creationId xmlns:a16="http://schemas.microsoft.com/office/drawing/2014/main" id="{3412471F-FD57-C190-6AF7-58BF79764FDD}"/>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6" name="Freeform: Shape 1125">
              <a:extLst>
                <a:ext uri="{FF2B5EF4-FFF2-40B4-BE49-F238E27FC236}">
                  <a16:creationId xmlns:a16="http://schemas.microsoft.com/office/drawing/2014/main" id="{9B0EF1A4-A2BF-4BD6-B56E-E8E9DA9032B9}"/>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7" name="Freeform: Shape 1126">
              <a:extLst>
                <a:ext uri="{FF2B5EF4-FFF2-40B4-BE49-F238E27FC236}">
                  <a16:creationId xmlns:a16="http://schemas.microsoft.com/office/drawing/2014/main" id="{504138C7-879F-2D3E-E2F3-87E34DAF6DB0}"/>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8" name="Freeform: Shape 1127">
              <a:extLst>
                <a:ext uri="{FF2B5EF4-FFF2-40B4-BE49-F238E27FC236}">
                  <a16:creationId xmlns:a16="http://schemas.microsoft.com/office/drawing/2014/main" id="{BE76A0CE-6EDA-1D97-49BB-8F5D7BDA577F}"/>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9" name="Freeform: Shape 1128">
              <a:extLst>
                <a:ext uri="{FF2B5EF4-FFF2-40B4-BE49-F238E27FC236}">
                  <a16:creationId xmlns:a16="http://schemas.microsoft.com/office/drawing/2014/main" id="{E2B0C3C4-B2A1-3501-0DC1-521D24679402}"/>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0" name="Freeform: Shape 1129">
              <a:extLst>
                <a:ext uri="{FF2B5EF4-FFF2-40B4-BE49-F238E27FC236}">
                  <a16:creationId xmlns:a16="http://schemas.microsoft.com/office/drawing/2014/main" id="{3058AFFF-DAFC-4ACB-E56A-3A76FCF947EE}"/>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1" name="Freeform: Shape 1130">
              <a:extLst>
                <a:ext uri="{FF2B5EF4-FFF2-40B4-BE49-F238E27FC236}">
                  <a16:creationId xmlns:a16="http://schemas.microsoft.com/office/drawing/2014/main" id="{1015C334-899A-594A-CC32-713002FE7B2A}"/>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2" name="Freeform: Shape 1131">
              <a:extLst>
                <a:ext uri="{FF2B5EF4-FFF2-40B4-BE49-F238E27FC236}">
                  <a16:creationId xmlns:a16="http://schemas.microsoft.com/office/drawing/2014/main" id="{0715A821-AE45-560B-76F5-7D6E9B953437}"/>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3" name="Freeform: Shape 1132">
              <a:extLst>
                <a:ext uri="{FF2B5EF4-FFF2-40B4-BE49-F238E27FC236}">
                  <a16:creationId xmlns:a16="http://schemas.microsoft.com/office/drawing/2014/main" id="{B7463202-F979-812E-61E1-340F1A0F8C84}"/>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4" name="Freeform: Shape 1133">
              <a:extLst>
                <a:ext uri="{FF2B5EF4-FFF2-40B4-BE49-F238E27FC236}">
                  <a16:creationId xmlns:a16="http://schemas.microsoft.com/office/drawing/2014/main" id="{AAC2990C-81E1-DE86-98F7-D45044E2B3BD}"/>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5" name="Freeform: Shape 1134">
              <a:extLst>
                <a:ext uri="{FF2B5EF4-FFF2-40B4-BE49-F238E27FC236}">
                  <a16:creationId xmlns:a16="http://schemas.microsoft.com/office/drawing/2014/main" id="{F3BF4C60-8EA6-F8F0-6DE9-EB06459341D3}"/>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6" name="Freeform: Shape 1135">
              <a:extLst>
                <a:ext uri="{FF2B5EF4-FFF2-40B4-BE49-F238E27FC236}">
                  <a16:creationId xmlns:a16="http://schemas.microsoft.com/office/drawing/2014/main" id="{680858FA-0E98-8834-CC76-5FD1F6508A93}"/>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7" name="Freeform: Shape 1136">
              <a:extLst>
                <a:ext uri="{FF2B5EF4-FFF2-40B4-BE49-F238E27FC236}">
                  <a16:creationId xmlns:a16="http://schemas.microsoft.com/office/drawing/2014/main" id="{04A1E735-1E6B-8FB0-4527-CFDEF03FBD4D}"/>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8" name="Freeform: Shape 1137">
              <a:extLst>
                <a:ext uri="{FF2B5EF4-FFF2-40B4-BE49-F238E27FC236}">
                  <a16:creationId xmlns:a16="http://schemas.microsoft.com/office/drawing/2014/main" id="{AC49165F-FA84-413B-AEF4-A2F801D7DD4F}"/>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39" name="Freeform: Shape 1138">
              <a:extLst>
                <a:ext uri="{FF2B5EF4-FFF2-40B4-BE49-F238E27FC236}">
                  <a16:creationId xmlns:a16="http://schemas.microsoft.com/office/drawing/2014/main" id="{38E34584-8CD9-7721-B1E8-9C4010D59088}"/>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0" name="Freeform: Shape 1139">
              <a:extLst>
                <a:ext uri="{FF2B5EF4-FFF2-40B4-BE49-F238E27FC236}">
                  <a16:creationId xmlns:a16="http://schemas.microsoft.com/office/drawing/2014/main" id="{215C0186-323D-DF02-0F17-77CF93A0C8DF}"/>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1" name="Freeform: Shape 1140">
              <a:extLst>
                <a:ext uri="{FF2B5EF4-FFF2-40B4-BE49-F238E27FC236}">
                  <a16:creationId xmlns:a16="http://schemas.microsoft.com/office/drawing/2014/main" id="{ED8EB4E3-69EE-4970-B950-2BCAE6534944}"/>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2" name="Freeform: Shape 1141">
              <a:extLst>
                <a:ext uri="{FF2B5EF4-FFF2-40B4-BE49-F238E27FC236}">
                  <a16:creationId xmlns:a16="http://schemas.microsoft.com/office/drawing/2014/main" id="{017170B8-9959-7FAD-5EBE-D0E359CA7170}"/>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3" name="Freeform: Shape 1142">
              <a:extLst>
                <a:ext uri="{FF2B5EF4-FFF2-40B4-BE49-F238E27FC236}">
                  <a16:creationId xmlns:a16="http://schemas.microsoft.com/office/drawing/2014/main" id="{924424DC-52A1-3210-F4AD-3A171F0C7528}"/>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4" name="Freeform: Shape 1143">
              <a:extLst>
                <a:ext uri="{FF2B5EF4-FFF2-40B4-BE49-F238E27FC236}">
                  <a16:creationId xmlns:a16="http://schemas.microsoft.com/office/drawing/2014/main" id="{877B2E19-D31F-8A32-2B24-C66092BF145D}"/>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5" name="Freeform: Shape 1144">
              <a:extLst>
                <a:ext uri="{FF2B5EF4-FFF2-40B4-BE49-F238E27FC236}">
                  <a16:creationId xmlns:a16="http://schemas.microsoft.com/office/drawing/2014/main" id="{CE816A88-64EB-A32D-7C15-1157177A9B0B}"/>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 name="Freeform: Shape 1145">
              <a:extLst>
                <a:ext uri="{FF2B5EF4-FFF2-40B4-BE49-F238E27FC236}">
                  <a16:creationId xmlns:a16="http://schemas.microsoft.com/office/drawing/2014/main" id="{7701B74D-CBAE-C6EE-5B65-5FE026B76647}"/>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7" name="Freeform: Shape 1146">
              <a:extLst>
                <a:ext uri="{FF2B5EF4-FFF2-40B4-BE49-F238E27FC236}">
                  <a16:creationId xmlns:a16="http://schemas.microsoft.com/office/drawing/2014/main" id="{7BE01BCC-7849-C932-16CD-DBF1CDE4FDF2}"/>
                </a:ext>
              </a:extLst>
            </p:cNvPr>
            <p:cNvSpPr/>
            <p:nvPr/>
          </p:nvSpPr>
          <p:spPr>
            <a:xfrm>
              <a:off x="5373015" y="1923866"/>
              <a:ext cx="40176" cy="29108"/>
            </a:xfrm>
            <a:custGeom>
              <a:avLst/>
              <a:gdLst>
                <a:gd name="connsiteX0" fmla="*/ 40176 w 40176"/>
                <a:gd name="connsiteY0" fmla="*/ 0 h 29108"/>
                <a:gd name="connsiteX1" fmla="*/ 0 w 40176"/>
                <a:gd name="connsiteY1" fmla="*/ 6340 h 29108"/>
                <a:gd name="connsiteX2" fmla="*/ 0 w 40176"/>
                <a:gd name="connsiteY2" fmla="*/ 29109 h 29108"/>
                <a:gd name="connsiteX3" fmla="*/ 28217 w 40176"/>
                <a:gd name="connsiteY3" fmla="*/ 26587 h 29108"/>
                <a:gd name="connsiteX4" fmla="*/ 40176 w 40176"/>
                <a:gd name="connsiteY4" fmla="*/ 0 h 2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6" h="29108">
                  <a:moveTo>
                    <a:pt x="40176" y="0"/>
                  </a:moveTo>
                  <a:lnTo>
                    <a:pt x="0" y="6340"/>
                  </a:lnTo>
                  <a:lnTo>
                    <a:pt x="0" y="29109"/>
                  </a:lnTo>
                  <a:lnTo>
                    <a:pt x="28217" y="26587"/>
                  </a:lnTo>
                  <a:lnTo>
                    <a:pt x="40176" y="0"/>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8" name="Freeform: Shape 1147">
              <a:extLst>
                <a:ext uri="{FF2B5EF4-FFF2-40B4-BE49-F238E27FC236}">
                  <a16:creationId xmlns:a16="http://schemas.microsoft.com/office/drawing/2014/main" id="{50F953B8-D351-1A81-64A8-1EB629835515}"/>
                </a:ext>
              </a:extLst>
            </p:cNvPr>
            <p:cNvSpPr/>
            <p:nvPr/>
          </p:nvSpPr>
          <p:spPr>
            <a:xfrm>
              <a:off x="5287253" y="1933989"/>
              <a:ext cx="41258" cy="32926"/>
            </a:xfrm>
            <a:custGeom>
              <a:avLst/>
              <a:gdLst>
                <a:gd name="connsiteX0" fmla="*/ 41258 w 41258"/>
                <a:gd name="connsiteY0" fmla="*/ 8862 h 32926"/>
                <a:gd name="connsiteX1" fmla="*/ 22808 w 41258"/>
                <a:gd name="connsiteY1" fmla="*/ 0 h 32926"/>
                <a:gd name="connsiteX2" fmla="*/ 0 w 41258"/>
                <a:gd name="connsiteY2" fmla="*/ 12680 h 32926"/>
                <a:gd name="connsiteX3" fmla="*/ 2164 w 41258"/>
                <a:gd name="connsiteY3" fmla="*/ 31631 h 32926"/>
                <a:gd name="connsiteX4" fmla="*/ 23890 w 41258"/>
                <a:gd name="connsiteY4" fmla="*/ 32927 h 32926"/>
                <a:gd name="connsiteX5" fmla="*/ 41258 w 41258"/>
                <a:gd name="connsiteY5" fmla="*/ 8862 h 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8" h="32926">
                  <a:moveTo>
                    <a:pt x="41258" y="8862"/>
                  </a:moveTo>
                  <a:lnTo>
                    <a:pt x="22808" y="0"/>
                  </a:lnTo>
                  <a:lnTo>
                    <a:pt x="0" y="12680"/>
                  </a:lnTo>
                  <a:lnTo>
                    <a:pt x="2164" y="31631"/>
                  </a:lnTo>
                  <a:lnTo>
                    <a:pt x="23890" y="32927"/>
                  </a:lnTo>
                  <a:lnTo>
                    <a:pt x="41258"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9" name="Freeform: Shape 1148">
              <a:extLst>
                <a:ext uri="{FF2B5EF4-FFF2-40B4-BE49-F238E27FC236}">
                  <a16:creationId xmlns:a16="http://schemas.microsoft.com/office/drawing/2014/main" id="{3A665172-8F3A-856E-B23B-0C795829950C}"/>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0" name="Freeform: Shape 1149">
              <a:extLst>
                <a:ext uri="{FF2B5EF4-FFF2-40B4-BE49-F238E27FC236}">
                  <a16:creationId xmlns:a16="http://schemas.microsoft.com/office/drawing/2014/main" id="{064B5DFD-AD08-470F-D916-63422AF3DF01}"/>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1" name="Freeform: Shape 1150">
              <a:extLst>
                <a:ext uri="{FF2B5EF4-FFF2-40B4-BE49-F238E27FC236}">
                  <a16:creationId xmlns:a16="http://schemas.microsoft.com/office/drawing/2014/main" id="{0F71D40E-DC04-4122-D615-A2841A0321CA}"/>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2" name="Freeform: Shape 1151">
              <a:extLst>
                <a:ext uri="{FF2B5EF4-FFF2-40B4-BE49-F238E27FC236}">
                  <a16:creationId xmlns:a16="http://schemas.microsoft.com/office/drawing/2014/main" id="{23602572-82AC-AC97-56C8-ADE2678EECF7}"/>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3" name="Freeform: Shape 1152">
              <a:extLst>
                <a:ext uri="{FF2B5EF4-FFF2-40B4-BE49-F238E27FC236}">
                  <a16:creationId xmlns:a16="http://schemas.microsoft.com/office/drawing/2014/main" id="{7F8E4F14-95CC-599E-1632-BA5A6DE511BB}"/>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4" name="Freeform: Shape 1153">
              <a:extLst>
                <a:ext uri="{FF2B5EF4-FFF2-40B4-BE49-F238E27FC236}">
                  <a16:creationId xmlns:a16="http://schemas.microsoft.com/office/drawing/2014/main" id="{8D110AC5-5344-3504-90D9-2C78434AFC36}"/>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5" name="Freeform: Shape 1154">
              <a:extLst>
                <a:ext uri="{FF2B5EF4-FFF2-40B4-BE49-F238E27FC236}">
                  <a16:creationId xmlns:a16="http://schemas.microsoft.com/office/drawing/2014/main" id="{A7283049-8A9A-E1B6-A85F-5EA297FE01C4}"/>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6" name="Freeform: Shape 1155">
              <a:extLst>
                <a:ext uri="{FF2B5EF4-FFF2-40B4-BE49-F238E27FC236}">
                  <a16:creationId xmlns:a16="http://schemas.microsoft.com/office/drawing/2014/main" id="{4D8D2556-5328-75A0-C4EB-2C7F87617FA5}"/>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7" name="Freeform: Shape 1156">
              <a:extLst>
                <a:ext uri="{FF2B5EF4-FFF2-40B4-BE49-F238E27FC236}">
                  <a16:creationId xmlns:a16="http://schemas.microsoft.com/office/drawing/2014/main" id="{DA386A2D-7FCF-75F3-470F-F8CDE75A1D40}"/>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8" name="Freeform: Shape 1157">
              <a:extLst>
                <a:ext uri="{FF2B5EF4-FFF2-40B4-BE49-F238E27FC236}">
                  <a16:creationId xmlns:a16="http://schemas.microsoft.com/office/drawing/2014/main" id="{6FF467D3-5122-2FD6-C9D3-F484F744733F}"/>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9" name="Freeform: Shape 1158">
              <a:extLst>
                <a:ext uri="{FF2B5EF4-FFF2-40B4-BE49-F238E27FC236}">
                  <a16:creationId xmlns:a16="http://schemas.microsoft.com/office/drawing/2014/main" id="{791426BE-6840-177F-465E-68EEC0453043}"/>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01" name="TextBox 1200">
            <a:extLst>
              <a:ext uri="{FF2B5EF4-FFF2-40B4-BE49-F238E27FC236}">
                <a16:creationId xmlns:a16="http://schemas.microsoft.com/office/drawing/2014/main" id="{57BE97F1-CA78-5CC0-C5CD-577FA1E4F31A}"/>
              </a:ext>
            </a:extLst>
          </p:cNvPr>
          <p:cNvSpPr txBox="1"/>
          <p:nvPr/>
        </p:nvSpPr>
        <p:spPr>
          <a:xfrm>
            <a:off x="6037438" y="5332337"/>
            <a:ext cx="1938429" cy="38779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Inhibition of AR DNA binding and repair</a:t>
            </a:r>
          </a:p>
        </p:txBody>
      </p:sp>
      <p:grpSp>
        <p:nvGrpSpPr>
          <p:cNvPr id="1203" name="Group 1202">
            <a:extLst>
              <a:ext uri="{FF2B5EF4-FFF2-40B4-BE49-F238E27FC236}">
                <a16:creationId xmlns:a16="http://schemas.microsoft.com/office/drawing/2014/main" id="{417EF2AD-5307-7F3F-07A9-5FB23C6A14B8}"/>
              </a:ext>
            </a:extLst>
          </p:cNvPr>
          <p:cNvGrpSpPr/>
          <p:nvPr/>
        </p:nvGrpSpPr>
        <p:grpSpPr>
          <a:xfrm>
            <a:off x="6515626" y="4733694"/>
            <a:ext cx="812540" cy="627568"/>
            <a:chOff x="5022546" y="1923866"/>
            <a:chExt cx="774920" cy="384891"/>
          </a:xfrm>
        </p:grpSpPr>
        <p:sp>
          <p:nvSpPr>
            <p:cNvPr id="1225" name="Freeform: Shape 1224">
              <a:extLst>
                <a:ext uri="{FF2B5EF4-FFF2-40B4-BE49-F238E27FC236}">
                  <a16:creationId xmlns:a16="http://schemas.microsoft.com/office/drawing/2014/main" id="{81D3A1FE-C6D7-AC43-5EB6-43B831822700}"/>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6" name="Freeform: Shape 1225">
              <a:extLst>
                <a:ext uri="{FF2B5EF4-FFF2-40B4-BE49-F238E27FC236}">
                  <a16:creationId xmlns:a16="http://schemas.microsoft.com/office/drawing/2014/main" id="{3FC5D0E4-0683-8C61-04B0-5771761E16EC}"/>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7" name="Freeform: Shape 1226">
              <a:extLst>
                <a:ext uri="{FF2B5EF4-FFF2-40B4-BE49-F238E27FC236}">
                  <a16:creationId xmlns:a16="http://schemas.microsoft.com/office/drawing/2014/main" id="{A6DEC52A-5308-BE9D-78C7-EC0399903E5B}"/>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8" name="Freeform: Shape 1227">
              <a:extLst>
                <a:ext uri="{FF2B5EF4-FFF2-40B4-BE49-F238E27FC236}">
                  <a16:creationId xmlns:a16="http://schemas.microsoft.com/office/drawing/2014/main" id="{97FFDA96-12AF-35FA-B1BC-9BB5BEEBEB91}"/>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9" name="Freeform: Shape 1228">
              <a:extLst>
                <a:ext uri="{FF2B5EF4-FFF2-40B4-BE49-F238E27FC236}">
                  <a16:creationId xmlns:a16="http://schemas.microsoft.com/office/drawing/2014/main" id="{AB939C2E-916C-69FD-2C91-BE9123706E37}"/>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0" name="Freeform: Shape 1229">
              <a:extLst>
                <a:ext uri="{FF2B5EF4-FFF2-40B4-BE49-F238E27FC236}">
                  <a16:creationId xmlns:a16="http://schemas.microsoft.com/office/drawing/2014/main" id="{A024B92A-1D5F-759B-281A-E6C8A5D9609E}"/>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1" name="Freeform: Shape 1230">
              <a:extLst>
                <a:ext uri="{FF2B5EF4-FFF2-40B4-BE49-F238E27FC236}">
                  <a16:creationId xmlns:a16="http://schemas.microsoft.com/office/drawing/2014/main" id="{BE68CFB1-2EBD-2E67-58CB-FE093ACCDF4B}"/>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2" name="Freeform: Shape 1231">
              <a:extLst>
                <a:ext uri="{FF2B5EF4-FFF2-40B4-BE49-F238E27FC236}">
                  <a16:creationId xmlns:a16="http://schemas.microsoft.com/office/drawing/2014/main" id="{79E3856C-E3CF-E5CF-7AE5-61D7770924AF}"/>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3" name="Freeform: Shape 1232">
              <a:extLst>
                <a:ext uri="{FF2B5EF4-FFF2-40B4-BE49-F238E27FC236}">
                  <a16:creationId xmlns:a16="http://schemas.microsoft.com/office/drawing/2014/main" id="{08F61C4E-7CF0-BAE7-273B-282D04CD9F76}"/>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4" name="Freeform: Shape 1233">
              <a:extLst>
                <a:ext uri="{FF2B5EF4-FFF2-40B4-BE49-F238E27FC236}">
                  <a16:creationId xmlns:a16="http://schemas.microsoft.com/office/drawing/2014/main" id="{C1199D22-6AC3-581E-2AB6-7CA11B693274}"/>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5" name="Freeform: Shape 1234">
              <a:extLst>
                <a:ext uri="{FF2B5EF4-FFF2-40B4-BE49-F238E27FC236}">
                  <a16:creationId xmlns:a16="http://schemas.microsoft.com/office/drawing/2014/main" id="{1A023F79-FE41-7D02-89BC-E90C74794A15}"/>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6" name="Freeform: Shape 1235">
              <a:extLst>
                <a:ext uri="{FF2B5EF4-FFF2-40B4-BE49-F238E27FC236}">
                  <a16:creationId xmlns:a16="http://schemas.microsoft.com/office/drawing/2014/main" id="{018AFDBD-E4A8-4D44-DBCA-68FBB10A99D2}"/>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7" name="Freeform: Shape 1236">
              <a:extLst>
                <a:ext uri="{FF2B5EF4-FFF2-40B4-BE49-F238E27FC236}">
                  <a16:creationId xmlns:a16="http://schemas.microsoft.com/office/drawing/2014/main" id="{1BA4EF13-522B-1CFB-F223-14727513137A}"/>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8" name="Freeform: Shape 1237">
              <a:extLst>
                <a:ext uri="{FF2B5EF4-FFF2-40B4-BE49-F238E27FC236}">
                  <a16:creationId xmlns:a16="http://schemas.microsoft.com/office/drawing/2014/main" id="{D5CAAE4F-B280-C39B-BD16-F17B0825D8A4}"/>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9" name="Freeform: Shape 1238">
              <a:extLst>
                <a:ext uri="{FF2B5EF4-FFF2-40B4-BE49-F238E27FC236}">
                  <a16:creationId xmlns:a16="http://schemas.microsoft.com/office/drawing/2014/main" id="{5D2E00A4-54B0-9B98-8493-539B144EE9C9}"/>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0" name="Freeform: Shape 1239">
              <a:extLst>
                <a:ext uri="{FF2B5EF4-FFF2-40B4-BE49-F238E27FC236}">
                  <a16:creationId xmlns:a16="http://schemas.microsoft.com/office/drawing/2014/main" id="{1D8AA07C-5152-9CCE-B9F8-599E7EC9E7B4}"/>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1" name="Freeform: Shape 1240">
              <a:extLst>
                <a:ext uri="{FF2B5EF4-FFF2-40B4-BE49-F238E27FC236}">
                  <a16:creationId xmlns:a16="http://schemas.microsoft.com/office/drawing/2014/main" id="{877988EE-3C60-5BF1-6905-B29B790FFE9F}"/>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2" name="Freeform: Shape 1241">
              <a:extLst>
                <a:ext uri="{FF2B5EF4-FFF2-40B4-BE49-F238E27FC236}">
                  <a16:creationId xmlns:a16="http://schemas.microsoft.com/office/drawing/2014/main" id="{123C6350-F6E9-EA6E-2F12-135E979985D2}"/>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3" name="Freeform: Shape 1242">
              <a:extLst>
                <a:ext uri="{FF2B5EF4-FFF2-40B4-BE49-F238E27FC236}">
                  <a16:creationId xmlns:a16="http://schemas.microsoft.com/office/drawing/2014/main" id="{2EC1A68F-C258-66E6-0612-6147B508119A}"/>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4" name="Freeform: Shape 1243">
              <a:extLst>
                <a:ext uri="{FF2B5EF4-FFF2-40B4-BE49-F238E27FC236}">
                  <a16:creationId xmlns:a16="http://schemas.microsoft.com/office/drawing/2014/main" id="{8D7A85C7-7490-73BE-ECD1-30F87055C3CF}"/>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5" name="Freeform: Shape 1244">
              <a:extLst>
                <a:ext uri="{FF2B5EF4-FFF2-40B4-BE49-F238E27FC236}">
                  <a16:creationId xmlns:a16="http://schemas.microsoft.com/office/drawing/2014/main" id="{DC233841-5B18-66B4-3435-DA06C8E078ED}"/>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6" name="Freeform: Shape 1245">
              <a:extLst>
                <a:ext uri="{FF2B5EF4-FFF2-40B4-BE49-F238E27FC236}">
                  <a16:creationId xmlns:a16="http://schemas.microsoft.com/office/drawing/2014/main" id="{64508317-15FB-7BBF-A285-B0F6DF273E55}"/>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7" name="Freeform: Shape 1246">
              <a:extLst>
                <a:ext uri="{FF2B5EF4-FFF2-40B4-BE49-F238E27FC236}">
                  <a16:creationId xmlns:a16="http://schemas.microsoft.com/office/drawing/2014/main" id="{FE0B15CD-DF7A-CCDE-F4D7-4D0B66C96C03}"/>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8" name="Freeform: Shape 1247">
              <a:extLst>
                <a:ext uri="{FF2B5EF4-FFF2-40B4-BE49-F238E27FC236}">
                  <a16:creationId xmlns:a16="http://schemas.microsoft.com/office/drawing/2014/main" id="{B38FB9C0-FD32-0FD3-254F-D8BA95A2A178}"/>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9" name="Freeform: Shape 1248">
              <a:extLst>
                <a:ext uri="{FF2B5EF4-FFF2-40B4-BE49-F238E27FC236}">
                  <a16:creationId xmlns:a16="http://schemas.microsoft.com/office/drawing/2014/main" id="{EBA1E5FF-D84B-78B7-C64D-B0C712958345}"/>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0" name="Freeform: Shape 1249">
              <a:extLst>
                <a:ext uri="{FF2B5EF4-FFF2-40B4-BE49-F238E27FC236}">
                  <a16:creationId xmlns:a16="http://schemas.microsoft.com/office/drawing/2014/main" id="{32C3F1F3-13D4-0A19-42D5-100CE9BB279C}"/>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1" name="Freeform: Shape 1250">
              <a:extLst>
                <a:ext uri="{FF2B5EF4-FFF2-40B4-BE49-F238E27FC236}">
                  <a16:creationId xmlns:a16="http://schemas.microsoft.com/office/drawing/2014/main" id="{55AA66A9-E937-1FED-7336-53849F4C7FCF}"/>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2" name="Freeform: Shape 1251">
              <a:extLst>
                <a:ext uri="{FF2B5EF4-FFF2-40B4-BE49-F238E27FC236}">
                  <a16:creationId xmlns:a16="http://schemas.microsoft.com/office/drawing/2014/main" id="{DBCDDFB8-875E-AD42-32A0-164F9F0613CD}"/>
                </a:ext>
              </a:extLst>
            </p:cNvPr>
            <p:cNvSpPr/>
            <p:nvPr/>
          </p:nvSpPr>
          <p:spPr>
            <a:xfrm>
              <a:off x="5373015" y="1923866"/>
              <a:ext cx="40176" cy="29108"/>
            </a:xfrm>
            <a:custGeom>
              <a:avLst/>
              <a:gdLst>
                <a:gd name="connsiteX0" fmla="*/ 40176 w 40176"/>
                <a:gd name="connsiteY0" fmla="*/ 0 h 29108"/>
                <a:gd name="connsiteX1" fmla="*/ 0 w 40176"/>
                <a:gd name="connsiteY1" fmla="*/ 6340 h 29108"/>
                <a:gd name="connsiteX2" fmla="*/ 0 w 40176"/>
                <a:gd name="connsiteY2" fmla="*/ 29109 h 29108"/>
                <a:gd name="connsiteX3" fmla="*/ 28217 w 40176"/>
                <a:gd name="connsiteY3" fmla="*/ 26587 h 29108"/>
                <a:gd name="connsiteX4" fmla="*/ 40176 w 40176"/>
                <a:gd name="connsiteY4" fmla="*/ 0 h 2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6" h="29108">
                  <a:moveTo>
                    <a:pt x="40176" y="0"/>
                  </a:moveTo>
                  <a:lnTo>
                    <a:pt x="0" y="6340"/>
                  </a:lnTo>
                  <a:lnTo>
                    <a:pt x="0" y="29109"/>
                  </a:lnTo>
                  <a:lnTo>
                    <a:pt x="28217" y="26587"/>
                  </a:lnTo>
                  <a:lnTo>
                    <a:pt x="40176" y="0"/>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3" name="Freeform: Shape 1252">
              <a:extLst>
                <a:ext uri="{FF2B5EF4-FFF2-40B4-BE49-F238E27FC236}">
                  <a16:creationId xmlns:a16="http://schemas.microsoft.com/office/drawing/2014/main" id="{35395535-949C-501A-85C4-CAC27B82416E}"/>
                </a:ext>
              </a:extLst>
            </p:cNvPr>
            <p:cNvSpPr/>
            <p:nvPr/>
          </p:nvSpPr>
          <p:spPr>
            <a:xfrm>
              <a:off x="5287253" y="1933989"/>
              <a:ext cx="41258" cy="32926"/>
            </a:xfrm>
            <a:custGeom>
              <a:avLst/>
              <a:gdLst>
                <a:gd name="connsiteX0" fmla="*/ 41258 w 41258"/>
                <a:gd name="connsiteY0" fmla="*/ 8862 h 32926"/>
                <a:gd name="connsiteX1" fmla="*/ 22808 w 41258"/>
                <a:gd name="connsiteY1" fmla="*/ 0 h 32926"/>
                <a:gd name="connsiteX2" fmla="*/ 0 w 41258"/>
                <a:gd name="connsiteY2" fmla="*/ 12680 h 32926"/>
                <a:gd name="connsiteX3" fmla="*/ 2164 w 41258"/>
                <a:gd name="connsiteY3" fmla="*/ 31631 h 32926"/>
                <a:gd name="connsiteX4" fmla="*/ 23890 w 41258"/>
                <a:gd name="connsiteY4" fmla="*/ 32927 h 32926"/>
                <a:gd name="connsiteX5" fmla="*/ 41258 w 41258"/>
                <a:gd name="connsiteY5" fmla="*/ 8862 h 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8" h="32926">
                  <a:moveTo>
                    <a:pt x="41258" y="8862"/>
                  </a:moveTo>
                  <a:lnTo>
                    <a:pt x="22808" y="0"/>
                  </a:lnTo>
                  <a:lnTo>
                    <a:pt x="0" y="12680"/>
                  </a:lnTo>
                  <a:lnTo>
                    <a:pt x="2164" y="31631"/>
                  </a:lnTo>
                  <a:lnTo>
                    <a:pt x="23890" y="32927"/>
                  </a:lnTo>
                  <a:lnTo>
                    <a:pt x="41258"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4" name="Freeform: Shape 1253">
              <a:extLst>
                <a:ext uri="{FF2B5EF4-FFF2-40B4-BE49-F238E27FC236}">
                  <a16:creationId xmlns:a16="http://schemas.microsoft.com/office/drawing/2014/main" id="{1B107938-24C8-D5FD-8C23-A1CC722971F5}"/>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5" name="Freeform: Shape 1254">
              <a:extLst>
                <a:ext uri="{FF2B5EF4-FFF2-40B4-BE49-F238E27FC236}">
                  <a16:creationId xmlns:a16="http://schemas.microsoft.com/office/drawing/2014/main" id="{91F93405-5FBC-A860-1344-82711F5E44F1}"/>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6" name="Freeform: Shape 1255">
              <a:extLst>
                <a:ext uri="{FF2B5EF4-FFF2-40B4-BE49-F238E27FC236}">
                  <a16:creationId xmlns:a16="http://schemas.microsoft.com/office/drawing/2014/main" id="{B1FE61CD-F16F-DA1C-5466-EE79ADD160EE}"/>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7" name="Freeform: Shape 1256">
              <a:extLst>
                <a:ext uri="{FF2B5EF4-FFF2-40B4-BE49-F238E27FC236}">
                  <a16:creationId xmlns:a16="http://schemas.microsoft.com/office/drawing/2014/main" id="{F934D805-84BD-568F-6A9B-F8E4D65513B4}"/>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8" name="Freeform: Shape 1257">
              <a:extLst>
                <a:ext uri="{FF2B5EF4-FFF2-40B4-BE49-F238E27FC236}">
                  <a16:creationId xmlns:a16="http://schemas.microsoft.com/office/drawing/2014/main" id="{4899C29D-5C55-B16E-CE58-8C94F080C127}"/>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9" name="Freeform: Shape 1258">
              <a:extLst>
                <a:ext uri="{FF2B5EF4-FFF2-40B4-BE49-F238E27FC236}">
                  <a16:creationId xmlns:a16="http://schemas.microsoft.com/office/drawing/2014/main" id="{ED8A3010-03FC-D0E9-03F4-6A3400D5FC75}"/>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0" name="Freeform: Shape 1259">
              <a:extLst>
                <a:ext uri="{FF2B5EF4-FFF2-40B4-BE49-F238E27FC236}">
                  <a16:creationId xmlns:a16="http://schemas.microsoft.com/office/drawing/2014/main" id="{5145C93A-0EE4-B2E9-4638-55DCA56F7096}"/>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1" name="Freeform: Shape 1260">
              <a:extLst>
                <a:ext uri="{FF2B5EF4-FFF2-40B4-BE49-F238E27FC236}">
                  <a16:creationId xmlns:a16="http://schemas.microsoft.com/office/drawing/2014/main" id="{7C3D1862-99A0-E500-2ABE-22CD314D3209}"/>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2" name="Freeform: Shape 1261">
              <a:extLst>
                <a:ext uri="{FF2B5EF4-FFF2-40B4-BE49-F238E27FC236}">
                  <a16:creationId xmlns:a16="http://schemas.microsoft.com/office/drawing/2014/main" id="{F31F0C62-7C53-A930-E10B-8F203444BB9B}"/>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3" name="Freeform: Shape 1262">
              <a:extLst>
                <a:ext uri="{FF2B5EF4-FFF2-40B4-BE49-F238E27FC236}">
                  <a16:creationId xmlns:a16="http://schemas.microsoft.com/office/drawing/2014/main" id="{846D1D31-E5B6-C0DA-A77F-283CB299B264}"/>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4" name="Freeform: Shape 1263">
              <a:extLst>
                <a:ext uri="{FF2B5EF4-FFF2-40B4-BE49-F238E27FC236}">
                  <a16:creationId xmlns:a16="http://schemas.microsoft.com/office/drawing/2014/main" id="{B3B9403D-13E4-6FA1-23F6-3E653759E2F3}"/>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218" name="Group 1217">
            <a:extLst>
              <a:ext uri="{FF2B5EF4-FFF2-40B4-BE49-F238E27FC236}">
                <a16:creationId xmlns:a16="http://schemas.microsoft.com/office/drawing/2014/main" id="{7F71D030-E46F-24E5-A949-AAF6C58AB327}"/>
              </a:ext>
            </a:extLst>
          </p:cNvPr>
          <p:cNvGrpSpPr/>
          <p:nvPr/>
        </p:nvGrpSpPr>
        <p:grpSpPr>
          <a:xfrm>
            <a:off x="6122314" y="4402931"/>
            <a:ext cx="499482" cy="420139"/>
            <a:chOff x="7798606" y="1445269"/>
            <a:chExt cx="314187" cy="264279"/>
          </a:xfrm>
        </p:grpSpPr>
        <p:sp>
          <p:nvSpPr>
            <p:cNvPr id="1222" name="Oval 1221">
              <a:extLst>
                <a:ext uri="{FF2B5EF4-FFF2-40B4-BE49-F238E27FC236}">
                  <a16:creationId xmlns:a16="http://schemas.microsoft.com/office/drawing/2014/main" id="{C5925E3C-752E-06E1-6CB8-11E7E7E2B07D}"/>
                </a:ext>
              </a:extLst>
            </p:cNvPr>
            <p:cNvSpPr/>
            <p:nvPr/>
          </p:nvSpPr>
          <p:spPr>
            <a:xfrm>
              <a:off x="7798606" y="1551236"/>
              <a:ext cx="158312" cy="158312"/>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223" name="Oval 1222">
              <a:extLst>
                <a:ext uri="{FF2B5EF4-FFF2-40B4-BE49-F238E27FC236}">
                  <a16:creationId xmlns:a16="http://schemas.microsoft.com/office/drawing/2014/main" id="{001E9586-2C91-B9F3-B7BA-9A49C20BD9C0}"/>
                </a:ext>
              </a:extLst>
            </p:cNvPr>
            <p:cNvSpPr/>
            <p:nvPr/>
          </p:nvSpPr>
          <p:spPr>
            <a:xfrm>
              <a:off x="7837400" y="1445269"/>
              <a:ext cx="249842" cy="249841"/>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224" name="TextBox 1223">
              <a:extLst>
                <a:ext uri="{FF2B5EF4-FFF2-40B4-BE49-F238E27FC236}">
                  <a16:creationId xmlns:a16="http://schemas.microsoft.com/office/drawing/2014/main" id="{93A1D2D7-2D81-67C3-26A6-CAEAD6C93FC0}"/>
                </a:ext>
              </a:extLst>
            </p:cNvPr>
            <p:cNvSpPr txBox="1"/>
            <p:nvPr/>
          </p:nvSpPr>
          <p:spPr>
            <a:xfrm>
              <a:off x="7816515" y="1510559"/>
              <a:ext cx="296278" cy="135520"/>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ea typeface="+mn-ea"/>
                  <a:cs typeface="Arial" panose="020B0604020202020204" pitchFamily="34" charset="0"/>
                </a:rPr>
                <a:t>PARP</a:t>
              </a:r>
            </a:p>
          </p:txBody>
        </p:sp>
      </p:grpSp>
      <p:grpSp>
        <p:nvGrpSpPr>
          <p:cNvPr id="1208" name="Group 1207">
            <a:extLst>
              <a:ext uri="{FF2B5EF4-FFF2-40B4-BE49-F238E27FC236}">
                <a16:creationId xmlns:a16="http://schemas.microsoft.com/office/drawing/2014/main" id="{A7CDB537-8537-F59F-17DE-9AFC9C88C6CC}"/>
              </a:ext>
            </a:extLst>
          </p:cNvPr>
          <p:cNvGrpSpPr/>
          <p:nvPr/>
        </p:nvGrpSpPr>
        <p:grpSpPr>
          <a:xfrm>
            <a:off x="7112034" y="4138180"/>
            <a:ext cx="265953" cy="136942"/>
            <a:chOff x="6839697" y="3913349"/>
            <a:chExt cx="265953" cy="136942"/>
          </a:xfrm>
        </p:grpSpPr>
        <p:cxnSp>
          <p:nvCxnSpPr>
            <p:cNvPr id="1212" name="Straight Arrow Connector 1211">
              <a:extLst>
                <a:ext uri="{FF2B5EF4-FFF2-40B4-BE49-F238E27FC236}">
                  <a16:creationId xmlns:a16="http://schemas.microsoft.com/office/drawing/2014/main" id="{B143EDC6-9024-1801-A2FD-66FAF61B6DB0}"/>
                </a:ext>
              </a:extLst>
            </p:cNvPr>
            <p:cNvCxnSpPr>
              <a:cxnSpLocks/>
            </p:cNvCxnSpPr>
            <p:nvPr/>
          </p:nvCxnSpPr>
          <p:spPr>
            <a:xfrm flipH="1">
              <a:off x="6839697" y="3981820"/>
              <a:ext cx="265953" cy="0"/>
            </a:xfrm>
            <a:prstGeom prst="straightConnector1">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13" name="Straight Arrow Connector 1212">
              <a:extLst>
                <a:ext uri="{FF2B5EF4-FFF2-40B4-BE49-F238E27FC236}">
                  <a16:creationId xmlns:a16="http://schemas.microsoft.com/office/drawing/2014/main" id="{D055465C-20F5-29C3-A52F-00070ED2D4BB}"/>
                </a:ext>
              </a:extLst>
            </p:cNvPr>
            <p:cNvCxnSpPr>
              <a:cxnSpLocks/>
            </p:cNvCxnSpPr>
            <p:nvPr/>
          </p:nvCxnSpPr>
          <p:spPr>
            <a:xfrm flipV="1">
              <a:off x="6839697" y="3913349"/>
              <a:ext cx="0" cy="136942"/>
            </a:xfrm>
            <a:prstGeom prst="straightConnector1">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09" name="Group 1208">
            <a:extLst>
              <a:ext uri="{FF2B5EF4-FFF2-40B4-BE49-F238E27FC236}">
                <a16:creationId xmlns:a16="http://schemas.microsoft.com/office/drawing/2014/main" id="{4308E346-57B0-D759-43FE-A0914CD9788B}"/>
              </a:ext>
            </a:extLst>
          </p:cNvPr>
          <p:cNvGrpSpPr/>
          <p:nvPr/>
        </p:nvGrpSpPr>
        <p:grpSpPr>
          <a:xfrm rot="10800000">
            <a:off x="6573344" y="4407689"/>
            <a:ext cx="265953" cy="136942"/>
            <a:chOff x="6839697" y="3913349"/>
            <a:chExt cx="265953" cy="136942"/>
          </a:xfrm>
        </p:grpSpPr>
        <p:cxnSp>
          <p:nvCxnSpPr>
            <p:cNvPr id="1210" name="Straight Arrow Connector 1209">
              <a:extLst>
                <a:ext uri="{FF2B5EF4-FFF2-40B4-BE49-F238E27FC236}">
                  <a16:creationId xmlns:a16="http://schemas.microsoft.com/office/drawing/2014/main" id="{9E79490E-C0C5-54E4-E768-D75A6599B21F}"/>
                </a:ext>
              </a:extLst>
            </p:cNvPr>
            <p:cNvCxnSpPr>
              <a:cxnSpLocks/>
            </p:cNvCxnSpPr>
            <p:nvPr/>
          </p:nvCxnSpPr>
          <p:spPr>
            <a:xfrm flipH="1">
              <a:off x="6839697" y="3981820"/>
              <a:ext cx="265953" cy="0"/>
            </a:xfrm>
            <a:prstGeom prst="straightConnector1">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11" name="Straight Arrow Connector 1210">
              <a:extLst>
                <a:ext uri="{FF2B5EF4-FFF2-40B4-BE49-F238E27FC236}">
                  <a16:creationId xmlns:a16="http://schemas.microsoft.com/office/drawing/2014/main" id="{6E70DD3A-F317-615A-CABD-3EB850553645}"/>
                </a:ext>
              </a:extLst>
            </p:cNvPr>
            <p:cNvCxnSpPr>
              <a:cxnSpLocks/>
            </p:cNvCxnSpPr>
            <p:nvPr/>
          </p:nvCxnSpPr>
          <p:spPr>
            <a:xfrm flipV="1">
              <a:off x="6839697" y="3913349"/>
              <a:ext cx="0" cy="136942"/>
            </a:xfrm>
            <a:prstGeom prst="straightConnector1">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65" name="Group 1264">
            <a:extLst>
              <a:ext uri="{FF2B5EF4-FFF2-40B4-BE49-F238E27FC236}">
                <a16:creationId xmlns:a16="http://schemas.microsoft.com/office/drawing/2014/main" id="{5B7958BD-2D2E-6A3C-3E12-3996991BE143}"/>
              </a:ext>
            </a:extLst>
          </p:cNvPr>
          <p:cNvGrpSpPr/>
          <p:nvPr/>
        </p:nvGrpSpPr>
        <p:grpSpPr>
          <a:xfrm>
            <a:off x="937370" y="4221762"/>
            <a:ext cx="1388144" cy="1496656"/>
            <a:chOff x="937370" y="3996931"/>
            <a:chExt cx="1388144" cy="1496656"/>
          </a:xfrm>
        </p:grpSpPr>
        <p:sp>
          <p:nvSpPr>
            <p:cNvPr id="1266" name="TextBox 1265">
              <a:extLst>
                <a:ext uri="{FF2B5EF4-FFF2-40B4-BE49-F238E27FC236}">
                  <a16:creationId xmlns:a16="http://schemas.microsoft.com/office/drawing/2014/main" id="{B58DCB57-3CBE-7E93-2B74-E57D5A0111BB}"/>
                </a:ext>
              </a:extLst>
            </p:cNvPr>
            <p:cNvSpPr txBox="1"/>
            <p:nvPr/>
          </p:nvSpPr>
          <p:spPr>
            <a:xfrm>
              <a:off x="937370" y="5105789"/>
              <a:ext cx="1357727" cy="38779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DNA single-strand breaks</a:t>
              </a:r>
            </a:p>
          </p:txBody>
        </p:sp>
        <p:grpSp>
          <p:nvGrpSpPr>
            <p:cNvPr id="1267" name="Group 1266">
              <a:extLst>
                <a:ext uri="{FF2B5EF4-FFF2-40B4-BE49-F238E27FC236}">
                  <a16:creationId xmlns:a16="http://schemas.microsoft.com/office/drawing/2014/main" id="{5F459C49-C91E-3F9A-2FBD-A54AAF92E6DA}"/>
                </a:ext>
              </a:extLst>
            </p:cNvPr>
            <p:cNvGrpSpPr/>
            <p:nvPr/>
          </p:nvGrpSpPr>
          <p:grpSpPr>
            <a:xfrm>
              <a:off x="1223703" y="3996931"/>
              <a:ext cx="1101811" cy="987122"/>
              <a:chOff x="1223703" y="3996931"/>
              <a:chExt cx="1101811" cy="987122"/>
            </a:xfrm>
          </p:grpSpPr>
          <p:grpSp>
            <p:nvGrpSpPr>
              <p:cNvPr id="1268" name="Group 1267">
                <a:extLst>
                  <a:ext uri="{FF2B5EF4-FFF2-40B4-BE49-F238E27FC236}">
                    <a16:creationId xmlns:a16="http://schemas.microsoft.com/office/drawing/2014/main" id="{7669DE97-DA33-AF97-8516-B3E8393C3BD3}"/>
                  </a:ext>
                </a:extLst>
              </p:cNvPr>
              <p:cNvGrpSpPr/>
              <p:nvPr/>
            </p:nvGrpSpPr>
            <p:grpSpPr>
              <a:xfrm>
                <a:off x="1223703" y="4569462"/>
                <a:ext cx="812540" cy="414591"/>
                <a:chOff x="5022546" y="1958053"/>
                <a:chExt cx="774920" cy="254271"/>
              </a:xfrm>
            </p:grpSpPr>
            <p:sp>
              <p:nvSpPr>
                <p:cNvPr id="1282" name="Freeform: Shape 1281">
                  <a:extLst>
                    <a:ext uri="{FF2B5EF4-FFF2-40B4-BE49-F238E27FC236}">
                      <a16:creationId xmlns:a16="http://schemas.microsoft.com/office/drawing/2014/main" id="{91260AF4-DF80-712E-2BBD-5159DBD0626B}"/>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3" name="Freeform: Shape 1282">
                  <a:extLst>
                    <a:ext uri="{FF2B5EF4-FFF2-40B4-BE49-F238E27FC236}">
                      <a16:creationId xmlns:a16="http://schemas.microsoft.com/office/drawing/2014/main" id="{4F110E87-EE73-4E25-8D33-2B8738C909FC}"/>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4" name="Freeform: Shape 1283">
                  <a:extLst>
                    <a:ext uri="{FF2B5EF4-FFF2-40B4-BE49-F238E27FC236}">
                      <a16:creationId xmlns:a16="http://schemas.microsoft.com/office/drawing/2014/main" id="{E98D6D85-7BA8-1446-CE19-AA6D62706E01}"/>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5" name="Freeform: Shape 1284">
                  <a:extLst>
                    <a:ext uri="{FF2B5EF4-FFF2-40B4-BE49-F238E27FC236}">
                      <a16:creationId xmlns:a16="http://schemas.microsoft.com/office/drawing/2014/main" id="{3997658E-175D-4A67-A839-FD3763FE0D6B}"/>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6" name="Freeform: Shape 1285">
                  <a:extLst>
                    <a:ext uri="{FF2B5EF4-FFF2-40B4-BE49-F238E27FC236}">
                      <a16:creationId xmlns:a16="http://schemas.microsoft.com/office/drawing/2014/main" id="{DDD61D22-8C6D-DC10-EC1E-FBE0A64C4890}"/>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7" name="Freeform: Shape 1286">
                  <a:extLst>
                    <a:ext uri="{FF2B5EF4-FFF2-40B4-BE49-F238E27FC236}">
                      <a16:creationId xmlns:a16="http://schemas.microsoft.com/office/drawing/2014/main" id="{E4504283-1DF3-33D4-55E3-CDA79A37099D}"/>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8" name="Freeform: Shape 1287">
                  <a:extLst>
                    <a:ext uri="{FF2B5EF4-FFF2-40B4-BE49-F238E27FC236}">
                      <a16:creationId xmlns:a16="http://schemas.microsoft.com/office/drawing/2014/main" id="{A616F241-F756-1C96-792E-EE30B8B9A4BF}"/>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9" name="Freeform: Shape 1288">
                  <a:extLst>
                    <a:ext uri="{FF2B5EF4-FFF2-40B4-BE49-F238E27FC236}">
                      <a16:creationId xmlns:a16="http://schemas.microsoft.com/office/drawing/2014/main" id="{64A8CED2-E6E1-1F11-EC69-B49D36E7317B}"/>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 name="Freeform: Shape 1289">
                  <a:extLst>
                    <a:ext uri="{FF2B5EF4-FFF2-40B4-BE49-F238E27FC236}">
                      <a16:creationId xmlns:a16="http://schemas.microsoft.com/office/drawing/2014/main" id="{A7161A60-8767-EE37-6D2A-A1C253335080}"/>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1" name="Freeform: Shape 1290">
                  <a:extLst>
                    <a:ext uri="{FF2B5EF4-FFF2-40B4-BE49-F238E27FC236}">
                      <a16:creationId xmlns:a16="http://schemas.microsoft.com/office/drawing/2014/main" id="{22C9C4CB-7285-6407-DF0B-40AD7B41C504}"/>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2" name="Freeform: Shape 1291">
                  <a:extLst>
                    <a:ext uri="{FF2B5EF4-FFF2-40B4-BE49-F238E27FC236}">
                      <a16:creationId xmlns:a16="http://schemas.microsoft.com/office/drawing/2014/main" id="{D771C18F-A07E-994C-0ABE-7F0F2829AE1F}"/>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3" name="Freeform: Shape 1292">
                  <a:extLst>
                    <a:ext uri="{FF2B5EF4-FFF2-40B4-BE49-F238E27FC236}">
                      <a16:creationId xmlns:a16="http://schemas.microsoft.com/office/drawing/2014/main" id="{EF4BAE41-5C9D-E3A7-1048-82F10A3F4B0D}"/>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4" name="Freeform: Shape 1293">
                  <a:extLst>
                    <a:ext uri="{FF2B5EF4-FFF2-40B4-BE49-F238E27FC236}">
                      <a16:creationId xmlns:a16="http://schemas.microsoft.com/office/drawing/2014/main" id="{9F64EF20-B80F-3F77-9D6E-D2F428538CE8}"/>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5" name="Freeform: Shape 1294">
                  <a:extLst>
                    <a:ext uri="{FF2B5EF4-FFF2-40B4-BE49-F238E27FC236}">
                      <a16:creationId xmlns:a16="http://schemas.microsoft.com/office/drawing/2014/main" id="{55FD9442-5F8D-BBAB-FA26-75CCC0BFA02F}"/>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6" name="Freeform: Shape 1295">
                  <a:extLst>
                    <a:ext uri="{FF2B5EF4-FFF2-40B4-BE49-F238E27FC236}">
                      <a16:creationId xmlns:a16="http://schemas.microsoft.com/office/drawing/2014/main" id="{4A1FF644-A4CA-BCE8-166E-0E00359887A4}"/>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7" name="Freeform: Shape 1296">
                  <a:extLst>
                    <a:ext uri="{FF2B5EF4-FFF2-40B4-BE49-F238E27FC236}">
                      <a16:creationId xmlns:a16="http://schemas.microsoft.com/office/drawing/2014/main" id="{6D05486A-654E-FED0-0F89-26DB66CFF96A}"/>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8" name="Freeform: Shape 1297">
                  <a:extLst>
                    <a:ext uri="{FF2B5EF4-FFF2-40B4-BE49-F238E27FC236}">
                      <a16:creationId xmlns:a16="http://schemas.microsoft.com/office/drawing/2014/main" id="{E2895CE7-F02F-E8E5-B57C-4DEC8D90E741}"/>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9" name="Freeform: Shape 1298">
                  <a:extLst>
                    <a:ext uri="{FF2B5EF4-FFF2-40B4-BE49-F238E27FC236}">
                      <a16:creationId xmlns:a16="http://schemas.microsoft.com/office/drawing/2014/main" id="{371D4846-6B00-4BEF-EDCB-DF789FEC29D5}"/>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0" name="Freeform: Shape 1299">
                  <a:extLst>
                    <a:ext uri="{FF2B5EF4-FFF2-40B4-BE49-F238E27FC236}">
                      <a16:creationId xmlns:a16="http://schemas.microsoft.com/office/drawing/2014/main" id="{C39B25EB-7757-92A8-A1F0-24A42DFD8C63}"/>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1" name="Freeform: Shape 1300">
                  <a:extLst>
                    <a:ext uri="{FF2B5EF4-FFF2-40B4-BE49-F238E27FC236}">
                      <a16:creationId xmlns:a16="http://schemas.microsoft.com/office/drawing/2014/main" id="{E91A2C2A-3FFE-F9C8-6A51-2E9B521C9D48}"/>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2" name="Freeform: Shape 1301">
                  <a:extLst>
                    <a:ext uri="{FF2B5EF4-FFF2-40B4-BE49-F238E27FC236}">
                      <a16:creationId xmlns:a16="http://schemas.microsoft.com/office/drawing/2014/main" id="{777436DA-8FA9-B472-9DC6-26CD2F16E723}"/>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3" name="Freeform: Shape 1302">
                  <a:extLst>
                    <a:ext uri="{FF2B5EF4-FFF2-40B4-BE49-F238E27FC236}">
                      <a16:creationId xmlns:a16="http://schemas.microsoft.com/office/drawing/2014/main" id="{4B6AD297-59EA-B987-89EB-2A546C97572B}"/>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4" name="Freeform: Shape 1303">
                  <a:extLst>
                    <a:ext uri="{FF2B5EF4-FFF2-40B4-BE49-F238E27FC236}">
                      <a16:creationId xmlns:a16="http://schemas.microsoft.com/office/drawing/2014/main" id="{5C9EF008-60AE-7478-FED3-93E6F09F98A5}"/>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5" name="Freeform: Shape 1304">
                  <a:extLst>
                    <a:ext uri="{FF2B5EF4-FFF2-40B4-BE49-F238E27FC236}">
                      <a16:creationId xmlns:a16="http://schemas.microsoft.com/office/drawing/2014/main" id="{891A2B5B-9A66-6CED-9049-0F89F9138987}"/>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6" name="Freeform: Shape 1305">
                  <a:extLst>
                    <a:ext uri="{FF2B5EF4-FFF2-40B4-BE49-F238E27FC236}">
                      <a16:creationId xmlns:a16="http://schemas.microsoft.com/office/drawing/2014/main" id="{7CB10264-270F-762A-200F-DD2ABC71AB28}"/>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7" name="Freeform: Shape 1306">
                  <a:extLst>
                    <a:ext uri="{FF2B5EF4-FFF2-40B4-BE49-F238E27FC236}">
                      <a16:creationId xmlns:a16="http://schemas.microsoft.com/office/drawing/2014/main" id="{A1BA7F82-630D-AD29-3415-5C535CCDF88C}"/>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8" name="Freeform: Shape 1307">
                  <a:extLst>
                    <a:ext uri="{FF2B5EF4-FFF2-40B4-BE49-F238E27FC236}">
                      <a16:creationId xmlns:a16="http://schemas.microsoft.com/office/drawing/2014/main" id="{F7ECE322-6903-4DC1-3CA6-8E7DB159ED2B}"/>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9" name="Freeform: Shape 1308">
                  <a:extLst>
                    <a:ext uri="{FF2B5EF4-FFF2-40B4-BE49-F238E27FC236}">
                      <a16:creationId xmlns:a16="http://schemas.microsoft.com/office/drawing/2014/main" id="{3DE9A610-1040-C3CE-5DDA-6CD2450AD0EF}"/>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0" name="Freeform: Shape 1309">
                  <a:extLst>
                    <a:ext uri="{FF2B5EF4-FFF2-40B4-BE49-F238E27FC236}">
                      <a16:creationId xmlns:a16="http://schemas.microsoft.com/office/drawing/2014/main" id="{C1AB3694-F873-50C4-7E91-1DF3D99F1895}"/>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1" name="Freeform: Shape 1310">
                  <a:extLst>
                    <a:ext uri="{FF2B5EF4-FFF2-40B4-BE49-F238E27FC236}">
                      <a16:creationId xmlns:a16="http://schemas.microsoft.com/office/drawing/2014/main" id="{757A0966-631D-6BFB-3392-9B2A5A3A0D37}"/>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2" name="Freeform: Shape 1311">
                  <a:extLst>
                    <a:ext uri="{FF2B5EF4-FFF2-40B4-BE49-F238E27FC236}">
                      <a16:creationId xmlns:a16="http://schemas.microsoft.com/office/drawing/2014/main" id="{32B0DCF4-2FBC-BFF2-CEC3-A20DAE204558}"/>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3" name="Freeform: Shape 1312">
                  <a:extLst>
                    <a:ext uri="{FF2B5EF4-FFF2-40B4-BE49-F238E27FC236}">
                      <a16:creationId xmlns:a16="http://schemas.microsoft.com/office/drawing/2014/main" id="{2279973E-6EEA-B311-5273-B2F609A04769}"/>
                    </a:ext>
                  </a:extLst>
                </p:cNvPr>
                <p:cNvSpPr/>
                <p:nvPr/>
              </p:nvSpPr>
              <p:spPr>
                <a:xfrm>
                  <a:off x="535318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4" name="Freeform: Shape 1313">
                  <a:extLst>
                    <a:ext uri="{FF2B5EF4-FFF2-40B4-BE49-F238E27FC236}">
                      <a16:creationId xmlns:a16="http://schemas.microsoft.com/office/drawing/2014/main" id="{C293CF90-D6E6-83C5-7B10-2603553785DB}"/>
                    </a:ext>
                  </a:extLst>
                </p:cNvPr>
                <p:cNvSpPr/>
                <p:nvPr/>
              </p:nvSpPr>
              <p:spPr>
                <a:xfrm>
                  <a:off x="541229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5" name="Freeform: Shape 1314">
                  <a:extLst>
                    <a:ext uri="{FF2B5EF4-FFF2-40B4-BE49-F238E27FC236}">
                      <a16:creationId xmlns:a16="http://schemas.microsoft.com/office/drawing/2014/main" id="{66913E25-E0C6-E54E-5444-BF214F2048C3}"/>
                    </a:ext>
                  </a:extLst>
                </p:cNvPr>
                <p:cNvSpPr/>
                <p:nvPr/>
              </p:nvSpPr>
              <p:spPr>
                <a:xfrm>
                  <a:off x="5206449"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275" name="Group 1274">
                <a:extLst>
                  <a:ext uri="{FF2B5EF4-FFF2-40B4-BE49-F238E27FC236}">
                    <a16:creationId xmlns:a16="http://schemas.microsoft.com/office/drawing/2014/main" id="{7E4C3705-1CD8-8D35-8CAC-1E1FF78F7FE3}"/>
                  </a:ext>
                </a:extLst>
              </p:cNvPr>
              <p:cNvGrpSpPr/>
              <p:nvPr/>
            </p:nvGrpSpPr>
            <p:grpSpPr>
              <a:xfrm>
                <a:off x="1826032" y="3996931"/>
                <a:ext cx="499482" cy="420139"/>
                <a:chOff x="7798606" y="1445269"/>
                <a:chExt cx="314187" cy="264279"/>
              </a:xfrm>
            </p:grpSpPr>
            <p:sp>
              <p:nvSpPr>
                <p:cNvPr id="1279" name="Oval 1278">
                  <a:extLst>
                    <a:ext uri="{FF2B5EF4-FFF2-40B4-BE49-F238E27FC236}">
                      <a16:creationId xmlns:a16="http://schemas.microsoft.com/office/drawing/2014/main" id="{19CFB0DB-1AEB-9D30-9DA6-482FC6A3D618}"/>
                    </a:ext>
                  </a:extLst>
                </p:cNvPr>
                <p:cNvSpPr/>
                <p:nvPr/>
              </p:nvSpPr>
              <p:spPr>
                <a:xfrm>
                  <a:off x="7798606" y="1551236"/>
                  <a:ext cx="158312" cy="158312"/>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280" name="Oval 1279">
                  <a:extLst>
                    <a:ext uri="{FF2B5EF4-FFF2-40B4-BE49-F238E27FC236}">
                      <a16:creationId xmlns:a16="http://schemas.microsoft.com/office/drawing/2014/main" id="{19B4E413-360A-11B4-28FA-BEFB1E30FBA4}"/>
                    </a:ext>
                  </a:extLst>
                </p:cNvPr>
                <p:cNvSpPr/>
                <p:nvPr/>
              </p:nvSpPr>
              <p:spPr>
                <a:xfrm>
                  <a:off x="7837400" y="1445269"/>
                  <a:ext cx="249842" cy="249841"/>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281" name="TextBox 1280">
                  <a:extLst>
                    <a:ext uri="{FF2B5EF4-FFF2-40B4-BE49-F238E27FC236}">
                      <a16:creationId xmlns:a16="http://schemas.microsoft.com/office/drawing/2014/main" id="{9953C3D6-5E96-59E1-A911-4CA528077506}"/>
                    </a:ext>
                  </a:extLst>
                </p:cNvPr>
                <p:cNvSpPr txBox="1"/>
                <p:nvPr/>
              </p:nvSpPr>
              <p:spPr>
                <a:xfrm>
                  <a:off x="7816515" y="1510559"/>
                  <a:ext cx="296278" cy="135520"/>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ea typeface="+mn-ea"/>
                      <a:cs typeface="Arial" panose="020B0604020202020204" pitchFamily="34" charset="0"/>
                    </a:rPr>
                    <a:t>PARP</a:t>
                  </a:r>
                </a:p>
              </p:txBody>
            </p:sp>
          </p:grpSp>
          <p:cxnSp>
            <p:nvCxnSpPr>
              <p:cNvPr id="1270" name="Straight Arrow Connector 1269">
                <a:extLst>
                  <a:ext uri="{FF2B5EF4-FFF2-40B4-BE49-F238E27FC236}">
                    <a16:creationId xmlns:a16="http://schemas.microsoft.com/office/drawing/2014/main" id="{4FEAB489-1E68-2909-42BB-1311637263D4}"/>
                  </a:ext>
                </a:extLst>
              </p:cNvPr>
              <p:cNvCxnSpPr>
                <a:cxnSpLocks/>
                <a:stCxn id="1279" idx="3"/>
              </p:cNvCxnSpPr>
              <p:nvPr/>
            </p:nvCxnSpPr>
            <p:spPr>
              <a:xfrm flipH="1">
                <a:off x="1693021" y="4380213"/>
                <a:ext cx="169868" cy="176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1" name="Straight Arrow Connector 1270">
                <a:extLst>
                  <a:ext uri="{FF2B5EF4-FFF2-40B4-BE49-F238E27FC236}">
                    <a16:creationId xmlns:a16="http://schemas.microsoft.com/office/drawing/2014/main" id="{01F64B6F-3D86-4F35-DD50-B2A2AFFEC9EF}"/>
                  </a:ext>
                </a:extLst>
              </p:cNvPr>
              <p:cNvCxnSpPr>
                <a:cxnSpLocks/>
              </p:cNvCxnSpPr>
              <p:nvPr/>
            </p:nvCxnSpPr>
            <p:spPr>
              <a:xfrm flipV="1">
                <a:off x="1260791" y="4165393"/>
                <a:ext cx="469548" cy="30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42" name="Straight Arrow Connector 41">
            <a:extLst>
              <a:ext uri="{FF2B5EF4-FFF2-40B4-BE49-F238E27FC236}">
                <a16:creationId xmlns:a16="http://schemas.microsoft.com/office/drawing/2014/main" id="{C9CE7BCB-61EC-C454-E967-DC08A640CE53}"/>
              </a:ext>
            </a:extLst>
          </p:cNvPr>
          <p:cNvCxnSpPr>
            <a:cxnSpLocks/>
          </p:cNvCxnSpPr>
          <p:nvPr/>
        </p:nvCxnSpPr>
        <p:spPr>
          <a:xfrm>
            <a:off x="2705242" y="5045682"/>
            <a:ext cx="652597" cy="0"/>
          </a:xfrm>
          <a:prstGeom prst="straightConnector1">
            <a:avLst/>
          </a:prstGeom>
          <a:ln w="12700">
            <a:solidFill>
              <a:srgbClr val="002557"/>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F93078E-332D-F1FD-81EC-78F79D9B7F0B}"/>
              </a:ext>
            </a:extLst>
          </p:cNvPr>
          <p:cNvGrpSpPr/>
          <p:nvPr/>
        </p:nvGrpSpPr>
        <p:grpSpPr>
          <a:xfrm>
            <a:off x="5049729" y="3087359"/>
            <a:ext cx="576472" cy="269533"/>
            <a:chOff x="5022546" y="2033540"/>
            <a:chExt cx="774920" cy="275217"/>
          </a:xfrm>
        </p:grpSpPr>
        <p:sp>
          <p:nvSpPr>
            <p:cNvPr id="52" name="Freeform: Shape 51">
              <a:extLst>
                <a:ext uri="{FF2B5EF4-FFF2-40B4-BE49-F238E27FC236}">
                  <a16:creationId xmlns:a16="http://schemas.microsoft.com/office/drawing/2014/main" id="{CA83C57C-558B-AA26-4886-B6D04533533B}"/>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Freeform: Shape 52">
              <a:extLst>
                <a:ext uri="{FF2B5EF4-FFF2-40B4-BE49-F238E27FC236}">
                  <a16:creationId xmlns:a16="http://schemas.microsoft.com/office/drawing/2014/main" id="{471DB4A7-8235-2251-ECE0-250377DAF67A}"/>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Freeform: Shape 53">
              <a:extLst>
                <a:ext uri="{FF2B5EF4-FFF2-40B4-BE49-F238E27FC236}">
                  <a16:creationId xmlns:a16="http://schemas.microsoft.com/office/drawing/2014/main" id="{6D927AEA-FE0E-6846-6A7C-D67E5D92375D}"/>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Freeform: Shape 54">
              <a:extLst>
                <a:ext uri="{FF2B5EF4-FFF2-40B4-BE49-F238E27FC236}">
                  <a16:creationId xmlns:a16="http://schemas.microsoft.com/office/drawing/2014/main" id="{BA75531D-6E87-FA80-1734-727C2CD65E43}"/>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Freeform: Shape 55">
              <a:extLst>
                <a:ext uri="{FF2B5EF4-FFF2-40B4-BE49-F238E27FC236}">
                  <a16:creationId xmlns:a16="http://schemas.microsoft.com/office/drawing/2014/main" id="{9C102BC2-C6E8-D3C8-00D6-37BB8CE7E986}"/>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Freeform: Shape 56">
              <a:extLst>
                <a:ext uri="{FF2B5EF4-FFF2-40B4-BE49-F238E27FC236}">
                  <a16:creationId xmlns:a16="http://schemas.microsoft.com/office/drawing/2014/main" id="{3527A774-F43B-09A7-7C56-8EE4D8BD9F80}"/>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Freeform: Shape 57">
              <a:extLst>
                <a:ext uri="{FF2B5EF4-FFF2-40B4-BE49-F238E27FC236}">
                  <a16:creationId xmlns:a16="http://schemas.microsoft.com/office/drawing/2014/main" id="{102844D9-91FD-FE95-780A-AF7067E6D005}"/>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Freeform: Shape 58">
              <a:extLst>
                <a:ext uri="{FF2B5EF4-FFF2-40B4-BE49-F238E27FC236}">
                  <a16:creationId xmlns:a16="http://schemas.microsoft.com/office/drawing/2014/main" id="{BE1D474E-4741-90BB-103D-21214B13E4C4}"/>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Freeform: Shape 59">
              <a:extLst>
                <a:ext uri="{FF2B5EF4-FFF2-40B4-BE49-F238E27FC236}">
                  <a16:creationId xmlns:a16="http://schemas.microsoft.com/office/drawing/2014/main" id="{81FAF8B3-3FB4-5C85-268D-5A4E3EA187A5}"/>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Freeform: Shape 60">
              <a:extLst>
                <a:ext uri="{FF2B5EF4-FFF2-40B4-BE49-F238E27FC236}">
                  <a16:creationId xmlns:a16="http://schemas.microsoft.com/office/drawing/2014/main" id="{FE3DE179-A14D-9592-4791-3D002A2CD484}"/>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Freeform: Shape 61">
              <a:extLst>
                <a:ext uri="{FF2B5EF4-FFF2-40B4-BE49-F238E27FC236}">
                  <a16:creationId xmlns:a16="http://schemas.microsoft.com/office/drawing/2014/main" id="{55266ED6-C64F-A2C4-C6A3-CA8441E480D1}"/>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Freeform: Shape 62">
              <a:extLst>
                <a:ext uri="{FF2B5EF4-FFF2-40B4-BE49-F238E27FC236}">
                  <a16:creationId xmlns:a16="http://schemas.microsoft.com/office/drawing/2014/main" id="{60F32530-0423-C9A8-66F9-7AEF566FED47}"/>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2" name="Freeform: Shape 831">
              <a:extLst>
                <a:ext uri="{FF2B5EF4-FFF2-40B4-BE49-F238E27FC236}">
                  <a16:creationId xmlns:a16="http://schemas.microsoft.com/office/drawing/2014/main" id="{F592C068-16FB-D05F-AFAB-790088EF5C7E}"/>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3" name="Freeform: Shape 832">
              <a:extLst>
                <a:ext uri="{FF2B5EF4-FFF2-40B4-BE49-F238E27FC236}">
                  <a16:creationId xmlns:a16="http://schemas.microsoft.com/office/drawing/2014/main" id="{1CFB7065-0CBF-D1A8-B35C-2BFB6DAFBCA9}"/>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4" name="Freeform: Shape 833">
              <a:extLst>
                <a:ext uri="{FF2B5EF4-FFF2-40B4-BE49-F238E27FC236}">
                  <a16:creationId xmlns:a16="http://schemas.microsoft.com/office/drawing/2014/main" id="{E23144C0-0037-3318-9D47-F80E7A5D2C5E}"/>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5" name="Freeform: Shape 834">
              <a:extLst>
                <a:ext uri="{FF2B5EF4-FFF2-40B4-BE49-F238E27FC236}">
                  <a16:creationId xmlns:a16="http://schemas.microsoft.com/office/drawing/2014/main" id="{D8399C06-13AA-2A3E-7481-E14C2B12A8A4}"/>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6" name="Freeform: Shape 835">
              <a:extLst>
                <a:ext uri="{FF2B5EF4-FFF2-40B4-BE49-F238E27FC236}">
                  <a16:creationId xmlns:a16="http://schemas.microsoft.com/office/drawing/2014/main" id="{BF485E5D-2BEB-2527-3AF9-660C1B842787}"/>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7" name="Freeform: Shape 836">
              <a:extLst>
                <a:ext uri="{FF2B5EF4-FFF2-40B4-BE49-F238E27FC236}">
                  <a16:creationId xmlns:a16="http://schemas.microsoft.com/office/drawing/2014/main" id="{0F6A749C-9DFA-4778-2AD8-6E7AFF142394}"/>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8" name="Freeform: Shape 837">
              <a:extLst>
                <a:ext uri="{FF2B5EF4-FFF2-40B4-BE49-F238E27FC236}">
                  <a16:creationId xmlns:a16="http://schemas.microsoft.com/office/drawing/2014/main" id="{960F1372-416A-5C23-E5F0-C25AA7F31071}"/>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9" name="Freeform: Shape 838">
              <a:extLst>
                <a:ext uri="{FF2B5EF4-FFF2-40B4-BE49-F238E27FC236}">
                  <a16:creationId xmlns:a16="http://schemas.microsoft.com/office/drawing/2014/main" id="{1ED61F52-FA0A-F33B-E875-E4306B9732F1}"/>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0" name="Freeform: Shape 839">
              <a:extLst>
                <a:ext uri="{FF2B5EF4-FFF2-40B4-BE49-F238E27FC236}">
                  <a16:creationId xmlns:a16="http://schemas.microsoft.com/office/drawing/2014/main" id="{0FEA37E0-7842-5E30-2FC6-E8B52B736EA9}"/>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1" name="Freeform: Shape 840">
              <a:extLst>
                <a:ext uri="{FF2B5EF4-FFF2-40B4-BE49-F238E27FC236}">
                  <a16:creationId xmlns:a16="http://schemas.microsoft.com/office/drawing/2014/main" id="{B2BE6551-C3C4-B7C9-2A95-E57FA31AE7DF}"/>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2" name="Freeform: Shape 841">
              <a:extLst>
                <a:ext uri="{FF2B5EF4-FFF2-40B4-BE49-F238E27FC236}">
                  <a16:creationId xmlns:a16="http://schemas.microsoft.com/office/drawing/2014/main" id="{E4952104-2A47-DC5E-01DB-5CF06AD3D3DA}"/>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3" name="Freeform: Shape 842">
              <a:extLst>
                <a:ext uri="{FF2B5EF4-FFF2-40B4-BE49-F238E27FC236}">
                  <a16:creationId xmlns:a16="http://schemas.microsoft.com/office/drawing/2014/main" id="{225A1F55-69BB-F2E2-AF14-7EDEB03F4F4E}"/>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4" name="Freeform: Shape 843">
              <a:extLst>
                <a:ext uri="{FF2B5EF4-FFF2-40B4-BE49-F238E27FC236}">
                  <a16:creationId xmlns:a16="http://schemas.microsoft.com/office/drawing/2014/main" id="{164ECE1B-39D0-1EDD-1AFB-5E7AABFA2D61}"/>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5" name="Freeform: Shape 844">
              <a:extLst>
                <a:ext uri="{FF2B5EF4-FFF2-40B4-BE49-F238E27FC236}">
                  <a16:creationId xmlns:a16="http://schemas.microsoft.com/office/drawing/2014/main" id="{32EBC4B6-01A9-2E45-5083-650C1B89E560}"/>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3" name="Freeform: Shape 852">
              <a:extLst>
                <a:ext uri="{FF2B5EF4-FFF2-40B4-BE49-F238E27FC236}">
                  <a16:creationId xmlns:a16="http://schemas.microsoft.com/office/drawing/2014/main" id="{112B4E02-40F1-750B-82FA-0A3999E3B7B3}"/>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4" name="Freeform: Shape 853">
              <a:extLst>
                <a:ext uri="{FF2B5EF4-FFF2-40B4-BE49-F238E27FC236}">
                  <a16:creationId xmlns:a16="http://schemas.microsoft.com/office/drawing/2014/main" id="{A90033BF-59C1-964C-35B7-D9EAF25A4147}"/>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5" name="Freeform: Shape 854">
              <a:extLst>
                <a:ext uri="{FF2B5EF4-FFF2-40B4-BE49-F238E27FC236}">
                  <a16:creationId xmlns:a16="http://schemas.microsoft.com/office/drawing/2014/main" id="{7DE5EE24-3A82-253C-A91B-841F85995666}"/>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6" name="Freeform: Shape 855">
              <a:extLst>
                <a:ext uri="{FF2B5EF4-FFF2-40B4-BE49-F238E27FC236}">
                  <a16:creationId xmlns:a16="http://schemas.microsoft.com/office/drawing/2014/main" id="{F6235BDD-E429-5E23-EAE3-E3DC6DC79E9B}"/>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7" name="Freeform: Shape 856">
              <a:extLst>
                <a:ext uri="{FF2B5EF4-FFF2-40B4-BE49-F238E27FC236}">
                  <a16:creationId xmlns:a16="http://schemas.microsoft.com/office/drawing/2014/main" id="{A6FC2A90-FD6D-D1DD-535D-0B8EE109DFA3}"/>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8" name="Freeform: Shape 857">
              <a:extLst>
                <a:ext uri="{FF2B5EF4-FFF2-40B4-BE49-F238E27FC236}">
                  <a16:creationId xmlns:a16="http://schemas.microsoft.com/office/drawing/2014/main" id="{361637A4-B87D-B2A9-A001-82061C11B4C3}"/>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9" name="Freeform: Shape 858">
              <a:extLst>
                <a:ext uri="{FF2B5EF4-FFF2-40B4-BE49-F238E27FC236}">
                  <a16:creationId xmlns:a16="http://schemas.microsoft.com/office/drawing/2014/main" id="{855421A0-C71C-59CD-5AFE-69B5F20AB435}"/>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37" name="Group 436">
            <a:extLst>
              <a:ext uri="{FF2B5EF4-FFF2-40B4-BE49-F238E27FC236}">
                <a16:creationId xmlns:a16="http://schemas.microsoft.com/office/drawing/2014/main" id="{C32041FC-9718-4B3F-A154-04E8E8828F9C}"/>
              </a:ext>
            </a:extLst>
          </p:cNvPr>
          <p:cNvGrpSpPr/>
          <p:nvPr/>
        </p:nvGrpSpPr>
        <p:grpSpPr>
          <a:xfrm>
            <a:off x="5028149" y="1656234"/>
            <a:ext cx="636698" cy="248989"/>
            <a:chOff x="5022546" y="1958053"/>
            <a:chExt cx="774920" cy="254271"/>
          </a:xfrm>
        </p:grpSpPr>
        <p:sp>
          <p:nvSpPr>
            <p:cNvPr id="438" name="Freeform: Shape 437">
              <a:extLst>
                <a:ext uri="{FF2B5EF4-FFF2-40B4-BE49-F238E27FC236}">
                  <a16:creationId xmlns:a16="http://schemas.microsoft.com/office/drawing/2014/main" id="{244146DD-697F-4750-A463-0B1F883C97AF}"/>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9" name="Freeform: Shape 438">
              <a:extLst>
                <a:ext uri="{FF2B5EF4-FFF2-40B4-BE49-F238E27FC236}">
                  <a16:creationId xmlns:a16="http://schemas.microsoft.com/office/drawing/2014/main" id="{CFD47904-2CEE-4DC8-AAF5-E600779CF379}"/>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 name="Freeform: Shape 439">
              <a:extLst>
                <a:ext uri="{FF2B5EF4-FFF2-40B4-BE49-F238E27FC236}">
                  <a16:creationId xmlns:a16="http://schemas.microsoft.com/office/drawing/2014/main" id="{8297203B-C29B-4CB6-B77F-D803CC536CF0}"/>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1" name="Freeform: Shape 440">
              <a:extLst>
                <a:ext uri="{FF2B5EF4-FFF2-40B4-BE49-F238E27FC236}">
                  <a16:creationId xmlns:a16="http://schemas.microsoft.com/office/drawing/2014/main" id="{93A10638-EA63-46D9-8602-DC84C99DAEF7}"/>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2" name="Freeform: Shape 441">
              <a:extLst>
                <a:ext uri="{FF2B5EF4-FFF2-40B4-BE49-F238E27FC236}">
                  <a16:creationId xmlns:a16="http://schemas.microsoft.com/office/drawing/2014/main" id="{B495EBF1-1743-474C-AA2C-ABB27573B29E}"/>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3" name="Freeform: Shape 442">
              <a:extLst>
                <a:ext uri="{FF2B5EF4-FFF2-40B4-BE49-F238E27FC236}">
                  <a16:creationId xmlns:a16="http://schemas.microsoft.com/office/drawing/2014/main" id="{966E3756-D10E-4927-AE9A-4BAB0F58F963}"/>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4" name="Freeform: Shape 443">
              <a:extLst>
                <a:ext uri="{FF2B5EF4-FFF2-40B4-BE49-F238E27FC236}">
                  <a16:creationId xmlns:a16="http://schemas.microsoft.com/office/drawing/2014/main" id="{BBE95D71-C755-43B6-99FA-82435A4040E6}"/>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5" name="Freeform: Shape 444">
              <a:extLst>
                <a:ext uri="{FF2B5EF4-FFF2-40B4-BE49-F238E27FC236}">
                  <a16:creationId xmlns:a16="http://schemas.microsoft.com/office/drawing/2014/main" id="{6E0D0FF6-B5C0-4064-91D8-A898307FAC98}"/>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6" name="Freeform: Shape 445">
              <a:extLst>
                <a:ext uri="{FF2B5EF4-FFF2-40B4-BE49-F238E27FC236}">
                  <a16:creationId xmlns:a16="http://schemas.microsoft.com/office/drawing/2014/main" id="{1C321C2A-9B30-4BDE-BF63-5A00C202A4AB}"/>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7" name="Freeform: Shape 446">
              <a:extLst>
                <a:ext uri="{FF2B5EF4-FFF2-40B4-BE49-F238E27FC236}">
                  <a16:creationId xmlns:a16="http://schemas.microsoft.com/office/drawing/2014/main" id="{B4967958-E2DA-421A-8312-F83D42D0E388}"/>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8" name="Freeform: Shape 447">
              <a:extLst>
                <a:ext uri="{FF2B5EF4-FFF2-40B4-BE49-F238E27FC236}">
                  <a16:creationId xmlns:a16="http://schemas.microsoft.com/office/drawing/2014/main" id="{85B53EE5-19CC-43B7-99D3-0C65D8E510EC}"/>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9" name="Freeform: Shape 448">
              <a:extLst>
                <a:ext uri="{FF2B5EF4-FFF2-40B4-BE49-F238E27FC236}">
                  <a16:creationId xmlns:a16="http://schemas.microsoft.com/office/drawing/2014/main" id="{0E3BBA04-3F46-4747-8B3B-C6A74A9CB600}"/>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0" name="Freeform: Shape 449">
              <a:extLst>
                <a:ext uri="{FF2B5EF4-FFF2-40B4-BE49-F238E27FC236}">
                  <a16:creationId xmlns:a16="http://schemas.microsoft.com/office/drawing/2014/main" id="{B2D90C40-6471-4775-B219-D9AA99E69B67}"/>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 name="Freeform: Shape 450">
              <a:extLst>
                <a:ext uri="{FF2B5EF4-FFF2-40B4-BE49-F238E27FC236}">
                  <a16:creationId xmlns:a16="http://schemas.microsoft.com/office/drawing/2014/main" id="{EB3F4E6A-2B79-487C-8859-B18AC5BF8647}"/>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 name="Freeform: Shape 451">
              <a:extLst>
                <a:ext uri="{FF2B5EF4-FFF2-40B4-BE49-F238E27FC236}">
                  <a16:creationId xmlns:a16="http://schemas.microsoft.com/office/drawing/2014/main" id="{FC95B0EA-EFDF-4E42-AEFE-D1CAAF6548C2}"/>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3" name="Freeform: Shape 452">
              <a:extLst>
                <a:ext uri="{FF2B5EF4-FFF2-40B4-BE49-F238E27FC236}">
                  <a16:creationId xmlns:a16="http://schemas.microsoft.com/office/drawing/2014/main" id="{5D96D3B9-6EF5-44F2-BA66-C1F83593A5DF}"/>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4" name="Freeform: Shape 453">
              <a:extLst>
                <a:ext uri="{FF2B5EF4-FFF2-40B4-BE49-F238E27FC236}">
                  <a16:creationId xmlns:a16="http://schemas.microsoft.com/office/drawing/2014/main" id="{AF6EB6C6-7F03-4E55-B84C-B909DD04E036}"/>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5" name="Freeform: Shape 454">
              <a:extLst>
                <a:ext uri="{FF2B5EF4-FFF2-40B4-BE49-F238E27FC236}">
                  <a16:creationId xmlns:a16="http://schemas.microsoft.com/office/drawing/2014/main" id="{AC313350-A857-449B-8DBB-7309C2D7CD2A}"/>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6" name="Freeform: Shape 455">
              <a:extLst>
                <a:ext uri="{FF2B5EF4-FFF2-40B4-BE49-F238E27FC236}">
                  <a16:creationId xmlns:a16="http://schemas.microsoft.com/office/drawing/2014/main" id="{A77ABE42-39CA-4116-948A-383BCB711CB5}"/>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7" name="Freeform: Shape 456">
              <a:extLst>
                <a:ext uri="{FF2B5EF4-FFF2-40B4-BE49-F238E27FC236}">
                  <a16:creationId xmlns:a16="http://schemas.microsoft.com/office/drawing/2014/main" id="{C2F64493-5EEC-46F6-9D7C-9B9B02C889A5}"/>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8" name="Freeform: Shape 457">
              <a:extLst>
                <a:ext uri="{FF2B5EF4-FFF2-40B4-BE49-F238E27FC236}">
                  <a16:creationId xmlns:a16="http://schemas.microsoft.com/office/drawing/2014/main" id="{9D3698CE-2083-41CB-92A3-375A974E2A83}"/>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9" name="Freeform: Shape 458">
              <a:extLst>
                <a:ext uri="{FF2B5EF4-FFF2-40B4-BE49-F238E27FC236}">
                  <a16:creationId xmlns:a16="http://schemas.microsoft.com/office/drawing/2014/main" id="{744A9177-12C9-4C77-9E11-5EA560364243}"/>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0" name="Freeform: Shape 459">
              <a:extLst>
                <a:ext uri="{FF2B5EF4-FFF2-40B4-BE49-F238E27FC236}">
                  <a16:creationId xmlns:a16="http://schemas.microsoft.com/office/drawing/2014/main" id="{4DDAF618-FF9D-4EA6-A330-858B28FB7A36}"/>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1" name="Freeform: Shape 460">
              <a:extLst>
                <a:ext uri="{FF2B5EF4-FFF2-40B4-BE49-F238E27FC236}">
                  <a16:creationId xmlns:a16="http://schemas.microsoft.com/office/drawing/2014/main" id="{FF7464BD-1391-457F-A16D-84AC78400F96}"/>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2" name="Freeform: Shape 461">
              <a:extLst>
                <a:ext uri="{FF2B5EF4-FFF2-40B4-BE49-F238E27FC236}">
                  <a16:creationId xmlns:a16="http://schemas.microsoft.com/office/drawing/2014/main" id="{90168779-8E6A-470D-80AF-977EB5FB7063}"/>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3" name="Freeform: Shape 462">
              <a:extLst>
                <a:ext uri="{FF2B5EF4-FFF2-40B4-BE49-F238E27FC236}">
                  <a16:creationId xmlns:a16="http://schemas.microsoft.com/office/drawing/2014/main" id="{82D5DCF3-6E5B-4336-A5A4-FF31A7A36D4E}"/>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4" name="Freeform: Shape 463">
              <a:extLst>
                <a:ext uri="{FF2B5EF4-FFF2-40B4-BE49-F238E27FC236}">
                  <a16:creationId xmlns:a16="http://schemas.microsoft.com/office/drawing/2014/main" id="{A6D3EE7D-6E5E-43E6-8D0A-1BCEB609BC61}"/>
                </a:ext>
              </a:extLst>
            </p:cNvPr>
            <p:cNvSpPr/>
            <p:nvPr/>
          </p:nvSpPr>
          <p:spPr>
            <a:xfrm>
              <a:off x="5406670" y="1958053"/>
              <a:ext cx="40176" cy="31630"/>
            </a:xfrm>
            <a:custGeom>
              <a:avLst/>
              <a:gdLst>
                <a:gd name="connsiteX0" fmla="*/ 36901 w 40176"/>
                <a:gd name="connsiteY0" fmla="*/ 1261 h 31630"/>
                <a:gd name="connsiteX1" fmla="*/ 14093 w 40176"/>
                <a:gd name="connsiteY1" fmla="*/ 0 h 31630"/>
                <a:gd name="connsiteX2" fmla="*/ 0 w 40176"/>
                <a:gd name="connsiteY2" fmla="*/ 17689 h 31630"/>
                <a:gd name="connsiteX3" fmla="*/ 16287 w 40176"/>
                <a:gd name="connsiteY3" fmla="*/ 31631 h 31630"/>
                <a:gd name="connsiteX4" fmla="*/ 40176 w 40176"/>
                <a:gd name="connsiteY4" fmla="*/ 27813 h 31630"/>
                <a:gd name="connsiteX5" fmla="*/ 36901 w 40176"/>
                <a:gd name="connsiteY5" fmla="*/ 126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76" h="31630">
                  <a:moveTo>
                    <a:pt x="36901" y="1261"/>
                  </a:moveTo>
                  <a:lnTo>
                    <a:pt x="14093" y="0"/>
                  </a:lnTo>
                  <a:lnTo>
                    <a:pt x="0" y="17689"/>
                  </a:lnTo>
                  <a:lnTo>
                    <a:pt x="16287" y="31631"/>
                  </a:lnTo>
                  <a:lnTo>
                    <a:pt x="40176" y="27813"/>
                  </a:lnTo>
                  <a:lnTo>
                    <a:pt x="36901" y="126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5" name="Freeform: Shape 464">
              <a:extLst>
                <a:ext uri="{FF2B5EF4-FFF2-40B4-BE49-F238E27FC236}">
                  <a16:creationId xmlns:a16="http://schemas.microsoft.com/office/drawing/2014/main" id="{74E80C51-F729-4276-8628-2A7C685C0E53}"/>
                </a:ext>
              </a:extLst>
            </p:cNvPr>
            <p:cNvSpPr/>
            <p:nvPr/>
          </p:nvSpPr>
          <p:spPr>
            <a:xfrm>
              <a:off x="5335032" y="1966916"/>
              <a:ext cx="29298" cy="18950"/>
            </a:xfrm>
            <a:custGeom>
              <a:avLst/>
              <a:gdLst>
                <a:gd name="connsiteX0" fmla="*/ 29298 w 29298"/>
                <a:gd name="connsiteY0" fmla="*/ 12645 h 18950"/>
                <a:gd name="connsiteX1" fmla="*/ 22778 w 29298"/>
                <a:gd name="connsiteY1" fmla="*/ 0 h 18950"/>
                <a:gd name="connsiteX2" fmla="*/ 8654 w 29298"/>
                <a:gd name="connsiteY2" fmla="*/ 0 h 18950"/>
                <a:gd name="connsiteX3" fmla="*/ 0 w 29298"/>
                <a:gd name="connsiteY3" fmla="*/ 12645 h 18950"/>
                <a:gd name="connsiteX4" fmla="*/ 14093 w 29298"/>
                <a:gd name="connsiteY4" fmla="*/ 18950 h 18950"/>
                <a:gd name="connsiteX5" fmla="*/ 29298 w 29298"/>
                <a:gd name="connsiteY5" fmla="*/ 12645 h 1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8" h="18950">
                  <a:moveTo>
                    <a:pt x="29298" y="12645"/>
                  </a:moveTo>
                  <a:lnTo>
                    <a:pt x="22778" y="0"/>
                  </a:lnTo>
                  <a:lnTo>
                    <a:pt x="8654" y="0"/>
                  </a:lnTo>
                  <a:lnTo>
                    <a:pt x="0" y="12645"/>
                  </a:lnTo>
                  <a:lnTo>
                    <a:pt x="14093" y="18950"/>
                  </a:lnTo>
                  <a:lnTo>
                    <a:pt x="29298" y="12645"/>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6" name="Freeform: Shape 465">
              <a:extLst>
                <a:ext uri="{FF2B5EF4-FFF2-40B4-BE49-F238E27FC236}">
                  <a16:creationId xmlns:a16="http://schemas.microsoft.com/office/drawing/2014/main" id="{C121AD94-70D7-4794-95D0-602361EB0236}"/>
                </a:ext>
              </a:extLst>
            </p:cNvPr>
            <p:cNvSpPr/>
            <p:nvPr/>
          </p:nvSpPr>
          <p:spPr>
            <a:xfrm>
              <a:off x="5389301" y="2013118"/>
              <a:ext cx="28216" cy="36044"/>
            </a:xfrm>
            <a:custGeom>
              <a:avLst/>
              <a:gdLst>
                <a:gd name="connsiteX0" fmla="*/ 28217 w 28216"/>
                <a:gd name="connsiteY0" fmla="*/ 17234 h 36044"/>
                <a:gd name="connsiteX1" fmla="*/ 14784 w 28216"/>
                <a:gd name="connsiteY1" fmla="*/ 0 h 36044"/>
                <a:gd name="connsiteX2" fmla="*/ 0 w 28216"/>
                <a:gd name="connsiteY2" fmla="*/ 15658 h 36044"/>
                <a:gd name="connsiteX3" fmla="*/ 8053 w 28216"/>
                <a:gd name="connsiteY3" fmla="*/ 36044 h 36044"/>
                <a:gd name="connsiteX4" fmla="*/ 28217 w 28216"/>
                <a:gd name="connsiteY4" fmla="*/ 17234 h 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6" h="36044">
                  <a:moveTo>
                    <a:pt x="28217" y="17234"/>
                  </a:moveTo>
                  <a:lnTo>
                    <a:pt x="14784" y="0"/>
                  </a:lnTo>
                  <a:lnTo>
                    <a:pt x="0" y="15658"/>
                  </a:lnTo>
                  <a:lnTo>
                    <a:pt x="8053" y="36044"/>
                  </a:lnTo>
                  <a:lnTo>
                    <a:pt x="28217" y="17234"/>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7" name="Freeform: Shape 466">
              <a:extLst>
                <a:ext uri="{FF2B5EF4-FFF2-40B4-BE49-F238E27FC236}">
                  <a16:creationId xmlns:a16="http://schemas.microsoft.com/office/drawing/2014/main" id="{A0F270DF-81C4-4806-8B62-EF4D724AA987}"/>
                </a:ext>
              </a:extLst>
            </p:cNvPr>
            <p:cNvSpPr/>
            <p:nvPr/>
          </p:nvSpPr>
          <p:spPr>
            <a:xfrm>
              <a:off x="5343686" y="2022576"/>
              <a:ext cx="26083" cy="32891"/>
            </a:xfrm>
            <a:custGeom>
              <a:avLst/>
              <a:gdLst>
                <a:gd name="connsiteX0" fmla="*/ 26083 w 26083"/>
                <a:gd name="connsiteY0" fmla="*/ 8862 h 32891"/>
                <a:gd name="connsiteX1" fmla="*/ 16287 w 26083"/>
                <a:gd name="connsiteY1" fmla="*/ 32892 h 32891"/>
                <a:gd name="connsiteX2" fmla="*/ 0 w 26083"/>
                <a:gd name="connsiteY2" fmla="*/ 26587 h 32891"/>
                <a:gd name="connsiteX3" fmla="*/ 18481 w 26083"/>
                <a:gd name="connsiteY3" fmla="*/ 0 h 32891"/>
                <a:gd name="connsiteX4" fmla="*/ 26083 w 26083"/>
                <a:gd name="connsiteY4" fmla="*/ 8862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 h="32891">
                  <a:moveTo>
                    <a:pt x="26083" y="8862"/>
                  </a:moveTo>
                  <a:lnTo>
                    <a:pt x="16287" y="32892"/>
                  </a:lnTo>
                  <a:lnTo>
                    <a:pt x="0" y="26587"/>
                  </a:lnTo>
                  <a:lnTo>
                    <a:pt x="18481" y="0"/>
                  </a:lnTo>
                  <a:lnTo>
                    <a:pt x="26083" y="8862"/>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8" name="Freeform: Shape 467">
              <a:extLst>
                <a:ext uri="{FF2B5EF4-FFF2-40B4-BE49-F238E27FC236}">
                  <a16:creationId xmlns:a16="http://schemas.microsoft.com/office/drawing/2014/main" id="{9D3F4517-C4AA-475A-A099-F73B1D76B059}"/>
                </a:ext>
              </a:extLst>
            </p:cNvPr>
            <p:cNvSpPr/>
            <p:nvPr/>
          </p:nvSpPr>
          <p:spPr>
            <a:xfrm>
              <a:off x="5369198" y="2071931"/>
              <a:ext cx="27705" cy="21507"/>
            </a:xfrm>
            <a:custGeom>
              <a:avLst/>
              <a:gdLst>
                <a:gd name="connsiteX0" fmla="*/ 27706 w 27705"/>
                <a:gd name="connsiteY0" fmla="*/ 981 h 21507"/>
                <a:gd name="connsiteX1" fmla="*/ 25182 w 27705"/>
                <a:gd name="connsiteY1" fmla="*/ 13696 h 21507"/>
                <a:gd name="connsiteX2" fmla="*/ 11749 w 27705"/>
                <a:gd name="connsiteY2" fmla="*/ 19546 h 21507"/>
                <a:gd name="connsiteX3" fmla="*/ 0 w 27705"/>
                <a:gd name="connsiteY3" fmla="*/ 21507 h 21507"/>
                <a:gd name="connsiteX4" fmla="*/ 8414 w 27705"/>
                <a:gd name="connsiteY4" fmla="*/ 0 h 21507"/>
                <a:gd name="connsiteX5" fmla="*/ 27706 w 27705"/>
                <a:gd name="connsiteY5" fmla="*/ 981 h 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5" h="21507">
                  <a:moveTo>
                    <a:pt x="27706" y="981"/>
                  </a:moveTo>
                  <a:lnTo>
                    <a:pt x="25182" y="13696"/>
                  </a:lnTo>
                  <a:lnTo>
                    <a:pt x="11749" y="19546"/>
                  </a:lnTo>
                  <a:lnTo>
                    <a:pt x="0" y="21507"/>
                  </a:lnTo>
                  <a:lnTo>
                    <a:pt x="8414" y="0"/>
                  </a:lnTo>
                  <a:lnTo>
                    <a:pt x="27706" y="981"/>
                  </a:lnTo>
                  <a:close/>
                </a:path>
              </a:pathLst>
            </a:custGeom>
            <a:solidFill>
              <a:srgbClr val="ED7D31"/>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9" name="Freeform: Shape 468">
              <a:extLst>
                <a:ext uri="{FF2B5EF4-FFF2-40B4-BE49-F238E27FC236}">
                  <a16:creationId xmlns:a16="http://schemas.microsoft.com/office/drawing/2014/main" id="{165A58C3-54E7-4FC1-94B8-44F3DA8DDB96}"/>
                </a:ext>
              </a:extLst>
            </p:cNvPr>
            <p:cNvSpPr/>
            <p:nvPr/>
          </p:nvSpPr>
          <p:spPr>
            <a:xfrm>
              <a:off x="535318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0" name="Freeform: Shape 469">
              <a:extLst>
                <a:ext uri="{FF2B5EF4-FFF2-40B4-BE49-F238E27FC236}">
                  <a16:creationId xmlns:a16="http://schemas.microsoft.com/office/drawing/2014/main" id="{761B9FE2-5B64-4512-96C1-1B38701B30AE}"/>
                </a:ext>
              </a:extLst>
            </p:cNvPr>
            <p:cNvSpPr/>
            <p:nvPr/>
          </p:nvSpPr>
          <p:spPr>
            <a:xfrm>
              <a:off x="541229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1" name="Freeform: Shape 470">
              <a:extLst>
                <a:ext uri="{FF2B5EF4-FFF2-40B4-BE49-F238E27FC236}">
                  <a16:creationId xmlns:a16="http://schemas.microsoft.com/office/drawing/2014/main" id="{467D066F-5A75-49CC-A13D-AAAB3DEDB47F}"/>
                </a:ext>
              </a:extLst>
            </p:cNvPr>
            <p:cNvSpPr/>
            <p:nvPr/>
          </p:nvSpPr>
          <p:spPr>
            <a:xfrm>
              <a:off x="5206449"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72" name="Group 471">
            <a:extLst>
              <a:ext uri="{FF2B5EF4-FFF2-40B4-BE49-F238E27FC236}">
                <a16:creationId xmlns:a16="http://schemas.microsoft.com/office/drawing/2014/main" id="{A1C53EF4-1327-41B7-8023-56443A6344A3}"/>
              </a:ext>
            </a:extLst>
          </p:cNvPr>
          <p:cNvGrpSpPr/>
          <p:nvPr/>
        </p:nvGrpSpPr>
        <p:grpSpPr>
          <a:xfrm>
            <a:off x="5047724" y="2374522"/>
            <a:ext cx="576472" cy="269533"/>
            <a:chOff x="5022546" y="2033540"/>
            <a:chExt cx="774920" cy="275217"/>
          </a:xfrm>
        </p:grpSpPr>
        <p:sp>
          <p:nvSpPr>
            <p:cNvPr id="473" name="Freeform: Shape 472">
              <a:extLst>
                <a:ext uri="{FF2B5EF4-FFF2-40B4-BE49-F238E27FC236}">
                  <a16:creationId xmlns:a16="http://schemas.microsoft.com/office/drawing/2014/main" id="{36EFB6FD-7310-4B42-A1FA-91F2A3E48901}"/>
                </a:ext>
              </a:extLst>
            </p:cNvPr>
            <p:cNvSpPr/>
            <p:nvPr/>
          </p:nvSpPr>
          <p:spPr>
            <a:xfrm>
              <a:off x="5022546" y="2033540"/>
              <a:ext cx="293104" cy="3502"/>
            </a:xfrm>
            <a:custGeom>
              <a:avLst/>
              <a:gdLst>
                <a:gd name="connsiteX0" fmla="*/ 0 w 293104"/>
                <a:gd name="connsiteY0" fmla="*/ 0 h 3502"/>
                <a:gd name="connsiteX1" fmla="*/ 293104 w 293104"/>
                <a:gd name="connsiteY1" fmla="*/ 0 h 3502"/>
              </a:gdLst>
              <a:ahLst/>
              <a:cxnLst>
                <a:cxn ang="0">
                  <a:pos x="connsiteX0" y="connsiteY0"/>
                </a:cxn>
                <a:cxn ang="0">
                  <a:pos x="connsiteX1" y="connsiteY1"/>
                </a:cxn>
              </a:cxnLst>
              <a:rect l="l" t="t" r="r" b="b"/>
              <a:pathLst>
                <a:path w="293104" h="3502">
                  <a:moveTo>
                    <a:pt x="0" y="0"/>
                  </a:moveTo>
                  <a:lnTo>
                    <a:pt x="293104"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4" name="Freeform: Shape 473">
              <a:extLst>
                <a:ext uri="{FF2B5EF4-FFF2-40B4-BE49-F238E27FC236}">
                  <a16:creationId xmlns:a16="http://schemas.microsoft.com/office/drawing/2014/main" id="{4946CE69-9C53-432F-A0FC-64DC3A00FA10}"/>
                </a:ext>
              </a:extLst>
            </p:cNvPr>
            <p:cNvSpPr/>
            <p:nvPr/>
          </p:nvSpPr>
          <p:spPr>
            <a:xfrm>
              <a:off x="5433024" y="2033540"/>
              <a:ext cx="364442" cy="3502"/>
            </a:xfrm>
            <a:custGeom>
              <a:avLst/>
              <a:gdLst>
                <a:gd name="connsiteX0" fmla="*/ 0 w 364442"/>
                <a:gd name="connsiteY0" fmla="*/ 0 h 3502"/>
                <a:gd name="connsiteX1" fmla="*/ 364442 w 364442"/>
                <a:gd name="connsiteY1" fmla="*/ 0 h 3502"/>
              </a:gdLst>
              <a:ahLst/>
              <a:cxnLst>
                <a:cxn ang="0">
                  <a:pos x="connsiteX0" y="connsiteY0"/>
                </a:cxn>
                <a:cxn ang="0">
                  <a:pos x="connsiteX1" y="connsiteY1"/>
                </a:cxn>
              </a:cxnLst>
              <a:rect l="l" t="t" r="r" b="b"/>
              <a:pathLst>
                <a:path w="364442" h="3502">
                  <a:moveTo>
                    <a:pt x="0" y="0"/>
                  </a:moveTo>
                  <a:lnTo>
                    <a:pt x="364442"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5" name="Freeform: Shape 474">
              <a:extLst>
                <a:ext uri="{FF2B5EF4-FFF2-40B4-BE49-F238E27FC236}">
                  <a16:creationId xmlns:a16="http://schemas.microsoft.com/office/drawing/2014/main" id="{38A88796-9FBB-4D0C-B50A-6FF5BA590C87}"/>
                </a:ext>
              </a:extLst>
            </p:cNvPr>
            <p:cNvSpPr/>
            <p:nvPr/>
          </p:nvSpPr>
          <p:spPr>
            <a:xfrm>
              <a:off x="5056321"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6" name="Freeform: Shape 475">
              <a:extLst>
                <a:ext uri="{FF2B5EF4-FFF2-40B4-BE49-F238E27FC236}">
                  <a16:creationId xmlns:a16="http://schemas.microsoft.com/office/drawing/2014/main" id="{9DC2B23E-CA54-45F2-95C3-59417ADDD265}"/>
                </a:ext>
              </a:extLst>
            </p:cNvPr>
            <p:cNvSpPr/>
            <p:nvPr/>
          </p:nvSpPr>
          <p:spPr>
            <a:xfrm>
              <a:off x="5115429"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7" name="Freeform: Shape 476">
              <a:extLst>
                <a:ext uri="{FF2B5EF4-FFF2-40B4-BE49-F238E27FC236}">
                  <a16:creationId xmlns:a16="http://schemas.microsoft.com/office/drawing/2014/main" id="{39B9FA50-CFDD-4830-8EA5-C480AD8FA2B0}"/>
                </a:ext>
              </a:extLst>
            </p:cNvPr>
            <p:cNvSpPr/>
            <p:nvPr/>
          </p:nvSpPr>
          <p:spPr>
            <a:xfrm>
              <a:off x="5174567"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8" name="Freeform: Shape 477">
              <a:extLst>
                <a:ext uri="{FF2B5EF4-FFF2-40B4-BE49-F238E27FC236}">
                  <a16:creationId xmlns:a16="http://schemas.microsoft.com/office/drawing/2014/main" id="{4A0EA350-295D-4A7E-90D5-D004DE1F003F}"/>
                </a:ext>
              </a:extLst>
            </p:cNvPr>
            <p:cNvSpPr/>
            <p:nvPr/>
          </p:nvSpPr>
          <p:spPr>
            <a:xfrm>
              <a:off x="5233674"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9" name="Freeform: Shape 478">
              <a:extLst>
                <a:ext uri="{FF2B5EF4-FFF2-40B4-BE49-F238E27FC236}">
                  <a16:creationId xmlns:a16="http://schemas.microsoft.com/office/drawing/2014/main" id="{61AFACD9-846A-4C9D-AFD9-75B2E9D16312}"/>
                </a:ext>
              </a:extLst>
            </p:cNvPr>
            <p:cNvSpPr/>
            <p:nvPr/>
          </p:nvSpPr>
          <p:spPr>
            <a:xfrm>
              <a:off x="5292782"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0" name="Freeform: Shape 479">
              <a:extLst>
                <a:ext uri="{FF2B5EF4-FFF2-40B4-BE49-F238E27FC236}">
                  <a16:creationId xmlns:a16="http://schemas.microsoft.com/office/drawing/2014/main" id="{FBD5C820-D56A-49B7-98B6-A3E288B6603A}"/>
                </a:ext>
              </a:extLst>
            </p:cNvPr>
            <p:cNvSpPr/>
            <p:nvPr/>
          </p:nvSpPr>
          <p:spPr>
            <a:xfrm>
              <a:off x="5470135"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1" name="Freeform: Shape 480">
              <a:extLst>
                <a:ext uri="{FF2B5EF4-FFF2-40B4-BE49-F238E27FC236}">
                  <a16:creationId xmlns:a16="http://schemas.microsoft.com/office/drawing/2014/main" id="{F2135485-F64D-4701-B9E5-92D7807C0AB8}"/>
                </a:ext>
              </a:extLst>
            </p:cNvPr>
            <p:cNvSpPr/>
            <p:nvPr/>
          </p:nvSpPr>
          <p:spPr>
            <a:xfrm>
              <a:off x="552927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2" name="Freeform: Shape 481">
              <a:extLst>
                <a:ext uri="{FF2B5EF4-FFF2-40B4-BE49-F238E27FC236}">
                  <a16:creationId xmlns:a16="http://schemas.microsoft.com/office/drawing/2014/main" id="{13ECC7C6-8158-4604-A15B-C05F0BCAC3EA}"/>
                </a:ext>
              </a:extLst>
            </p:cNvPr>
            <p:cNvSpPr/>
            <p:nvPr/>
          </p:nvSpPr>
          <p:spPr>
            <a:xfrm>
              <a:off x="5588380"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3" name="Freeform: Shape 482">
              <a:extLst>
                <a:ext uri="{FF2B5EF4-FFF2-40B4-BE49-F238E27FC236}">
                  <a16:creationId xmlns:a16="http://schemas.microsoft.com/office/drawing/2014/main" id="{C71730E0-12AC-4718-BBD2-9302420A70A0}"/>
                </a:ext>
              </a:extLst>
            </p:cNvPr>
            <p:cNvSpPr/>
            <p:nvPr/>
          </p:nvSpPr>
          <p:spPr>
            <a:xfrm>
              <a:off x="5647518"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4" name="Freeform: Shape 483">
              <a:extLst>
                <a:ext uri="{FF2B5EF4-FFF2-40B4-BE49-F238E27FC236}">
                  <a16:creationId xmlns:a16="http://schemas.microsoft.com/office/drawing/2014/main" id="{DA93165B-F487-4AFF-8E6E-774237EC95FC}"/>
                </a:ext>
              </a:extLst>
            </p:cNvPr>
            <p:cNvSpPr/>
            <p:nvPr/>
          </p:nvSpPr>
          <p:spPr>
            <a:xfrm>
              <a:off x="5706626"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5" name="Freeform: Shape 484">
              <a:extLst>
                <a:ext uri="{FF2B5EF4-FFF2-40B4-BE49-F238E27FC236}">
                  <a16:creationId xmlns:a16="http://schemas.microsoft.com/office/drawing/2014/main" id="{2652505D-486B-4F02-8ACD-818A1072710A}"/>
                </a:ext>
              </a:extLst>
            </p:cNvPr>
            <p:cNvSpPr/>
            <p:nvPr/>
          </p:nvSpPr>
          <p:spPr>
            <a:xfrm>
              <a:off x="5765733" y="2035326"/>
              <a:ext cx="3004" cy="85854"/>
            </a:xfrm>
            <a:custGeom>
              <a:avLst/>
              <a:gdLst>
                <a:gd name="connsiteX0" fmla="*/ 0 w 3004"/>
                <a:gd name="connsiteY0" fmla="*/ 85855 h 85854"/>
                <a:gd name="connsiteX1" fmla="*/ 0 w 3004"/>
                <a:gd name="connsiteY1" fmla="*/ 0 h 85854"/>
              </a:gdLst>
              <a:ahLst/>
              <a:cxnLst>
                <a:cxn ang="0">
                  <a:pos x="connsiteX0" y="connsiteY0"/>
                </a:cxn>
                <a:cxn ang="0">
                  <a:pos x="connsiteX1" y="connsiteY1"/>
                </a:cxn>
              </a:cxnLst>
              <a:rect l="l" t="t" r="r" b="b"/>
              <a:pathLst>
                <a:path w="3004" h="85854">
                  <a:moveTo>
                    <a:pt x="0" y="85855"/>
                  </a:moveTo>
                  <a:lnTo>
                    <a:pt x="0" y="0"/>
                  </a:lnTo>
                </a:path>
              </a:pathLst>
            </a:custGeom>
            <a:ln w="21014" cap="flat">
              <a:solidFill>
                <a:srgbClr val="ED7D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6" name="Freeform: Shape 485">
              <a:extLst>
                <a:ext uri="{FF2B5EF4-FFF2-40B4-BE49-F238E27FC236}">
                  <a16:creationId xmlns:a16="http://schemas.microsoft.com/office/drawing/2014/main" id="{4D4300D5-97A8-4A36-B984-FAB969FE9313}"/>
                </a:ext>
              </a:extLst>
            </p:cNvPr>
            <p:cNvSpPr/>
            <p:nvPr/>
          </p:nvSpPr>
          <p:spPr>
            <a:xfrm>
              <a:off x="5022546" y="2208822"/>
              <a:ext cx="306386" cy="3502"/>
            </a:xfrm>
            <a:custGeom>
              <a:avLst/>
              <a:gdLst>
                <a:gd name="connsiteX0" fmla="*/ 0 w 306386"/>
                <a:gd name="connsiteY0" fmla="*/ 0 h 3502"/>
                <a:gd name="connsiteX1" fmla="*/ 306386 w 306386"/>
                <a:gd name="connsiteY1" fmla="*/ 0 h 3502"/>
              </a:gdLst>
              <a:ahLst/>
              <a:cxnLst>
                <a:cxn ang="0">
                  <a:pos x="connsiteX0" y="connsiteY0"/>
                </a:cxn>
                <a:cxn ang="0">
                  <a:pos x="connsiteX1" y="connsiteY1"/>
                </a:cxn>
              </a:cxnLst>
              <a:rect l="l" t="t" r="r" b="b"/>
              <a:pathLst>
                <a:path w="306386" h="3502">
                  <a:moveTo>
                    <a:pt x="0" y="0"/>
                  </a:moveTo>
                  <a:lnTo>
                    <a:pt x="306386"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7" name="Freeform: Shape 486">
              <a:extLst>
                <a:ext uri="{FF2B5EF4-FFF2-40B4-BE49-F238E27FC236}">
                  <a16:creationId xmlns:a16="http://schemas.microsoft.com/office/drawing/2014/main" id="{2E5A7ABF-C1BA-496F-9133-FB89C489A48B}"/>
                </a:ext>
              </a:extLst>
            </p:cNvPr>
            <p:cNvSpPr/>
            <p:nvPr/>
          </p:nvSpPr>
          <p:spPr>
            <a:xfrm>
              <a:off x="5445554" y="2208822"/>
              <a:ext cx="351911" cy="3502"/>
            </a:xfrm>
            <a:custGeom>
              <a:avLst/>
              <a:gdLst>
                <a:gd name="connsiteX0" fmla="*/ 0 w 351911"/>
                <a:gd name="connsiteY0" fmla="*/ 0 h 3502"/>
                <a:gd name="connsiteX1" fmla="*/ 351911 w 351911"/>
                <a:gd name="connsiteY1" fmla="*/ 0 h 3502"/>
              </a:gdLst>
              <a:ahLst/>
              <a:cxnLst>
                <a:cxn ang="0">
                  <a:pos x="connsiteX0" y="connsiteY0"/>
                </a:cxn>
                <a:cxn ang="0">
                  <a:pos x="connsiteX1" y="connsiteY1"/>
                </a:cxn>
              </a:cxnLst>
              <a:rect l="l" t="t" r="r" b="b"/>
              <a:pathLst>
                <a:path w="351911" h="3502">
                  <a:moveTo>
                    <a:pt x="0" y="0"/>
                  </a:moveTo>
                  <a:lnTo>
                    <a:pt x="351911" y="0"/>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8" name="Freeform: Shape 487">
              <a:extLst>
                <a:ext uri="{FF2B5EF4-FFF2-40B4-BE49-F238E27FC236}">
                  <a16:creationId xmlns:a16="http://schemas.microsoft.com/office/drawing/2014/main" id="{0E60265A-9252-44B8-8F55-45B7B24158F7}"/>
                </a:ext>
              </a:extLst>
            </p:cNvPr>
            <p:cNvSpPr/>
            <p:nvPr/>
          </p:nvSpPr>
          <p:spPr>
            <a:xfrm>
              <a:off x="5056321"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9" name="Freeform: Shape 488">
              <a:extLst>
                <a:ext uri="{FF2B5EF4-FFF2-40B4-BE49-F238E27FC236}">
                  <a16:creationId xmlns:a16="http://schemas.microsoft.com/office/drawing/2014/main" id="{6400FC14-CA87-4C12-8D0C-62EBF8B5420D}"/>
                </a:ext>
              </a:extLst>
            </p:cNvPr>
            <p:cNvSpPr/>
            <p:nvPr/>
          </p:nvSpPr>
          <p:spPr>
            <a:xfrm>
              <a:off x="5115429"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0" name="Freeform: Shape 489">
              <a:extLst>
                <a:ext uri="{FF2B5EF4-FFF2-40B4-BE49-F238E27FC236}">
                  <a16:creationId xmlns:a16="http://schemas.microsoft.com/office/drawing/2014/main" id="{9F0CEE0F-B409-4857-B819-19D65105AC2B}"/>
                </a:ext>
              </a:extLst>
            </p:cNvPr>
            <p:cNvSpPr/>
            <p:nvPr/>
          </p:nvSpPr>
          <p:spPr>
            <a:xfrm>
              <a:off x="5174567"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1" name="Freeform: Shape 490">
              <a:extLst>
                <a:ext uri="{FF2B5EF4-FFF2-40B4-BE49-F238E27FC236}">
                  <a16:creationId xmlns:a16="http://schemas.microsoft.com/office/drawing/2014/main" id="{3882AC52-BB7D-41DC-B638-AF5862B30B0B}"/>
                </a:ext>
              </a:extLst>
            </p:cNvPr>
            <p:cNvSpPr/>
            <p:nvPr/>
          </p:nvSpPr>
          <p:spPr>
            <a:xfrm>
              <a:off x="5233674"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2" name="Freeform: Shape 491">
              <a:extLst>
                <a:ext uri="{FF2B5EF4-FFF2-40B4-BE49-F238E27FC236}">
                  <a16:creationId xmlns:a16="http://schemas.microsoft.com/office/drawing/2014/main" id="{DF366CDA-5F94-4692-A8E3-AD6193B4A17B}"/>
                </a:ext>
              </a:extLst>
            </p:cNvPr>
            <p:cNvSpPr/>
            <p:nvPr/>
          </p:nvSpPr>
          <p:spPr>
            <a:xfrm>
              <a:off x="5292782"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3" name="Freeform: Shape 492">
              <a:extLst>
                <a:ext uri="{FF2B5EF4-FFF2-40B4-BE49-F238E27FC236}">
                  <a16:creationId xmlns:a16="http://schemas.microsoft.com/office/drawing/2014/main" id="{6F267774-DFD4-45A7-84BA-61282B37AA4F}"/>
                </a:ext>
              </a:extLst>
            </p:cNvPr>
            <p:cNvSpPr/>
            <p:nvPr/>
          </p:nvSpPr>
          <p:spPr>
            <a:xfrm>
              <a:off x="5470135"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4" name="Freeform: Shape 493">
              <a:extLst>
                <a:ext uri="{FF2B5EF4-FFF2-40B4-BE49-F238E27FC236}">
                  <a16:creationId xmlns:a16="http://schemas.microsoft.com/office/drawing/2014/main" id="{30627F85-FDD6-4440-B1CF-1FA35D98832E}"/>
                </a:ext>
              </a:extLst>
            </p:cNvPr>
            <p:cNvSpPr/>
            <p:nvPr/>
          </p:nvSpPr>
          <p:spPr>
            <a:xfrm>
              <a:off x="552927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5" name="Freeform: Shape 494">
              <a:extLst>
                <a:ext uri="{FF2B5EF4-FFF2-40B4-BE49-F238E27FC236}">
                  <a16:creationId xmlns:a16="http://schemas.microsoft.com/office/drawing/2014/main" id="{68F4D23D-1B17-4FBE-96CB-89733D6DAC32}"/>
                </a:ext>
              </a:extLst>
            </p:cNvPr>
            <p:cNvSpPr/>
            <p:nvPr/>
          </p:nvSpPr>
          <p:spPr>
            <a:xfrm>
              <a:off x="5588380"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6" name="Freeform: Shape 495">
              <a:extLst>
                <a:ext uri="{FF2B5EF4-FFF2-40B4-BE49-F238E27FC236}">
                  <a16:creationId xmlns:a16="http://schemas.microsoft.com/office/drawing/2014/main" id="{F8F95B7E-C67A-4971-9809-619D8AA38E4F}"/>
                </a:ext>
              </a:extLst>
            </p:cNvPr>
            <p:cNvSpPr/>
            <p:nvPr/>
          </p:nvSpPr>
          <p:spPr>
            <a:xfrm>
              <a:off x="5647518"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7" name="Freeform: Shape 496">
              <a:extLst>
                <a:ext uri="{FF2B5EF4-FFF2-40B4-BE49-F238E27FC236}">
                  <a16:creationId xmlns:a16="http://schemas.microsoft.com/office/drawing/2014/main" id="{F8D245CF-4D27-45F7-8F83-3672BC54104E}"/>
                </a:ext>
              </a:extLst>
            </p:cNvPr>
            <p:cNvSpPr/>
            <p:nvPr/>
          </p:nvSpPr>
          <p:spPr>
            <a:xfrm>
              <a:off x="5706626"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8" name="Freeform: Shape 497">
              <a:extLst>
                <a:ext uri="{FF2B5EF4-FFF2-40B4-BE49-F238E27FC236}">
                  <a16:creationId xmlns:a16="http://schemas.microsoft.com/office/drawing/2014/main" id="{5747D49D-B7F3-49AA-A8BB-5C014C3315CB}"/>
                </a:ext>
              </a:extLst>
            </p:cNvPr>
            <p:cNvSpPr/>
            <p:nvPr/>
          </p:nvSpPr>
          <p:spPr>
            <a:xfrm>
              <a:off x="5765733" y="2121181"/>
              <a:ext cx="3004" cy="85854"/>
            </a:xfrm>
            <a:custGeom>
              <a:avLst/>
              <a:gdLst>
                <a:gd name="connsiteX0" fmla="*/ 0 w 3004"/>
                <a:gd name="connsiteY0" fmla="*/ 0 h 85854"/>
                <a:gd name="connsiteX1" fmla="*/ 0 w 3004"/>
                <a:gd name="connsiteY1" fmla="*/ 85855 h 85854"/>
              </a:gdLst>
              <a:ahLst/>
              <a:cxnLst>
                <a:cxn ang="0">
                  <a:pos x="connsiteX0" y="connsiteY0"/>
                </a:cxn>
                <a:cxn ang="0">
                  <a:pos x="connsiteX1" y="connsiteY1"/>
                </a:cxn>
              </a:cxnLst>
              <a:rect l="l" t="t" r="r" b="b"/>
              <a:pathLst>
                <a:path w="3004" h="85854">
                  <a:moveTo>
                    <a:pt x="0" y="0"/>
                  </a:moveTo>
                  <a:lnTo>
                    <a:pt x="0" y="85855"/>
                  </a:lnTo>
                </a:path>
              </a:pathLst>
            </a:custGeom>
            <a:ln w="21014" cap="flat">
              <a:solidFill>
                <a:srgbClr val="4472C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9" name="Freeform: Shape 498">
              <a:extLst>
                <a:ext uri="{FF2B5EF4-FFF2-40B4-BE49-F238E27FC236}">
                  <a16:creationId xmlns:a16="http://schemas.microsoft.com/office/drawing/2014/main" id="{A484F211-79A4-4902-8CC8-969A0C21FCA9}"/>
                </a:ext>
              </a:extLst>
            </p:cNvPr>
            <p:cNvSpPr/>
            <p:nvPr/>
          </p:nvSpPr>
          <p:spPr>
            <a:xfrm>
              <a:off x="5325236" y="2233937"/>
              <a:ext cx="35308" cy="42069"/>
            </a:xfrm>
            <a:custGeom>
              <a:avLst/>
              <a:gdLst>
                <a:gd name="connsiteX0" fmla="*/ 16888 w 35308"/>
                <a:gd name="connsiteY0" fmla="*/ 0 h 42069"/>
                <a:gd name="connsiteX1" fmla="*/ 0 w 35308"/>
                <a:gd name="connsiteY1" fmla="*/ 17900 h 42069"/>
                <a:gd name="connsiteX2" fmla="*/ 751 w 35308"/>
                <a:gd name="connsiteY2" fmla="*/ 42069 h 42069"/>
                <a:gd name="connsiteX3" fmla="*/ 20704 w 35308"/>
                <a:gd name="connsiteY3" fmla="*/ 38496 h 42069"/>
                <a:gd name="connsiteX4" fmla="*/ 35308 w 35308"/>
                <a:gd name="connsiteY4" fmla="*/ 16113 h 42069"/>
                <a:gd name="connsiteX5" fmla="*/ 16888 w 35308"/>
                <a:gd name="connsiteY5" fmla="*/ 0 h 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08" h="42069">
                  <a:moveTo>
                    <a:pt x="16888" y="0"/>
                  </a:moveTo>
                  <a:lnTo>
                    <a:pt x="0" y="17900"/>
                  </a:lnTo>
                  <a:lnTo>
                    <a:pt x="751" y="42069"/>
                  </a:lnTo>
                  <a:lnTo>
                    <a:pt x="20704" y="38496"/>
                  </a:lnTo>
                  <a:lnTo>
                    <a:pt x="35308" y="16113"/>
                  </a:lnTo>
                  <a:lnTo>
                    <a:pt x="16888"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0" name="Freeform: Shape 499">
              <a:extLst>
                <a:ext uri="{FF2B5EF4-FFF2-40B4-BE49-F238E27FC236}">
                  <a16:creationId xmlns:a16="http://schemas.microsoft.com/office/drawing/2014/main" id="{C5CFCF9D-E9CC-4405-BCA3-706D826C084C}"/>
                </a:ext>
              </a:extLst>
            </p:cNvPr>
            <p:cNvSpPr/>
            <p:nvPr/>
          </p:nvSpPr>
          <p:spPr>
            <a:xfrm>
              <a:off x="5349666" y="2271172"/>
              <a:ext cx="46066" cy="37585"/>
            </a:xfrm>
            <a:custGeom>
              <a:avLst/>
              <a:gdLst>
                <a:gd name="connsiteX0" fmla="*/ 46066 w 46066"/>
                <a:gd name="connsiteY0" fmla="*/ 28618 h 37585"/>
                <a:gd name="connsiteX1" fmla="*/ 13823 w 46066"/>
                <a:gd name="connsiteY1" fmla="*/ 0 h 37585"/>
                <a:gd name="connsiteX2" fmla="*/ 0 w 46066"/>
                <a:gd name="connsiteY2" fmla="*/ 16113 h 37585"/>
                <a:gd name="connsiteX3" fmla="*/ 21485 w 46066"/>
                <a:gd name="connsiteY3" fmla="*/ 37585 h 37585"/>
                <a:gd name="connsiteX4" fmla="*/ 46066 w 46066"/>
                <a:gd name="connsiteY4" fmla="*/ 28618 h 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6" h="37585">
                  <a:moveTo>
                    <a:pt x="46066" y="28618"/>
                  </a:moveTo>
                  <a:lnTo>
                    <a:pt x="13823" y="0"/>
                  </a:lnTo>
                  <a:lnTo>
                    <a:pt x="0" y="16113"/>
                  </a:lnTo>
                  <a:lnTo>
                    <a:pt x="21485" y="37585"/>
                  </a:lnTo>
                  <a:lnTo>
                    <a:pt x="46066" y="28618"/>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1" name="Freeform: Shape 500">
              <a:extLst>
                <a:ext uri="{FF2B5EF4-FFF2-40B4-BE49-F238E27FC236}">
                  <a16:creationId xmlns:a16="http://schemas.microsoft.com/office/drawing/2014/main" id="{6BE839BB-B634-4F57-9278-965DED8FF03E}"/>
                </a:ext>
              </a:extLst>
            </p:cNvPr>
            <p:cNvSpPr/>
            <p:nvPr/>
          </p:nvSpPr>
          <p:spPr>
            <a:xfrm>
              <a:off x="5441047" y="2259158"/>
              <a:ext cx="29148" cy="48304"/>
            </a:xfrm>
            <a:custGeom>
              <a:avLst/>
              <a:gdLst>
                <a:gd name="connsiteX0" fmla="*/ 26864 w 29148"/>
                <a:gd name="connsiteY0" fmla="*/ 0 h 48304"/>
                <a:gd name="connsiteX1" fmla="*/ 8444 w 29148"/>
                <a:gd name="connsiteY1" fmla="*/ 8932 h 48304"/>
                <a:gd name="connsiteX2" fmla="*/ 0 w 29148"/>
                <a:gd name="connsiteY2" fmla="*/ 36675 h 48304"/>
                <a:gd name="connsiteX3" fmla="*/ 13042 w 29148"/>
                <a:gd name="connsiteY3" fmla="*/ 48304 h 48304"/>
                <a:gd name="connsiteX4" fmla="*/ 29148 w 29148"/>
                <a:gd name="connsiteY4" fmla="*/ 31315 h 48304"/>
                <a:gd name="connsiteX5" fmla="*/ 26864 w 29148"/>
                <a:gd name="connsiteY5" fmla="*/ 0 h 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48" h="48304">
                  <a:moveTo>
                    <a:pt x="26864" y="0"/>
                  </a:moveTo>
                  <a:lnTo>
                    <a:pt x="8444" y="8932"/>
                  </a:lnTo>
                  <a:lnTo>
                    <a:pt x="0" y="36675"/>
                  </a:lnTo>
                  <a:lnTo>
                    <a:pt x="13042" y="48304"/>
                  </a:lnTo>
                  <a:lnTo>
                    <a:pt x="29148" y="31315"/>
                  </a:lnTo>
                  <a:lnTo>
                    <a:pt x="2686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2" name="Freeform: Shape 501">
              <a:extLst>
                <a:ext uri="{FF2B5EF4-FFF2-40B4-BE49-F238E27FC236}">
                  <a16:creationId xmlns:a16="http://schemas.microsoft.com/office/drawing/2014/main" id="{DCE135B9-E3B8-4210-BCAE-1EEB06DDA804}"/>
                </a:ext>
              </a:extLst>
            </p:cNvPr>
            <p:cNvSpPr/>
            <p:nvPr/>
          </p:nvSpPr>
          <p:spPr>
            <a:xfrm>
              <a:off x="5403845" y="2243955"/>
              <a:ext cx="23799" cy="25921"/>
            </a:xfrm>
            <a:custGeom>
              <a:avLst/>
              <a:gdLst>
                <a:gd name="connsiteX0" fmla="*/ 20734 w 23799"/>
                <a:gd name="connsiteY0" fmla="*/ 25921 h 25921"/>
                <a:gd name="connsiteX1" fmla="*/ 23799 w 23799"/>
                <a:gd name="connsiteY1" fmla="*/ 11629 h 25921"/>
                <a:gd name="connsiteX2" fmla="*/ 13823 w 23799"/>
                <a:gd name="connsiteY2" fmla="*/ 0 h 25921"/>
                <a:gd name="connsiteX3" fmla="*/ 0 w 23799"/>
                <a:gd name="connsiteY3" fmla="*/ 1786 h 25921"/>
                <a:gd name="connsiteX4" fmla="*/ 6130 w 23799"/>
                <a:gd name="connsiteY4" fmla="*/ 17865 h 25921"/>
                <a:gd name="connsiteX5" fmla="*/ 20734 w 23799"/>
                <a:gd name="connsiteY5" fmla="*/ 25921 h 2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9" h="25921">
                  <a:moveTo>
                    <a:pt x="20734" y="25921"/>
                  </a:moveTo>
                  <a:lnTo>
                    <a:pt x="23799" y="11629"/>
                  </a:lnTo>
                  <a:lnTo>
                    <a:pt x="13823" y="0"/>
                  </a:lnTo>
                  <a:lnTo>
                    <a:pt x="0" y="1786"/>
                  </a:lnTo>
                  <a:lnTo>
                    <a:pt x="6130" y="17865"/>
                  </a:lnTo>
                  <a:lnTo>
                    <a:pt x="20734" y="25921"/>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3" name="Freeform: Shape 502">
              <a:extLst>
                <a:ext uri="{FF2B5EF4-FFF2-40B4-BE49-F238E27FC236}">
                  <a16:creationId xmlns:a16="http://schemas.microsoft.com/office/drawing/2014/main" id="{4B5AEC61-6CB2-4B3B-B845-5605D2EEC4D6}"/>
                </a:ext>
              </a:extLst>
            </p:cNvPr>
            <p:cNvSpPr/>
            <p:nvPr/>
          </p:nvSpPr>
          <p:spPr>
            <a:xfrm>
              <a:off x="5346931" y="2184372"/>
              <a:ext cx="30921" cy="32891"/>
            </a:xfrm>
            <a:custGeom>
              <a:avLst/>
              <a:gdLst>
                <a:gd name="connsiteX0" fmla="*/ 14784 w 30921"/>
                <a:gd name="connsiteY0" fmla="*/ 0 h 32891"/>
                <a:gd name="connsiteX1" fmla="*/ 0 w 30921"/>
                <a:gd name="connsiteY1" fmla="*/ 15658 h 32891"/>
                <a:gd name="connsiteX2" fmla="*/ 13432 w 30921"/>
                <a:gd name="connsiteY2" fmla="*/ 32892 h 32891"/>
                <a:gd name="connsiteX3" fmla="*/ 30921 w 30921"/>
                <a:gd name="connsiteY3" fmla="*/ 23504 h 32891"/>
                <a:gd name="connsiteX4" fmla="*/ 14784 w 30921"/>
                <a:gd name="connsiteY4" fmla="*/ 0 h 3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21" h="32891">
                  <a:moveTo>
                    <a:pt x="14784" y="0"/>
                  </a:moveTo>
                  <a:lnTo>
                    <a:pt x="0" y="15658"/>
                  </a:lnTo>
                  <a:lnTo>
                    <a:pt x="13432" y="32892"/>
                  </a:lnTo>
                  <a:lnTo>
                    <a:pt x="30921" y="23504"/>
                  </a:lnTo>
                  <a:lnTo>
                    <a:pt x="14784" y="0"/>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4" name="Freeform: Shape 503">
              <a:extLst>
                <a:ext uri="{FF2B5EF4-FFF2-40B4-BE49-F238E27FC236}">
                  <a16:creationId xmlns:a16="http://schemas.microsoft.com/office/drawing/2014/main" id="{2A4B86F5-2804-4382-8444-88DF2FFB1911}"/>
                </a:ext>
              </a:extLst>
            </p:cNvPr>
            <p:cNvSpPr/>
            <p:nvPr/>
          </p:nvSpPr>
          <p:spPr>
            <a:xfrm>
              <a:off x="5395251" y="2178627"/>
              <a:ext cx="29178" cy="21472"/>
            </a:xfrm>
            <a:custGeom>
              <a:avLst/>
              <a:gdLst>
                <a:gd name="connsiteX0" fmla="*/ 0 w 29178"/>
                <a:gd name="connsiteY0" fmla="*/ 8932 h 21472"/>
                <a:gd name="connsiteX1" fmla="*/ 21486 w 29178"/>
                <a:gd name="connsiteY1" fmla="*/ 0 h 21472"/>
                <a:gd name="connsiteX2" fmla="*/ 29178 w 29178"/>
                <a:gd name="connsiteY2" fmla="*/ 17864 h 21472"/>
                <a:gd name="connsiteX3" fmla="*/ 0 w 29178"/>
                <a:gd name="connsiteY3" fmla="*/ 21472 h 21472"/>
                <a:gd name="connsiteX4" fmla="*/ 0 w 29178"/>
                <a:gd name="connsiteY4" fmla="*/ 8932 h 2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8" h="21472">
                  <a:moveTo>
                    <a:pt x="0" y="8932"/>
                  </a:moveTo>
                  <a:lnTo>
                    <a:pt x="21486" y="0"/>
                  </a:lnTo>
                  <a:lnTo>
                    <a:pt x="29178" y="17864"/>
                  </a:lnTo>
                  <a:lnTo>
                    <a:pt x="0" y="21472"/>
                  </a:lnTo>
                  <a:lnTo>
                    <a:pt x="0" y="8932"/>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5" name="Freeform: Shape 504">
              <a:extLst>
                <a:ext uri="{FF2B5EF4-FFF2-40B4-BE49-F238E27FC236}">
                  <a16:creationId xmlns:a16="http://schemas.microsoft.com/office/drawing/2014/main" id="{565F1B70-67BA-4D9C-A80D-83123C066971}"/>
                </a:ext>
              </a:extLst>
            </p:cNvPr>
            <p:cNvSpPr/>
            <p:nvPr/>
          </p:nvSpPr>
          <p:spPr>
            <a:xfrm>
              <a:off x="5373525" y="2133125"/>
              <a:ext cx="18450" cy="32296"/>
            </a:xfrm>
            <a:custGeom>
              <a:avLst/>
              <a:gdLst>
                <a:gd name="connsiteX0" fmla="*/ 17609 w 18450"/>
                <a:gd name="connsiteY0" fmla="*/ 32296 h 32296"/>
                <a:gd name="connsiteX1" fmla="*/ 6701 w 18450"/>
                <a:gd name="connsiteY1" fmla="*/ 29354 h 32296"/>
                <a:gd name="connsiteX2" fmla="*/ 1653 w 18450"/>
                <a:gd name="connsiteY2" fmla="*/ 13696 h 32296"/>
                <a:gd name="connsiteX3" fmla="*/ 0 w 18450"/>
                <a:gd name="connsiteY3" fmla="*/ 0 h 32296"/>
                <a:gd name="connsiteX4" fmla="*/ 18450 w 18450"/>
                <a:gd name="connsiteY4" fmla="*/ 9808 h 32296"/>
                <a:gd name="connsiteX5" fmla="*/ 17609 w 18450"/>
                <a:gd name="connsiteY5" fmla="*/ 32296 h 3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0" h="32296">
                  <a:moveTo>
                    <a:pt x="17609" y="32296"/>
                  </a:moveTo>
                  <a:lnTo>
                    <a:pt x="6701" y="29354"/>
                  </a:lnTo>
                  <a:lnTo>
                    <a:pt x="1653" y="13696"/>
                  </a:lnTo>
                  <a:lnTo>
                    <a:pt x="0" y="0"/>
                  </a:lnTo>
                  <a:lnTo>
                    <a:pt x="18450" y="9808"/>
                  </a:lnTo>
                  <a:lnTo>
                    <a:pt x="17609" y="32296"/>
                  </a:lnTo>
                  <a:close/>
                </a:path>
              </a:pathLst>
            </a:custGeom>
            <a:solidFill>
              <a:srgbClr val="4472C4"/>
            </a:solidFill>
            <a:ln w="30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cxnSp>
        <p:nvCxnSpPr>
          <p:cNvPr id="512" name="Straight Arrow Connector 511">
            <a:extLst>
              <a:ext uri="{FF2B5EF4-FFF2-40B4-BE49-F238E27FC236}">
                <a16:creationId xmlns:a16="http://schemas.microsoft.com/office/drawing/2014/main" id="{B85F46A6-D5B7-4F27-8CB6-7423886C3637}"/>
              </a:ext>
            </a:extLst>
          </p:cNvPr>
          <p:cNvCxnSpPr>
            <a:cxnSpLocks/>
          </p:cNvCxnSpPr>
          <p:nvPr/>
        </p:nvCxnSpPr>
        <p:spPr>
          <a:xfrm flipV="1">
            <a:off x="4456617" y="1804504"/>
            <a:ext cx="3521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5961E84F-96BF-413A-A6B1-AF3BFEEDEACE}"/>
              </a:ext>
            </a:extLst>
          </p:cNvPr>
          <p:cNvCxnSpPr>
            <a:cxnSpLocks/>
          </p:cNvCxnSpPr>
          <p:nvPr/>
        </p:nvCxnSpPr>
        <p:spPr>
          <a:xfrm>
            <a:off x="2457037" y="2471372"/>
            <a:ext cx="235250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6" name="Straight Arrow Connector 515">
            <a:extLst>
              <a:ext uri="{FF2B5EF4-FFF2-40B4-BE49-F238E27FC236}">
                <a16:creationId xmlns:a16="http://schemas.microsoft.com/office/drawing/2014/main" id="{FE312F4E-B189-4513-860E-A3C631AFEE29}"/>
              </a:ext>
            </a:extLst>
          </p:cNvPr>
          <p:cNvCxnSpPr>
            <a:cxnSpLocks/>
          </p:cNvCxnSpPr>
          <p:nvPr/>
        </p:nvCxnSpPr>
        <p:spPr>
          <a:xfrm flipV="1">
            <a:off x="4464012" y="3173189"/>
            <a:ext cx="3521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7" name="Straight Arrow Connector 516">
            <a:extLst>
              <a:ext uri="{FF2B5EF4-FFF2-40B4-BE49-F238E27FC236}">
                <a16:creationId xmlns:a16="http://schemas.microsoft.com/office/drawing/2014/main" id="{38DB5848-904A-4C44-823A-209FF187D788}"/>
              </a:ext>
            </a:extLst>
          </p:cNvPr>
          <p:cNvCxnSpPr>
            <a:cxnSpLocks/>
          </p:cNvCxnSpPr>
          <p:nvPr/>
        </p:nvCxnSpPr>
        <p:spPr>
          <a:xfrm>
            <a:off x="4456617" y="1804504"/>
            <a:ext cx="5142" cy="136751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5" name="Straight Arrow Connector 524">
            <a:extLst>
              <a:ext uri="{FF2B5EF4-FFF2-40B4-BE49-F238E27FC236}">
                <a16:creationId xmlns:a16="http://schemas.microsoft.com/office/drawing/2014/main" id="{14EADC31-77AB-467E-9451-8D71F79F16B6}"/>
              </a:ext>
            </a:extLst>
          </p:cNvPr>
          <p:cNvCxnSpPr>
            <a:cxnSpLocks/>
          </p:cNvCxnSpPr>
          <p:nvPr/>
        </p:nvCxnSpPr>
        <p:spPr>
          <a:xfrm>
            <a:off x="8299044" y="2457747"/>
            <a:ext cx="12496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7" name="Straight Arrow Connector 526">
            <a:extLst>
              <a:ext uri="{FF2B5EF4-FFF2-40B4-BE49-F238E27FC236}">
                <a16:creationId xmlns:a16="http://schemas.microsoft.com/office/drawing/2014/main" id="{9A946777-6868-43B8-8CD5-030FEBB77D4C}"/>
              </a:ext>
            </a:extLst>
          </p:cNvPr>
          <p:cNvCxnSpPr>
            <a:cxnSpLocks/>
          </p:cNvCxnSpPr>
          <p:nvPr/>
        </p:nvCxnSpPr>
        <p:spPr>
          <a:xfrm flipH="1">
            <a:off x="8072284" y="1763233"/>
            <a:ext cx="699238"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9" name="Straight Arrow Connector 528">
            <a:extLst>
              <a:ext uri="{FF2B5EF4-FFF2-40B4-BE49-F238E27FC236}">
                <a16:creationId xmlns:a16="http://schemas.microsoft.com/office/drawing/2014/main" id="{7310E727-20E0-4362-B5FE-394F32E00A6A}"/>
              </a:ext>
            </a:extLst>
          </p:cNvPr>
          <p:cNvCxnSpPr>
            <a:cxnSpLocks/>
          </p:cNvCxnSpPr>
          <p:nvPr/>
        </p:nvCxnSpPr>
        <p:spPr>
          <a:xfrm flipH="1">
            <a:off x="7815555" y="3131148"/>
            <a:ext cx="955966" cy="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4" name="Straight Arrow Connector 533">
            <a:extLst>
              <a:ext uri="{FF2B5EF4-FFF2-40B4-BE49-F238E27FC236}">
                <a16:creationId xmlns:a16="http://schemas.microsoft.com/office/drawing/2014/main" id="{4EE33AF7-5BAF-4AEB-B24B-FCCC6C7E107E}"/>
              </a:ext>
            </a:extLst>
          </p:cNvPr>
          <p:cNvCxnSpPr>
            <a:cxnSpLocks/>
          </p:cNvCxnSpPr>
          <p:nvPr/>
        </p:nvCxnSpPr>
        <p:spPr>
          <a:xfrm>
            <a:off x="8771521" y="1757873"/>
            <a:ext cx="0" cy="1373275"/>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1" name="TextBox 530">
            <a:extLst>
              <a:ext uri="{FF2B5EF4-FFF2-40B4-BE49-F238E27FC236}">
                <a16:creationId xmlns:a16="http://schemas.microsoft.com/office/drawing/2014/main" id="{A31567FE-6C71-4CFF-B7CA-9AB1ADF36761}"/>
              </a:ext>
            </a:extLst>
          </p:cNvPr>
          <p:cNvSpPr txBox="1"/>
          <p:nvPr/>
        </p:nvSpPr>
        <p:spPr>
          <a:xfrm>
            <a:off x="2641174" y="2490309"/>
            <a:ext cx="1823599" cy="49859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1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three</a:t>
            </a:r>
            <a:r>
              <a:rPr kumimoji="0" lang="en-GB" sz="11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non-redundant</a:t>
            </a:r>
            <a:r>
              <a:rPr kumimoji="0" lang="en-GB" sz="11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DNA repair mechanisms that involve AR and PARP</a:t>
            </a:r>
          </a:p>
        </p:txBody>
      </p:sp>
      <p:sp>
        <p:nvSpPr>
          <p:cNvPr id="2" name="Oval 1">
            <a:extLst>
              <a:ext uri="{FF2B5EF4-FFF2-40B4-BE49-F238E27FC236}">
                <a16:creationId xmlns:a16="http://schemas.microsoft.com/office/drawing/2014/main" id="{2502CF56-1990-6F1C-4607-E17117283847}"/>
              </a:ext>
            </a:extLst>
          </p:cNvPr>
          <p:cNvSpPr/>
          <p:nvPr/>
        </p:nvSpPr>
        <p:spPr>
          <a:xfrm>
            <a:off x="5255609" y="1392481"/>
            <a:ext cx="251678" cy="251677"/>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5" name="Oval 4">
            <a:extLst>
              <a:ext uri="{FF2B5EF4-FFF2-40B4-BE49-F238E27FC236}">
                <a16:creationId xmlns:a16="http://schemas.microsoft.com/office/drawing/2014/main" id="{1095995F-D4E4-2D67-27FC-BACC6554832E}"/>
              </a:ext>
            </a:extLst>
          </p:cNvPr>
          <p:cNvSpPr/>
          <p:nvPr/>
        </p:nvSpPr>
        <p:spPr>
          <a:xfrm>
            <a:off x="5441094" y="2807031"/>
            <a:ext cx="251678" cy="251677"/>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A311D952-479A-D434-7F2D-1D53DD6E6B61}"/>
              </a:ext>
            </a:extLst>
          </p:cNvPr>
          <p:cNvSpPr>
            <a:spLocks noChangeAspect="1"/>
          </p:cNvSpPr>
          <p:nvPr/>
        </p:nvSpPr>
        <p:spPr>
          <a:xfrm>
            <a:off x="5340482" y="1275349"/>
            <a:ext cx="324364" cy="324362"/>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92279DB4-5BA1-1BBC-741A-15802E349028}"/>
              </a:ext>
            </a:extLst>
          </p:cNvPr>
          <p:cNvSpPr txBox="1"/>
          <p:nvPr/>
        </p:nvSpPr>
        <p:spPr>
          <a:xfrm>
            <a:off x="5284080" y="1327814"/>
            <a:ext cx="471011" cy="215444"/>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ea typeface="+mn-ea"/>
                <a:cs typeface="Arial" panose="020B0604020202020204" pitchFamily="34" charset="0"/>
              </a:rPr>
              <a:t>PARP</a:t>
            </a:r>
          </a:p>
        </p:txBody>
      </p:sp>
      <p:sp>
        <p:nvSpPr>
          <p:cNvPr id="14" name="Oval 13">
            <a:extLst>
              <a:ext uri="{FF2B5EF4-FFF2-40B4-BE49-F238E27FC236}">
                <a16:creationId xmlns:a16="http://schemas.microsoft.com/office/drawing/2014/main" id="{CD64BFE2-33FC-5C15-93A7-9D63A5154160}"/>
              </a:ext>
            </a:extLst>
          </p:cNvPr>
          <p:cNvSpPr>
            <a:spLocks noChangeAspect="1"/>
          </p:cNvSpPr>
          <p:nvPr/>
        </p:nvSpPr>
        <p:spPr>
          <a:xfrm>
            <a:off x="5540989" y="2658400"/>
            <a:ext cx="324364" cy="324362"/>
          </a:xfrm>
          <a:prstGeom prst="ellipse">
            <a:avLst/>
          </a:prstGeom>
          <a:gradFill flip="none" rotWithShape="1">
            <a:gsLst>
              <a:gs pos="0">
                <a:srgbClr val="774C88"/>
              </a:gs>
              <a:gs pos="69000">
                <a:srgbClr val="2B0B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0343AA1-1CF6-B8DD-35C1-C31E5AF4B901}"/>
              </a:ext>
            </a:extLst>
          </p:cNvPr>
          <p:cNvSpPr txBox="1"/>
          <p:nvPr/>
        </p:nvSpPr>
        <p:spPr>
          <a:xfrm>
            <a:off x="5469427" y="2723488"/>
            <a:ext cx="471011" cy="215444"/>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ea typeface="+mn-ea"/>
                <a:cs typeface="Arial" panose="020B0604020202020204" pitchFamily="34" charset="0"/>
              </a:rPr>
              <a:t>PARP</a:t>
            </a:r>
          </a:p>
        </p:txBody>
      </p:sp>
      <p:sp>
        <p:nvSpPr>
          <p:cNvPr id="16" name="Title 15">
            <a:extLst>
              <a:ext uri="{FF2B5EF4-FFF2-40B4-BE49-F238E27FC236}">
                <a16:creationId xmlns:a16="http://schemas.microsoft.com/office/drawing/2014/main" id="{8D618133-8350-9AB5-FFE9-F4B41132B284}"/>
              </a:ext>
            </a:extLst>
          </p:cNvPr>
          <p:cNvSpPr>
            <a:spLocks noGrp="1"/>
          </p:cNvSpPr>
          <p:nvPr>
            <p:ph type="title"/>
          </p:nvPr>
        </p:nvSpPr>
        <p:spPr>
          <a:xfrm>
            <a:off x="414995" y="259200"/>
            <a:ext cx="11945701" cy="864000"/>
          </a:xfrm>
        </p:spPr>
        <p:txBody>
          <a:bodyPr>
            <a:normAutofit/>
          </a:bodyPr>
          <a:lstStyle/>
          <a:p>
            <a:r>
              <a:rPr lang="en-GB" sz="2250" dirty="0"/>
              <a:t>Preclinical rationale for a combined effect of PARP and AR inhibition</a:t>
            </a:r>
          </a:p>
        </p:txBody>
      </p:sp>
      <p:sp>
        <p:nvSpPr>
          <p:cNvPr id="11" name="Content Placeholder 10">
            <a:extLst>
              <a:ext uri="{FF2B5EF4-FFF2-40B4-BE49-F238E27FC236}">
                <a16:creationId xmlns:a16="http://schemas.microsoft.com/office/drawing/2014/main" id="{6C917BFF-16AC-D23A-6F78-A16D540878F9}"/>
              </a:ext>
            </a:extLst>
          </p:cNvPr>
          <p:cNvSpPr>
            <a:spLocks noGrp="1"/>
          </p:cNvSpPr>
          <p:nvPr>
            <p:ph sz="quarter" idx="15"/>
          </p:nvPr>
        </p:nvSpPr>
        <p:spPr>
          <a:xfrm>
            <a:off x="620183" y="6356351"/>
            <a:ext cx="10619679" cy="365125"/>
          </a:xfrm>
        </p:spPr>
        <p:txBody>
          <a:bodyPr anchor="b" anchorCtr="0"/>
          <a:lstStyle/>
          <a:p>
            <a:pPr lvl="0"/>
            <a:r>
              <a:rPr lang="en-GB" dirty="0">
                <a:solidFill>
                  <a:schemeClr val="tx2"/>
                </a:solidFill>
              </a:rPr>
              <a:t>AR, androgen receptor; DNA, deoxyribonucleic acid; NHA, novel hormonal agent; PARP, poly(ADP-ribose) polymerase </a:t>
            </a:r>
          </a:p>
          <a:p>
            <a:pPr lvl="0"/>
            <a:r>
              <a:rPr lang="en-GB" dirty="0">
                <a:solidFill>
                  <a:schemeClr val="tx2"/>
                </a:solidFill>
              </a:rPr>
              <a:t>1. Chaudhuri AR, et al. Nat Rev Mol Cell Biol. 2017;18:610-21; 2. Polkinghorn WR, et al. Cancer Discov. 2013;3:1245-53; 3. Lord CJ, et al. Science 2017;355:1152-8; 4. Pommier Y, et al. Sci Transl Med 2016;8:p362ps17; 5. Schiewer MJ, et al. Cancer Discov. 2012;2:1134-49; 6. Asim M, et al. Nat Commun. 2017;8:374; </a:t>
            </a:r>
            <a:br>
              <a:rPr lang="en-GB" dirty="0">
                <a:solidFill>
                  <a:schemeClr val="tx2"/>
                </a:solidFill>
              </a:rPr>
            </a:br>
            <a:r>
              <a:rPr lang="en-GB" dirty="0">
                <a:solidFill>
                  <a:schemeClr val="tx2"/>
                </a:solidFill>
              </a:rPr>
              <a:t>7. Li L, et al. Sci Transl Med. 2017;10:10.1126/scisignal.aam7479</a:t>
            </a:r>
          </a:p>
        </p:txBody>
      </p:sp>
      <p:sp>
        <p:nvSpPr>
          <p:cNvPr id="8" name="Slide Number Placeholder 7">
            <a:extLst>
              <a:ext uri="{FF2B5EF4-FFF2-40B4-BE49-F238E27FC236}">
                <a16:creationId xmlns:a16="http://schemas.microsoft.com/office/drawing/2014/main" id="{3595D2DC-624B-0588-B316-00FECB533EE0}"/>
              </a:ext>
            </a:extLst>
          </p:cNvPr>
          <p:cNvSpPr>
            <a:spLocks noGrp="1"/>
          </p:cNvSpPr>
          <p:nvPr>
            <p:ph type="sldNum" sz="quarter" idx="4"/>
          </p:nvPr>
        </p:nvSpPr>
        <p:spPr/>
        <p:txBody>
          <a:bodyPr/>
          <a:lstStyle/>
          <a:p>
            <a:fld id="{BE33F7A0-71F0-446B-9DE8-6D75BE64EE0F}" type="slidenum">
              <a:rPr lang="en-GB" smtClean="0"/>
              <a:pPr/>
              <a:t>16</a:t>
            </a:fld>
            <a:endParaRPr lang="en-GB" dirty="0"/>
          </a:p>
        </p:txBody>
      </p:sp>
      <p:grpSp>
        <p:nvGrpSpPr>
          <p:cNvPr id="23" name="Group 22">
            <a:extLst>
              <a:ext uri="{FF2B5EF4-FFF2-40B4-BE49-F238E27FC236}">
                <a16:creationId xmlns:a16="http://schemas.microsoft.com/office/drawing/2014/main" id="{61C0972F-043D-D78F-F1BF-70AABF518E9C}"/>
              </a:ext>
            </a:extLst>
          </p:cNvPr>
          <p:cNvGrpSpPr/>
          <p:nvPr/>
        </p:nvGrpSpPr>
        <p:grpSpPr>
          <a:xfrm>
            <a:off x="791441" y="4253140"/>
            <a:ext cx="601081" cy="279400"/>
            <a:chOff x="769944" y="4590243"/>
            <a:chExt cx="601081" cy="279400"/>
          </a:xfrm>
        </p:grpSpPr>
        <p:pic>
          <p:nvPicPr>
            <p:cNvPr id="22" name="Picture 21">
              <a:extLst>
                <a:ext uri="{FF2B5EF4-FFF2-40B4-BE49-F238E27FC236}">
                  <a16:creationId xmlns:a16="http://schemas.microsoft.com/office/drawing/2014/main" id="{BA92610D-C3B1-F407-1995-AC6FDB6C8DF1}"/>
                </a:ext>
              </a:extLst>
            </p:cNvPr>
            <p:cNvPicPr>
              <a:picLocks noChangeAspect="1"/>
            </p:cNvPicPr>
            <p:nvPr/>
          </p:nvPicPr>
          <p:blipFill>
            <a:blip r:embed="rId2"/>
            <a:stretch>
              <a:fillRect/>
            </a:stretch>
          </p:blipFill>
          <p:spPr>
            <a:xfrm>
              <a:off x="841884" y="4590243"/>
              <a:ext cx="457200" cy="279400"/>
            </a:xfrm>
            <a:prstGeom prst="rect">
              <a:avLst/>
            </a:prstGeom>
          </p:spPr>
        </p:pic>
        <p:sp>
          <p:nvSpPr>
            <p:cNvPr id="511" name="TextBox 510">
              <a:extLst>
                <a:ext uri="{FF2B5EF4-FFF2-40B4-BE49-F238E27FC236}">
                  <a16:creationId xmlns:a16="http://schemas.microsoft.com/office/drawing/2014/main" id="{A6331A33-3BFD-42B0-9E65-6797393669D7}"/>
                </a:ext>
              </a:extLst>
            </p:cNvPr>
            <p:cNvSpPr txBox="1"/>
            <p:nvPr/>
          </p:nvSpPr>
          <p:spPr>
            <a:xfrm>
              <a:off x="769944" y="4619363"/>
              <a:ext cx="601081" cy="215444"/>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dirty="0" err="1">
                  <a:ln>
                    <a:noFill/>
                  </a:ln>
                  <a:solidFill>
                    <a:schemeClr val="bg1"/>
                  </a:solidFill>
                  <a:effectLst/>
                  <a:uLnTx/>
                  <a:uFillTx/>
                  <a:latin typeface="Arial" panose="020B0604020202020204" pitchFamily="34" charset="0"/>
                  <a:ea typeface="+mn-ea"/>
                  <a:cs typeface="Arial" panose="020B0604020202020204" pitchFamily="34" charset="0"/>
                </a:rPr>
                <a:t>PARPi</a:t>
              </a:r>
              <a:endParaRPr kumimoji="0" lang="en-GB" sz="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24" name="Group 23">
            <a:extLst>
              <a:ext uri="{FF2B5EF4-FFF2-40B4-BE49-F238E27FC236}">
                <a16:creationId xmlns:a16="http://schemas.microsoft.com/office/drawing/2014/main" id="{AE843304-ABBD-1D56-F5C2-1431CCD83E74}"/>
              </a:ext>
            </a:extLst>
          </p:cNvPr>
          <p:cNvGrpSpPr/>
          <p:nvPr/>
        </p:nvGrpSpPr>
        <p:grpSpPr>
          <a:xfrm>
            <a:off x="1698807" y="4070260"/>
            <a:ext cx="601081" cy="279400"/>
            <a:chOff x="769944" y="4590243"/>
            <a:chExt cx="601081" cy="279400"/>
          </a:xfrm>
        </p:grpSpPr>
        <p:pic>
          <p:nvPicPr>
            <p:cNvPr id="25" name="Picture 24">
              <a:extLst>
                <a:ext uri="{FF2B5EF4-FFF2-40B4-BE49-F238E27FC236}">
                  <a16:creationId xmlns:a16="http://schemas.microsoft.com/office/drawing/2014/main" id="{BFFA0F89-9A45-778D-8D3C-164066DE90F5}"/>
                </a:ext>
              </a:extLst>
            </p:cNvPr>
            <p:cNvPicPr>
              <a:picLocks noChangeAspect="1"/>
            </p:cNvPicPr>
            <p:nvPr/>
          </p:nvPicPr>
          <p:blipFill>
            <a:blip r:embed="rId2"/>
            <a:stretch>
              <a:fillRect/>
            </a:stretch>
          </p:blipFill>
          <p:spPr>
            <a:xfrm>
              <a:off x="841884" y="4590243"/>
              <a:ext cx="457200" cy="279400"/>
            </a:xfrm>
            <a:prstGeom prst="rect">
              <a:avLst/>
            </a:prstGeom>
          </p:spPr>
        </p:pic>
        <p:sp>
          <p:nvSpPr>
            <p:cNvPr id="26" name="TextBox 25">
              <a:extLst>
                <a:ext uri="{FF2B5EF4-FFF2-40B4-BE49-F238E27FC236}">
                  <a16:creationId xmlns:a16="http://schemas.microsoft.com/office/drawing/2014/main" id="{62E52591-1F91-D4AA-8B7F-19AFA7D0A47B}"/>
                </a:ext>
              </a:extLst>
            </p:cNvPr>
            <p:cNvSpPr txBox="1"/>
            <p:nvPr/>
          </p:nvSpPr>
          <p:spPr>
            <a:xfrm>
              <a:off x="769944" y="4619363"/>
              <a:ext cx="601081" cy="215444"/>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dirty="0" err="1">
                  <a:ln>
                    <a:noFill/>
                  </a:ln>
                  <a:solidFill>
                    <a:schemeClr val="bg1"/>
                  </a:solidFill>
                  <a:effectLst/>
                  <a:uLnTx/>
                  <a:uFillTx/>
                  <a:latin typeface="Arial" panose="020B0604020202020204" pitchFamily="34" charset="0"/>
                  <a:ea typeface="+mn-ea"/>
                  <a:cs typeface="Arial" panose="020B0604020202020204" pitchFamily="34" charset="0"/>
                </a:rPr>
                <a:t>PARPi</a:t>
              </a:r>
              <a:endParaRPr kumimoji="0" lang="en-GB" sz="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27" name="Group 26">
            <a:extLst>
              <a:ext uri="{FF2B5EF4-FFF2-40B4-BE49-F238E27FC236}">
                <a16:creationId xmlns:a16="http://schemas.microsoft.com/office/drawing/2014/main" id="{214049A4-D738-C312-0827-49B5B5DF8499}"/>
              </a:ext>
            </a:extLst>
          </p:cNvPr>
          <p:cNvGrpSpPr/>
          <p:nvPr/>
        </p:nvGrpSpPr>
        <p:grpSpPr>
          <a:xfrm>
            <a:off x="5982419" y="4239072"/>
            <a:ext cx="601081" cy="279400"/>
            <a:chOff x="769944" y="4590243"/>
            <a:chExt cx="601081" cy="279400"/>
          </a:xfrm>
        </p:grpSpPr>
        <p:pic>
          <p:nvPicPr>
            <p:cNvPr id="28" name="Picture 27">
              <a:extLst>
                <a:ext uri="{FF2B5EF4-FFF2-40B4-BE49-F238E27FC236}">
                  <a16:creationId xmlns:a16="http://schemas.microsoft.com/office/drawing/2014/main" id="{AD56C787-7421-1E00-552B-AD1DC338ABD3}"/>
                </a:ext>
              </a:extLst>
            </p:cNvPr>
            <p:cNvPicPr>
              <a:picLocks noChangeAspect="1"/>
            </p:cNvPicPr>
            <p:nvPr/>
          </p:nvPicPr>
          <p:blipFill>
            <a:blip r:embed="rId2"/>
            <a:stretch>
              <a:fillRect/>
            </a:stretch>
          </p:blipFill>
          <p:spPr>
            <a:xfrm>
              <a:off x="841884" y="4590243"/>
              <a:ext cx="457200" cy="279400"/>
            </a:xfrm>
            <a:prstGeom prst="rect">
              <a:avLst/>
            </a:prstGeom>
          </p:spPr>
        </p:pic>
        <p:sp>
          <p:nvSpPr>
            <p:cNvPr id="29" name="TextBox 28">
              <a:extLst>
                <a:ext uri="{FF2B5EF4-FFF2-40B4-BE49-F238E27FC236}">
                  <a16:creationId xmlns:a16="http://schemas.microsoft.com/office/drawing/2014/main" id="{AF069876-C569-DB31-C70F-734F590E2EE5}"/>
                </a:ext>
              </a:extLst>
            </p:cNvPr>
            <p:cNvSpPr txBox="1"/>
            <p:nvPr/>
          </p:nvSpPr>
          <p:spPr>
            <a:xfrm>
              <a:off x="769944" y="4619363"/>
              <a:ext cx="601081" cy="215444"/>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dirty="0" err="1">
                  <a:ln>
                    <a:noFill/>
                  </a:ln>
                  <a:solidFill>
                    <a:schemeClr val="bg1"/>
                  </a:solidFill>
                  <a:effectLst/>
                  <a:uLnTx/>
                  <a:uFillTx/>
                  <a:latin typeface="Arial" panose="020B0604020202020204" pitchFamily="34" charset="0"/>
                  <a:ea typeface="+mn-ea"/>
                  <a:cs typeface="Arial" panose="020B0604020202020204" pitchFamily="34" charset="0"/>
                </a:rPr>
                <a:t>PARPi</a:t>
              </a:r>
              <a:endParaRPr kumimoji="0" lang="en-GB" sz="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sp>
        <p:nvSpPr>
          <p:cNvPr id="30" name="Oval 29">
            <a:extLst>
              <a:ext uri="{FF2B5EF4-FFF2-40B4-BE49-F238E27FC236}">
                <a16:creationId xmlns:a16="http://schemas.microsoft.com/office/drawing/2014/main" id="{2D5A9BFC-335D-B432-44A0-BA096F15CA7D}"/>
              </a:ext>
            </a:extLst>
          </p:cNvPr>
          <p:cNvSpPr/>
          <p:nvPr/>
        </p:nvSpPr>
        <p:spPr>
          <a:xfrm>
            <a:off x="7416354" y="3997795"/>
            <a:ext cx="1164850" cy="49777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17" name="TextBox 1216">
            <a:extLst>
              <a:ext uri="{FF2B5EF4-FFF2-40B4-BE49-F238E27FC236}">
                <a16:creationId xmlns:a16="http://schemas.microsoft.com/office/drawing/2014/main" id="{110B51BF-5513-1487-47EB-ED3641BBCCE6}"/>
              </a:ext>
            </a:extLst>
          </p:cNvPr>
          <p:cNvSpPr txBox="1"/>
          <p:nvPr/>
        </p:nvSpPr>
        <p:spPr>
          <a:xfrm>
            <a:off x="7377987" y="4017781"/>
            <a:ext cx="1238293" cy="415498"/>
          </a:xfrm>
          <a:prstGeom prst="rect">
            <a:avLst/>
          </a:prstGeom>
          <a:noFill/>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NHA</a:t>
            </a:r>
            <a:r>
              <a:rPr kumimoji="0" lang="en-GB" sz="900" b="1"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GB" sz="900" b="1"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00" b="1" i="1"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e.g.</a:t>
            </a:r>
            <a:r>
              <a:rPr kumimoji="0" lang="en-GB" sz="1000" b="1"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 abiraterone</a:t>
            </a:r>
            <a:endParaRPr kumimoji="0" lang="en-GB" sz="900" b="1" i="0" u="none" strike="noStrike" kern="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2" name="Picture 31">
            <a:extLst>
              <a:ext uri="{FF2B5EF4-FFF2-40B4-BE49-F238E27FC236}">
                <a16:creationId xmlns:a16="http://schemas.microsoft.com/office/drawing/2014/main" id="{DA39FC5B-D1C6-A928-C104-AACD4FCF2875}"/>
              </a:ext>
            </a:extLst>
          </p:cNvPr>
          <p:cNvPicPr>
            <a:picLocks noChangeAspect="1"/>
          </p:cNvPicPr>
          <p:nvPr/>
        </p:nvPicPr>
        <p:blipFill>
          <a:blip r:embed="rId3"/>
          <a:stretch>
            <a:fillRect/>
          </a:stretch>
        </p:blipFill>
        <p:spPr>
          <a:xfrm>
            <a:off x="5153257" y="2157294"/>
            <a:ext cx="381000" cy="520700"/>
          </a:xfrm>
          <a:prstGeom prst="rect">
            <a:avLst/>
          </a:prstGeom>
        </p:spPr>
      </p:pic>
      <p:sp>
        <p:nvSpPr>
          <p:cNvPr id="508" name="TextBox 507">
            <a:extLst>
              <a:ext uri="{FF2B5EF4-FFF2-40B4-BE49-F238E27FC236}">
                <a16:creationId xmlns:a16="http://schemas.microsoft.com/office/drawing/2014/main" id="{3652CC43-7B5A-4D59-A428-3660A52F8C0E}"/>
              </a:ext>
            </a:extLst>
          </p:cNvPr>
          <p:cNvSpPr txBox="1"/>
          <p:nvPr/>
        </p:nvSpPr>
        <p:spPr>
          <a:xfrm>
            <a:off x="5221593" y="2243005"/>
            <a:ext cx="33214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AR</a:t>
            </a:r>
          </a:p>
        </p:txBody>
      </p:sp>
      <p:pic>
        <p:nvPicPr>
          <p:cNvPr id="33" name="Picture 32">
            <a:extLst>
              <a:ext uri="{FF2B5EF4-FFF2-40B4-BE49-F238E27FC236}">
                <a16:creationId xmlns:a16="http://schemas.microsoft.com/office/drawing/2014/main" id="{C9CA2438-CFFE-04CF-5026-29A82443F7AE}"/>
              </a:ext>
            </a:extLst>
          </p:cNvPr>
          <p:cNvPicPr>
            <a:picLocks noChangeAspect="1"/>
          </p:cNvPicPr>
          <p:nvPr/>
        </p:nvPicPr>
        <p:blipFill>
          <a:blip r:embed="rId3"/>
          <a:stretch>
            <a:fillRect/>
          </a:stretch>
        </p:blipFill>
        <p:spPr>
          <a:xfrm>
            <a:off x="5153257" y="2827009"/>
            <a:ext cx="381000" cy="520700"/>
          </a:xfrm>
          <a:prstGeom prst="rect">
            <a:avLst/>
          </a:prstGeom>
        </p:spPr>
      </p:pic>
      <p:sp>
        <p:nvSpPr>
          <p:cNvPr id="47" name="TextBox 46">
            <a:extLst>
              <a:ext uri="{FF2B5EF4-FFF2-40B4-BE49-F238E27FC236}">
                <a16:creationId xmlns:a16="http://schemas.microsoft.com/office/drawing/2014/main" id="{A74337D1-2934-5E2E-23DD-2B9F7B729691}"/>
              </a:ext>
            </a:extLst>
          </p:cNvPr>
          <p:cNvSpPr txBox="1"/>
          <p:nvPr/>
        </p:nvSpPr>
        <p:spPr>
          <a:xfrm>
            <a:off x="5223597" y="2936178"/>
            <a:ext cx="33214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AR</a:t>
            </a:r>
          </a:p>
        </p:txBody>
      </p:sp>
      <p:pic>
        <p:nvPicPr>
          <p:cNvPr id="34" name="Picture 2">
            <a:extLst>
              <a:ext uri="{FF2B5EF4-FFF2-40B4-BE49-F238E27FC236}">
                <a16:creationId xmlns:a16="http://schemas.microsoft.com/office/drawing/2014/main" id="{A20E1593-C0C1-4447-5625-B136BBA2D6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607" t="57312" r="41808" b="36248"/>
          <a:stretch/>
        </p:blipFill>
        <p:spPr bwMode="auto">
          <a:xfrm>
            <a:off x="6671066" y="3976287"/>
            <a:ext cx="409168" cy="41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a:extLst>
              <a:ext uri="{FF2B5EF4-FFF2-40B4-BE49-F238E27FC236}">
                <a16:creationId xmlns:a16="http://schemas.microsoft.com/office/drawing/2014/main" id="{66CEAD50-EBC1-1E85-F6E4-90E701249A97}"/>
              </a:ext>
            </a:extLst>
          </p:cNvPr>
          <p:cNvSpPr txBox="1"/>
          <p:nvPr/>
        </p:nvSpPr>
        <p:spPr>
          <a:xfrm>
            <a:off x="6732827" y="4112991"/>
            <a:ext cx="33214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AR</a:t>
            </a:r>
          </a:p>
        </p:txBody>
      </p:sp>
      <p:cxnSp>
        <p:nvCxnSpPr>
          <p:cNvPr id="1206" name="Straight Arrow Connector 1205">
            <a:extLst>
              <a:ext uri="{FF2B5EF4-FFF2-40B4-BE49-F238E27FC236}">
                <a16:creationId xmlns:a16="http://schemas.microsoft.com/office/drawing/2014/main" id="{5AC8393C-25F8-EBAC-63AD-666564FD42F6}"/>
              </a:ext>
            </a:extLst>
          </p:cNvPr>
          <p:cNvCxnSpPr>
            <a:cxnSpLocks/>
          </p:cNvCxnSpPr>
          <p:nvPr/>
        </p:nvCxnSpPr>
        <p:spPr>
          <a:xfrm>
            <a:off x="6882778" y="4354109"/>
            <a:ext cx="0" cy="3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0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0611DC-FA18-4D10-9549-7B3AECC2C3AA}"/>
              </a:ext>
            </a:extLst>
          </p:cNvPr>
          <p:cNvSpPr>
            <a:spLocks noGrp="1"/>
          </p:cNvSpPr>
          <p:nvPr>
            <p:ph sz="quarter" idx="12"/>
          </p:nvPr>
        </p:nvSpPr>
        <p:spPr>
          <a:xfrm>
            <a:off x="620184" y="1425600"/>
            <a:ext cx="10963200" cy="759899"/>
          </a:xfrm>
        </p:spPr>
        <p:txBody>
          <a:bodyPr/>
          <a:lstStyle/>
          <a:p>
            <a:r>
              <a:rPr lang="en-GB" dirty="0"/>
              <a:t>In a phase 2 trial (NCT01972217), </a:t>
            </a:r>
            <a:r>
              <a:rPr lang="en-GB" b="1" dirty="0">
                <a:solidFill>
                  <a:schemeClr val="accent1"/>
                </a:solidFill>
              </a:rPr>
              <a:t>abiraterone + olaparib prolonged rPFS vs abiraterone + placebo in </a:t>
            </a:r>
            <a:r>
              <a:rPr lang="en-GB" b="1" u="sng" dirty="0">
                <a:solidFill>
                  <a:schemeClr val="accent1"/>
                </a:solidFill>
              </a:rPr>
              <a:t>biomarker-unselected</a:t>
            </a:r>
            <a:r>
              <a:rPr lang="en-GB" b="1" dirty="0">
                <a:solidFill>
                  <a:schemeClr val="accent1"/>
                </a:solidFill>
              </a:rPr>
              <a:t> patients with mCRPC</a:t>
            </a:r>
            <a:r>
              <a:rPr lang="en-GB" dirty="0"/>
              <a:t>, who had received docetaxel</a:t>
            </a:r>
            <a:r>
              <a:rPr lang="en-GB" baseline="30000" dirty="0"/>
              <a:t>1,2</a:t>
            </a:r>
            <a:endParaRPr lang="en-GB" dirty="0"/>
          </a:p>
          <a:p>
            <a:endParaRPr lang="en-GB" dirty="0"/>
          </a:p>
          <a:p>
            <a:endParaRPr lang="en-GB" dirty="0"/>
          </a:p>
        </p:txBody>
      </p:sp>
      <p:sp>
        <p:nvSpPr>
          <p:cNvPr id="2" name="Title 1">
            <a:extLst>
              <a:ext uri="{FF2B5EF4-FFF2-40B4-BE49-F238E27FC236}">
                <a16:creationId xmlns:a16="http://schemas.microsoft.com/office/drawing/2014/main" id="{CB878536-7F8E-439F-98A6-BC0B73B1B23D}"/>
              </a:ext>
            </a:extLst>
          </p:cNvPr>
          <p:cNvSpPr>
            <a:spLocks noGrp="1"/>
          </p:cNvSpPr>
          <p:nvPr>
            <p:ph type="title"/>
          </p:nvPr>
        </p:nvSpPr>
        <p:spPr/>
        <p:txBody>
          <a:bodyPr/>
          <a:lstStyle/>
          <a:p>
            <a:r>
              <a:rPr lang="en-GB" dirty="0"/>
              <a:t>PRO</a:t>
            </a:r>
            <a:r>
              <a:rPr lang="en-GB" cap="none" dirty="0"/>
              <a:t>pel</a:t>
            </a:r>
            <a:r>
              <a:rPr lang="en-GB" dirty="0"/>
              <a:t>: clinical rationale for combination of Olaparib with abiraterone</a:t>
            </a:r>
          </a:p>
        </p:txBody>
      </p:sp>
      <p:sp>
        <p:nvSpPr>
          <p:cNvPr id="56" name="Content Placeholder 55">
            <a:extLst>
              <a:ext uri="{FF2B5EF4-FFF2-40B4-BE49-F238E27FC236}">
                <a16:creationId xmlns:a16="http://schemas.microsoft.com/office/drawing/2014/main" id="{18F939E0-35D0-BC37-A383-0232587D5D9D}"/>
              </a:ext>
            </a:extLst>
          </p:cNvPr>
          <p:cNvSpPr>
            <a:spLocks noGrp="1"/>
          </p:cNvSpPr>
          <p:nvPr>
            <p:ph sz="quarter" idx="15"/>
          </p:nvPr>
        </p:nvSpPr>
        <p:spPr>
          <a:xfrm>
            <a:off x="620183" y="6356351"/>
            <a:ext cx="8428145" cy="365125"/>
          </a:xfrm>
        </p:spPr>
        <p:txBody>
          <a:bodyPr anchor="b" anchorCtr="0"/>
          <a:lstStyle/>
          <a:p>
            <a:r>
              <a:rPr lang="en-GB" dirty="0"/>
              <a:t>Abi, abiraterone; CI, confidence interval; HR, hazard ratio; mCRPC, metastatic castration-resistant prostate cancer; Ola, </a:t>
            </a:r>
            <a:r>
              <a:rPr lang="en-GB" dirty="0" err="1"/>
              <a:t>olaparib</a:t>
            </a:r>
            <a:r>
              <a:rPr lang="en-GB" dirty="0"/>
              <a:t>; </a:t>
            </a:r>
            <a:r>
              <a:rPr lang="en-GB" dirty="0" err="1"/>
              <a:t>Pbo</a:t>
            </a:r>
            <a:r>
              <a:rPr lang="en-GB" dirty="0"/>
              <a:t>, placebo; rPFS, radiographic progression-free survival</a:t>
            </a:r>
          </a:p>
          <a:p>
            <a:r>
              <a:rPr lang="en-GB" dirty="0"/>
              <a:t>1. Clarke N, et al. Lancet Oncol. 2018;19:975-86; 2. Carr TH, et al. Cancers. 2021;13:5830</a:t>
            </a:r>
          </a:p>
        </p:txBody>
      </p:sp>
      <p:sp>
        <p:nvSpPr>
          <p:cNvPr id="3" name="Slide Number Placeholder 2">
            <a:extLst>
              <a:ext uri="{FF2B5EF4-FFF2-40B4-BE49-F238E27FC236}">
                <a16:creationId xmlns:a16="http://schemas.microsoft.com/office/drawing/2014/main" id="{232BF183-8AFD-C227-28F0-0BBBB1BD5DD9}"/>
              </a:ext>
            </a:extLst>
          </p:cNvPr>
          <p:cNvSpPr>
            <a:spLocks noGrp="1"/>
          </p:cNvSpPr>
          <p:nvPr>
            <p:ph type="sldNum" sz="quarter" idx="4"/>
          </p:nvPr>
        </p:nvSpPr>
        <p:spPr/>
        <p:txBody>
          <a:bodyPr/>
          <a:lstStyle/>
          <a:p>
            <a:fld id="{BE33F7A0-71F0-446B-9DE8-6D75BE64EE0F}" type="slidenum">
              <a:rPr lang="en-GB" smtClean="0"/>
              <a:pPr/>
              <a:t>17</a:t>
            </a:fld>
            <a:endParaRPr lang="en-GB" dirty="0"/>
          </a:p>
        </p:txBody>
      </p:sp>
      <p:sp>
        <p:nvSpPr>
          <p:cNvPr id="8" name="Text Placeholder 2">
            <a:extLst>
              <a:ext uri="{FF2B5EF4-FFF2-40B4-BE49-F238E27FC236}">
                <a16:creationId xmlns:a16="http://schemas.microsoft.com/office/drawing/2014/main" id="{D49D0EDB-B6DE-C8E9-2ECE-7BC8B1E0ABA3}"/>
              </a:ext>
            </a:extLst>
          </p:cNvPr>
          <p:cNvSpPr txBox="1">
            <a:spLocks/>
          </p:cNvSpPr>
          <p:nvPr/>
        </p:nvSpPr>
        <p:spPr>
          <a:xfrm>
            <a:off x="2142756" y="2394329"/>
            <a:ext cx="5918448" cy="309321"/>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
                <a:srgbClr val="03C74F"/>
              </a:buClr>
              <a:buSzTx/>
              <a:buFont typeface="Arial"/>
              <a:buNone/>
              <a:tabLst/>
              <a:defRPr/>
            </a:pPr>
            <a:r>
              <a:rPr kumimoji="0" lang="en-GB" sz="1600" b="1" i="0" u="none" strike="noStrike" kern="1200" cap="all" spc="100" normalizeH="0" baseline="0" dirty="0">
                <a:ln>
                  <a:noFill/>
                </a:ln>
                <a:effectLst/>
                <a:uLnTx/>
                <a:uFillTx/>
                <a:latin typeface="Arial" panose="020B0604020202020204" pitchFamily="34" charset="0"/>
                <a:ea typeface="Verdana" panose="020B0604030504040204" pitchFamily="34" charset="0"/>
                <a:cs typeface="Arial" panose="020B0604020202020204" pitchFamily="34" charset="0"/>
              </a:rPr>
              <a:t>Investigator-assessed </a:t>
            </a:r>
            <a:r>
              <a:rPr kumimoji="0" lang="en-GB" sz="1600" b="1" i="0" u="none" strike="noStrike" kern="1200" cap="none" spc="100" normalizeH="0" baseline="0" dirty="0">
                <a:ln>
                  <a:noFill/>
                </a:ln>
                <a:effectLst/>
                <a:uLnTx/>
                <a:uFillTx/>
                <a:latin typeface="Arial" panose="020B0604020202020204" pitchFamily="34" charset="0"/>
                <a:ea typeface="Verdana" panose="020B0604030504040204" pitchFamily="34" charset="0"/>
                <a:cs typeface="Arial" panose="020B0604020202020204" pitchFamily="34" charset="0"/>
              </a:rPr>
              <a:t>r</a:t>
            </a:r>
            <a:r>
              <a:rPr kumimoji="0" lang="en-GB" sz="1600" b="1" i="0" u="none" strike="noStrike" kern="1200" cap="all" spc="100" normalizeH="0" baseline="0" dirty="0">
                <a:ln>
                  <a:noFill/>
                </a:ln>
                <a:effectLst/>
                <a:uLnTx/>
                <a:uFillTx/>
                <a:latin typeface="Arial" panose="020B0604020202020204" pitchFamily="34" charset="0"/>
                <a:ea typeface="Verdana" panose="020B0604030504040204" pitchFamily="34" charset="0"/>
                <a:cs typeface="Arial" panose="020B0604020202020204" pitchFamily="34" charset="0"/>
              </a:rPr>
              <a:t>pfs</a:t>
            </a:r>
          </a:p>
        </p:txBody>
      </p:sp>
      <p:sp>
        <p:nvSpPr>
          <p:cNvPr id="11" name="TextBox 10">
            <a:extLst>
              <a:ext uri="{FF2B5EF4-FFF2-40B4-BE49-F238E27FC236}">
                <a16:creationId xmlns:a16="http://schemas.microsoft.com/office/drawing/2014/main" id="{4916F110-DB25-BBA9-5F08-0045E9E93263}"/>
              </a:ext>
            </a:extLst>
          </p:cNvPr>
          <p:cNvSpPr txBox="1"/>
          <p:nvPr/>
        </p:nvSpPr>
        <p:spPr>
          <a:xfrm rot="16200000">
            <a:off x="1136683" y="3926396"/>
            <a:ext cx="2413859" cy="184666"/>
          </a:xfrm>
          <a:prstGeom prst="rect">
            <a:avLst/>
          </a:prstGeom>
          <a:noFill/>
        </p:spPr>
        <p:txBody>
          <a:bodyPr wrap="square" lIns="0" tIns="0" rIns="0" bIns="0" rtlCol="0">
            <a:spAutoFit/>
          </a:bodyPr>
          <a:lstStyle/>
          <a:p>
            <a:pPr algn="ctr">
              <a:defRPr/>
            </a:pPr>
            <a:r>
              <a:rPr lang="en-GB" sz="1200" b="1" dirty="0">
                <a:solidFill>
                  <a:prstClr val="black"/>
                </a:solidFill>
                <a:latin typeface="Arial" panose="020B0604020202020204"/>
              </a:rPr>
              <a:t>Proportion of patients event-free</a:t>
            </a:r>
          </a:p>
        </p:txBody>
      </p:sp>
      <p:sp>
        <p:nvSpPr>
          <p:cNvPr id="14" name="TextBox 13">
            <a:extLst>
              <a:ext uri="{FF2B5EF4-FFF2-40B4-BE49-F238E27FC236}">
                <a16:creationId xmlns:a16="http://schemas.microsoft.com/office/drawing/2014/main" id="{A4F8248E-9A42-CC78-657E-8A05ACDEC02D}"/>
              </a:ext>
            </a:extLst>
          </p:cNvPr>
          <p:cNvSpPr txBox="1"/>
          <p:nvPr/>
        </p:nvSpPr>
        <p:spPr>
          <a:xfrm>
            <a:off x="2460289" y="3702428"/>
            <a:ext cx="312475" cy="184666"/>
          </a:xfrm>
          <a:prstGeom prst="rect">
            <a:avLst/>
          </a:prstGeom>
          <a:noFill/>
        </p:spPr>
        <p:txBody>
          <a:bodyPr wrap="square" lIns="0" tIns="0" rIns="0" bIns="0" rtlCol="0">
            <a:spAutoFit/>
          </a:bodyPr>
          <a:lstStyle/>
          <a:p>
            <a:pPr algn="r">
              <a:defRPr/>
            </a:pPr>
            <a:r>
              <a:rPr lang="en-GB" sz="1200" dirty="0">
                <a:solidFill>
                  <a:prstClr val="black"/>
                </a:solidFill>
                <a:latin typeface="Arial" panose="020B0604020202020204"/>
              </a:rPr>
              <a:t>0.6</a:t>
            </a:r>
          </a:p>
        </p:txBody>
      </p:sp>
      <p:sp>
        <p:nvSpPr>
          <p:cNvPr id="16" name="TextBox 15">
            <a:extLst>
              <a:ext uri="{FF2B5EF4-FFF2-40B4-BE49-F238E27FC236}">
                <a16:creationId xmlns:a16="http://schemas.microsoft.com/office/drawing/2014/main" id="{9451DDDF-A747-DB81-0B32-8E903068E866}"/>
              </a:ext>
            </a:extLst>
          </p:cNvPr>
          <p:cNvSpPr txBox="1"/>
          <p:nvPr/>
        </p:nvSpPr>
        <p:spPr>
          <a:xfrm>
            <a:off x="2460289" y="2829303"/>
            <a:ext cx="312475" cy="184666"/>
          </a:xfrm>
          <a:prstGeom prst="rect">
            <a:avLst/>
          </a:prstGeom>
          <a:noFill/>
        </p:spPr>
        <p:txBody>
          <a:bodyPr wrap="square" lIns="0" tIns="0" rIns="0" bIns="0" rtlCol="0">
            <a:spAutoFit/>
          </a:bodyPr>
          <a:lstStyle/>
          <a:p>
            <a:pPr algn="r">
              <a:defRPr/>
            </a:pPr>
            <a:r>
              <a:rPr lang="en-GB" sz="1200" dirty="0">
                <a:solidFill>
                  <a:prstClr val="black"/>
                </a:solidFill>
                <a:latin typeface="Arial" panose="020B0604020202020204"/>
              </a:rPr>
              <a:t>1.0</a:t>
            </a:r>
          </a:p>
        </p:txBody>
      </p:sp>
      <p:sp>
        <p:nvSpPr>
          <p:cNvPr id="18" name="TextBox 17">
            <a:extLst>
              <a:ext uri="{FF2B5EF4-FFF2-40B4-BE49-F238E27FC236}">
                <a16:creationId xmlns:a16="http://schemas.microsoft.com/office/drawing/2014/main" id="{7D8D92F4-FFBD-B7FF-03A8-71FBE579E6B6}"/>
              </a:ext>
            </a:extLst>
          </p:cNvPr>
          <p:cNvSpPr txBox="1"/>
          <p:nvPr/>
        </p:nvSpPr>
        <p:spPr>
          <a:xfrm>
            <a:off x="2460289" y="3270628"/>
            <a:ext cx="312475" cy="184666"/>
          </a:xfrm>
          <a:prstGeom prst="rect">
            <a:avLst/>
          </a:prstGeom>
          <a:noFill/>
        </p:spPr>
        <p:txBody>
          <a:bodyPr wrap="square" lIns="0" tIns="0" rIns="0" bIns="0" rtlCol="0">
            <a:spAutoFit/>
          </a:bodyPr>
          <a:lstStyle/>
          <a:p>
            <a:pPr algn="r">
              <a:defRPr/>
            </a:pPr>
            <a:r>
              <a:rPr lang="en-GB" sz="1200" dirty="0">
                <a:solidFill>
                  <a:prstClr val="black"/>
                </a:solidFill>
                <a:latin typeface="Arial" panose="020B0604020202020204"/>
              </a:rPr>
              <a:t>0.8</a:t>
            </a:r>
          </a:p>
        </p:txBody>
      </p:sp>
      <p:sp>
        <p:nvSpPr>
          <p:cNvPr id="31" name="TextBox 30">
            <a:extLst>
              <a:ext uri="{FF2B5EF4-FFF2-40B4-BE49-F238E27FC236}">
                <a16:creationId xmlns:a16="http://schemas.microsoft.com/office/drawing/2014/main" id="{4C48A3CF-135D-326F-10BF-A18042894E1B}"/>
              </a:ext>
            </a:extLst>
          </p:cNvPr>
          <p:cNvSpPr txBox="1"/>
          <p:nvPr/>
        </p:nvSpPr>
        <p:spPr>
          <a:xfrm>
            <a:off x="2460289" y="4569203"/>
            <a:ext cx="312475" cy="184666"/>
          </a:xfrm>
          <a:prstGeom prst="rect">
            <a:avLst/>
          </a:prstGeom>
          <a:noFill/>
        </p:spPr>
        <p:txBody>
          <a:bodyPr wrap="square" lIns="0" tIns="0" rIns="0" bIns="0" rtlCol="0">
            <a:spAutoFit/>
          </a:bodyPr>
          <a:lstStyle/>
          <a:p>
            <a:pPr algn="r">
              <a:defRPr/>
            </a:pPr>
            <a:r>
              <a:rPr lang="en-GB" sz="1200" dirty="0">
                <a:solidFill>
                  <a:prstClr val="black"/>
                </a:solidFill>
                <a:latin typeface="Arial" panose="020B0604020202020204"/>
              </a:rPr>
              <a:t>0.2</a:t>
            </a:r>
          </a:p>
        </p:txBody>
      </p:sp>
      <p:sp>
        <p:nvSpPr>
          <p:cNvPr id="32" name="TextBox 31">
            <a:extLst>
              <a:ext uri="{FF2B5EF4-FFF2-40B4-BE49-F238E27FC236}">
                <a16:creationId xmlns:a16="http://schemas.microsoft.com/office/drawing/2014/main" id="{2A8E096E-B18E-8B66-CB38-3DB82F1F7279}"/>
              </a:ext>
            </a:extLst>
          </p:cNvPr>
          <p:cNvSpPr txBox="1"/>
          <p:nvPr/>
        </p:nvSpPr>
        <p:spPr>
          <a:xfrm>
            <a:off x="2460289" y="4134228"/>
            <a:ext cx="312475" cy="184666"/>
          </a:xfrm>
          <a:prstGeom prst="rect">
            <a:avLst/>
          </a:prstGeom>
          <a:noFill/>
        </p:spPr>
        <p:txBody>
          <a:bodyPr wrap="square" lIns="0" tIns="0" rIns="0" bIns="0" rtlCol="0">
            <a:spAutoFit/>
          </a:bodyPr>
          <a:lstStyle/>
          <a:p>
            <a:pPr algn="r">
              <a:defRPr/>
            </a:pPr>
            <a:r>
              <a:rPr lang="en-GB" sz="1200" dirty="0">
                <a:solidFill>
                  <a:prstClr val="black"/>
                </a:solidFill>
                <a:latin typeface="Arial" panose="020B0604020202020204"/>
              </a:rPr>
              <a:t>0.4</a:t>
            </a:r>
          </a:p>
        </p:txBody>
      </p:sp>
      <p:sp>
        <p:nvSpPr>
          <p:cNvPr id="33" name="TextBox 32">
            <a:extLst>
              <a:ext uri="{FF2B5EF4-FFF2-40B4-BE49-F238E27FC236}">
                <a16:creationId xmlns:a16="http://schemas.microsoft.com/office/drawing/2014/main" id="{DEBFC947-2234-D47B-F2FE-56114407E307}"/>
              </a:ext>
            </a:extLst>
          </p:cNvPr>
          <p:cNvSpPr txBox="1"/>
          <p:nvPr/>
        </p:nvSpPr>
        <p:spPr>
          <a:xfrm>
            <a:off x="2460289" y="5004178"/>
            <a:ext cx="312475" cy="184666"/>
          </a:xfrm>
          <a:prstGeom prst="rect">
            <a:avLst/>
          </a:prstGeom>
          <a:noFill/>
        </p:spPr>
        <p:txBody>
          <a:bodyPr wrap="square" lIns="0" tIns="0" rIns="0" bIns="0" rtlCol="0">
            <a:spAutoFit/>
          </a:bodyPr>
          <a:lstStyle/>
          <a:p>
            <a:pPr algn="r">
              <a:defRPr/>
            </a:pPr>
            <a:r>
              <a:rPr lang="en-GB" sz="1200" dirty="0">
                <a:solidFill>
                  <a:prstClr val="black"/>
                </a:solidFill>
                <a:latin typeface="Arial" panose="020B0604020202020204"/>
              </a:rPr>
              <a:t>0.0</a:t>
            </a:r>
          </a:p>
        </p:txBody>
      </p:sp>
      <p:sp>
        <p:nvSpPr>
          <p:cNvPr id="35" name="TextBox 34">
            <a:extLst>
              <a:ext uri="{FF2B5EF4-FFF2-40B4-BE49-F238E27FC236}">
                <a16:creationId xmlns:a16="http://schemas.microsoft.com/office/drawing/2014/main" id="{27403844-C38A-AD94-F06B-D8970451897C}"/>
              </a:ext>
            </a:extLst>
          </p:cNvPr>
          <p:cNvSpPr txBox="1"/>
          <p:nvPr/>
        </p:nvSpPr>
        <p:spPr>
          <a:xfrm>
            <a:off x="3320335"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3</a:t>
            </a:r>
          </a:p>
        </p:txBody>
      </p:sp>
      <p:sp>
        <p:nvSpPr>
          <p:cNvPr id="50" name="TextBox 49">
            <a:extLst>
              <a:ext uri="{FF2B5EF4-FFF2-40B4-BE49-F238E27FC236}">
                <a16:creationId xmlns:a16="http://schemas.microsoft.com/office/drawing/2014/main" id="{4D178C9E-BF4E-D26E-5A41-14A08D591DE4}"/>
              </a:ext>
            </a:extLst>
          </p:cNvPr>
          <p:cNvSpPr txBox="1"/>
          <p:nvPr/>
        </p:nvSpPr>
        <p:spPr>
          <a:xfrm>
            <a:off x="2704764"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0</a:t>
            </a:r>
          </a:p>
        </p:txBody>
      </p:sp>
      <p:grpSp>
        <p:nvGrpSpPr>
          <p:cNvPr id="74" name="Group 73">
            <a:extLst>
              <a:ext uri="{FF2B5EF4-FFF2-40B4-BE49-F238E27FC236}">
                <a16:creationId xmlns:a16="http://schemas.microsoft.com/office/drawing/2014/main" id="{B1A77B5D-9B8C-985C-0128-2EAE2DC73069}"/>
              </a:ext>
            </a:extLst>
          </p:cNvPr>
          <p:cNvGrpSpPr/>
          <p:nvPr/>
        </p:nvGrpSpPr>
        <p:grpSpPr>
          <a:xfrm>
            <a:off x="2801106" y="2902124"/>
            <a:ext cx="6174497" cy="2265239"/>
            <a:chOff x="3449895" y="2902124"/>
            <a:chExt cx="4634707" cy="2265239"/>
          </a:xfrm>
        </p:grpSpPr>
        <p:sp>
          <p:nvSpPr>
            <p:cNvPr id="5" name="Line 90">
              <a:extLst>
                <a:ext uri="{FF2B5EF4-FFF2-40B4-BE49-F238E27FC236}">
                  <a16:creationId xmlns:a16="http://schemas.microsoft.com/office/drawing/2014/main" id="{C0334B9B-2B95-50B4-13A9-2EF9FB7D08BB}"/>
                </a:ext>
              </a:extLst>
            </p:cNvPr>
            <p:cNvSpPr>
              <a:spLocks noChangeShapeType="1"/>
            </p:cNvSpPr>
            <p:nvPr/>
          </p:nvSpPr>
          <p:spPr bwMode="auto">
            <a:xfrm flipH="1">
              <a:off x="3507047" y="4010795"/>
              <a:ext cx="2113422" cy="0"/>
            </a:xfrm>
            <a:prstGeom prst="line">
              <a:avLst/>
            </a:prstGeom>
            <a:noFill/>
            <a:ln w="12700" cap="flat">
              <a:solidFill>
                <a:srgbClr val="00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6" name="Line 96">
              <a:extLst>
                <a:ext uri="{FF2B5EF4-FFF2-40B4-BE49-F238E27FC236}">
                  <a16:creationId xmlns:a16="http://schemas.microsoft.com/office/drawing/2014/main" id="{517C1641-9F95-BAD1-8A57-E09D76AFDB9C}"/>
                </a:ext>
              </a:extLst>
            </p:cNvPr>
            <p:cNvSpPr>
              <a:spLocks noChangeShapeType="1"/>
            </p:cNvSpPr>
            <p:nvPr/>
          </p:nvSpPr>
          <p:spPr bwMode="auto">
            <a:xfrm>
              <a:off x="4760740" y="4003280"/>
              <a:ext cx="0" cy="1091058"/>
            </a:xfrm>
            <a:prstGeom prst="line">
              <a:avLst/>
            </a:prstGeom>
            <a:noFill/>
            <a:ln w="12700" cap="flat">
              <a:solidFill>
                <a:srgbClr val="00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7" name="Line 96">
              <a:extLst>
                <a:ext uri="{FF2B5EF4-FFF2-40B4-BE49-F238E27FC236}">
                  <a16:creationId xmlns:a16="http://schemas.microsoft.com/office/drawing/2014/main" id="{47F587EE-6F3B-7CD0-B2C4-D60B525C4AB5}"/>
                </a:ext>
              </a:extLst>
            </p:cNvPr>
            <p:cNvSpPr>
              <a:spLocks noChangeShapeType="1"/>
            </p:cNvSpPr>
            <p:nvPr/>
          </p:nvSpPr>
          <p:spPr bwMode="auto">
            <a:xfrm>
              <a:off x="5613725" y="4003280"/>
              <a:ext cx="0" cy="1091058"/>
            </a:xfrm>
            <a:prstGeom prst="line">
              <a:avLst/>
            </a:prstGeom>
            <a:noFill/>
            <a:ln w="12700" cap="flat">
              <a:solidFill>
                <a:srgbClr val="00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9" name="Line 79">
              <a:extLst>
                <a:ext uri="{FF2B5EF4-FFF2-40B4-BE49-F238E27FC236}">
                  <a16:creationId xmlns:a16="http://schemas.microsoft.com/office/drawing/2014/main" id="{9B746465-1570-8CB3-6E02-040A0CD085B5}"/>
                </a:ext>
              </a:extLst>
            </p:cNvPr>
            <p:cNvSpPr>
              <a:spLocks noChangeShapeType="1"/>
            </p:cNvSpPr>
            <p:nvPr/>
          </p:nvSpPr>
          <p:spPr bwMode="auto">
            <a:xfrm flipV="1">
              <a:off x="3508273" y="2917429"/>
              <a:ext cx="0" cy="2186334"/>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12" name="Line 90">
              <a:extLst>
                <a:ext uri="{FF2B5EF4-FFF2-40B4-BE49-F238E27FC236}">
                  <a16:creationId xmlns:a16="http://schemas.microsoft.com/office/drawing/2014/main" id="{A3E0D23A-4014-B2D0-4C98-AE05BF3E6A56}"/>
                </a:ext>
              </a:extLst>
            </p:cNvPr>
            <p:cNvSpPr>
              <a:spLocks noChangeShapeType="1"/>
            </p:cNvSpPr>
            <p:nvPr/>
          </p:nvSpPr>
          <p:spPr bwMode="auto">
            <a:xfrm flipH="1">
              <a:off x="3449895" y="5099820"/>
              <a:ext cx="4634707"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13" name="Line 90">
              <a:extLst>
                <a:ext uri="{FF2B5EF4-FFF2-40B4-BE49-F238E27FC236}">
                  <a16:creationId xmlns:a16="http://schemas.microsoft.com/office/drawing/2014/main" id="{E9DAF346-F860-1A22-DFC9-8286F28CDF69}"/>
                </a:ext>
              </a:extLst>
            </p:cNvPr>
            <p:cNvSpPr>
              <a:spLocks noChangeShapeType="1"/>
            </p:cNvSpPr>
            <p:nvPr/>
          </p:nvSpPr>
          <p:spPr bwMode="auto">
            <a:xfrm flipH="1">
              <a:off x="3449898" y="3794895"/>
              <a:ext cx="583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15" name="Line 90">
              <a:extLst>
                <a:ext uri="{FF2B5EF4-FFF2-40B4-BE49-F238E27FC236}">
                  <a16:creationId xmlns:a16="http://schemas.microsoft.com/office/drawing/2014/main" id="{8A724223-DDE7-5F6F-D16F-07F128E553F9}"/>
                </a:ext>
              </a:extLst>
            </p:cNvPr>
            <p:cNvSpPr>
              <a:spLocks noChangeShapeType="1"/>
            </p:cNvSpPr>
            <p:nvPr/>
          </p:nvSpPr>
          <p:spPr bwMode="auto">
            <a:xfrm flipH="1">
              <a:off x="3449898" y="2921770"/>
              <a:ext cx="583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17" name="Line 90">
              <a:extLst>
                <a:ext uri="{FF2B5EF4-FFF2-40B4-BE49-F238E27FC236}">
                  <a16:creationId xmlns:a16="http://schemas.microsoft.com/office/drawing/2014/main" id="{EC8A3888-C7FB-2329-FF4B-A84128272CF7}"/>
                </a:ext>
              </a:extLst>
            </p:cNvPr>
            <p:cNvSpPr>
              <a:spLocks noChangeShapeType="1"/>
            </p:cNvSpPr>
            <p:nvPr/>
          </p:nvSpPr>
          <p:spPr bwMode="auto">
            <a:xfrm flipH="1">
              <a:off x="3449898" y="3363095"/>
              <a:ext cx="583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19" name="Line 96">
              <a:extLst>
                <a:ext uri="{FF2B5EF4-FFF2-40B4-BE49-F238E27FC236}">
                  <a16:creationId xmlns:a16="http://schemas.microsoft.com/office/drawing/2014/main" id="{1007D06D-7742-9E72-96F0-39F3C8B2EB13}"/>
                </a:ext>
              </a:extLst>
            </p:cNvPr>
            <p:cNvSpPr>
              <a:spLocks noChangeShapeType="1"/>
            </p:cNvSpPr>
            <p:nvPr/>
          </p:nvSpPr>
          <p:spPr bwMode="auto">
            <a:xfrm>
              <a:off x="7167390"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21" name="Line 96">
              <a:extLst>
                <a:ext uri="{FF2B5EF4-FFF2-40B4-BE49-F238E27FC236}">
                  <a16:creationId xmlns:a16="http://schemas.microsoft.com/office/drawing/2014/main" id="{1EDD49B0-5810-D0FD-325D-F921AF769838}"/>
                </a:ext>
              </a:extLst>
            </p:cNvPr>
            <p:cNvSpPr>
              <a:spLocks noChangeShapeType="1"/>
            </p:cNvSpPr>
            <p:nvPr/>
          </p:nvSpPr>
          <p:spPr bwMode="auto">
            <a:xfrm>
              <a:off x="7621415"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23" name="Line 96">
              <a:extLst>
                <a:ext uri="{FF2B5EF4-FFF2-40B4-BE49-F238E27FC236}">
                  <a16:creationId xmlns:a16="http://schemas.microsoft.com/office/drawing/2014/main" id="{533E9D7E-DB93-E2B0-4242-8949EE3D23EE}"/>
                </a:ext>
              </a:extLst>
            </p:cNvPr>
            <p:cNvSpPr>
              <a:spLocks noChangeShapeType="1"/>
            </p:cNvSpPr>
            <p:nvPr/>
          </p:nvSpPr>
          <p:spPr bwMode="auto">
            <a:xfrm>
              <a:off x="8081790"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29" name="Line 90">
              <a:extLst>
                <a:ext uri="{FF2B5EF4-FFF2-40B4-BE49-F238E27FC236}">
                  <a16:creationId xmlns:a16="http://schemas.microsoft.com/office/drawing/2014/main" id="{3862D994-1497-B770-A91A-A379C186B7F6}"/>
                </a:ext>
              </a:extLst>
            </p:cNvPr>
            <p:cNvSpPr>
              <a:spLocks noChangeShapeType="1"/>
            </p:cNvSpPr>
            <p:nvPr/>
          </p:nvSpPr>
          <p:spPr bwMode="auto">
            <a:xfrm flipH="1">
              <a:off x="3449898" y="4661670"/>
              <a:ext cx="583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30" name="Line 96">
              <a:extLst>
                <a:ext uri="{FF2B5EF4-FFF2-40B4-BE49-F238E27FC236}">
                  <a16:creationId xmlns:a16="http://schemas.microsoft.com/office/drawing/2014/main" id="{18AF7AB1-B058-06A2-7081-EE642A439136}"/>
                </a:ext>
              </a:extLst>
            </p:cNvPr>
            <p:cNvSpPr>
              <a:spLocks noChangeShapeType="1"/>
            </p:cNvSpPr>
            <p:nvPr/>
          </p:nvSpPr>
          <p:spPr bwMode="auto">
            <a:xfrm>
              <a:off x="3957465"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34" name="Line 90">
              <a:extLst>
                <a:ext uri="{FF2B5EF4-FFF2-40B4-BE49-F238E27FC236}">
                  <a16:creationId xmlns:a16="http://schemas.microsoft.com/office/drawing/2014/main" id="{01F9D069-3D07-6A81-AB9F-E7699A3F970B}"/>
                </a:ext>
              </a:extLst>
            </p:cNvPr>
            <p:cNvSpPr>
              <a:spLocks noChangeShapeType="1"/>
            </p:cNvSpPr>
            <p:nvPr/>
          </p:nvSpPr>
          <p:spPr bwMode="auto">
            <a:xfrm flipH="1">
              <a:off x="3449898" y="4226695"/>
              <a:ext cx="583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36" name="Line 96">
              <a:extLst>
                <a:ext uri="{FF2B5EF4-FFF2-40B4-BE49-F238E27FC236}">
                  <a16:creationId xmlns:a16="http://schemas.microsoft.com/office/drawing/2014/main" id="{4FAFCDB3-A7CC-E7A3-1DF0-354F8266CDC1}"/>
                </a:ext>
              </a:extLst>
            </p:cNvPr>
            <p:cNvSpPr>
              <a:spLocks noChangeShapeType="1"/>
            </p:cNvSpPr>
            <p:nvPr/>
          </p:nvSpPr>
          <p:spPr bwMode="auto">
            <a:xfrm>
              <a:off x="4424190"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38" name="Line 96">
              <a:extLst>
                <a:ext uri="{FF2B5EF4-FFF2-40B4-BE49-F238E27FC236}">
                  <a16:creationId xmlns:a16="http://schemas.microsoft.com/office/drawing/2014/main" id="{D2150E94-01AD-4E63-299D-5A0E8BFBA346}"/>
                </a:ext>
              </a:extLst>
            </p:cNvPr>
            <p:cNvSpPr>
              <a:spLocks noChangeShapeType="1"/>
            </p:cNvSpPr>
            <p:nvPr/>
          </p:nvSpPr>
          <p:spPr bwMode="auto">
            <a:xfrm>
              <a:off x="4881390"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40" name="Line 96">
              <a:extLst>
                <a:ext uri="{FF2B5EF4-FFF2-40B4-BE49-F238E27FC236}">
                  <a16:creationId xmlns:a16="http://schemas.microsoft.com/office/drawing/2014/main" id="{14E5C048-84EE-17D4-48E3-CFA1D01155A5}"/>
                </a:ext>
              </a:extLst>
            </p:cNvPr>
            <p:cNvSpPr>
              <a:spLocks noChangeShapeType="1"/>
            </p:cNvSpPr>
            <p:nvPr/>
          </p:nvSpPr>
          <p:spPr bwMode="auto">
            <a:xfrm>
              <a:off x="5338590"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42" name="Line 96">
              <a:extLst>
                <a:ext uri="{FF2B5EF4-FFF2-40B4-BE49-F238E27FC236}">
                  <a16:creationId xmlns:a16="http://schemas.microsoft.com/office/drawing/2014/main" id="{BF32B9DC-1366-4F03-A9A4-C99E8FA4B5E6}"/>
                </a:ext>
              </a:extLst>
            </p:cNvPr>
            <p:cNvSpPr>
              <a:spLocks noChangeShapeType="1"/>
            </p:cNvSpPr>
            <p:nvPr/>
          </p:nvSpPr>
          <p:spPr bwMode="auto">
            <a:xfrm>
              <a:off x="5795790"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44" name="Line 96">
              <a:extLst>
                <a:ext uri="{FF2B5EF4-FFF2-40B4-BE49-F238E27FC236}">
                  <a16:creationId xmlns:a16="http://schemas.microsoft.com/office/drawing/2014/main" id="{2C109FEB-E966-AAE3-5904-EE36EE4D3C66}"/>
                </a:ext>
              </a:extLst>
            </p:cNvPr>
            <p:cNvSpPr>
              <a:spLocks noChangeShapeType="1"/>
            </p:cNvSpPr>
            <p:nvPr/>
          </p:nvSpPr>
          <p:spPr bwMode="auto">
            <a:xfrm>
              <a:off x="6249815"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47" name="Line 96">
              <a:extLst>
                <a:ext uri="{FF2B5EF4-FFF2-40B4-BE49-F238E27FC236}">
                  <a16:creationId xmlns:a16="http://schemas.microsoft.com/office/drawing/2014/main" id="{82BE3B1B-FA07-229C-1D29-96DF9F3C3E7D}"/>
                </a:ext>
              </a:extLst>
            </p:cNvPr>
            <p:cNvSpPr>
              <a:spLocks noChangeShapeType="1"/>
            </p:cNvSpPr>
            <p:nvPr/>
          </p:nvSpPr>
          <p:spPr bwMode="auto">
            <a:xfrm>
              <a:off x="6707015"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sp>
          <p:nvSpPr>
            <p:cNvPr id="49" name="Line 96">
              <a:extLst>
                <a:ext uri="{FF2B5EF4-FFF2-40B4-BE49-F238E27FC236}">
                  <a16:creationId xmlns:a16="http://schemas.microsoft.com/office/drawing/2014/main" id="{3CE30D1E-7E51-7B30-AEC5-D25AA9E439FE}"/>
                </a:ext>
              </a:extLst>
            </p:cNvPr>
            <p:cNvSpPr>
              <a:spLocks noChangeShapeType="1"/>
            </p:cNvSpPr>
            <p:nvPr/>
          </p:nvSpPr>
          <p:spPr bwMode="auto">
            <a:xfrm>
              <a:off x="3508273" y="5095363"/>
              <a:ext cx="0" cy="72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a:endParaRPr>
            </a:p>
          </p:txBody>
        </p:sp>
        <p:pic>
          <p:nvPicPr>
            <p:cNvPr id="73" name="Picture 72" descr="Chart, line chart&#10;&#10;Description automatically generated">
              <a:extLst>
                <a:ext uri="{FF2B5EF4-FFF2-40B4-BE49-F238E27FC236}">
                  <a16:creationId xmlns:a16="http://schemas.microsoft.com/office/drawing/2014/main" id="{2566748B-15B0-64BF-94EB-898668B760CB}"/>
                </a:ext>
              </a:extLst>
            </p:cNvPr>
            <p:cNvPicPr>
              <a:picLocks noChangeAspect="1"/>
            </p:cNvPicPr>
            <p:nvPr/>
          </p:nvPicPr>
          <p:blipFill>
            <a:blip r:embed="rId2"/>
            <a:stretch>
              <a:fillRect/>
            </a:stretch>
          </p:blipFill>
          <p:spPr>
            <a:xfrm>
              <a:off x="3498386" y="2902124"/>
              <a:ext cx="4487959" cy="2200715"/>
            </a:xfrm>
            <a:prstGeom prst="rect">
              <a:avLst/>
            </a:prstGeom>
          </p:spPr>
        </p:pic>
      </p:grpSp>
      <p:sp>
        <p:nvSpPr>
          <p:cNvPr id="10" name="TextBox 9">
            <a:extLst>
              <a:ext uri="{FF2B5EF4-FFF2-40B4-BE49-F238E27FC236}">
                <a16:creationId xmlns:a16="http://schemas.microsoft.com/office/drawing/2014/main" id="{41A74416-828B-F0D8-983B-E143F42072F9}"/>
              </a:ext>
            </a:extLst>
          </p:cNvPr>
          <p:cNvSpPr txBox="1"/>
          <p:nvPr/>
        </p:nvSpPr>
        <p:spPr>
          <a:xfrm>
            <a:off x="4151784" y="5451443"/>
            <a:ext cx="3549187" cy="184666"/>
          </a:xfrm>
          <a:prstGeom prst="rect">
            <a:avLst/>
          </a:prstGeom>
          <a:noFill/>
        </p:spPr>
        <p:txBody>
          <a:bodyPr wrap="square" lIns="0" tIns="0" rIns="0" bIns="0" rtlCol="0">
            <a:spAutoFit/>
          </a:bodyPr>
          <a:lstStyle/>
          <a:p>
            <a:pPr algn="ctr">
              <a:defRPr/>
            </a:pPr>
            <a:r>
              <a:rPr lang="en-GB" sz="1200" b="1" dirty="0">
                <a:solidFill>
                  <a:prstClr val="black"/>
                </a:solidFill>
                <a:latin typeface="Arial" panose="020B0604020202020204"/>
              </a:rPr>
              <a:t>Time from randomisation (months)</a:t>
            </a:r>
          </a:p>
        </p:txBody>
      </p:sp>
      <p:sp>
        <p:nvSpPr>
          <p:cNvPr id="20" name="TextBox 19">
            <a:extLst>
              <a:ext uri="{FF2B5EF4-FFF2-40B4-BE49-F238E27FC236}">
                <a16:creationId xmlns:a16="http://schemas.microsoft.com/office/drawing/2014/main" id="{8EE9E9D8-328C-2C39-59A8-5BB88061D955}"/>
              </a:ext>
            </a:extLst>
          </p:cNvPr>
          <p:cNvSpPr txBox="1"/>
          <p:nvPr/>
        </p:nvSpPr>
        <p:spPr>
          <a:xfrm>
            <a:off x="7612965"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24</a:t>
            </a:r>
          </a:p>
        </p:txBody>
      </p:sp>
      <p:sp>
        <p:nvSpPr>
          <p:cNvPr id="22" name="TextBox 21">
            <a:extLst>
              <a:ext uri="{FF2B5EF4-FFF2-40B4-BE49-F238E27FC236}">
                <a16:creationId xmlns:a16="http://schemas.microsoft.com/office/drawing/2014/main" id="{9174E023-68CE-F72B-0F6C-2FCCB9A636E6}"/>
              </a:ext>
            </a:extLst>
          </p:cNvPr>
          <p:cNvSpPr txBox="1"/>
          <p:nvPr/>
        </p:nvSpPr>
        <p:spPr>
          <a:xfrm>
            <a:off x="8202032"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27</a:t>
            </a:r>
          </a:p>
        </p:txBody>
      </p:sp>
      <p:sp>
        <p:nvSpPr>
          <p:cNvPr id="24" name="TextBox 23">
            <a:extLst>
              <a:ext uri="{FF2B5EF4-FFF2-40B4-BE49-F238E27FC236}">
                <a16:creationId xmlns:a16="http://schemas.microsoft.com/office/drawing/2014/main" id="{2DAE42E1-4A87-7F15-255F-23F0581EA6B5}"/>
              </a:ext>
            </a:extLst>
          </p:cNvPr>
          <p:cNvSpPr txBox="1"/>
          <p:nvPr/>
        </p:nvSpPr>
        <p:spPr>
          <a:xfrm>
            <a:off x="8811128"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30</a:t>
            </a:r>
          </a:p>
        </p:txBody>
      </p:sp>
      <p:sp>
        <p:nvSpPr>
          <p:cNvPr id="37" name="TextBox 36">
            <a:extLst>
              <a:ext uri="{FF2B5EF4-FFF2-40B4-BE49-F238E27FC236}">
                <a16:creationId xmlns:a16="http://schemas.microsoft.com/office/drawing/2014/main" id="{9D3C4BAC-CF25-FEF5-AE59-4F8C16972E92}"/>
              </a:ext>
            </a:extLst>
          </p:cNvPr>
          <p:cNvSpPr txBox="1"/>
          <p:nvPr/>
        </p:nvSpPr>
        <p:spPr>
          <a:xfrm>
            <a:off x="3935906"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6</a:t>
            </a:r>
          </a:p>
        </p:txBody>
      </p:sp>
      <p:sp>
        <p:nvSpPr>
          <p:cNvPr id="39" name="TextBox 38">
            <a:extLst>
              <a:ext uri="{FF2B5EF4-FFF2-40B4-BE49-F238E27FC236}">
                <a16:creationId xmlns:a16="http://schemas.microsoft.com/office/drawing/2014/main" id="{9333A582-794B-67BD-8201-A372782231D5}"/>
              </a:ext>
            </a:extLst>
          </p:cNvPr>
          <p:cNvSpPr txBox="1"/>
          <p:nvPr/>
        </p:nvSpPr>
        <p:spPr>
          <a:xfrm>
            <a:off x="4547034"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9</a:t>
            </a:r>
          </a:p>
        </p:txBody>
      </p:sp>
      <p:sp>
        <p:nvSpPr>
          <p:cNvPr id="41" name="TextBox 40">
            <a:extLst>
              <a:ext uri="{FF2B5EF4-FFF2-40B4-BE49-F238E27FC236}">
                <a16:creationId xmlns:a16="http://schemas.microsoft.com/office/drawing/2014/main" id="{29BD4D17-0622-568B-0B25-E7DB3C81AEE6}"/>
              </a:ext>
            </a:extLst>
          </p:cNvPr>
          <p:cNvSpPr txBox="1"/>
          <p:nvPr/>
        </p:nvSpPr>
        <p:spPr>
          <a:xfrm>
            <a:off x="5153835"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12</a:t>
            </a:r>
          </a:p>
        </p:txBody>
      </p:sp>
      <p:sp>
        <p:nvSpPr>
          <p:cNvPr id="43" name="TextBox 42">
            <a:extLst>
              <a:ext uri="{FF2B5EF4-FFF2-40B4-BE49-F238E27FC236}">
                <a16:creationId xmlns:a16="http://schemas.microsoft.com/office/drawing/2014/main" id="{9C17FB39-162B-D39D-3520-1AB519CDA02A}"/>
              </a:ext>
            </a:extLst>
          </p:cNvPr>
          <p:cNvSpPr txBox="1"/>
          <p:nvPr/>
        </p:nvSpPr>
        <p:spPr>
          <a:xfrm>
            <a:off x="5749673"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15</a:t>
            </a:r>
          </a:p>
        </p:txBody>
      </p:sp>
      <p:sp>
        <p:nvSpPr>
          <p:cNvPr id="45" name="TextBox 44">
            <a:extLst>
              <a:ext uri="{FF2B5EF4-FFF2-40B4-BE49-F238E27FC236}">
                <a16:creationId xmlns:a16="http://schemas.microsoft.com/office/drawing/2014/main" id="{4625DD03-808F-BB97-C407-74A5F8A68A52}"/>
              </a:ext>
            </a:extLst>
          </p:cNvPr>
          <p:cNvSpPr txBox="1"/>
          <p:nvPr/>
        </p:nvSpPr>
        <p:spPr>
          <a:xfrm>
            <a:off x="6352124"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18</a:t>
            </a:r>
          </a:p>
        </p:txBody>
      </p:sp>
      <p:sp>
        <p:nvSpPr>
          <p:cNvPr id="48" name="TextBox 47">
            <a:extLst>
              <a:ext uri="{FF2B5EF4-FFF2-40B4-BE49-F238E27FC236}">
                <a16:creationId xmlns:a16="http://schemas.microsoft.com/office/drawing/2014/main" id="{19D9A309-9188-D3BC-E03A-9589A3AAE7C4}"/>
              </a:ext>
            </a:extLst>
          </p:cNvPr>
          <p:cNvSpPr txBox="1"/>
          <p:nvPr/>
        </p:nvSpPr>
        <p:spPr>
          <a:xfrm>
            <a:off x="6992561" y="5172453"/>
            <a:ext cx="312475" cy="184666"/>
          </a:xfrm>
          <a:prstGeom prst="rect">
            <a:avLst/>
          </a:prstGeom>
          <a:noFill/>
        </p:spPr>
        <p:txBody>
          <a:bodyPr wrap="square" lIns="0" tIns="0" rIns="0" bIns="0" rtlCol="0">
            <a:spAutoFit/>
          </a:bodyPr>
          <a:lstStyle/>
          <a:p>
            <a:pPr algn="ctr">
              <a:defRPr/>
            </a:pPr>
            <a:r>
              <a:rPr lang="en-GB" sz="1200" dirty="0">
                <a:solidFill>
                  <a:prstClr val="black"/>
                </a:solidFill>
                <a:latin typeface="Arial" panose="020B0604020202020204"/>
              </a:rPr>
              <a:t>21</a:t>
            </a:r>
          </a:p>
        </p:txBody>
      </p:sp>
      <p:sp>
        <p:nvSpPr>
          <p:cNvPr id="27" name="TextBox 26">
            <a:extLst>
              <a:ext uri="{FF2B5EF4-FFF2-40B4-BE49-F238E27FC236}">
                <a16:creationId xmlns:a16="http://schemas.microsoft.com/office/drawing/2014/main" id="{5E8D826D-FF60-3BFC-0AC4-A3EC29ABEF09}"/>
              </a:ext>
            </a:extLst>
          </p:cNvPr>
          <p:cNvSpPr txBox="1"/>
          <p:nvPr/>
        </p:nvSpPr>
        <p:spPr>
          <a:xfrm>
            <a:off x="4647265" y="3778628"/>
            <a:ext cx="276887" cy="184666"/>
          </a:xfrm>
          <a:prstGeom prst="rect">
            <a:avLst/>
          </a:prstGeom>
          <a:noFill/>
        </p:spPr>
        <p:txBody>
          <a:bodyPr wrap="square" lIns="0" tIns="0" rIns="0" bIns="0" rtlCol="0">
            <a:spAutoFit/>
          </a:bodyPr>
          <a:lstStyle/>
          <a:p>
            <a:pPr>
              <a:defRPr/>
            </a:pPr>
            <a:r>
              <a:rPr lang="en-GB" sz="1200" b="1" dirty="0">
                <a:solidFill>
                  <a:schemeClr val="accent1"/>
                </a:solidFill>
                <a:latin typeface="Arial" panose="020B0604020202020204"/>
              </a:rPr>
              <a:t>8.2</a:t>
            </a:r>
          </a:p>
        </p:txBody>
      </p:sp>
      <p:sp>
        <p:nvSpPr>
          <p:cNvPr id="51" name="TextBox 50">
            <a:extLst>
              <a:ext uri="{FF2B5EF4-FFF2-40B4-BE49-F238E27FC236}">
                <a16:creationId xmlns:a16="http://schemas.microsoft.com/office/drawing/2014/main" id="{65F69CCE-6945-1561-0EAA-4771E3DF17CA}"/>
              </a:ext>
            </a:extLst>
          </p:cNvPr>
          <p:cNvSpPr txBox="1"/>
          <p:nvPr/>
        </p:nvSpPr>
        <p:spPr>
          <a:xfrm>
            <a:off x="4890399" y="4705728"/>
            <a:ext cx="452901" cy="184666"/>
          </a:xfrm>
          <a:prstGeom prst="rect">
            <a:avLst/>
          </a:prstGeom>
          <a:noFill/>
        </p:spPr>
        <p:txBody>
          <a:bodyPr wrap="square" lIns="0" tIns="0" rIns="0" bIns="0" rtlCol="0">
            <a:spAutoFit/>
          </a:bodyPr>
          <a:lstStyle/>
          <a:p>
            <a:pPr>
              <a:defRPr/>
            </a:pPr>
            <a:r>
              <a:rPr lang="en-GB" sz="1200" b="1" dirty="0">
                <a:solidFill>
                  <a:prstClr val="black"/>
                </a:solidFill>
                <a:latin typeface="Arial" panose="020B0604020202020204"/>
              </a:rPr>
              <a:t>∆=5.6</a:t>
            </a:r>
          </a:p>
        </p:txBody>
      </p:sp>
      <p:graphicFrame>
        <p:nvGraphicFramePr>
          <p:cNvPr id="26" name="Table 25">
            <a:extLst>
              <a:ext uri="{FF2B5EF4-FFF2-40B4-BE49-F238E27FC236}">
                <a16:creationId xmlns:a16="http://schemas.microsoft.com/office/drawing/2014/main" id="{9C3EF22F-C3BC-0E43-2C69-79956BF818B5}"/>
              </a:ext>
            </a:extLst>
          </p:cNvPr>
          <p:cNvGraphicFramePr>
            <a:graphicFrameLocks noGrp="1"/>
          </p:cNvGraphicFramePr>
          <p:nvPr>
            <p:extLst>
              <p:ext uri="{D42A27DB-BD31-4B8C-83A1-F6EECF244321}">
                <p14:modId xmlns:p14="http://schemas.microsoft.com/office/powerpoint/2010/main" val="164786308"/>
              </p:ext>
            </p:extLst>
          </p:nvPr>
        </p:nvGraphicFramePr>
        <p:xfrm>
          <a:off x="6539380" y="2936791"/>
          <a:ext cx="2952327" cy="930960"/>
        </p:xfrm>
        <a:graphic>
          <a:graphicData uri="http://schemas.openxmlformats.org/drawingml/2006/table">
            <a:tbl>
              <a:tblPr firstRow="1" bandRow="1"/>
              <a:tblGrid>
                <a:gridCol w="1117097">
                  <a:extLst>
                    <a:ext uri="{9D8B030D-6E8A-4147-A177-3AD203B41FA5}">
                      <a16:colId xmlns:a16="http://schemas.microsoft.com/office/drawing/2014/main" val="1256442069"/>
                    </a:ext>
                  </a:extLst>
                </a:gridCol>
                <a:gridCol w="917615">
                  <a:extLst>
                    <a:ext uri="{9D8B030D-6E8A-4147-A177-3AD203B41FA5}">
                      <a16:colId xmlns:a16="http://schemas.microsoft.com/office/drawing/2014/main" val="3362937906"/>
                    </a:ext>
                  </a:extLst>
                </a:gridCol>
                <a:gridCol w="917615">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Ola + Abi</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(N=71)</a:t>
                      </a: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D829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90000"/>
                        </a:lnSpc>
                      </a:pPr>
                      <a:r>
                        <a:rPr lang="en-US" sz="1000" dirty="0" err="1">
                          <a:latin typeface="Arial" panose="020B0604020202020204" pitchFamily="34" charset="0"/>
                          <a:cs typeface="Arial" panose="020B0604020202020204" pitchFamily="34" charset="0"/>
                        </a:rPr>
                        <a:t>Pbo</a:t>
                      </a:r>
                      <a:r>
                        <a:rPr lang="en-US" sz="1000" dirty="0">
                          <a:latin typeface="Arial" panose="020B0604020202020204" pitchFamily="34" charset="0"/>
                          <a:cs typeface="Arial" panose="020B0604020202020204" pitchFamily="34" charset="0"/>
                        </a:rPr>
                        <a:t> + Abi</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(N=71)</a:t>
                      </a:r>
                      <a:endParaRPr lang="en-US" sz="1000" dirty="0">
                        <a:solidFill>
                          <a:schemeClr val="bg1"/>
                        </a:solidFill>
                        <a:latin typeface="Arial" panose="020B0604020202020204" pitchFamily="34" charset="0"/>
                        <a:cs typeface="Arial" panose="020B0604020202020204" pitchFamily="34" charset="0"/>
                      </a:endParaRP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r>
                        <a:rPr lang="en-US" sz="1000" b="1" dirty="0">
                          <a:latin typeface="Arial" panose="020B0604020202020204" pitchFamily="34" charset="0"/>
                          <a:cs typeface="Arial" panose="020B0604020202020204" pitchFamily="34" charset="0"/>
                        </a:rPr>
                        <a:t>Events, n (%)</a:t>
                      </a:r>
                    </a:p>
                  </a:txBody>
                  <a:tcPr marT="3600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AD1CE"/>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46 (65)</a:t>
                      </a:r>
                    </a:p>
                  </a:txBody>
                  <a:tcPr marT="3600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AD1CE"/>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000" dirty="0">
                          <a:latin typeface="Arial" panose="020B0604020202020204" pitchFamily="34" charset="0"/>
                          <a:cs typeface="Arial" panose="020B0604020202020204" pitchFamily="34" charset="0"/>
                        </a:rPr>
                        <a:t>54 (76)</a:t>
                      </a:r>
                    </a:p>
                  </a:txBody>
                  <a:tcPr marT="3600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AD1CE"/>
                    </a:solidFill>
                  </a:tcPr>
                </a:tc>
                <a:extLst>
                  <a:ext uri="{0D108BD9-81ED-4DB2-BD59-A6C34878D82A}">
                    <a16:rowId xmlns:a16="http://schemas.microsoft.com/office/drawing/2014/main" val="3233098540"/>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90000"/>
                        </a:lnSpc>
                      </a:pPr>
                      <a:endParaRPr lang="en-US" sz="1000" b="1"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90000"/>
                        </a:lnSpc>
                      </a:pPr>
                      <a:r>
                        <a:rPr lang="en-US" sz="1000" b="1" dirty="0">
                          <a:latin typeface="Arial" panose="020B0604020202020204" pitchFamily="34" charset="0"/>
                          <a:cs typeface="Arial" panose="020B0604020202020204" pitchFamily="34" charset="0"/>
                        </a:rPr>
                        <a:t>HR 0.65</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95% CI, 0.44-0.97; p=0.034</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3088031265"/>
                  </a:ext>
                </a:extLst>
              </a:tr>
            </a:tbl>
          </a:graphicData>
        </a:graphic>
      </p:graphicFrame>
      <p:sp>
        <p:nvSpPr>
          <p:cNvPr id="28" name="TextBox 27">
            <a:extLst>
              <a:ext uri="{FF2B5EF4-FFF2-40B4-BE49-F238E27FC236}">
                <a16:creationId xmlns:a16="http://schemas.microsoft.com/office/drawing/2014/main" id="{D81AA2A4-100E-96AC-23C0-8329F6A4860D}"/>
              </a:ext>
            </a:extLst>
          </p:cNvPr>
          <p:cNvSpPr txBox="1"/>
          <p:nvPr/>
        </p:nvSpPr>
        <p:spPr>
          <a:xfrm>
            <a:off x="5688533" y="3781803"/>
            <a:ext cx="333342" cy="184666"/>
          </a:xfrm>
          <a:prstGeom prst="rect">
            <a:avLst/>
          </a:prstGeom>
          <a:noFill/>
        </p:spPr>
        <p:txBody>
          <a:bodyPr wrap="square" lIns="0" tIns="0" rIns="0" bIns="0" rtlCol="0">
            <a:spAutoFit/>
          </a:bodyPr>
          <a:lstStyle/>
          <a:p>
            <a:pPr>
              <a:defRPr/>
            </a:pPr>
            <a:r>
              <a:rPr lang="en-GB" sz="1200" b="1" dirty="0">
                <a:solidFill>
                  <a:srgbClr val="5D8298"/>
                </a:solidFill>
                <a:latin typeface="Arial" panose="020B0604020202020204"/>
              </a:rPr>
              <a:t>13.8</a:t>
            </a:r>
          </a:p>
        </p:txBody>
      </p:sp>
    </p:spTree>
    <p:extLst>
      <p:ext uri="{BB962C8B-B14F-4D97-AF65-F5344CB8AC3E}">
        <p14:creationId xmlns:p14="http://schemas.microsoft.com/office/powerpoint/2010/main" val="131492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Key trial data</a:t>
            </a:r>
            <a:br>
              <a:rPr lang="en-GB" dirty="0"/>
            </a:br>
            <a:endParaRPr lang="en-GB" dirty="0"/>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250301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2C4A5EF7-374E-753B-9F16-07B06B1CF064}"/>
              </a:ext>
            </a:extLst>
          </p:cNvPr>
          <p:cNvSpPr>
            <a:spLocks noGrp="1"/>
          </p:cNvSpPr>
          <p:nvPr>
            <p:ph type="body" idx="1"/>
          </p:nvPr>
        </p:nvSpPr>
        <p:spPr>
          <a:xfrm>
            <a:off x="609600" y="910800"/>
            <a:ext cx="10972800" cy="702470"/>
          </a:xfrm>
        </p:spPr>
        <p:txBody>
          <a:bodyPr/>
          <a:lstStyle/>
          <a:p>
            <a:r>
              <a:rPr lang="en-GB" dirty="0"/>
              <a:t>a global, randomised, double-blind phase 3 trial</a:t>
            </a:r>
          </a:p>
        </p:txBody>
      </p:sp>
      <p:sp>
        <p:nvSpPr>
          <p:cNvPr id="2" name="Title 1">
            <a:extLst>
              <a:ext uri="{FF2B5EF4-FFF2-40B4-BE49-F238E27FC236}">
                <a16:creationId xmlns:a16="http://schemas.microsoft.com/office/drawing/2014/main" id="{4A55753A-DEDB-9847-BA4B-46E894B12500}"/>
              </a:ext>
            </a:extLst>
          </p:cNvPr>
          <p:cNvSpPr>
            <a:spLocks noGrp="1"/>
          </p:cNvSpPr>
          <p:nvPr>
            <p:ph type="title"/>
          </p:nvPr>
        </p:nvSpPr>
        <p:spPr/>
        <p:txBody>
          <a:bodyPr/>
          <a:lstStyle/>
          <a:p>
            <a:r>
              <a:rPr lang="en-GB" dirty="0"/>
              <a:t>PRO</a:t>
            </a:r>
            <a:r>
              <a:rPr lang="en-GB" cap="none" dirty="0"/>
              <a:t>pel:</a:t>
            </a:r>
            <a:r>
              <a:rPr lang="en-GB" dirty="0"/>
              <a:t> Study Design</a:t>
            </a:r>
          </a:p>
        </p:txBody>
      </p:sp>
      <p:sp>
        <p:nvSpPr>
          <p:cNvPr id="15" name="Slide Number Placeholder 14">
            <a:extLst>
              <a:ext uri="{FF2B5EF4-FFF2-40B4-BE49-F238E27FC236}">
                <a16:creationId xmlns:a16="http://schemas.microsoft.com/office/drawing/2014/main" id="{56CD6C41-CA97-BD46-9554-26AEE9AD6B0A}"/>
              </a:ext>
            </a:extLst>
          </p:cNvPr>
          <p:cNvSpPr>
            <a:spLocks noGrp="1"/>
          </p:cNvSpPr>
          <p:nvPr>
            <p:ph type="sldNum" sz="quarter" idx="4"/>
          </p:nvPr>
        </p:nvSpPr>
        <p:spPr/>
        <p:txBody>
          <a:bodyPr/>
          <a:lstStyle/>
          <a:p>
            <a:pPr lvl="0"/>
            <a:fld id="{FCE43C0F-8A7B-3A4B-9DB5-B3472E36E833}" type="slidenum">
              <a:rPr lang="en-GB" smtClean="0"/>
              <a:pPr lvl="0"/>
              <a:t>19</a:t>
            </a:fld>
            <a:endParaRPr lang="en-GB" dirty="0"/>
          </a:p>
        </p:txBody>
      </p:sp>
      <p:sp>
        <p:nvSpPr>
          <p:cNvPr id="3" name="Text Placeholder 2">
            <a:extLst>
              <a:ext uri="{FF2B5EF4-FFF2-40B4-BE49-F238E27FC236}">
                <a16:creationId xmlns:a16="http://schemas.microsoft.com/office/drawing/2014/main" id="{43627C6E-832B-4F0E-B48F-C89A19E08EBD}"/>
              </a:ext>
            </a:extLst>
          </p:cNvPr>
          <p:cNvSpPr>
            <a:spLocks noGrp="1"/>
          </p:cNvSpPr>
          <p:nvPr>
            <p:ph sz="quarter" idx="15"/>
          </p:nvPr>
        </p:nvSpPr>
        <p:spPr>
          <a:xfrm>
            <a:off x="620183" y="6356351"/>
            <a:ext cx="10516377" cy="365125"/>
          </a:xfrm>
        </p:spPr>
        <p:txBody>
          <a:bodyPr anchor="b" anchorCtr="0"/>
          <a:lstStyle/>
          <a:p>
            <a:r>
              <a:rPr lang="en-GB" sz="900" dirty="0">
                <a:solidFill>
                  <a:schemeClr val="tx2"/>
                </a:solidFill>
              </a:rPr>
              <a:t>ADT, androgen-deprivation therapy; </a:t>
            </a:r>
            <a:r>
              <a:rPr lang="en-GB" altLang="en-US" sz="900" dirty="0">
                <a:solidFill>
                  <a:schemeClr val="tx2"/>
                </a:solidFill>
              </a:rPr>
              <a:t>BID, twice daily; ctDNA, circulating tumour DNA; DCO, data cut-off; </a:t>
            </a:r>
            <a:r>
              <a:rPr lang="en-GB" sz="900" dirty="0">
                <a:solidFill>
                  <a:schemeClr val="tx2"/>
                </a:solidFill>
              </a:rPr>
              <a:t>ECOG PS, Eastern Cooperative Oncology Group performance status; HRR, homologous recombination repair; mCRPC, metastatic castration-resistant prostate cancer; mCSPC, metastatic castration-sensitive prostate cancer; NHA, novel hormonal agent; ORR, objective response rate; OS, overall survival; </a:t>
            </a:r>
            <a:br>
              <a:rPr lang="en-GB" sz="900" dirty="0">
                <a:solidFill>
                  <a:schemeClr val="tx2"/>
                </a:solidFill>
              </a:rPr>
            </a:br>
            <a:r>
              <a:rPr lang="en-GB" sz="900" dirty="0">
                <a:solidFill>
                  <a:schemeClr val="tx2"/>
                </a:solidFill>
              </a:rPr>
              <a:t>PFS2, time to second progression; QD, per day; rPFS, radiographic progression-free survival; TFST, time to first subsequent therapy or death</a:t>
            </a:r>
          </a:p>
          <a:p>
            <a:r>
              <a:rPr lang="en-GB" sz="900" dirty="0">
                <a:solidFill>
                  <a:schemeClr val="tx2"/>
                </a:solidFill>
              </a:rPr>
              <a:t>1. Clarke NW, et al. J Clin Oncol. 2019;37 Suppl: TPS340; 2. </a:t>
            </a:r>
            <a:r>
              <a:rPr lang="en-GB" sz="900" dirty="0"/>
              <a:t>https://clinicaltrials.gov/ct2/show/</a:t>
            </a:r>
            <a:r>
              <a:rPr lang="en-GB" sz="900" dirty="0">
                <a:solidFill>
                  <a:schemeClr val="tx2"/>
                </a:solidFill>
              </a:rPr>
              <a:t>NCT03732820; 3. Clarke N, et al. </a:t>
            </a:r>
            <a:r>
              <a:rPr lang="it-IT" sz="900" dirty="0">
                <a:solidFill>
                  <a:schemeClr val="tx2"/>
                </a:solidFill>
              </a:rPr>
              <a:t>J Clin Oncol 41, 2023 (suppl 6; abstr LBA16) (ASCO GU 2023 oral presentation)</a:t>
            </a:r>
          </a:p>
        </p:txBody>
      </p:sp>
      <p:sp>
        <p:nvSpPr>
          <p:cNvPr id="7" name="TextBox 6">
            <a:extLst>
              <a:ext uri="{FF2B5EF4-FFF2-40B4-BE49-F238E27FC236}">
                <a16:creationId xmlns:a16="http://schemas.microsoft.com/office/drawing/2014/main" id="{618C4617-A95F-4D45-A2F6-A7AA723845FB}"/>
              </a:ext>
            </a:extLst>
          </p:cNvPr>
          <p:cNvSpPr txBox="1"/>
          <p:nvPr/>
        </p:nvSpPr>
        <p:spPr>
          <a:xfrm>
            <a:off x="1226259" y="4600848"/>
            <a:ext cx="1422825" cy="338554"/>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rPr>
              <a:t>NCT</a:t>
            </a:r>
            <a:r>
              <a:rPr kumimoji="0" lang="en-GB" sz="16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03732820</a:t>
            </a:r>
            <a:endParaRPr kumimoji="0" lang="en-GB" sz="1600" b="1" u="none" strike="noStrike" kern="1200" cap="none" spc="0" normalizeH="0" baseline="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18" name="Rounded Rectangle 12">
            <a:extLst>
              <a:ext uri="{FF2B5EF4-FFF2-40B4-BE49-F238E27FC236}">
                <a16:creationId xmlns:a16="http://schemas.microsoft.com/office/drawing/2014/main" id="{035D0546-5F82-5B44-824A-1E7243CE7970}"/>
              </a:ext>
            </a:extLst>
          </p:cNvPr>
          <p:cNvSpPr/>
          <p:nvPr/>
        </p:nvSpPr>
        <p:spPr>
          <a:xfrm>
            <a:off x="6088095" y="1568201"/>
            <a:ext cx="2217028" cy="1234451"/>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Olaparib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300 mg BID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 1,000 mg </a:t>
            </a:r>
            <a:r>
              <a:rPr kumimoji="0" lang="en-GB" sz="1300" b="1" i="0" u="none" strike="noStrike" kern="1200" cap="none" spc="0" normalizeH="0" baseline="0" dirty="0" err="1">
                <a:ln>
                  <a:noFill/>
                </a:ln>
                <a:solidFill>
                  <a:srgbClr val="FFFFFF"/>
                </a:solidFill>
                <a:effectLst/>
                <a:uLnTx/>
                <a:uFillTx/>
                <a:latin typeface="Arial" panose="020B0604020202020204" pitchFamily="34" charset="0"/>
                <a:ea typeface="+mn-ea"/>
                <a:cs typeface="Arial" panose="020B0604020202020204" pitchFamily="34" charset="0"/>
              </a:rPr>
              <a:t>QD</a:t>
            </a:r>
            <a:r>
              <a:rPr kumimoji="0" lang="en-GB" sz="1300" b="1" i="0" u="none" strike="noStrike" kern="1200" cap="none" spc="0" normalizeH="0" baseline="30000" dirty="0" err="1">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300" b="1" i="0" u="none" strike="noStrike" kern="1200" cap="none" spc="0" normalizeH="0" baseline="30000" dirty="0">
                <a:ln>
                  <a:noFill/>
                </a:ln>
                <a:solidFill>
                  <a:srgbClr val="FFFFFF"/>
                </a:solidFill>
                <a:effectLst/>
                <a:uLnTx/>
                <a:uFillTx/>
                <a:latin typeface="Arial" panose="020B0604020202020204" pitchFamily="34" charset="0"/>
                <a:ea typeface="+mn-ea"/>
                <a:cs typeface="Arial" panose="020B0604020202020204" pitchFamily="34" charset="0"/>
              </a:rPr>
              <a:t>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(n=399)</a:t>
            </a:r>
          </a:p>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900" b="1" i="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Full dose of abiraterone </a:t>
            </a: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900" b="1" i="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and olaparib used</a:t>
            </a:r>
          </a:p>
        </p:txBody>
      </p:sp>
      <p:sp>
        <p:nvSpPr>
          <p:cNvPr id="41" name="Line 5">
            <a:extLst>
              <a:ext uri="{FF2B5EF4-FFF2-40B4-BE49-F238E27FC236}">
                <a16:creationId xmlns:a16="http://schemas.microsoft.com/office/drawing/2014/main" id="{7717C79A-37A8-9745-9A39-7952778473AF}"/>
              </a:ext>
            </a:extLst>
          </p:cNvPr>
          <p:cNvSpPr>
            <a:spLocks noChangeShapeType="1"/>
          </p:cNvSpPr>
          <p:nvPr/>
        </p:nvSpPr>
        <p:spPr bwMode="auto">
          <a:xfrm>
            <a:off x="3819934" y="2936681"/>
            <a:ext cx="394713" cy="0"/>
          </a:xfrm>
          <a:prstGeom prst="line">
            <a:avLst/>
          </a:prstGeom>
          <a:noFill/>
          <a:ln w="28575" cmpd="sng">
            <a:solidFill>
              <a:schemeClr val="accent6"/>
            </a:solidFill>
            <a:round/>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Rounded Rectangle 14">
            <a:extLst>
              <a:ext uri="{FF2B5EF4-FFF2-40B4-BE49-F238E27FC236}">
                <a16:creationId xmlns:a16="http://schemas.microsoft.com/office/drawing/2014/main" id="{856A41CC-3F34-604A-8857-D8FD63A13C03}"/>
              </a:ext>
            </a:extLst>
          </p:cNvPr>
          <p:cNvSpPr/>
          <p:nvPr/>
        </p:nvSpPr>
        <p:spPr>
          <a:xfrm>
            <a:off x="623888" y="1517710"/>
            <a:ext cx="3176118" cy="3038119"/>
          </a:xfrm>
          <a:prstGeom prst="roundRect">
            <a:avLst>
              <a:gd name="adj" fmla="val 925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3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Key eligibility criteria</a:t>
            </a:r>
          </a:p>
          <a:p>
            <a:pPr marL="174625" marR="0" lvl="0" indent="-174625" algn="l" defTabSz="457200" rtl="0" eaLnBrk="1" fontAlgn="auto" latinLnBrk="0" hangingPunct="1">
              <a:lnSpc>
                <a:spcPct val="100000"/>
              </a:lnSpc>
              <a:spcBef>
                <a:spcPts val="0"/>
              </a:spcBef>
              <a:spcAft>
                <a:spcPts val="0"/>
              </a:spcAft>
              <a:buClr>
                <a:schemeClr val="accent1"/>
              </a:buClr>
              <a:buSzTx/>
              <a:buFont typeface="Arial"/>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First-line mCRPC</a:t>
            </a:r>
          </a:p>
          <a:p>
            <a:pPr marL="446088" marR="0" lvl="1" indent="-176213"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Docetaxel allowed at mCSPC stage</a:t>
            </a:r>
          </a:p>
          <a:p>
            <a:pPr marL="446088" marR="0" lvl="1" indent="-176213"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No prior abiraterone</a:t>
            </a:r>
          </a:p>
          <a:p>
            <a:pPr marL="446088" marR="0" lvl="1" indent="-176213"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Other NHAs allowed if stopped </a:t>
            </a:r>
            <a:b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b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≥12 months prior to enrolment</a:t>
            </a:r>
          </a:p>
          <a:p>
            <a:pPr marL="446088" marR="0" lvl="1" indent="-176213"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Ongoing ADT</a:t>
            </a:r>
          </a:p>
          <a:p>
            <a:pPr marL="446088" marR="0" lvl="1" indent="-176213" algn="l" defTabSz="457200" rtl="0" eaLnBrk="1" fontAlgn="auto" latinLnBrk="0" hangingPunct="1">
              <a:lnSpc>
                <a:spcPct val="100000"/>
              </a:lnSpc>
              <a:spcBef>
                <a:spcPts val="0"/>
              </a:spcBef>
              <a:spcAft>
                <a:spcPts val="0"/>
              </a:spcAft>
              <a:buClr>
                <a:schemeClr val="accent1"/>
              </a:buClr>
              <a:buSzTx/>
              <a:buFont typeface="System Font Regular"/>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ECOG PS 0 or 1</a:t>
            </a:r>
          </a:p>
          <a:p>
            <a:pPr marL="9525" marR="0" lvl="0" indent="0" algn="l" defTabSz="457200" rtl="0" eaLnBrk="1" fontAlgn="auto" latinLnBrk="0" hangingPunct="1">
              <a:lnSpc>
                <a:spcPct val="100000"/>
              </a:lnSpc>
              <a:spcBef>
                <a:spcPts val="1200"/>
              </a:spcBef>
              <a:spcAft>
                <a:spcPts val="0"/>
              </a:spcAft>
              <a:buClr>
                <a:srgbClr val="03C74F"/>
              </a:buClr>
              <a:buSzTx/>
              <a:buFontTx/>
              <a:buNone/>
              <a:tabLst/>
              <a:defRPr/>
            </a:pPr>
            <a:r>
              <a:rPr kumimoji="0" lang="en-GB" sz="13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Stratification Factors</a:t>
            </a:r>
          </a:p>
          <a:p>
            <a:pPr marL="295275"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Site of distant metastases: bone only vs visceral vs other</a:t>
            </a:r>
          </a:p>
          <a:p>
            <a:pPr marL="295275"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3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Prior taxane at mCSPC: yes vs no</a:t>
            </a:r>
          </a:p>
        </p:txBody>
      </p:sp>
      <p:sp>
        <p:nvSpPr>
          <p:cNvPr id="47" name="Rounded Rectangle 12">
            <a:extLst>
              <a:ext uri="{FF2B5EF4-FFF2-40B4-BE49-F238E27FC236}">
                <a16:creationId xmlns:a16="http://schemas.microsoft.com/office/drawing/2014/main" id="{969D5446-0AFE-A642-95BC-6074EFDCBD8D}"/>
              </a:ext>
            </a:extLst>
          </p:cNvPr>
          <p:cNvSpPr/>
          <p:nvPr/>
        </p:nvSpPr>
        <p:spPr>
          <a:xfrm>
            <a:off x="6088095" y="3092565"/>
            <a:ext cx="2217028" cy="1145628"/>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Placebo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 1,000 mg </a:t>
            </a:r>
            <a:r>
              <a:rPr kumimoji="0" lang="en-GB" sz="1300" b="1" i="0" u="none" strike="noStrike" kern="1200" cap="none" spc="0" normalizeH="0" baseline="0" dirty="0" err="1">
                <a:ln>
                  <a:noFill/>
                </a:ln>
                <a:solidFill>
                  <a:srgbClr val="FFFFFF"/>
                </a:solidFill>
                <a:effectLst/>
                <a:uLnTx/>
                <a:uFillTx/>
                <a:latin typeface="Arial" panose="020B0604020202020204" pitchFamily="34" charset="0"/>
                <a:ea typeface="+mn-ea"/>
                <a:cs typeface="Arial" panose="020B0604020202020204" pitchFamily="34" charset="0"/>
              </a:rPr>
              <a:t>QD</a:t>
            </a:r>
            <a:r>
              <a:rPr kumimoji="0" lang="en-GB" sz="1300" b="1" i="0" u="none" strike="noStrike" kern="1200" cap="none" spc="0" normalizeH="0" baseline="30000" dirty="0" err="1">
                <a:ln>
                  <a:noFill/>
                </a:ln>
                <a:solidFill>
                  <a:srgbClr val="FFFFFF"/>
                </a:solidFill>
                <a:effectLst/>
                <a:uLnTx/>
                <a:uFillTx/>
                <a:latin typeface="Arial" panose="020B0604020202020204" pitchFamily="34" charset="0"/>
                <a:ea typeface="+mn-ea"/>
                <a:cs typeface="Arial" panose="020B0604020202020204" pitchFamily="34" charset="0"/>
              </a:rPr>
              <a:t>a</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(n=397)</a:t>
            </a:r>
          </a:p>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900" b="1" i="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Full dose of abiraterone </a:t>
            </a: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900" b="1" i="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used</a:t>
            </a:r>
          </a:p>
        </p:txBody>
      </p:sp>
      <p:sp>
        <p:nvSpPr>
          <p:cNvPr id="48" name="Rounded Rectangle 12">
            <a:extLst>
              <a:ext uri="{FF2B5EF4-FFF2-40B4-BE49-F238E27FC236}">
                <a16:creationId xmlns:a16="http://schemas.microsoft.com/office/drawing/2014/main" id="{21A2F784-B0C1-8A47-B842-D39320ACFDDB}"/>
              </a:ext>
            </a:extLst>
          </p:cNvPr>
          <p:cNvSpPr/>
          <p:nvPr/>
        </p:nvSpPr>
        <p:spPr>
          <a:xfrm>
            <a:off x="4255557" y="2658642"/>
            <a:ext cx="1397473" cy="582929"/>
          </a:xfrm>
          <a:prstGeom prst="roundRect">
            <a:avLst>
              <a:gd name="adj" fmla="val 19752"/>
            </a:avLst>
          </a:prstGeom>
          <a:solidFill>
            <a:schemeClr val="accent6"/>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Randomise </a:t>
            </a: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1:1</a:t>
            </a:r>
            <a:endParaRPr kumimoji="0" lang="en-GB" sz="1300" b="1"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69" name="Group 68">
            <a:extLst>
              <a:ext uri="{FF2B5EF4-FFF2-40B4-BE49-F238E27FC236}">
                <a16:creationId xmlns:a16="http://schemas.microsoft.com/office/drawing/2014/main" id="{F5A4CB8D-7976-1440-A843-D6F9A23F2D54}"/>
              </a:ext>
            </a:extLst>
          </p:cNvPr>
          <p:cNvGrpSpPr/>
          <p:nvPr/>
        </p:nvGrpSpPr>
        <p:grpSpPr>
          <a:xfrm>
            <a:off x="5656099" y="2368506"/>
            <a:ext cx="394917" cy="1145628"/>
            <a:chOff x="1979736" y="1832217"/>
            <a:chExt cx="394917" cy="1645701"/>
          </a:xfrm>
        </p:grpSpPr>
        <p:sp>
          <p:nvSpPr>
            <p:cNvPr id="70" name="Line 5">
              <a:extLst>
                <a:ext uri="{FF2B5EF4-FFF2-40B4-BE49-F238E27FC236}">
                  <a16:creationId xmlns:a16="http://schemas.microsoft.com/office/drawing/2014/main" id="{EBB0FF22-9B71-8A48-9951-83AFEABA4079}"/>
                </a:ext>
              </a:extLst>
            </p:cNvPr>
            <p:cNvSpPr>
              <a:spLocks noChangeShapeType="1"/>
            </p:cNvSpPr>
            <p:nvPr/>
          </p:nvSpPr>
          <p:spPr bwMode="auto">
            <a:xfrm>
              <a:off x="2158653" y="1847999"/>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Line 5">
              <a:extLst>
                <a:ext uri="{FF2B5EF4-FFF2-40B4-BE49-F238E27FC236}">
                  <a16:creationId xmlns:a16="http://schemas.microsoft.com/office/drawing/2014/main" id="{36C5A776-90F0-AB45-A85A-3FF570B9CFD1}"/>
                </a:ext>
              </a:extLst>
            </p:cNvPr>
            <p:cNvSpPr>
              <a:spLocks noChangeShapeType="1"/>
            </p:cNvSpPr>
            <p:nvPr/>
          </p:nvSpPr>
          <p:spPr bwMode="auto">
            <a:xfrm>
              <a:off x="2158653" y="3461646"/>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 name="Line 5">
              <a:extLst>
                <a:ext uri="{FF2B5EF4-FFF2-40B4-BE49-F238E27FC236}">
                  <a16:creationId xmlns:a16="http://schemas.microsoft.com/office/drawing/2014/main" id="{899CA5D1-8FA6-3D46-AEC5-48B62D981621}"/>
                </a:ext>
              </a:extLst>
            </p:cNvPr>
            <p:cNvSpPr>
              <a:spLocks noChangeShapeType="1"/>
            </p:cNvSpPr>
            <p:nvPr/>
          </p:nvSpPr>
          <p:spPr bwMode="auto">
            <a:xfrm>
              <a:off x="1979736" y="2657679"/>
              <a:ext cx="193014"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Line 5">
              <a:extLst>
                <a:ext uri="{FF2B5EF4-FFF2-40B4-BE49-F238E27FC236}">
                  <a16:creationId xmlns:a16="http://schemas.microsoft.com/office/drawing/2014/main" id="{CA81099F-87C4-A349-B389-4218A8779FAF}"/>
                </a:ext>
              </a:extLst>
            </p:cNvPr>
            <p:cNvSpPr>
              <a:spLocks noChangeShapeType="1"/>
            </p:cNvSpPr>
            <p:nvPr/>
          </p:nvSpPr>
          <p:spPr bwMode="auto">
            <a:xfrm rot="16200000">
              <a:off x="1346670" y="2651839"/>
              <a:ext cx="1645701" cy="6458"/>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0" name="Rounded Rectangle 14">
            <a:extLst>
              <a:ext uri="{FF2B5EF4-FFF2-40B4-BE49-F238E27FC236}">
                <a16:creationId xmlns:a16="http://schemas.microsoft.com/office/drawing/2014/main" id="{7CF57B2F-9286-3648-B1DB-29277D70ABC3}"/>
              </a:ext>
            </a:extLst>
          </p:cNvPr>
          <p:cNvSpPr/>
          <p:nvPr/>
        </p:nvSpPr>
        <p:spPr>
          <a:xfrm>
            <a:off x="8664302" y="1484784"/>
            <a:ext cx="2914923" cy="2906684"/>
          </a:xfrm>
          <a:prstGeom prst="roundRect">
            <a:avLst>
              <a:gd name="adj" fmla="val 9253"/>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Primary endpoint:</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rPFS by investigator assessment </a:t>
            </a:r>
            <a:r>
              <a:rPr kumimoji="0" lang="en-GB" sz="1300" b="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t>(sensitivity analysis by BICR)</a:t>
            </a:r>
            <a:br>
              <a:rPr kumimoji="0" lang="en-GB" sz="1300" b="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rPr>
            </a:br>
            <a:endParaRPr kumimoji="0" lang="en-GB" sz="1300" b="0" i="0" u="none" strike="noStrike" kern="1200" cap="none" spc="0" normalizeH="0" baseline="0" dirty="0">
              <a:ln>
                <a:noFill/>
              </a:ln>
              <a:solidFill>
                <a:schemeClr val="bg1"/>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Key secondary endpoint: </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OS (alpha control)</a:t>
            </a:r>
            <a:b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br>
            <a:endPar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Additional endpoints:</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TFST, ORR, PFS2</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HRR gene </a:t>
            </a:r>
            <a:r>
              <a:rPr kumimoji="0" lang="en-GB" sz="1300" b="0" i="0" u="none" strike="noStrike" kern="1200" cap="none" spc="0" normalizeH="0" baseline="0" dirty="0" err="1">
                <a:ln>
                  <a:noFill/>
                </a:ln>
                <a:solidFill>
                  <a:srgbClr val="FFFFFF"/>
                </a:solidFill>
                <a:effectLst/>
                <a:uLnTx/>
                <a:uFillTx/>
                <a:latin typeface="Arial" panose="020B0604020202020204" pitchFamily="34" charset="0"/>
                <a:ea typeface="ＭＳ Ｐゴシック" charset="-128"/>
                <a:cs typeface="Arial" panose="020B0604020202020204" pitchFamily="34" charset="0"/>
              </a:rPr>
              <a:t>mutation</a:t>
            </a:r>
            <a:r>
              <a:rPr kumimoji="0" lang="en-GB" sz="1300" b="0" i="0" u="none" strike="noStrike" kern="1200" cap="none" spc="0" normalizeH="0" baseline="30000" dirty="0" err="1">
                <a:ln>
                  <a:noFill/>
                </a:ln>
                <a:solidFill>
                  <a:srgbClr val="FFFFFF"/>
                </a:solidFill>
                <a:effectLst/>
                <a:uLnTx/>
                <a:uFillTx/>
                <a:latin typeface="Arial" panose="020B0604020202020204" pitchFamily="34" charset="0"/>
                <a:ea typeface="ＭＳ Ｐゴシック" charset="-128"/>
                <a:cs typeface="Arial" panose="020B0604020202020204" pitchFamily="34" charset="0"/>
              </a:rPr>
              <a:t>b</a:t>
            </a: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status (by tissue and ctDNA testing) </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Health-related quality of life</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Safety and tolerability</a:t>
            </a:r>
            <a:endParaRPr kumimoji="0" lang="en-GB" sz="13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Right Arrow 80">
            <a:extLst>
              <a:ext uri="{FF2B5EF4-FFF2-40B4-BE49-F238E27FC236}">
                <a16:creationId xmlns:a16="http://schemas.microsoft.com/office/drawing/2014/main" id="{366D498B-DBB8-434C-B526-D495D97CDE16}"/>
              </a:ext>
            </a:extLst>
          </p:cNvPr>
          <p:cNvSpPr/>
          <p:nvPr/>
        </p:nvSpPr>
        <p:spPr>
          <a:xfrm>
            <a:off x="8261131" y="2802652"/>
            <a:ext cx="325821" cy="270588"/>
          </a:xfrm>
          <a:prstGeom prst="rightArrow">
            <a:avLst/>
          </a:prstGeom>
          <a:solidFill>
            <a:schemeClr val="accent6"/>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21" name="Rectangle 20">
            <a:extLst>
              <a:ext uri="{FF2B5EF4-FFF2-40B4-BE49-F238E27FC236}">
                <a16:creationId xmlns:a16="http://schemas.microsoft.com/office/drawing/2014/main" id="{BD854CCA-A26F-4A55-ABCB-0B189D83E0F9}"/>
              </a:ext>
            </a:extLst>
          </p:cNvPr>
          <p:cNvSpPr/>
          <p:nvPr/>
        </p:nvSpPr>
        <p:spPr>
          <a:xfrm>
            <a:off x="620182" y="5511072"/>
            <a:ext cx="11308461" cy="598163"/>
          </a:xfrm>
          <a:prstGeom prst="rect">
            <a:avLst/>
          </a:prstGeom>
        </p:spPr>
        <p:txBody>
          <a:bodyPr vert="horz" lIns="0" tIns="25919" rIns="51837" bIns="25919" rtlCol="0" anchor="t"/>
          <a:lstStyle/>
          <a:p>
            <a:pPr marL="0" marR="0" lvl="0" indent="0" algn="l" defTabSz="518373" rtl="0" eaLnBrk="1" fontAlgn="auto" latinLnBrk="0" hangingPunct="1">
              <a:lnSpc>
                <a:spcPct val="100000"/>
              </a:lnSpc>
              <a:spcBef>
                <a:spcPts val="20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First patient randomized: Nov 2018​; last patient randomised: Mar 2020</a:t>
            </a:r>
          </a:p>
          <a:p>
            <a:pPr marL="0" marR="0" lvl="0" indent="0" algn="l" defTabSz="518373" rtl="0" eaLnBrk="1" fontAlgn="auto" latinLnBrk="0" hangingPunct="1">
              <a:lnSpc>
                <a:spcPct val="100000"/>
              </a:lnSpc>
              <a:spcBef>
                <a:spcPts val="20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Multiple testing procedure is used in this study: 1-sided alpha of 0.025 fully allocated to rPFS; if the rPFS result is statistically significant, OS to be tested in a hierarchical fashion with alpha passed on to OS </a:t>
            </a:r>
            <a:b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abiraterone used in combination with prednisone or prednisolone 5 mg BID; </a:t>
            </a:r>
            <a:r>
              <a:rPr kumimoji="0" lang="en-GB" sz="9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a:t>
            </a: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HRR mutation, including 14-gene panel, using the FoundationOne</a:t>
            </a:r>
            <a:r>
              <a:rPr kumimoji="0" lang="en-GB" sz="9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CDx test and FoundationOne</a:t>
            </a:r>
            <a:r>
              <a:rPr kumimoji="0" lang="en-GB" sz="9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Liquid CDx test </a:t>
            </a:r>
          </a:p>
        </p:txBody>
      </p:sp>
      <p:grpSp>
        <p:nvGrpSpPr>
          <p:cNvPr id="4" name="Group 3">
            <a:extLst>
              <a:ext uri="{FF2B5EF4-FFF2-40B4-BE49-F238E27FC236}">
                <a16:creationId xmlns:a16="http://schemas.microsoft.com/office/drawing/2014/main" id="{00A401F4-AE9D-359F-BFCF-ED978CEF3B83}"/>
              </a:ext>
            </a:extLst>
          </p:cNvPr>
          <p:cNvGrpSpPr/>
          <p:nvPr/>
        </p:nvGrpSpPr>
        <p:grpSpPr>
          <a:xfrm>
            <a:off x="6711193" y="4932878"/>
            <a:ext cx="4677766" cy="252807"/>
            <a:chOff x="2693227" y="5248877"/>
            <a:chExt cx="7934173" cy="252807"/>
          </a:xfrm>
          <a:noFill/>
        </p:grpSpPr>
        <p:cxnSp>
          <p:nvCxnSpPr>
            <p:cNvPr id="5" name="Straight Connector 4">
              <a:extLst>
                <a:ext uri="{FF2B5EF4-FFF2-40B4-BE49-F238E27FC236}">
                  <a16:creationId xmlns:a16="http://schemas.microsoft.com/office/drawing/2014/main" id="{0ACE641F-7BE5-EF11-FE99-A7F28BA32234}"/>
                </a:ext>
              </a:extLst>
            </p:cNvPr>
            <p:cNvCxnSpPr>
              <a:cxnSpLocks/>
            </p:cNvCxnSpPr>
            <p:nvPr/>
          </p:nvCxnSpPr>
          <p:spPr>
            <a:xfrm>
              <a:off x="2693227" y="5365102"/>
              <a:ext cx="7933817" cy="0"/>
            </a:xfrm>
            <a:prstGeom prst="line">
              <a:avLst/>
            </a:prstGeom>
            <a:grpFill/>
            <a:ln w="38100" cap="flat" cmpd="sng" algn="ctr">
              <a:solidFill>
                <a:schemeClr val="tx1"/>
              </a:solidFill>
              <a:prstDash val="solid"/>
              <a:miter lim="800000"/>
            </a:ln>
            <a:effectLst/>
          </p:spPr>
        </p:cxnSp>
        <p:cxnSp>
          <p:nvCxnSpPr>
            <p:cNvPr id="6" name="Straight Connector 5">
              <a:extLst>
                <a:ext uri="{FF2B5EF4-FFF2-40B4-BE49-F238E27FC236}">
                  <a16:creationId xmlns:a16="http://schemas.microsoft.com/office/drawing/2014/main" id="{EFFA92AE-7A4A-5236-3F23-4BC9153F5FD2}"/>
                </a:ext>
              </a:extLst>
            </p:cNvPr>
            <p:cNvCxnSpPr>
              <a:cxnSpLocks/>
            </p:cNvCxnSpPr>
            <p:nvPr/>
          </p:nvCxnSpPr>
          <p:spPr>
            <a:xfrm>
              <a:off x="2693227" y="5252522"/>
              <a:ext cx="0" cy="232450"/>
            </a:xfrm>
            <a:prstGeom prst="line">
              <a:avLst/>
            </a:prstGeom>
            <a:grpFill/>
            <a:ln w="38100" cap="flat" cmpd="sng" algn="ctr">
              <a:solidFill>
                <a:schemeClr val="tx1"/>
              </a:solidFill>
              <a:prstDash val="solid"/>
              <a:miter lim="800000"/>
            </a:ln>
            <a:effectLst/>
          </p:spPr>
        </p:cxnSp>
        <p:cxnSp>
          <p:nvCxnSpPr>
            <p:cNvPr id="8" name="Straight Connector 7">
              <a:extLst>
                <a:ext uri="{FF2B5EF4-FFF2-40B4-BE49-F238E27FC236}">
                  <a16:creationId xmlns:a16="http://schemas.microsoft.com/office/drawing/2014/main" id="{6C033A17-AE2F-164C-E03C-AE1A8EF6E8DB}"/>
                </a:ext>
              </a:extLst>
            </p:cNvPr>
            <p:cNvCxnSpPr>
              <a:cxnSpLocks/>
            </p:cNvCxnSpPr>
            <p:nvPr/>
          </p:nvCxnSpPr>
          <p:spPr>
            <a:xfrm>
              <a:off x="6500945" y="5269234"/>
              <a:ext cx="0" cy="232450"/>
            </a:xfrm>
            <a:prstGeom prst="line">
              <a:avLst/>
            </a:prstGeom>
            <a:grpFill/>
            <a:ln w="38100" cap="flat" cmpd="sng" algn="ctr">
              <a:solidFill>
                <a:schemeClr val="tx1"/>
              </a:solidFill>
              <a:prstDash val="solid"/>
              <a:miter lim="800000"/>
            </a:ln>
            <a:effectLst/>
          </p:spPr>
        </p:cxnSp>
        <p:cxnSp>
          <p:nvCxnSpPr>
            <p:cNvPr id="9" name="Straight Connector 8">
              <a:extLst>
                <a:ext uri="{FF2B5EF4-FFF2-40B4-BE49-F238E27FC236}">
                  <a16:creationId xmlns:a16="http://schemas.microsoft.com/office/drawing/2014/main" id="{77D3AF57-CB32-4B70-2165-493A7C819C7A}"/>
                </a:ext>
              </a:extLst>
            </p:cNvPr>
            <p:cNvCxnSpPr>
              <a:cxnSpLocks/>
            </p:cNvCxnSpPr>
            <p:nvPr/>
          </p:nvCxnSpPr>
          <p:spPr>
            <a:xfrm>
              <a:off x="10627400" y="5248877"/>
              <a:ext cx="0" cy="232450"/>
            </a:xfrm>
            <a:prstGeom prst="line">
              <a:avLst/>
            </a:prstGeom>
            <a:grpFill/>
            <a:ln w="38100" cap="flat" cmpd="sng" algn="ctr">
              <a:solidFill>
                <a:schemeClr val="tx1"/>
              </a:solidFill>
              <a:prstDash val="solid"/>
              <a:miter lim="800000"/>
            </a:ln>
            <a:effectLst/>
          </p:spPr>
        </p:cxnSp>
      </p:grpSp>
      <p:sp>
        <p:nvSpPr>
          <p:cNvPr id="10" name="TextBox 9">
            <a:extLst>
              <a:ext uri="{FF2B5EF4-FFF2-40B4-BE49-F238E27FC236}">
                <a16:creationId xmlns:a16="http://schemas.microsoft.com/office/drawing/2014/main" id="{E6CC1542-3959-0E38-4346-9FF6227B3A0E}"/>
              </a:ext>
            </a:extLst>
          </p:cNvPr>
          <p:cNvSpPr txBox="1"/>
          <p:nvPr/>
        </p:nvSpPr>
        <p:spPr>
          <a:xfrm>
            <a:off x="5830879" y="4416552"/>
            <a:ext cx="1851655" cy="692497"/>
          </a:xfrm>
          <a:prstGeom prst="rect">
            <a:avLst/>
          </a:prstGeom>
          <a:noFill/>
          <a:ln>
            <a:noFill/>
          </a:ln>
        </p:spPr>
        <p:txBody>
          <a:bodyPr wrap="square" rtlCol="0">
            <a:spAutoFit/>
          </a:bodyPr>
          <a:lstStyle/>
          <a:p>
            <a:pPr algn="ctr">
              <a:defRPr/>
            </a:pPr>
            <a:r>
              <a:rPr lang="en-GB" sz="1300" b="1" dirty="0">
                <a:latin typeface="Arial" panose="020B0604020202020204"/>
              </a:rPr>
              <a:t>DCO1: 30 July 21</a:t>
            </a:r>
          </a:p>
          <a:p>
            <a:pPr algn="ctr">
              <a:defRPr/>
            </a:pPr>
            <a:r>
              <a:rPr lang="en-GB" sz="1300" dirty="0">
                <a:latin typeface="Arial" panose="020B0604020202020204"/>
              </a:rPr>
              <a:t>rPFS (primary)</a:t>
            </a:r>
          </a:p>
          <a:p>
            <a:pPr>
              <a:defRPr/>
            </a:pPr>
            <a:endParaRPr lang="en-GB" sz="1300" b="1" dirty="0">
              <a:latin typeface="Arial" panose="020B0604020202020204"/>
            </a:endParaRPr>
          </a:p>
        </p:txBody>
      </p:sp>
      <p:sp>
        <p:nvSpPr>
          <p:cNvPr id="12" name="TextBox 11">
            <a:extLst>
              <a:ext uri="{FF2B5EF4-FFF2-40B4-BE49-F238E27FC236}">
                <a16:creationId xmlns:a16="http://schemas.microsoft.com/office/drawing/2014/main" id="{AA718E45-F258-3423-7542-B42492C53407}"/>
              </a:ext>
            </a:extLst>
          </p:cNvPr>
          <p:cNvSpPr txBox="1"/>
          <p:nvPr/>
        </p:nvSpPr>
        <p:spPr>
          <a:xfrm>
            <a:off x="8030282" y="4443340"/>
            <a:ext cx="1707519" cy="492443"/>
          </a:xfrm>
          <a:prstGeom prst="rect">
            <a:avLst/>
          </a:prstGeom>
          <a:noFill/>
          <a:ln>
            <a:noFill/>
          </a:ln>
        </p:spPr>
        <p:txBody>
          <a:bodyPr wrap="none" rtlCol="0">
            <a:spAutoFit/>
          </a:bodyPr>
          <a:lstStyle/>
          <a:p>
            <a:pPr algn="ctr">
              <a:defRPr/>
            </a:pPr>
            <a:r>
              <a:rPr lang="en-GB" sz="1300" b="1" dirty="0">
                <a:latin typeface="Arial" panose="020B0604020202020204"/>
              </a:rPr>
              <a:t>DCO2: 14 March 22</a:t>
            </a:r>
          </a:p>
          <a:p>
            <a:pPr algn="ctr">
              <a:defRPr/>
            </a:pPr>
            <a:r>
              <a:rPr lang="en-GB" sz="1300" dirty="0">
                <a:latin typeface="Arial" panose="020B0604020202020204"/>
              </a:rPr>
              <a:t>OS (interim)</a:t>
            </a:r>
          </a:p>
        </p:txBody>
      </p:sp>
      <p:sp>
        <p:nvSpPr>
          <p:cNvPr id="13" name="TextBox 12">
            <a:extLst>
              <a:ext uri="{FF2B5EF4-FFF2-40B4-BE49-F238E27FC236}">
                <a16:creationId xmlns:a16="http://schemas.microsoft.com/office/drawing/2014/main" id="{9E5D421E-467C-9E83-2EE3-CD0182E87F76}"/>
              </a:ext>
            </a:extLst>
          </p:cNvPr>
          <p:cNvSpPr txBox="1"/>
          <p:nvPr/>
        </p:nvSpPr>
        <p:spPr>
          <a:xfrm>
            <a:off x="10030248" y="4443340"/>
            <a:ext cx="2162772" cy="492443"/>
          </a:xfrm>
          <a:prstGeom prst="rect">
            <a:avLst/>
          </a:prstGeom>
          <a:noFill/>
          <a:ln>
            <a:noFill/>
          </a:ln>
        </p:spPr>
        <p:txBody>
          <a:bodyPr wrap="none" rtlCol="0">
            <a:spAutoFit/>
          </a:bodyPr>
          <a:lstStyle/>
          <a:p>
            <a:pPr algn="ctr">
              <a:defRPr/>
            </a:pPr>
            <a:r>
              <a:rPr lang="en-GB" sz="1300" b="1" dirty="0">
                <a:latin typeface="Arial" panose="020B0604020202020204"/>
              </a:rPr>
              <a:t>DCO3: 12 October 22</a:t>
            </a:r>
          </a:p>
          <a:p>
            <a:pPr algn="ctr">
              <a:defRPr/>
            </a:pPr>
            <a:r>
              <a:rPr lang="en-GB" sz="1300" dirty="0">
                <a:latin typeface="Arial" panose="020B0604020202020204"/>
              </a:rPr>
              <a:t>OS (final pre-planned OS)</a:t>
            </a:r>
          </a:p>
        </p:txBody>
      </p:sp>
      <p:sp>
        <p:nvSpPr>
          <p:cNvPr id="14" name="TextBox 13">
            <a:extLst>
              <a:ext uri="{FF2B5EF4-FFF2-40B4-BE49-F238E27FC236}">
                <a16:creationId xmlns:a16="http://schemas.microsoft.com/office/drawing/2014/main" id="{C021D8A7-2C30-3672-BF36-0F54962C1F3C}"/>
              </a:ext>
            </a:extLst>
          </p:cNvPr>
          <p:cNvSpPr txBox="1"/>
          <p:nvPr/>
        </p:nvSpPr>
        <p:spPr>
          <a:xfrm>
            <a:off x="4982189" y="4938714"/>
            <a:ext cx="1606530" cy="292388"/>
          </a:xfrm>
          <a:prstGeom prst="rect">
            <a:avLst/>
          </a:prstGeom>
          <a:noFill/>
          <a:ln>
            <a:noFill/>
          </a:ln>
        </p:spPr>
        <p:txBody>
          <a:bodyPr wrap="none" rtlCol="0">
            <a:spAutoFit/>
          </a:bodyPr>
          <a:lstStyle/>
          <a:p>
            <a:pPr>
              <a:defRPr/>
            </a:pPr>
            <a:r>
              <a:rPr lang="en-GB" sz="1300" b="1" dirty="0">
                <a:latin typeface="Arial" panose="020B0604020202020204"/>
              </a:rPr>
              <a:t>Analysis timeline:</a:t>
            </a:r>
          </a:p>
        </p:txBody>
      </p:sp>
    </p:spTree>
    <p:extLst>
      <p:ext uri="{BB962C8B-B14F-4D97-AF65-F5344CB8AC3E}">
        <p14:creationId xmlns:p14="http://schemas.microsoft.com/office/powerpoint/2010/main" val="3716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DFC1-14C9-46EB-AAE1-4ED58FD77AA7}"/>
              </a:ext>
            </a:extLst>
          </p:cNvPr>
          <p:cNvSpPr>
            <a:spLocks noGrp="1"/>
          </p:cNvSpPr>
          <p:nvPr>
            <p:ph type="title"/>
          </p:nvPr>
        </p:nvSpPr>
        <p:spPr/>
        <p:txBody>
          <a:bodyPr>
            <a:normAutofit/>
          </a:bodyPr>
          <a:lstStyle/>
          <a:p>
            <a:r>
              <a:rPr lang="en-GB" sz="3600" dirty="0"/>
              <a:t>GU CONNECT </a:t>
            </a:r>
            <a:br>
              <a:rPr lang="en-GB" sz="3600" dirty="0"/>
            </a:br>
            <a:r>
              <a:rPr lang="en-GB" sz="3600" dirty="0"/>
              <a:t>animated video</a:t>
            </a:r>
            <a:br>
              <a:rPr lang="en-GB" dirty="0"/>
            </a:br>
            <a:br>
              <a:rPr lang="en-GB" sz="2400" dirty="0"/>
            </a:br>
            <a:r>
              <a:rPr lang="en-GB" sz="3600" dirty="0"/>
              <a:t>Clinical implementation of testing </a:t>
            </a:r>
            <a:br>
              <a:rPr lang="en-GB" sz="3600" dirty="0"/>
            </a:br>
            <a:r>
              <a:rPr lang="en-GB" sz="3600" dirty="0"/>
              <a:t>and </a:t>
            </a:r>
            <a:r>
              <a:rPr lang="en-GB" sz="3600" dirty="0" err="1"/>
              <a:t>PARP</a:t>
            </a:r>
            <a:r>
              <a:rPr lang="en-GB" sz="3600" cap="none" dirty="0" err="1"/>
              <a:t>is</a:t>
            </a:r>
            <a:r>
              <a:rPr lang="en-GB" sz="3600" cap="none" dirty="0"/>
              <a:t> IN COMBINATION WITH NHAs</a:t>
            </a:r>
            <a:r>
              <a:rPr lang="en-GB" sz="3600" dirty="0"/>
              <a:t>, </a:t>
            </a:r>
            <a:br>
              <a:rPr lang="en-GB" sz="3600" dirty="0"/>
            </a:br>
            <a:r>
              <a:rPr lang="en-GB" sz="3600" dirty="0"/>
              <a:t>and the patient journey for prostate cancer patients</a:t>
            </a:r>
            <a:br>
              <a:rPr lang="en-GB" dirty="0"/>
            </a:br>
            <a:br>
              <a:rPr lang="en-GB" sz="2400" dirty="0"/>
            </a:br>
            <a:r>
              <a:rPr lang="en-GB" sz="3200" cap="none" dirty="0">
                <a:ea typeface="Calibri" panose="020F0502020204030204" pitchFamily="34" charset="0"/>
              </a:rPr>
              <a:t>Dr Andrew Armstrong, MD SCM FACP</a:t>
            </a:r>
            <a:br>
              <a:rPr lang="en-GB" sz="2400" cap="none" dirty="0"/>
            </a:br>
            <a:r>
              <a:rPr lang="en-GB" sz="2200" cap="none" dirty="0">
                <a:ea typeface="Calibri" panose="020F0502020204030204" pitchFamily="34" charset="0"/>
              </a:rPr>
              <a:t>Duke Cancer Institute Center for Prostate and Urologic Cancers, </a:t>
            </a:r>
            <a:r>
              <a:rPr lang="en-GB" sz="2200" cap="none" dirty="0">
                <a:effectLst/>
                <a:ea typeface="Calibri" panose="020F0502020204030204" pitchFamily="34" charset="0"/>
              </a:rPr>
              <a:t>USA</a:t>
            </a:r>
            <a:br>
              <a:rPr lang="en-GB" sz="1800" dirty="0">
                <a:effectLst/>
                <a:ea typeface="Calibri" panose="020F0502020204030204" pitchFamily="34" charset="0"/>
              </a:rPr>
            </a:br>
            <a:br>
              <a:rPr lang="en-GB" sz="3200" dirty="0"/>
            </a:br>
            <a:r>
              <a:rPr lang="en-GB" sz="2700" cap="none" dirty="0"/>
              <a:t>AUGUST 2023</a:t>
            </a:r>
          </a:p>
        </p:txBody>
      </p:sp>
      <p:sp>
        <p:nvSpPr>
          <p:cNvPr id="5" name="Slide Number Placeholder 4">
            <a:extLst>
              <a:ext uri="{FF2B5EF4-FFF2-40B4-BE49-F238E27FC236}">
                <a16:creationId xmlns:a16="http://schemas.microsoft.com/office/drawing/2014/main" id="{7DE1A25A-CE70-1A4E-9535-E7C00803839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E20365-C3C1-40B4-A6DE-D8972F9AB818}"/>
              </a:ext>
            </a:extLst>
          </p:cNvPr>
          <p:cNvSpPr txBox="1"/>
          <p:nvPr/>
        </p:nvSpPr>
        <p:spPr>
          <a:xfrm>
            <a:off x="619200" y="6400899"/>
            <a:ext cx="5354607" cy="276999"/>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NHA, novel </a:t>
            </a:r>
            <a:r>
              <a:rPr lang="en-GB" sz="1200" dirty="0">
                <a:solidFill>
                  <a:schemeClr val="bg1"/>
                </a:solidFill>
                <a:latin typeface="Arial" panose="020B0604020202020204" pitchFamily="34" charset="0"/>
                <a:cs typeface="Arial" panose="020B0604020202020204" pitchFamily="34" charset="0"/>
              </a:rPr>
              <a:t>hormonal agents; </a:t>
            </a:r>
            <a:r>
              <a:rPr kumimoji="0" lang="en-GB" sz="12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PARPi, poly-ADP ribose polymerase inhibitor</a:t>
            </a:r>
          </a:p>
        </p:txBody>
      </p:sp>
    </p:spTree>
    <p:extLst>
      <p:ext uri="{BB962C8B-B14F-4D97-AF65-F5344CB8AC3E}">
        <p14:creationId xmlns:p14="http://schemas.microsoft.com/office/powerpoint/2010/main" val="23605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B955382-E630-02E1-326A-FD022167D10B}"/>
              </a:ext>
            </a:extLst>
          </p:cNvPr>
          <p:cNvSpPr>
            <a:spLocks noGrp="1"/>
          </p:cNvSpPr>
          <p:nvPr>
            <p:ph type="body" idx="1"/>
          </p:nvPr>
        </p:nvSpPr>
        <p:spPr>
          <a:xfrm>
            <a:off x="609600" y="910800"/>
            <a:ext cx="9127364" cy="702470"/>
          </a:xfrm>
        </p:spPr>
        <p:txBody>
          <a:bodyPr/>
          <a:lstStyle/>
          <a:p>
            <a:r>
              <a:rPr lang="en-GB" dirty="0"/>
              <a:t>Abiraterone + Olaparib significantly prolonged </a:t>
            </a:r>
            <a:r>
              <a:rPr lang="en-GB" cap="none" dirty="0"/>
              <a:t>r</a:t>
            </a:r>
            <a:r>
              <a:rPr lang="en-GB" dirty="0"/>
              <a:t>pfs vs abiraterone + placebo in the itt population</a:t>
            </a:r>
          </a:p>
        </p:txBody>
      </p:sp>
      <p:sp>
        <p:nvSpPr>
          <p:cNvPr id="2" name="Title 1"/>
          <p:cNvSpPr>
            <a:spLocks noGrp="1"/>
          </p:cNvSpPr>
          <p:nvPr>
            <p:ph type="title"/>
          </p:nvPr>
        </p:nvSpPr>
        <p:spPr/>
        <p:txBody>
          <a:bodyPr/>
          <a:lstStyle/>
          <a:p>
            <a:r>
              <a:rPr lang="en-GB" dirty="0"/>
              <a:t>PRO</a:t>
            </a:r>
            <a:r>
              <a:rPr lang="en-GB" cap="none" dirty="0"/>
              <a:t>pel</a:t>
            </a:r>
            <a:r>
              <a:rPr lang="en-GB" dirty="0"/>
              <a:t>: primary </a:t>
            </a:r>
            <a:r>
              <a:rPr lang="en-GB" cap="none" dirty="0"/>
              <a:t>r</a:t>
            </a:r>
            <a:r>
              <a:rPr lang="en-GB" dirty="0"/>
              <a:t>PFS results (DCO1)</a:t>
            </a:r>
            <a:r>
              <a:rPr lang="en-GB" baseline="30000" dirty="0"/>
              <a:t>1</a:t>
            </a:r>
          </a:p>
        </p:txBody>
      </p:sp>
      <p:sp>
        <p:nvSpPr>
          <p:cNvPr id="5" name="Slide Number Placeholder 4">
            <a:extLst>
              <a:ext uri="{FF2B5EF4-FFF2-40B4-BE49-F238E27FC236}">
                <a16:creationId xmlns:a16="http://schemas.microsoft.com/office/drawing/2014/main" id="{FA50D18C-523D-991C-CDF6-4BD41617BE94}"/>
              </a:ext>
            </a:extLst>
          </p:cNvPr>
          <p:cNvSpPr>
            <a:spLocks noGrp="1"/>
          </p:cNvSpPr>
          <p:nvPr>
            <p:ph type="sldNum" sz="quarter" idx="4"/>
          </p:nvPr>
        </p:nvSpPr>
        <p:spPr/>
        <p:txBody>
          <a:bodyPr/>
          <a:lstStyle/>
          <a:p>
            <a:fld id="{7ADE861D-9CBA-455D-ADE6-C9707D229674}" type="slidenum">
              <a:rPr lang="en-GB" smtClean="0"/>
              <a:pPr/>
              <a:t>20</a:t>
            </a:fld>
            <a:endParaRPr lang="en-GB" dirty="0"/>
          </a:p>
        </p:txBody>
      </p:sp>
      <p:sp>
        <p:nvSpPr>
          <p:cNvPr id="14" name="Content Placeholder 13">
            <a:extLst>
              <a:ext uri="{FF2B5EF4-FFF2-40B4-BE49-F238E27FC236}">
                <a16:creationId xmlns:a16="http://schemas.microsoft.com/office/drawing/2014/main" id="{0CD63C56-EDD8-2116-6680-E8923B0D8002}"/>
              </a:ext>
            </a:extLst>
          </p:cNvPr>
          <p:cNvSpPr>
            <a:spLocks noGrp="1"/>
          </p:cNvSpPr>
          <p:nvPr>
            <p:ph sz="quarter" idx="15"/>
          </p:nvPr>
        </p:nvSpPr>
        <p:spPr>
          <a:xfrm>
            <a:off x="620183" y="6336000"/>
            <a:ext cx="10602789" cy="365125"/>
          </a:xfrm>
        </p:spPr>
        <p:txBody>
          <a:bodyPr/>
          <a:lstStyle/>
          <a:p>
            <a:r>
              <a:rPr lang="en-GB" sz="1050" dirty="0">
                <a:solidFill>
                  <a:schemeClr val="tx2"/>
                </a:solidFill>
              </a:rPr>
              <a:t>Abi, abiraterone; CI, confidence interval; DCO1, first data cut-off; HR, hazard ratio; ITT, intention-to-treat; Ola, olaparib; rPFS, radiographic progression-free survival</a:t>
            </a:r>
          </a:p>
          <a:p>
            <a:r>
              <a:rPr lang="en-GB" sz="1050" dirty="0">
                <a:solidFill>
                  <a:schemeClr val="tx2"/>
                </a:solidFill>
              </a:rPr>
              <a:t>Clarke N, et al. NEJM Evidence 2022;1(9): doi: </a:t>
            </a:r>
            <a:r>
              <a:rPr lang="en-GB" sz="1050" dirty="0">
                <a:solidFill>
                  <a:schemeClr val="tx2"/>
                </a:solidFill>
                <a:hlinkClick r:id="rId2" tooltip="DOI">
                  <a:extLst>
                    <a:ext uri="{A12FA001-AC4F-418D-AE19-62706E023703}">
                      <ahyp:hlinkClr xmlns:ahyp="http://schemas.microsoft.com/office/drawing/2018/hyperlinkcolor" val="tx"/>
                    </a:ext>
                  </a:extLst>
                </a:hlinkClick>
              </a:rPr>
              <a:t>https://doi.org/10.1056/EVIDoa2200043</a:t>
            </a:r>
            <a:r>
              <a:rPr lang="en-GB" sz="1050" dirty="0">
                <a:solidFill>
                  <a:schemeClr val="tx2"/>
                </a:solidFill>
              </a:rPr>
              <a:t>; Clarke N, et al. </a:t>
            </a:r>
            <a:r>
              <a:rPr lang="it-IT" sz="1050" dirty="0">
                <a:solidFill>
                  <a:schemeClr val="tx2"/>
                </a:solidFill>
              </a:rPr>
              <a:t>J Clin Oncol 41, 2023 (suppl 6; abstr LBA16) (ASCO GU 2023 oral presentation)</a:t>
            </a:r>
            <a:endParaRPr lang="en-GB" sz="1050" dirty="0">
              <a:solidFill>
                <a:schemeClr val="tx2"/>
              </a:solidFill>
            </a:endParaRPr>
          </a:p>
        </p:txBody>
      </p:sp>
      <p:sp>
        <p:nvSpPr>
          <p:cNvPr id="20" name="Rectangle 19">
            <a:extLst>
              <a:ext uri="{FF2B5EF4-FFF2-40B4-BE49-F238E27FC236}">
                <a16:creationId xmlns:a16="http://schemas.microsoft.com/office/drawing/2014/main" id="{97D3D365-4956-FCCA-7B2A-4022BA9D4B5E}"/>
              </a:ext>
            </a:extLst>
          </p:cNvPr>
          <p:cNvSpPr/>
          <p:nvPr/>
        </p:nvSpPr>
        <p:spPr>
          <a:xfrm>
            <a:off x="639626" y="5511072"/>
            <a:ext cx="11308461" cy="598163"/>
          </a:xfrm>
          <a:prstGeom prst="rect">
            <a:avLst/>
          </a:prstGeom>
        </p:spPr>
        <p:txBody>
          <a:bodyPr vert="horz" lIns="0" tIns="25919" rIns="51837" bIns="25919" rtlCol="0" anchor="t"/>
          <a:lstStyle/>
          <a:p>
            <a:pPr marL="0" marR="0" lvl="0" indent="0" algn="l" defTabSz="518373" rtl="0" eaLnBrk="1" fontAlgn="auto" latinLnBrk="0" hangingPunct="1">
              <a:lnSpc>
                <a:spcPct val="100000"/>
              </a:lnSpc>
              <a:spcBef>
                <a:spcPts val="20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DCO1: 30 July 2021</a:t>
            </a:r>
          </a:p>
          <a:p>
            <a:pPr marL="0" marR="0" lvl="0" indent="0" algn="l" defTabSz="518373" rtl="0" eaLnBrk="1" fontAlgn="auto" latinLnBrk="0" hangingPunct="1">
              <a:lnSpc>
                <a:spcPct val="100000"/>
              </a:lnSpc>
              <a:spcBef>
                <a:spcPts val="200"/>
              </a:spcBef>
              <a:spcAft>
                <a:spcPts val="0"/>
              </a:spcAft>
              <a:buClrTx/>
              <a:buSzTx/>
              <a:buFontTx/>
              <a:buNone/>
              <a:tabLst/>
              <a:defRPr/>
            </a:pP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Median duration of follow-up for investigator-assessed rPFS for censored patients was 19.3 months in the abiraterone and olaparib arm, and 19.4 months in the abiraterone and placebo arm (19.3 and 19.2 months,</a:t>
            </a:r>
            <a:b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respectively, for BICR)</a:t>
            </a:r>
          </a:p>
        </p:txBody>
      </p:sp>
      <p:sp>
        <p:nvSpPr>
          <p:cNvPr id="22" name="TextBox 21">
            <a:extLst>
              <a:ext uri="{FF2B5EF4-FFF2-40B4-BE49-F238E27FC236}">
                <a16:creationId xmlns:a16="http://schemas.microsoft.com/office/drawing/2014/main" id="{7EE76D90-CEEF-2263-41AF-D39696E45540}"/>
              </a:ext>
            </a:extLst>
          </p:cNvPr>
          <p:cNvSpPr txBox="1"/>
          <p:nvPr/>
        </p:nvSpPr>
        <p:spPr>
          <a:xfrm>
            <a:off x="1631504" y="1746540"/>
            <a:ext cx="3282950" cy="215444"/>
          </a:xfrm>
          <a:prstGeom prst="rect">
            <a:avLst/>
          </a:prstGeom>
          <a:noFill/>
        </p:spPr>
        <p:txBody>
          <a:bodyPr wrap="none" lIns="0" tIns="0" rIns="0" bIns="0" rtlCol="0">
            <a:spAutoFit/>
          </a:bodyPr>
          <a:lstStyle/>
          <a:p>
            <a:pPr algn="l"/>
            <a:r>
              <a:rPr lang="en-GB" sz="1400" b="1" dirty="0">
                <a:latin typeface="Arial" panose="020B0604020202020204" pitchFamily="34" charset="0"/>
                <a:ea typeface="Aileron" charset="0"/>
                <a:cs typeface="Arial" panose="020B0604020202020204" pitchFamily="34" charset="0"/>
              </a:rPr>
              <a:t>rPFS by investigator assessment (INV)</a:t>
            </a:r>
          </a:p>
        </p:txBody>
      </p:sp>
      <p:sp>
        <p:nvSpPr>
          <p:cNvPr id="23" name="TextBox 22">
            <a:extLst>
              <a:ext uri="{FF2B5EF4-FFF2-40B4-BE49-F238E27FC236}">
                <a16:creationId xmlns:a16="http://schemas.microsoft.com/office/drawing/2014/main" id="{358B738B-F4E0-AC19-B959-355EAB6F5143}"/>
              </a:ext>
            </a:extLst>
          </p:cNvPr>
          <p:cNvSpPr txBox="1"/>
          <p:nvPr/>
        </p:nvSpPr>
        <p:spPr>
          <a:xfrm>
            <a:off x="6960096" y="1746540"/>
            <a:ext cx="4324902" cy="215444"/>
          </a:xfrm>
          <a:prstGeom prst="rect">
            <a:avLst/>
          </a:prstGeom>
          <a:noFill/>
        </p:spPr>
        <p:txBody>
          <a:bodyPr wrap="none" lIns="0" tIns="0" rIns="0" bIns="0" rtlCol="0">
            <a:spAutoFit/>
          </a:bodyPr>
          <a:lstStyle/>
          <a:p>
            <a:pPr algn="l"/>
            <a:r>
              <a:rPr lang="en-GB" sz="1400" b="1" dirty="0">
                <a:latin typeface="Arial" panose="020B0604020202020204" pitchFamily="34" charset="0"/>
                <a:ea typeface="Aileron" charset="0"/>
                <a:cs typeface="Arial" panose="020B0604020202020204" pitchFamily="34" charset="0"/>
              </a:rPr>
              <a:t>rPFS by blinded independent central review (BICR)</a:t>
            </a:r>
          </a:p>
        </p:txBody>
      </p:sp>
      <p:sp>
        <p:nvSpPr>
          <p:cNvPr id="1041" name="TextBox 1040">
            <a:extLst>
              <a:ext uri="{FF2B5EF4-FFF2-40B4-BE49-F238E27FC236}">
                <a16:creationId xmlns:a16="http://schemas.microsoft.com/office/drawing/2014/main" id="{94A46857-8E8E-610E-1765-1F42392DD4F1}"/>
              </a:ext>
            </a:extLst>
          </p:cNvPr>
          <p:cNvSpPr txBox="1"/>
          <p:nvPr/>
        </p:nvSpPr>
        <p:spPr>
          <a:xfrm>
            <a:off x="608241" y="4961142"/>
            <a:ext cx="1210023" cy="290849"/>
          </a:xfrm>
          <a:prstGeom prst="rect">
            <a:avLst/>
          </a:prstGeom>
          <a:noFill/>
        </p:spPr>
        <p:txBody>
          <a:bodyPr wrap="square" lIns="0" tIns="0" rIns="0" bIns="0" rtlCol="0">
            <a:spAutoFit/>
          </a:bodyPr>
          <a:lstStyle/>
          <a:p>
            <a:pPr defTabSz="914400">
              <a:lnSpc>
                <a:spcPct val="90000"/>
              </a:lnSpc>
              <a:defRPr/>
            </a:pPr>
            <a:r>
              <a:rPr kumimoji="0" lang="en-GB" sz="700" b="1" i="0" u="none" strike="noStrike" kern="1200" cap="none" spc="0" normalizeH="0" baseline="0" dirty="0">
                <a:ln>
                  <a:noFill/>
                </a:ln>
                <a:solidFill>
                  <a:prstClr val="black"/>
                </a:solidFill>
                <a:effectLst/>
                <a:uLnTx/>
                <a:uFillTx/>
                <a:latin typeface="Arial" panose="020B0604020202020204"/>
                <a:ea typeface="+mn-ea"/>
                <a:cs typeface="+mn-cs"/>
              </a:rPr>
              <a:t>Number of patients at risk:</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700" b="1" dirty="0">
                <a:solidFill>
                  <a:schemeClr val="tx2"/>
                </a:solidFill>
                <a:latin typeface="Arial" panose="020B0604020202020204"/>
              </a:rPr>
              <a:t>Abi + Ola</a:t>
            </a:r>
            <a:endParaRPr kumimoji="0" lang="en-GB" sz="700" b="1" i="0" u="none" strike="noStrike" kern="1200" cap="none" spc="0" normalizeH="0" baseline="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700" b="1" i="0" u="none" strike="noStrike" kern="1200" cap="none" spc="0" normalizeH="0" baseline="0" dirty="0">
                <a:ln>
                  <a:noFill/>
                </a:ln>
                <a:solidFill>
                  <a:schemeClr val="accent1"/>
                </a:solidFill>
                <a:effectLst/>
                <a:uLnTx/>
                <a:uFillTx/>
                <a:latin typeface="Arial" panose="020B0604020202020204"/>
                <a:ea typeface="+mn-ea"/>
                <a:cs typeface="+mn-cs"/>
              </a:rPr>
              <a:t>Abi + placebo</a:t>
            </a:r>
          </a:p>
        </p:txBody>
      </p:sp>
      <p:sp>
        <p:nvSpPr>
          <p:cNvPr id="1036" name="TextBox 1035">
            <a:extLst>
              <a:ext uri="{FF2B5EF4-FFF2-40B4-BE49-F238E27FC236}">
                <a16:creationId xmlns:a16="http://schemas.microsoft.com/office/drawing/2014/main" id="{EEF150F0-1A3F-54F6-4376-A03893C12EF2}"/>
              </a:ext>
            </a:extLst>
          </p:cNvPr>
          <p:cNvSpPr txBox="1"/>
          <p:nvPr/>
        </p:nvSpPr>
        <p:spPr>
          <a:xfrm>
            <a:off x="125974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399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397</a:t>
            </a:r>
          </a:p>
        </p:txBody>
      </p:sp>
      <p:sp>
        <p:nvSpPr>
          <p:cNvPr id="1043" name="TextBox 1042">
            <a:extLst>
              <a:ext uri="{FF2B5EF4-FFF2-40B4-BE49-F238E27FC236}">
                <a16:creationId xmlns:a16="http://schemas.microsoft.com/office/drawing/2014/main" id="{B4F5D5E0-A98E-52F5-B592-C9F165AD1DD5}"/>
              </a:ext>
            </a:extLst>
          </p:cNvPr>
          <p:cNvSpPr txBox="1"/>
          <p:nvPr/>
        </p:nvSpPr>
        <p:spPr>
          <a:xfrm>
            <a:off x="1339072" y="4642635"/>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044" name="TextBox 1043">
            <a:extLst>
              <a:ext uri="{FF2B5EF4-FFF2-40B4-BE49-F238E27FC236}">
                <a16:creationId xmlns:a16="http://schemas.microsoft.com/office/drawing/2014/main" id="{EF8560ED-0A49-08F3-CFBE-74DF0D85FFF4}"/>
              </a:ext>
            </a:extLst>
          </p:cNvPr>
          <p:cNvSpPr txBox="1"/>
          <p:nvPr/>
        </p:nvSpPr>
        <p:spPr>
          <a:xfrm>
            <a:off x="2457377" y="4797152"/>
            <a:ext cx="1904367" cy="138499"/>
          </a:xfrm>
          <a:prstGeom prst="rect">
            <a:avLst/>
          </a:prstGeom>
          <a:noFill/>
        </p:spPr>
        <p:txBody>
          <a:bodyPr wrap="non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Time from randomisation (months)</a:t>
            </a:r>
          </a:p>
        </p:txBody>
      </p:sp>
      <p:sp>
        <p:nvSpPr>
          <p:cNvPr id="1047" name="TextBox 1046">
            <a:extLst>
              <a:ext uri="{FF2B5EF4-FFF2-40B4-BE49-F238E27FC236}">
                <a16:creationId xmlns:a16="http://schemas.microsoft.com/office/drawing/2014/main" id="{75C5E6EC-2ECD-4A78-4265-2DFA61418BF6}"/>
              </a:ext>
            </a:extLst>
          </p:cNvPr>
          <p:cNvSpPr txBox="1"/>
          <p:nvPr/>
        </p:nvSpPr>
        <p:spPr>
          <a:xfrm rot="16200000">
            <a:off x="396268" y="3450812"/>
            <a:ext cx="1038746" cy="138499"/>
          </a:xfrm>
          <a:prstGeom prst="rect">
            <a:avLst/>
          </a:prstGeom>
          <a:noFill/>
        </p:spPr>
        <p:txBody>
          <a:bodyPr wrap="non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Probability of rPFS</a:t>
            </a:r>
          </a:p>
        </p:txBody>
      </p:sp>
      <p:sp>
        <p:nvSpPr>
          <p:cNvPr id="1048" name="TextBox 1047">
            <a:extLst>
              <a:ext uri="{FF2B5EF4-FFF2-40B4-BE49-F238E27FC236}">
                <a16:creationId xmlns:a16="http://schemas.microsoft.com/office/drawing/2014/main" id="{507EE6A8-93C1-3677-7B3C-3E8D58EEDDF8}"/>
              </a:ext>
            </a:extLst>
          </p:cNvPr>
          <p:cNvSpPr txBox="1"/>
          <p:nvPr/>
        </p:nvSpPr>
        <p:spPr>
          <a:xfrm>
            <a:off x="1143320" y="238368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pic>
        <p:nvPicPr>
          <p:cNvPr id="1050" name="Picture 1049">
            <a:extLst>
              <a:ext uri="{FF2B5EF4-FFF2-40B4-BE49-F238E27FC236}">
                <a16:creationId xmlns:a16="http://schemas.microsoft.com/office/drawing/2014/main" id="{79C05FEF-EB9D-2890-666F-074BBA8490A8}"/>
              </a:ext>
            </a:extLst>
          </p:cNvPr>
          <p:cNvPicPr>
            <a:picLocks noChangeAspect="1"/>
          </p:cNvPicPr>
          <p:nvPr/>
        </p:nvPicPr>
        <p:blipFill>
          <a:blip r:embed="rId3"/>
          <a:srcRect/>
          <a:stretch/>
        </p:blipFill>
        <p:spPr>
          <a:xfrm>
            <a:off x="1313639" y="2433147"/>
            <a:ext cx="4013200" cy="2184400"/>
          </a:xfrm>
          <a:prstGeom prst="rect">
            <a:avLst/>
          </a:prstGeom>
        </p:spPr>
      </p:pic>
      <p:sp>
        <p:nvSpPr>
          <p:cNvPr id="1061" name="TextBox 1060">
            <a:extLst>
              <a:ext uri="{FF2B5EF4-FFF2-40B4-BE49-F238E27FC236}">
                <a16:creationId xmlns:a16="http://schemas.microsoft.com/office/drawing/2014/main" id="{17499B3C-1453-EF0A-9C52-F73CC8C7D3F1}"/>
              </a:ext>
            </a:extLst>
          </p:cNvPr>
          <p:cNvSpPr txBox="1"/>
          <p:nvPr/>
        </p:nvSpPr>
        <p:spPr>
          <a:xfrm>
            <a:off x="257397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062" name="TextBox 1061">
            <a:extLst>
              <a:ext uri="{FF2B5EF4-FFF2-40B4-BE49-F238E27FC236}">
                <a16:creationId xmlns:a16="http://schemas.microsoft.com/office/drawing/2014/main" id="{8FA20DC0-8640-D268-54AC-0239A4EFA7C8}"/>
              </a:ext>
            </a:extLst>
          </p:cNvPr>
          <p:cNvSpPr txBox="1"/>
          <p:nvPr/>
        </p:nvSpPr>
        <p:spPr>
          <a:xfrm>
            <a:off x="2358357" y="4642635"/>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063" name="TextBox 1062">
            <a:extLst>
              <a:ext uri="{FF2B5EF4-FFF2-40B4-BE49-F238E27FC236}">
                <a16:creationId xmlns:a16="http://schemas.microsoft.com/office/drawing/2014/main" id="{D6CAF1C2-A047-6722-0416-50B5D4CE52F2}"/>
              </a:ext>
            </a:extLst>
          </p:cNvPr>
          <p:cNvSpPr txBox="1"/>
          <p:nvPr/>
        </p:nvSpPr>
        <p:spPr>
          <a:xfrm>
            <a:off x="2101182" y="4642635"/>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1064" name="TextBox 1063">
            <a:extLst>
              <a:ext uri="{FF2B5EF4-FFF2-40B4-BE49-F238E27FC236}">
                <a16:creationId xmlns:a16="http://schemas.microsoft.com/office/drawing/2014/main" id="{B395393B-39F4-9C5B-F51F-47294FEAD798}"/>
              </a:ext>
            </a:extLst>
          </p:cNvPr>
          <p:cNvSpPr txBox="1"/>
          <p:nvPr/>
        </p:nvSpPr>
        <p:spPr>
          <a:xfrm>
            <a:off x="1844007" y="4642635"/>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1065" name="TextBox 1064">
            <a:extLst>
              <a:ext uri="{FF2B5EF4-FFF2-40B4-BE49-F238E27FC236}">
                <a16:creationId xmlns:a16="http://schemas.microsoft.com/office/drawing/2014/main" id="{96C4E921-4827-AA62-06AF-328C53D60036}"/>
              </a:ext>
            </a:extLst>
          </p:cNvPr>
          <p:cNvSpPr txBox="1"/>
          <p:nvPr/>
        </p:nvSpPr>
        <p:spPr>
          <a:xfrm>
            <a:off x="1586832" y="4642635"/>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066" name="TextBox 1065">
            <a:extLst>
              <a:ext uri="{FF2B5EF4-FFF2-40B4-BE49-F238E27FC236}">
                <a16:creationId xmlns:a16="http://schemas.microsoft.com/office/drawing/2014/main" id="{CFDDD7D9-AE82-0352-0FDA-EE1C35141EF5}"/>
              </a:ext>
            </a:extLst>
          </p:cNvPr>
          <p:cNvSpPr txBox="1"/>
          <p:nvPr/>
        </p:nvSpPr>
        <p:spPr>
          <a:xfrm>
            <a:off x="1143320" y="260275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0.9</a:t>
            </a:r>
          </a:p>
        </p:txBody>
      </p:sp>
      <p:sp>
        <p:nvSpPr>
          <p:cNvPr id="1067" name="TextBox 1066">
            <a:extLst>
              <a:ext uri="{FF2B5EF4-FFF2-40B4-BE49-F238E27FC236}">
                <a16:creationId xmlns:a16="http://schemas.microsoft.com/office/drawing/2014/main" id="{2860D26C-5222-059B-7F9F-38238D9DE3D7}"/>
              </a:ext>
            </a:extLst>
          </p:cNvPr>
          <p:cNvSpPr txBox="1"/>
          <p:nvPr/>
        </p:nvSpPr>
        <p:spPr>
          <a:xfrm>
            <a:off x="1143320" y="281230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0.8</a:t>
            </a:r>
          </a:p>
        </p:txBody>
      </p:sp>
      <p:sp>
        <p:nvSpPr>
          <p:cNvPr id="1068" name="TextBox 1067">
            <a:extLst>
              <a:ext uri="{FF2B5EF4-FFF2-40B4-BE49-F238E27FC236}">
                <a16:creationId xmlns:a16="http://schemas.microsoft.com/office/drawing/2014/main" id="{BAA01B86-8659-970F-1687-B3D656F92738}"/>
              </a:ext>
            </a:extLst>
          </p:cNvPr>
          <p:cNvSpPr txBox="1"/>
          <p:nvPr/>
        </p:nvSpPr>
        <p:spPr>
          <a:xfrm>
            <a:off x="1143320" y="302185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a:t>
            </a:r>
          </a:p>
        </p:txBody>
      </p:sp>
      <p:sp>
        <p:nvSpPr>
          <p:cNvPr id="1069" name="TextBox 1068">
            <a:extLst>
              <a:ext uri="{FF2B5EF4-FFF2-40B4-BE49-F238E27FC236}">
                <a16:creationId xmlns:a16="http://schemas.microsoft.com/office/drawing/2014/main" id="{8AECDF5F-5131-4B95-7B4D-A3A3A5D643E2}"/>
              </a:ext>
            </a:extLst>
          </p:cNvPr>
          <p:cNvSpPr txBox="1"/>
          <p:nvPr/>
        </p:nvSpPr>
        <p:spPr>
          <a:xfrm>
            <a:off x="1143320" y="323775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0.6</a:t>
            </a:r>
          </a:p>
        </p:txBody>
      </p:sp>
      <p:sp>
        <p:nvSpPr>
          <p:cNvPr id="1070" name="TextBox 1069">
            <a:extLst>
              <a:ext uri="{FF2B5EF4-FFF2-40B4-BE49-F238E27FC236}">
                <a16:creationId xmlns:a16="http://schemas.microsoft.com/office/drawing/2014/main" id="{ED67EA15-5B8A-3609-3F3A-2DF70EA2E194}"/>
              </a:ext>
            </a:extLst>
          </p:cNvPr>
          <p:cNvSpPr txBox="1"/>
          <p:nvPr/>
        </p:nvSpPr>
        <p:spPr>
          <a:xfrm>
            <a:off x="1143320" y="344730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a:t>
            </a:r>
          </a:p>
        </p:txBody>
      </p:sp>
      <p:sp>
        <p:nvSpPr>
          <p:cNvPr id="1071" name="TextBox 1070">
            <a:extLst>
              <a:ext uri="{FF2B5EF4-FFF2-40B4-BE49-F238E27FC236}">
                <a16:creationId xmlns:a16="http://schemas.microsoft.com/office/drawing/2014/main" id="{6005B885-94A6-5C78-39FA-8B4BEC84FE15}"/>
              </a:ext>
            </a:extLst>
          </p:cNvPr>
          <p:cNvSpPr txBox="1"/>
          <p:nvPr/>
        </p:nvSpPr>
        <p:spPr>
          <a:xfrm>
            <a:off x="1143320" y="365685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0.4</a:t>
            </a:r>
          </a:p>
        </p:txBody>
      </p:sp>
      <p:sp>
        <p:nvSpPr>
          <p:cNvPr id="1072" name="TextBox 1071">
            <a:extLst>
              <a:ext uri="{FF2B5EF4-FFF2-40B4-BE49-F238E27FC236}">
                <a16:creationId xmlns:a16="http://schemas.microsoft.com/office/drawing/2014/main" id="{27E5C8B4-DBB8-A48A-125B-F51FBBEED258}"/>
              </a:ext>
            </a:extLst>
          </p:cNvPr>
          <p:cNvSpPr txBox="1"/>
          <p:nvPr/>
        </p:nvSpPr>
        <p:spPr>
          <a:xfrm>
            <a:off x="1143320" y="386958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0.3</a:t>
            </a:r>
          </a:p>
        </p:txBody>
      </p:sp>
      <p:sp>
        <p:nvSpPr>
          <p:cNvPr id="1073" name="TextBox 1072">
            <a:extLst>
              <a:ext uri="{FF2B5EF4-FFF2-40B4-BE49-F238E27FC236}">
                <a16:creationId xmlns:a16="http://schemas.microsoft.com/office/drawing/2014/main" id="{52ABD083-7FB8-4058-5499-FDBF3A8B78C9}"/>
              </a:ext>
            </a:extLst>
          </p:cNvPr>
          <p:cNvSpPr txBox="1"/>
          <p:nvPr/>
        </p:nvSpPr>
        <p:spPr>
          <a:xfrm>
            <a:off x="1143320" y="407278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a:t>
            </a:r>
          </a:p>
        </p:txBody>
      </p:sp>
      <p:sp>
        <p:nvSpPr>
          <p:cNvPr id="1074" name="TextBox 1073">
            <a:extLst>
              <a:ext uri="{FF2B5EF4-FFF2-40B4-BE49-F238E27FC236}">
                <a16:creationId xmlns:a16="http://schemas.microsoft.com/office/drawing/2014/main" id="{C89051DA-497F-7AB6-50FF-7A8158827104}"/>
              </a:ext>
            </a:extLst>
          </p:cNvPr>
          <p:cNvSpPr txBox="1"/>
          <p:nvPr/>
        </p:nvSpPr>
        <p:spPr>
          <a:xfrm>
            <a:off x="1143320" y="4295034"/>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0.1</a:t>
            </a:r>
          </a:p>
        </p:txBody>
      </p:sp>
      <p:sp>
        <p:nvSpPr>
          <p:cNvPr id="1075" name="TextBox 1074">
            <a:extLst>
              <a:ext uri="{FF2B5EF4-FFF2-40B4-BE49-F238E27FC236}">
                <a16:creationId xmlns:a16="http://schemas.microsoft.com/office/drawing/2014/main" id="{BFCB98B8-D052-8E24-B515-5B7383ABFC0D}"/>
              </a:ext>
            </a:extLst>
          </p:cNvPr>
          <p:cNvSpPr txBox="1"/>
          <p:nvPr/>
        </p:nvSpPr>
        <p:spPr>
          <a:xfrm>
            <a:off x="1143320" y="4507759"/>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0.0</a:t>
            </a:r>
          </a:p>
        </p:txBody>
      </p:sp>
      <p:sp>
        <p:nvSpPr>
          <p:cNvPr id="1080" name="TextBox 1079">
            <a:extLst>
              <a:ext uri="{FF2B5EF4-FFF2-40B4-BE49-F238E27FC236}">
                <a16:creationId xmlns:a16="http://schemas.microsoft.com/office/drawing/2014/main" id="{A57CEC92-4AF4-C130-31D0-4926E044B9AA}"/>
              </a:ext>
            </a:extLst>
          </p:cNvPr>
          <p:cNvSpPr txBox="1"/>
          <p:nvPr/>
        </p:nvSpPr>
        <p:spPr>
          <a:xfrm>
            <a:off x="153914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367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359</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1" name="TextBox 1080">
            <a:extLst>
              <a:ext uri="{FF2B5EF4-FFF2-40B4-BE49-F238E27FC236}">
                <a16:creationId xmlns:a16="http://schemas.microsoft.com/office/drawing/2014/main" id="{D8FFFDD9-5147-8D33-1DA4-22C88CA3BC6B}"/>
              </a:ext>
            </a:extLst>
          </p:cNvPr>
          <p:cNvSpPr txBox="1"/>
          <p:nvPr/>
        </p:nvSpPr>
        <p:spPr>
          <a:xfrm>
            <a:off x="177092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340</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338</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2" name="TextBox 1081">
            <a:extLst>
              <a:ext uri="{FF2B5EF4-FFF2-40B4-BE49-F238E27FC236}">
                <a16:creationId xmlns:a16="http://schemas.microsoft.com/office/drawing/2014/main" id="{0913F515-8B98-5F26-6BE9-9B0A6352FC5C}"/>
              </a:ext>
            </a:extLst>
          </p:cNvPr>
          <p:cNvSpPr txBox="1"/>
          <p:nvPr/>
        </p:nvSpPr>
        <p:spPr>
          <a:xfrm>
            <a:off x="204079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313</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306</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3" name="TextBox 1082">
            <a:extLst>
              <a:ext uri="{FF2B5EF4-FFF2-40B4-BE49-F238E27FC236}">
                <a16:creationId xmlns:a16="http://schemas.microsoft.com/office/drawing/2014/main" id="{7C2FDFEB-B2CC-F81A-55D4-76C0BE40264A}"/>
              </a:ext>
            </a:extLst>
          </p:cNvPr>
          <p:cNvSpPr txBox="1"/>
          <p:nvPr/>
        </p:nvSpPr>
        <p:spPr>
          <a:xfrm>
            <a:off x="228209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301</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297</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4" name="TextBox 1083">
            <a:extLst>
              <a:ext uri="{FF2B5EF4-FFF2-40B4-BE49-F238E27FC236}">
                <a16:creationId xmlns:a16="http://schemas.microsoft.com/office/drawing/2014/main" id="{619F489D-C43A-ECE8-0188-6BB4268CBEE7}"/>
              </a:ext>
            </a:extLst>
          </p:cNvPr>
          <p:cNvSpPr txBox="1"/>
          <p:nvPr/>
        </p:nvSpPr>
        <p:spPr>
          <a:xfrm>
            <a:off x="511737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5" name="TextBox 1084">
            <a:extLst>
              <a:ext uri="{FF2B5EF4-FFF2-40B4-BE49-F238E27FC236}">
                <a16:creationId xmlns:a16="http://schemas.microsoft.com/office/drawing/2014/main" id="{64295A04-74AA-3B24-7073-5B516C5D3523}"/>
              </a:ext>
            </a:extLst>
          </p:cNvPr>
          <p:cNvSpPr txBox="1"/>
          <p:nvPr/>
        </p:nvSpPr>
        <p:spPr>
          <a:xfrm>
            <a:off x="485384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5</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6" name="TextBox 1085">
            <a:extLst>
              <a:ext uri="{FF2B5EF4-FFF2-40B4-BE49-F238E27FC236}">
                <a16:creationId xmlns:a16="http://schemas.microsoft.com/office/drawing/2014/main" id="{3EB82FA1-3CBD-E1F8-F1BF-4DF8005CBB6C}"/>
              </a:ext>
            </a:extLst>
          </p:cNvPr>
          <p:cNvSpPr txBox="1"/>
          <p:nvPr/>
        </p:nvSpPr>
        <p:spPr>
          <a:xfrm>
            <a:off x="461572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17</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7" name="TextBox 1086">
            <a:extLst>
              <a:ext uri="{FF2B5EF4-FFF2-40B4-BE49-F238E27FC236}">
                <a16:creationId xmlns:a16="http://schemas.microsoft.com/office/drawing/2014/main" id="{6DA6CE63-8DCF-6845-2486-6342D94141B7}"/>
              </a:ext>
            </a:extLst>
          </p:cNvPr>
          <p:cNvSpPr txBox="1"/>
          <p:nvPr/>
        </p:nvSpPr>
        <p:spPr>
          <a:xfrm>
            <a:off x="434584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57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43</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8" name="TextBox 1087">
            <a:extLst>
              <a:ext uri="{FF2B5EF4-FFF2-40B4-BE49-F238E27FC236}">
                <a16:creationId xmlns:a16="http://schemas.microsoft.com/office/drawing/2014/main" id="{CAFB0F79-F967-E4F1-CC5C-407CE3E7B63D}"/>
              </a:ext>
            </a:extLst>
          </p:cNvPr>
          <p:cNvSpPr txBox="1"/>
          <p:nvPr/>
        </p:nvSpPr>
        <p:spPr>
          <a:xfrm>
            <a:off x="410137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87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73</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9" name="TextBox 1088">
            <a:extLst>
              <a:ext uri="{FF2B5EF4-FFF2-40B4-BE49-F238E27FC236}">
                <a16:creationId xmlns:a16="http://schemas.microsoft.com/office/drawing/2014/main" id="{DAD04FD2-0EA1-9868-9B3B-CB0E930E08C4}"/>
              </a:ext>
            </a:extLst>
          </p:cNvPr>
          <p:cNvSpPr txBox="1"/>
          <p:nvPr/>
        </p:nvSpPr>
        <p:spPr>
          <a:xfrm>
            <a:off x="383467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104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87</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0" name="TextBox 1089">
            <a:extLst>
              <a:ext uri="{FF2B5EF4-FFF2-40B4-BE49-F238E27FC236}">
                <a16:creationId xmlns:a16="http://schemas.microsoft.com/office/drawing/2014/main" id="{8C6C9330-0A1C-F464-4793-23A89F392DAC}"/>
              </a:ext>
            </a:extLst>
          </p:cNvPr>
          <p:cNvSpPr txBox="1"/>
          <p:nvPr/>
        </p:nvSpPr>
        <p:spPr>
          <a:xfrm>
            <a:off x="357749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167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141</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1" name="TextBox 1090">
            <a:extLst>
              <a:ext uri="{FF2B5EF4-FFF2-40B4-BE49-F238E27FC236}">
                <a16:creationId xmlns:a16="http://schemas.microsoft.com/office/drawing/2014/main" id="{8864A9C5-5B08-A181-30E0-924DF70E3FC2}"/>
              </a:ext>
            </a:extLst>
          </p:cNvPr>
          <p:cNvSpPr txBox="1"/>
          <p:nvPr/>
        </p:nvSpPr>
        <p:spPr>
          <a:xfrm>
            <a:off x="332667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219</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186</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2" name="TextBox 1091">
            <a:extLst>
              <a:ext uri="{FF2B5EF4-FFF2-40B4-BE49-F238E27FC236}">
                <a16:creationId xmlns:a16="http://schemas.microsoft.com/office/drawing/2014/main" id="{E8BC31DE-FCE8-B762-1ADD-A56A78E95139}"/>
              </a:ext>
            </a:extLst>
          </p:cNvPr>
          <p:cNvSpPr txBox="1"/>
          <p:nvPr/>
        </p:nvSpPr>
        <p:spPr>
          <a:xfrm>
            <a:off x="305679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227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198</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3" name="TextBox 1092">
            <a:extLst>
              <a:ext uri="{FF2B5EF4-FFF2-40B4-BE49-F238E27FC236}">
                <a16:creationId xmlns:a16="http://schemas.microsoft.com/office/drawing/2014/main" id="{755EEA80-6252-DFBE-F05F-0024D953DAF2}"/>
              </a:ext>
            </a:extLst>
          </p:cNvPr>
          <p:cNvSpPr txBox="1"/>
          <p:nvPr/>
        </p:nvSpPr>
        <p:spPr>
          <a:xfrm>
            <a:off x="2793270"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251</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232</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4" name="TextBox 1093">
            <a:extLst>
              <a:ext uri="{FF2B5EF4-FFF2-40B4-BE49-F238E27FC236}">
                <a16:creationId xmlns:a16="http://schemas.microsoft.com/office/drawing/2014/main" id="{012A8E17-D2C1-3CB7-EA21-EA4F876AA827}"/>
              </a:ext>
            </a:extLst>
          </p:cNvPr>
          <p:cNvSpPr txBox="1"/>
          <p:nvPr/>
        </p:nvSpPr>
        <p:spPr>
          <a:xfrm>
            <a:off x="2529745" y="5058092"/>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274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264</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6" name="TextBox 1095">
            <a:extLst>
              <a:ext uri="{FF2B5EF4-FFF2-40B4-BE49-F238E27FC236}">
                <a16:creationId xmlns:a16="http://schemas.microsoft.com/office/drawing/2014/main" id="{312FFC19-92E8-1678-F456-3266FFBE49AD}"/>
              </a:ext>
            </a:extLst>
          </p:cNvPr>
          <p:cNvSpPr txBox="1"/>
          <p:nvPr/>
        </p:nvSpPr>
        <p:spPr>
          <a:xfrm>
            <a:off x="6685485" y="4961143"/>
            <a:ext cx="1210023" cy="290849"/>
          </a:xfrm>
          <a:prstGeom prst="rect">
            <a:avLst/>
          </a:prstGeom>
          <a:noFill/>
        </p:spPr>
        <p:txBody>
          <a:bodyPr wrap="square" lIns="0" tIns="0" rIns="0" bIns="0" rtlCol="0">
            <a:spAutoFit/>
          </a:bodyPr>
          <a:lstStyle/>
          <a:p>
            <a:pPr defTabSz="914400">
              <a:lnSpc>
                <a:spcPct val="90000"/>
              </a:lnSpc>
              <a:defRPr/>
            </a:pPr>
            <a:r>
              <a:rPr kumimoji="0" lang="en-GB" sz="700" b="1" i="0" u="none" strike="noStrike" kern="1200" cap="none" spc="0" normalizeH="0" baseline="0" dirty="0">
                <a:ln>
                  <a:noFill/>
                </a:ln>
                <a:solidFill>
                  <a:prstClr val="black"/>
                </a:solidFill>
                <a:effectLst/>
                <a:uLnTx/>
                <a:uFillTx/>
                <a:latin typeface="Arial" panose="020B0604020202020204"/>
                <a:ea typeface="+mn-ea"/>
                <a:cs typeface="+mn-cs"/>
              </a:rPr>
              <a:t>Number of patients at risk:</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700" b="1" dirty="0">
                <a:solidFill>
                  <a:schemeClr val="tx2"/>
                </a:solidFill>
                <a:latin typeface="Arial" panose="020B0604020202020204"/>
              </a:rPr>
              <a:t>Abi + Ola</a:t>
            </a:r>
            <a:endParaRPr kumimoji="0" lang="en-GB" sz="700" b="1" i="0" u="none" strike="noStrike" kern="1200" cap="none" spc="0" normalizeH="0" baseline="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700" b="1" i="0" u="none" strike="noStrike" kern="1200" cap="none" spc="0" normalizeH="0" baseline="0" dirty="0">
                <a:ln>
                  <a:noFill/>
                </a:ln>
                <a:solidFill>
                  <a:schemeClr val="accent1"/>
                </a:solidFill>
                <a:effectLst/>
                <a:uLnTx/>
                <a:uFillTx/>
                <a:latin typeface="Arial" panose="020B0604020202020204"/>
                <a:ea typeface="+mn-ea"/>
                <a:cs typeface="+mn-cs"/>
              </a:rPr>
              <a:t>Abi + placebo</a:t>
            </a:r>
          </a:p>
        </p:txBody>
      </p:sp>
      <p:sp>
        <p:nvSpPr>
          <p:cNvPr id="1097" name="TextBox 1096">
            <a:extLst>
              <a:ext uri="{FF2B5EF4-FFF2-40B4-BE49-F238E27FC236}">
                <a16:creationId xmlns:a16="http://schemas.microsoft.com/office/drawing/2014/main" id="{D7066776-265C-A001-7B97-2AA02692037C}"/>
              </a:ext>
            </a:extLst>
          </p:cNvPr>
          <p:cNvSpPr txBox="1"/>
          <p:nvPr/>
        </p:nvSpPr>
        <p:spPr>
          <a:xfrm>
            <a:off x="733698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399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397</a:t>
            </a:r>
          </a:p>
        </p:txBody>
      </p:sp>
      <p:sp>
        <p:nvSpPr>
          <p:cNvPr id="1099" name="TextBox 1098">
            <a:extLst>
              <a:ext uri="{FF2B5EF4-FFF2-40B4-BE49-F238E27FC236}">
                <a16:creationId xmlns:a16="http://schemas.microsoft.com/office/drawing/2014/main" id="{D0B23BA0-C275-C288-EB3F-3BBA2FF83AF9}"/>
              </a:ext>
            </a:extLst>
          </p:cNvPr>
          <p:cNvSpPr txBox="1"/>
          <p:nvPr/>
        </p:nvSpPr>
        <p:spPr>
          <a:xfrm>
            <a:off x="8534621" y="4797153"/>
            <a:ext cx="1904367" cy="138499"/>
          </a:xfrm>
          <a:prstGeom prst="rect">
            <a:avLst/>
          </a:prstGeom>
          <a:noFill/>
        </p:spPr>
        <p:txBody>
          <a:bodyPr wrap="non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Time from randomisation (months)</a:t>
            </a:r>
          </a:p>
        </p:txBody>
      </p:sp>
      <p:sp>
        <p:nvSpPr>
          <p:cNvPr id="1101" name="TextBox 1100">
            <a:extLst>
              <a:ext uri="{FF2B5EF4-FFF2-40B4-BE49-F238E27FC236}">
                <a16:creationId xmlns:a16="http://schemas.microsoft.com/office/drawing/2014/main" id="{BA7B1555-6F90-D3F2-E1EE-0F0B756E0879}"/>
              </a:ext>
            </a:extLst>
          </p:cNvPr>
          <p:cNvSpPr txBox="1"/>
          <p:nvPr/>
        </p:nvSpPr>
        <p:spPr>
          <a:xfrm>
            <a:off x="7220564" y="2383685"/>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a:t>
            </a:r>
          </a:p>
        </p:txBody>
      </p:sp>
      <p:pic>
        <p:nvPicPr>
          <p:cNvPr id="1102" name="Picture 1101">
            <a:extLst>
              <a:ext uri="{FF2B5EF4-FFF2-40B4-BE49-F238E27FC236}">
                <a16:creationId xmlns:a16="http://schemas.microsoft.com/office/drawing/2014/main" id="{FF456BFE-B3C4-9FD5-C6E6-867ABD3E0D76}"/>
              </a:ext>
            </a:extLst>
          </p:cNvPr>
          <p:cNvPicPr>
            <a:picLocks noChangeAspect="1"/>
          </p:cNvPicPr>
          <p:nvPr/>
        </p:nvPicPr>
        <p:blipFill>
          <a:blip r:embed="rId4"/>
          <a:srcRect/>
          <a:stretch/>
        </p:blipFill>
        <p:spPr>
          <a:xfrm>
            <a:off x="7390883" y="2433148"/>
            <a:ext cx="4013200" cy="2184400"/>
          </a:xfrm>
          <a:prstGeom prst="rect">
            <a:avLst/>
          </a:prstGeom>
        </p:spPr>
      </p:pic>
      <p:sp>
        <p:nvSpPr>
          <p:cNvPr id="1118" name="TextBox 1117">
            <a:extLst>
              <a:ext uri="{FF2B5EF4-FFF2-40B4-BE49-F238E27FC236}">
                <a16:creationId xmlns:a16="http://schemas.microsoft.com/office/drawing/2014/main" id="{D5F49A0F-3247-E247-D9EE-0F4EFD51C52E}"/>
              </a:ext>
            </a:extLst>
          </p:cNvPr>
          <p:cNvSpPr txBox="1"/>
          <p:nvPr/>
        </p:nvSpPr>
        <p:spPr>
          <a:xfrm>
            <a:off x="7220564" y="260276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0.9</a:t>
            </a:r>
          </a:p>
        </p:txBody>
      </p:sp>
      <p:sp>
        <p:nvSpPr>
          <p:cNvPr id="1128" name="TextBox 1127">
            <a:extLst>
              <a:ext uri="{FF2B5EF4-FFF2-40B4-BE49-F238E27FC236}">
                <a16:creationId xmlns:a16="http://schemas.microsoft.com/office/drawing/2014/main" id="{B030E60E-573D-6314-033E-0E4179093F79}"/>
              </a:ext>
            </a:extLst>
          </p:cNvPr>
          <p:cNvSpPr txBox="1"/>
          <p:nvPr/>
        </p:nvSpPr>
        <p:spPr>
          <a:xfrm>
            <a:off x="761638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353</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345</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29" name="TextBox 1128">
            <a:extLst>
              <a:ext uri="{FF2B5EF4-FFF2-40B4-BE49-F238E27FC236}">
                <a16:creationId xmlns:a16="http://schemas.microsoft.com/office/drawing/2014/main" id="{176CE15F-5003-E3EF-5480-DA72A280C46C}"/>
              </a:ext>
            </a:extLst>
          </p:cNvPr>
          <p:cNvSpPr txBox="1"/>
          <p:nvPr/>
        </p:nvSpPr>
        <p:spPr>
          <a:xfrm>
            <a:off x="784816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332</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322</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0" name="TextBox 1129">
            <a:extLst>
              <a:ext uri="{FF2B5EF4-FFF2-40B4-BE49-F238E27FC236}">
                <a16:creationId xmlns:a16="http://schemas.microsoft.com/office/drawing/2014/main" id="{A2329DD6-A1D9-8B82-4140-70A5CECCA256}"/>
              </a:ext>
            </a:extLst>
          </p:cNvPr>
          <p:cNvSpPr txBox="1"/>
          <p:nvPr/>
        </p:nvSpPr>
        <p:spPr>
          <a:xfrm>
            <a:off x="811803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314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294</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1" name="TextBox 1130">
            <a:extLst>
              <a:ext uri="{FF2B5EF4-FFF2-40B4-BE49-F238E27FC236}">
                <a16:creationId xmlns:a16="http://schemas.microsoft.com/office/drawing/2014/main" id="{803037E9-F79E-9A96-7C58-2C55CD1239E7}"/>
              </a:ext>
            </a:extLst>
          </p:cNvPr>
          <p:cNvSpPr txBox="1"/>
          <p:nvPr/>
        </p:nvSpPr>
        <p:spPr>
          <a:xfrm>
            <a:off x="835933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303</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282</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2" name="TextBox 1131">
            <a:extLst>
              <a:ext uri="{FF2B5EF4-FFF2-40B4-BE49-F238E27FC236}">
                <a16:creationId xmlns:a16="http://schemas.microsoft.com/office/drawing/2014/main" id="{0C4A2144-9DDC-E846-DB57-F8FB4F922CEA}"/>
              </a:ext>
            </a:extLst>
          </p:cNvPr>
          <p:cNvSpPr txBox="1"/>
          <p:nvPr/>
        </p:nvSpPr>
        <p:spPr>
          <a:xfrm>
            <a:off x="1119461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3" name="TextBox 1132">
            <a:extLst>
              <a:ext uri="{FF2B5EF4-FFF2-40B4-BE49-F238E27FC236}">
                <a16:creationId xmlns:a16="http://schemas.microsoft.com/office/drawing/2014/main" id="{9C181D4C-C95A-644D-CBC6-208C4A1B3907}"/>
              </a:ext>
            </a:extLst>
          </p:cNvPr>
          <p:cNvSpPr txBox="1"/>
          <p:nvPr/>
        </p:nvSpPr>
        <p:spPr>
          <a:xfrm>
            <a:off x="1093108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5</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4" name="TextBox 1133">
            <a:extLst>
              <a:ext uri="{FF2B5EF4-FFF2-40B4-BE49-F238E27FC236}">
                <a16:creationId xmlns:a16="http://schemas.microsoft.com/office/drawing/2014/main" id="{53954846-5C5B-D24B-08B2-372BBA5FB72C}"/>
              </a:ext>
            </a:extLst>
          </p:cNvPr>
          <p:cNvSpPr txBox="1"/>
          <p:nvPr/>
        </p:nvSpPr>
        <p:spPr>
          <a:xfrm>
            <a:off x="1069296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a:t>
            </a: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8</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16</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5" name="TextBox 1134">
            <a:extLst>
              <a:ext uri="{FF2B5EF4-FFF2-40B4-BE49-F238E27FC236}">
                <a16:creationId xmlns:a16="http://schemas.microsoft.com/office/drawing/2014/main" id="{7B697E02-6047-C954-7188-F8EC1AB8CE81}"/>
              </a:ext>
            </a:extLst>
          </p:cNvPr>
          <p:cNvSpPr txBox="1"/>
          <p:nvPr/>
        </p:nvSpPr>
        <p:spPr>
          <a:xfrm>
            <a:off x="1042308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53</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38</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6" name="TextBox 1135">
            <a:extLst>
              <a:ext uri="{FF2B5EF4-FFF2-40B4-BE49-F238E27FC236}">
                <a16:creationId xmlns:a16="http://schemas.microsoft.com/office/drawing/2014/main" id="{5975A795-2C75-3611-56EC-4BD4788E9C24}"/>
              </a:ext>
            </a:extLst>
          </p:cNvPr>
          <p:cNvSpPr txBox="1"/>
          <p:nvPr/>
        </p:nvSpPr>
        <p:spPr>
          <a:xfrm>
            <a:off x="1017861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80</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62</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7" name="TextBox 1136">
            <a:extLst>
              <a:ext uri="{FF2B5EF4-FFF2-40B4-BE49-F238E27FC236}">
                <a16:creationId xmlns:a16="http://schemas.microsoft.com/office/drawing/2014/main" id="{DD8632AD-64D5-EF11-1E2B-327736289813}"/>
              </a:ext>
            </a:extLst>
          </p:cNvPr>
          <p:cNvSpPr txBox="1"/>
          <p:nvPr/>
        </p:nvSpPr>
        <p:spPr>
          <a:xfrm>
            <a:off x="991191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96</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73</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8" name="TextBox 1137">
            <a:extLst>
              <a:ext uri="{FF2B5EF4-FFF2-40B4-BE49-F238E27FC236}">
                <a16:creationId xmlns:a16="http://schemas.microsoft.com/office/drawing/2014/main" id="{D95AC63A-AAAB-E4BB-A7CE-1C334DAEFFAA}"/>
              </a:ext>
            </a:extLst>
          </p:cNvPr>
          <p:cNvSpPr txBox="1"/>
          <p:nvPr/>
        </p:nvSpPr>
        <p:spPr>
          <a:xfrm>
            <a:off x="965473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161</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126</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9" name="TextBox 1138">
            <a:extLst>
              <a:ext uri="{FF2B5EF4-FFF2-40B4-BE49-F238E27FC236}">
                <a16:creationId xmlns:a16="http://schemas.microsoft.com/office/drawing/2014/main" id="{134A0486-F73E-3DAA-736E-40FC830B127D}"/>
              </a:ext>
            </a:extLst>
          </p:cNvPr>
          <p:cNvSpPr txBox="1"/>
          <p:nvPr/>
        </p:nvSpPr>
        <p:spPr>
          <a:xfrm>
            <a:off x="940391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215</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168</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40" name="TextBox 1139">
            <a:extLst>
              <a:ext uri="{FF2B5EF4-FFF2-40B4-BE49-F238E27FC236}">
                <a16:creationId xmlns:a16="http://schemas.microsoft.com/office/drawing/2014/main" id="{6033010E-5909-6A60-598D-1A182AEE7DE4}"/>
              </a:ext>
            </a:extLst>
          </p:cNvPr>
          <p:cNvSpPr txBox="1"/>
          <p:nvPr/>
        </p:nvSpPr>
        <p:spPr>
          <a:xfrm>
            <a:off x="913403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221</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177</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41" name="TextBox 1140">
            <a:extLst>
              <a:ext uri="{FF2B5EF4-FFF2-40B4-BE49-F238E27FC236}">
                <a16:creationId xmlns:a16="http://schemas.microsoft.com/office/drawing/2014/main" id="{13E22DE8-AB2B-4E84-4CFA-8E1075C6C863}"/>
              </a:ext>
            </a:extLst>
          </p:cNvPr>
          <p:cNvSpPr txBox="1"/>
          <p:nvPr/>
        </p:nvSpPr>
        <p:spPr>
          <a:xfrm>
            <a:off x="8870514"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249</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209</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42" name="TextBox 1141">
            <a:extLst>
              <a:ext uri="{FF2B5EF4-FFF2-40B4-BE49-F238E27FC236}">
                <a16:creationId xmlns:a16="http://schemas.microsoft.com/office/drawing/2014/main" id="{17971CED-6BEA-AF3B-DC8C-0934E621B959}"/>
              </a:ext>
            </a:extLst>
          </p:cNvPr>
          <p:cNvSpPr txBox="1"/>
          <p:nvPr/>
        </p:nvSpPr>
        <p:spPr>
          <a:xfrm>
            <a:off x="8606989" y="5058093"/>
            <a:ext cx="178286"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dirty="0">
                <a:ln>
                  <a:noFill/>
                </a:ln>
                <a:solidFill>
                  <a:prstClr val="black"/>
                </a:solidFill>
                <a:effectLst/>
                <a:uLnTx/>
                <a:uFillTx/>
                <a:latin typeface="Arial" panose="020B0604020202020204"/>
                <a:ea typeface="+mn-ea"/>
                <a:cs typeface="+mn-cs"/>
              </a:rPr>
              <a:t>275</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700" dirty="0">
                <a:solidFill>
                  <a:prstClr val="black"/>
                </a:solidFill>
                <a:latin typeface="Arial" panose="020B0604020202020204"/>
              </a:rPr>
              <a:t>245</a:t>
            </a:r>
            <a:endParaRPr kumimoji="0" lang="en-GB" sz="700" b="0" i="0" u="none" strike="noStrike" kern="1200" cap="none" spc="0" normalizeH="0" baseline="0" dirty="0">
              <a:ln>
                <a:noFill/>
              </a:ln>
              <a:solidFill>
                <a:prstClr val="black"/>
              </a:solidFill>
              <a:effectLst/>
              <a:uLnTx/>
              <a:uFillTx/>
              <a:latin typeface="Arial" panose="020B0604020202020204"/>
              <a:ea typeface="+mn-ea"/>
              <a:cs typeface="+mn-cs"/>
            </a:endParaRPr>
          </a:p>
        </p:txBody>
      </p:sp>
      <p:graphicFrame>
        <p:nvGraphicFramePr>
          <p:cNvPr id="1046" name="Table 1045">
            <a:extLst>
              <a:ext uri="{FF2B5EF4-FFF2-40B4-BE49-F238E27FC236}">
                <a16:creationId xmlns:a16="http://schemas.microsoft.com/office/drawing/2014/main" id="{D94EDB2D-B672-5AF7-26C7-5C9E8AA319EC}"/>
              </a:ext>
            </a:extLst>
          </p:cNvPr>
          <p:cNvGraphicFramePr>
            <a:graphicFrameLocks noGrp="1"/>
          </p:cNvGraphicFramePr>
          <p:nvPr>
            <p:extLst>
              <p:ext uri="{D42A27DB-BD31-4B8C-83A1-F6EECF244321}">
                <p14:modId xmlns:p14="http://schemas.microsoft.com/office/powerpoint/2010/main" val="978825662"/>
              </p:ext>
            </p:extLst>
          </p:nvPr>
        </p:nvGraphicFramePr>
        <p:xfrm>
          <a:off x="8866157" y="2073087"/>
          <a:ext cx="2952327" cy="1151160"/>
        </p:xfrm>
        <a:graphic>
          <a:graphicData uri="http://schemas.openxmlformats.org/drawingml/2006/table">
            <a:tbl>
              <a:tblPr firstRow="1" bandRow="1"/>
              <a:tblGrid>
                <a:gridCol w="1117097">
                  <a:extLst>
                    <a:ext uri="{9D8B030D-6E8A-4147-A177-3AD203B41FA5}">
                      <a16:colId xmlns:a16="http://schemas.microsoft.com/office/drawing/2014/main" val="1256442069"/>
                    </a:ext>
                  </a:extLst>
                </a:gridCol>
                <a:gridCol w="917615">
                  <a:extLst>
                    <a:ext uri="{9D8B030D-6E8A-4147-A177-3AD203B41FA5}">
                      <a16:colId xmlns:a16="http://schemas.microsoft.com/office/drawing/2014/main" val="3362937906"/>
                    </a:ext>
                  </a:extLst>
                </a:gridCol>
                <a:gridCol w="917615">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80000"/>
                        </a:lnSpc>
                      </a:pPr>
                      <a:endParaRPr lang="en-US" sz="1000" dirty="0">
                        <a:latin typeface="Arial" panose="020B0604020202020204" pitchFamily="34" charset="0"/>
                        <a:cs typeface="Arial" panose="020B0604020202020204" pitchFamily="34" charset="0"/>
                      </a:endParaRP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000" dirty="0">
                          <a:latin typeface="Arial" panose="020B0604020202020204" pitchFamily="34" charset="0"/>
                          <a:cs typeface="Arial" panose="020B0604020202020204" pitchFamily="34" charset="0"/>
                        </a:rPr>
                        <a:t>Abi + Ola</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(N=399)</a:t>
                      </a: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D829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000" dirty="0">
                          <a:latin typeface="Arial" panose="020B0604020202020204" pitchFamily="34" charset="0"/>
                          <a:cs typeface="Arial" panose="020B0604020202020204" pitchFamily="34" charset="0"/>
                        </a:rPr>
                        <a:t>Abi + placebo</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(N=397)</a:t>
                      </a:r>
                      <a:endParaRPr lang="en-US" sz="1000" dirty="0">
                        <a:solidFill>
                          <a:schemeClr val="bg1"/>
                        </a:solidFill>
                        <a:latin typeface="Arial" panose="020B0604020202020204" pitchFamily="34" charset="0"/>
                        <a:cs typeface="Arial" panose="020B0604020202020204" pitchFamily="34" charset="0"/>
                      </a:endParaRPr>
                    </a:p>
                  </a:txBody>
                  <a:tcPr marL="0" marR="0"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0000"/>
                        </a:lnSpc>
                      </a:pPr>
                      <a:r>
                        <a:rPr lang="en-US" sz="1000" b="1" dirty="0">
                          <a:latin typeface="Arial" panose="020B0604020202020204" pitchFamily="34" charset="0"/>
                          <a:cs typeface="Arial" panose="020B0604020202020204" pitchFamily="34" charset="0"/>
                        </a:rPr>
                        <a:t>Events, n (%)</a:t>
                      </a:r>
                    </a:p>
                  </a:txBody>
                  <a:tcPr marL="55440" marR="19440" marT="36000" marB="3600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157 (39.3)</a:t>
                      </a:r>
                    </a:p>
                  </a:txBody>
                  <a:tcPr marT="36000" marB="36000" anchor="ctr">
                    <a:lnL w="12700" cmpd="sng">
                      <a:solidFill>
                        <a:srgbClr val="FFFFFF"/>
                      </a:solidFill>
                    </a:lnL>
                    <a:lnR w="12700" cmpd="sng">
                      <a:solidFill>
                        <a:srgbClr val="FFFFFF"/>
                      </a:solidFill>
                    </a:lnR>
                    <a:lnT w="38100" cmpd="sng">
                      <a:solidFill>
                        <a:srgbClr val="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218 (54.9)</a:t>
                      </a:r>
                    </a:p>
                  </a:txBody>
                  <a:tcPr marT="36000" marB="36000" anchor="ctr">
                    <a:lnL w="12700" cmpd="sng">
                      <a:solidFill>
                        <a:srgbClr val="FFFFFF"/>
                      </a:solidFill>
                    </a:lnL>
                    <a:lnR w="12700" cmpd="sng">
                      <a:solidFill>
                        <a:srgbClr val="FFFFFF"/>
                      </a:solidFill>
                    </a:lnR>
                    <a:lnT w="38100" cmpd="sng">
                      <a:solidFill>
                        <a:srgbClr val="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80000"/>
                        </a:lnSpc>
                      </a:pPr>
                      <a:r>
                        <a:rPr lang="en-US" sz="1000" b="1" dirty="0">
                          <a:latin typeface="Arial" panose="020B0604020202020204" pitchFamily="34" charset="0"/>
                          <a:cs typeface="Arial" panose="020B0604020202020204" pitchFamily="34" charset="0"/>
                        </a:rPr>
                        <a:t>Median, months</a:t>
                      </a:r>
                    </a:p>
                  </a:txBody>
                  <a:tcPr marL="55440" marR="19440" marT="36000" marB="36000" anchor="ctr">
                    <a:lnL w="12700" cmpd="sng">
                      <a:solidFill>
                        <a:srgbClr val="FFFFFF"/>
                      </a:solidFill>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000" b="1" dirty="0">
                          <a:solidFill>
                            <a:schemeClr val="tx2"/>
                          </a:solidFill>
                          <a:latin typeface="Arial" panose="020B0604020202020204" pitchFamily="34" charset="0"/>
                          <a:cs typeface="Arial" panose="020B0604020202020204" pitchFamily="34" charset="0"/>
                        </a:rPr>
                        <a:t>27.6</a:t>
                      </a:r>
                    </a:p>
                  </a:txBody>
                  <a:tcPr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000" b="1" dirty="0">
                          <a:solidFill>
                            <a:schemeClr val="accent1"/>
                          </a:solidFill>
                          <a:latin typeface="Arial" panose="020B0604020202020204" pitchFamily="34" charset="0"/>
                          <a:cs typeface="Arial" panose="020B0604020202020204" pitchFamily="34" charset="0"/>
                        </a:rPr>
                        <a:t>16.4</a:t>
                      </a:r>
                    </a:p>
                  </a:txBody>
                  <a:tcPr marT="36000" marB="36000" anchor="ctr">
                    <a:lnL w="12700" cap="flat" cmpd="sng" algn="ctr">
                      <a:solidFill>
                        <a:srgbClr val="FFFFFF"/>
                      </a:solidFill>
                      <a:prstDash val="solid"/>
                      <a:round/>
                      <a:headEnd type="none" w="med" len="med"/>
                      <a:tailEnd type="none" w="med" len="med"/>
                    </a:lnL>
                    <a:lnR w="12700" cmpd="sng">
                      <a:solidFill>
                        <a:srgbClr val="FFFFFF"/>
                      </a:solid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8182055"/>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0000"/>
                        </a:lnSpc>
                      </a:pPr>
                      <a:endParaRPr lang="en-US" sz="1000" b="1" dirty="0">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HR 0.61</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95% CI, 0.49-0.74;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P&lt;0.0001 (nominal)</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3088031265"/>
                  </a:ext>
                </a:extLst>
              </a:tr>
            </a:tbl>
          </a:graphicData>
        </a:graphic>
      </p:graphicFrame>
      <p:sp>
        <p:nvSpPr>
          <p:cNvPr id="1095" name="TextBox 1094">
            <a:extLst>
              <a:ext uri="{FF2B5EF4-FFF2-40B4-BE49-F238E27FC236}">
                <a16:creationId xmlns:a16="http://schemas.microsoft.com/office/drawing/2014/main" id="{72B96252-0D15-9BF5-0DD2-F6574124E5CC}"/>
              </a:ext>
            </a:extLst>
          </p:cNvPr>
          <p:cNvSpPr txBox="1"/>
          <p:nvPr/>
        </p:nvSpPr>
        <p:spPr>
          <a:xfrm>
            <a:off x="9736964" y="4365105"/>
            <a:ext cx="1061585" cy="153888"/>
          </a:xfrm>
          <a:prstGeom prst="rect">
            <a:avLst/>
          </a:prstGeom>
          <a:noFill/>
        </p:spPr>
        <p:txBody>
          <a:bodyPr wrap="square" lIns="0" tIns="0" rIns="0" bIns="0" rtlCol="0">
            <a:spAutoFit/>
          </a:bodyPr>
          <a:lstStyle/>
          <a:p>
            <a:pPr algn="ctr">
              <a:defRPr/>
            </a:pPr>
            <a:r>
              <a:rPr lang="en-GB" sz="1000" b="1" dirty="0">
                <a:solidFill>
                  <a:prstClr val="black"/>
                </a:solidFill>
                <a:latin typeface="Arial" panose="020B0604020202020204"/>
              </a:rPr>
              <a:t>∆=11.2 months</a:t>
            </a:r>
          </a:p>
        </p:txBody>
      </p:sp>
      <p:sp>
        <p:nvSpPr>
          <p:cNvPr id="1098" name="TextBox 1097">
            <a:extLst>
              <a:ext uri="{FF2B5EF4-FFF2-40B4-BE49-F238E27FC236}">
                <a16:creationId xmlns:a16="http://schemas.microsoft.com/office/drawing/2014/main" id="{D13D851F-7BE1-FCEF-8440-523107CCDB3E}"/>
              </a:ext>
            </a:extLst>
          </p:cNvPr>
          <p:cNvSpPr txBox="1"/>
          <p:nvPr/>
        </p:nvSpPr>
        <p:spPr>
          <a:xfrm>
            <a:off x="7416316" y="464263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1100" name="TextBox 1099">
            <a:extLst>
              <a:ext uri="{FF2B5EF4-FFF2-40B4-BE49-F238E27FC236}">
                <a16:creationId xmlns:a16="http://schemas.microsoft.com/office/drawing/2014/main" id="{5BA15FC8-7979-A19D-73CC-EBF2A5468A63}"/>
              </a:ext>
            </a:extLst>
          </p:cNvPr>
          <p:cNvSpPr txBox="1"/>
          <p:nvPr/>
        </p:nvSpPr>
        <p:spPr>
          <a:xfrm rot="16200000">
            <a:off x="6473512" y="3450813"/>
            <a:ext cx="1038746" cy="138499"/>
          </a:xfrm>
          <a:prstGeom prst="rect">
            <a:avLst/>
          </a:prstGeom>
          <a:noFill/>
        </p:spPr>
        <p:txBody>
          <a:bodyPr wrap="non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Probability of rPFS</a:t>
            </a:r>
          </a:p>
        </p:txBody>
      </p:sp>
      <p:sp>
        <p:nvSpPr>
          <p:cNvPr id="1103" name="TextBox 1102">
            <a:extLst>
              <a:ext uri="{FF2B5EF4-FFF2-40B4-BE49-F238E27FC236}">
                <a16:creationId xmlns:a16="http://schemas.microsoft.com/office/drawing/2014/main" id="{CDDF6E7C-8785-B019-E709-2ADCD029C010}"/>
              </a:ext>
            </a:extLst>
          </p:cNvPr>
          <p:cNvSpPr txBox="1"/>
          <p:nvPr/>
        </p:nvSpPr>
        <p:spPr>
          <a:xfrm>
            <a:off x="1122297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1104" name="TextBox 1103">
            <a:extLst>
              <a:ext uri="{FF2B5EF4-FFF2-40B4-BE49-F238E27FC236}">
                <a16:creationId xmlns:a16="http://schemas.microsoft.com/office/drawing/2014/main" id="{6954B39C-8F68-751E-2B7D-454EEC2EEA5F}"/>
              </a:ext>
            </a:extLst>
          </p:cNvPr>
          <p:cNvSpPr txBox="1"/>
          <p:nvPr/>
        </p:nvSpPr>
        <p:spPr>
          <a:xfrm>
            <a:off x="1096262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p:txBody>
      </p:sp>
      <p:sp>
        <p:nvSpPr>
          <p:cNvPr id="1105" name="TextBox 1104">
            <a:extLst>
              <a:ext uri="{FF2B5EF4-FFF2-40B4-BE49-F238E27FC236}">
                <a16:creationId xmlns:a16="http://schemas.microsoft.com/office/drawing/2014/main" id="{5A66AA9C-9A80-604F-B5FB-EA67DC79D740}"/>
              </a:ext>
            </a:extLst>
          </p:cNvPr>
          <p:cNvSpPr txBox="1"/>
          <p:nvPr/>
        </p:nvSpPr>
        <p:spPr>
          <a:xfrm>
            <a:off x="1070227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1106" name="TextBox 1105">
            <a:extLst>
              <a:ext uri="{FF2B5EF4-FFF2-40B4-BE49-F238E27FC236}">
                <a16:creationId xmlns:a16="http://schemas.microsoft.com/office/drawing/2014/main" id="{1CC5023E-B4D6-E6A4-70D0-0C27D8978D17}"/>
              </a:ext>
            </a:extLst>
          </p:cNvPr>
          <p:cNvSpPr txBox="1"/>
          <p:nvPr/>
        </p:nvSpPr>
        <p:spPr>
          <a:xfrm>
            <a:off x="1044192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1107" name="TextBox 1106">
            <a:extLst>
              <a:ext uri="{FF2B5EF4-FFF2-40B4-BE49-F238E27FC236}">
                <a16:creationId xmlns:a16="http://schemas.microsoft.com/office/drawing/2014/main" id="{FAC057E3-5DD9-F132-2686-64BAE721A854}"/>
              </a:ext>
            </a:extLst>
          </p:cNvPr>
          <p:cNvSpPr txBox="1"/>
          <p:nvPr/>
        </p:nvSpPr>
        <p:spPr>
          <a:xfrm>
            <a:off x="10197447"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1108" name="TextBox 1107">
            <a:extLst>
              <a:ext uri="{FF2B5EF4-FFF2-40B4-BE49-F238E27FC236}">
                <a16:creationId xmlns:a16="http://schemas.microsoft.com/office/drawing/2014/main" id="{0C8888E7-439C-6D70-754B-9A9BE344A6E6}"/>
              </a:ext>
            </a:extLst>
          </p:cNvPr>
          <p:cNvSpPr txBox="1"/>
          <p:nvPr/>
        </p:nvSpPr>
        <p:spPr>
          <a:xfrm>
            <a:off x="993392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109" name="TextBox 1108">
            <a:extLst>
              <a:ext uri="{FF2B5EF4-FFF2-40B4-BE49-F238E27FC236}">
                <a16:creationId xmlns:a16="http://schemas.microsoft.com/office/drawing/2014/main" id="{9F1D5390-0175-0776-9100-F7109E089400}"/>
              </a:ext>
            </a:extLst>
          </p:cNvPr>
          <p:cNvSpPr txBox="1"/>
          <p:nvPr/>
        </p:nvSpPr>
        <p:spPr>
          <a:xfrm>
            <a:off x="9683097"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1110" name="TextBox 1109">
            <a:extLst>
              <a:ext uri="{FF2B5EF4-FFF2-40B4-BE49-F238E27FC236}">
                <a16:creationId xmlns:a16="http://schemas.microsoft.com/office/drawing/2014/main" id="{5C303316-D5D3-5323-AC69-EF6093123316}"/>
              </a:ext>
            </a:extLst>
          </p:cNvPr>
          <p:cNvSpPr txBox="1"/>
          <p:nvPr/>
        </p:nvSpPr>
        <p:spPr>
          <a:xfrm>
            <a:off x="9429097"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1111" name="TextBox 1110">
            <a:extLst>
              <a:ext uri="{FF2B5EF4-FFF2-40B4-BE49-F238E27FC236}">
                <a16:creationId xmlns:a16="http://schemas.microsoft.com/office/drawing/2014/main" id="{BB48C928-58E5-07F2-3928-1E810B456230}"/>
              </a:ext>
            </a:extLst>
          </p:cNvPr>
          <p:cNvSpPr txBox="1"/>
          <p:nvPr/>
        </p:nvSpPr>
        <p:spPr>
          <a:xfrm>
            <a:off x="9175097"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1112" name="TextBox 1111">
            <a:extLst>
              <a:ext uri="{FF2B5EF4-FFF2-40B4-BE49-F238E27FC236}">
                <a16:creationId xmlns:a16="http://schemas.microsoft.com/office/drawing/2014/main" id="{FA9833DC-729F-AA3F-C0EF-94BD2F1DBBF8}"/>
              </a:ext>
            </a:extLst>
          </p:cNvPr>
          <p:cNvSpPr txBox="1"/>
          <p:nvPr/>
        </p:nvSpPr>
        <p:spPr>
          <a:xfrm>
            <a:off x="891157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1113" name="TextBox 1112">
            <a:extLst>
              <a:ext uri="{FF2B5EF4-FFF2-40B4-BE49-F238E27FC236}">
                <a16:creationId xmlns:a16="http://schemas.microsoft.com/office/drawing/2014/main" id="{395B4F29-51DC-A97A-4E30-D3E157DD6082}"/>
              </a:ext>
            </a:extLst>
          </p:cNvPr>
          <p:cNvSpPr txBox="1"/>
          <p:nvPr/>
        </p:nvSpPr>
        <p:spPr>
          <a:xfrm>
            <a:off x="8651222" y="464263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1114" name="TextBox 1113">
            <a:extLst>
              <a:ext uri="{FF2B5EF4-FFF2-40B4-BE49-F238E27FC236}">
                <a16:creationId xmlns:a16="http://schemas.microsoft.com/office/drawing/2014/main" id="{4F60965D-E3FA-22EA-EFF3-48905D062CC7}"/>
              </a:ext>
            </a:extLst>
          </p:cNvPr>
          <p:cNvSpPr txBox="1"/>
          <p:nvPr/>
        </p:nvSpPr>
        <p:spPr>
          <a:xfrm>
            <a:off x="8435601" y="464263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1115" name="TextBox 1114">
            <a:extLst>
              <a:ext uri="{FF2B5EF4-FFF2-40B4-BE49-F238E27FC236}">
                <a16:creationId xmlns:a16="http://schemas.microsoft.com/office/drawing/2014/main" id="{D0BB57B8-48C9-C310-4A8A-D5A81F1F78DA}"/>
              </a:ext>
            </a:extLst>
          </p:cNvPr>
          <p:cNvSpPr txBox="1"/>
          <p:nvPr/>
        </p:nvSpPr>
        <p:spPr>
          <a:xfrm>
            <a:off x="8178426" y="464263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1116" name="TextBox 1115">
            <a:extLst>
              <a:ext uri="{FF2B5EF4-FFF2-40B4-BE49-F238E27FC236}">
                <a16:creationId xmlns:a16="http://schemas.microsoft.com/office/drawing/2014/main" id="{CF57C569-4391-6BDC-28AA-55721AEC1457}"/>
              </a:ext>
            </a:extLst>
          </p:cNvPr>
          <p:cNvSpPr txBox="1"/>
          <p:nvPr/>
        </p:nvSpPr>
        <p:spPr>
          <a:xfrm>
            <a:off x="7921251" y="464263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1117" name="TextBox 1116">
            <a:extLst>
              <a:ext uri="{FF2B5EF4-FFF2-40B4-BE49-F238E27FC236}">
                <a16:creationId xmlns:a16="http://schemas.microsoft.com/office/drawing/2014/main" id="{0E056C87-7551-3A87-ED76-C4E74A2E6565}"/>
              </a:ext>
            </a:extLst>
          </p:cNvPr>
          <p:cNvSpPr txBox="1"/>
          <p:nvPr/>
        </p:nvSpPr>
        <p:spPr>
          <a:xfrm>
            <a:off x="7664076" y="464263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1119" name="TextBox 1118">
            <a:extLst>
              <a:ext uri="{FF2B5EF4-FFF2-40B4-BE49-F238E27FC236}">
                <a16:creationId xmlns:a16="http://schemas.microsoft.com/office/drawing/2014/main" id="{85FBFC5B-C014-9936-E879-C864D0D26988}"/>
              </a:ext>
            </a:extLst>
          </p:cNvPr>
          <p:cNvSpPr txBox="1"/>
          <p:nvPr/>
        </p:nvSpPr>
        <p:spPr>
          <a:xfrm>
            <a:off x="7220564" y="281231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0.8</a:t>
            </a:r>
          </a:p>
        </p:txBody>
      </p:sp>
      <p:sp>
        <p:nvSpPr>
          <p:cNvPr id="1120" name="TextBox 1119">
            <a:extLst>
              <a:ext uri="{FF2B5EF4-FFF2-40B4-BE49-F238E27FC236}">
                <a16:creationId xmlns:a16="http://schemas.microsoft.com/office/drawing/2014/main" id="{8174DA59-C13D-AD43-0430-35935B149D14}"/>
              </a:ext>
            </a:extLst>
          </p:cNvPr>
          <p:cNvSpPr txBox="1"/>
          <p:nvPr/>
        </p:nvSpPr>
        <p:spPr>
          <a:xfrm>
            <a:off x="7220564" y="302186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0.7</a:t>
            </a:r>
          </a:p>
        </p:txBody>
      </p:sp>
      <p:sp>
        <p:nvSpPr>
          <p:cNvPr id="1121" name="TextBox 1120">
            <a:extLst>
              <a:ext uri="{FF2B5EF4-FFF2-40B4-BE49-F238E27FC236}">
                <a16:creationId xmlns:a16="http://schemas.microsoft.com/office/drawing/2014/main" id="{EFBE03A4-DA0E-613C-3853-BE134B74E677}"/>
              </a:ext>
            </a:extLst>
          </p:cNvPr>
          <p:cNvSpPr txBox="1"/>
          <p:nvPr/>
        </p:nvSpPr>
        <p:spPr>
          <a:xfrm>
            <a:off x="7220564" y="323776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0.6</a:t>
            </a:r>
          </a:p>
        </p:txBody>
      </p:sp>
      <p:sp>
        <p:nvSpPr>
          <p:cNvPr id="1122" name="TextBox 1121">
            <a:extLst>
              <a:ext uri="{FF2B5EF4-FFF2-40B4-BE49-F238E27FC236}">
                <a16:creationId xmlns:a16="http://schemas.microsoft.com/office/drawing/2014/main" id="{E41A8F11-2074-8CCE-6766-300D85D8B09A}"/>
              </a:ext>
            </a:extLst>
          </p:cNvPr>
          <p:cNvSpPr txBox="1"/>
          <p:nvPr/>
        </p:nvSpPr>
        <p:spPr>
          <a:xfrm>
            <a:off x="7220564" y="344731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0.5</a:t>
            </a:r>
          </a:p>
        </p:txBody>
      </p:sp>
      <p:sp>
        <p:nvSpPr>
          <p:cNvPr id="1123" name="TextBox 1122">
            <a:extLst>
              <a:ext uri="{FF2B5EF4-FFF2-40B4-BE49-F238E27FC236}">
                <a16:creationId xmlns:a16="http://schemas.microsoft.com/office/drawing/2014/main" id="{51BF8348-19F3-C153-7447-A3F4655EECC4}"/>
              </a:ext>
            </a:extLst>
          </p:cNvPr>
          <p:cNvSpPr txBox="1"/>
          <p:nvPr/>
        </p:nvSpPr>
        <p:spPr>
          <a:xfrm>
            <a:off x="7220564" y="365686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0.4</a:t>
            </a:r>
          </a:p>
        </p:txBody>
      </p:sp>
      <p:sp>
        <p:nvSpPr>
          <p:cNvPr id="1124" name="TextBox 1123">
            <a:extLst>
              <a:ext uri="{FF2B5EF4-FFF2-40B4-BE49-F238E27FC236}">
                <a16:creationId xmlns:a16="http://schemas.microsoft.com/office/drawing/2014/main" id="{07B22756-20D4-659A-15E7-1B6A1AA1FAED}"/>
              </a:ext>
            </a:extLst>
          </p:cNvPr>
          <p:cNvSpPr txBox="1"/>
          <p:nvPr/>
        </p:nvSpPr>
        <p:spPr>
          <a:xfrm>
            <a:off x="7220564" y="3869585"/>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0.3</a:t>
            </a:r>
          </a:p>
        </p:txBody>
      </p:sp>
      <p:sp>
        <p:nvSpPr>
          <p:cNvPr id="1125" name="TextBox 1124">
            <a:extLst>
              <a:ext uri="{FF2B5EF4-FFF2-40B4-BE49-F238E27FC236}">
                <a16:creationId xmlns:a16="http://schemas.microsoft.com/office/drawing/2014/main" id="{54B015ED-6619-0618-B2BF-EB67EF89CD46}"/>
              </a:ext>
            </a:extLst>
          </p:cNvPr>
          <p:cNvSpPr txBox="1"/>
          <p:nvPr/>
        </p:nvSpPr>
        <p:spPr>
          <a:xfrm>
            <a:off x="7220564" y="4072785"/>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0.2</a:t>
            </a:r>
          </a:p>
        </p:txBody>
      </p:sp>
      <p:sp>
        <p:nvSpPr>
          <p:cNvPr id="1126" name="TextBox 1125">
            <a:extLst>
              <a:ext uri="{FF2B5EF4-FFF2-40B4-BE49-F238E27FC236}">
                <a16:creationId xmlns:a16="http://schemas.microsoft.com/office/drawing/2014/main" id="{32534A4B-FF06-BE63-BDA1-9CCE4F2C6EBE}"/>
              </a:ext>
            </a:extLst>
          </p:cNvPr>
          <p:cNvSpPr txBox="1"/>
          <p:nvPr/>
        </p:nvSpPr>
        <p:spPr>
          <a:xfrm>
            <a:off x="7220564" y="4295035"/>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0.1</a:t>
            </a:r>
          </a:p>
        </p:txBody>
      </p:sp>
      <p:sp>
        <p:nvSpPr>
          <p:cNvPr id="1127" name="TextBox 1126">
            <a:extLst>
              <a:ext uri="{FF2B5EF4-FFF2-40B4-BE49-F238E27FC236}">
                <a16:creationId xmlns:a16="http://schemas.microsoft.com/office/drawing/2014/main" id="{455D755D-CEAE-1A2A-EBAA-F3F5BD6BEB8F}"/>
              </a:ext>
            </a:extLst>
          </p:cNvPr>
          <p:cNvSpPr txBox="1"/>
          <p:nvPr/>
        </p:nvSpPr>
        <p:spPr>
          <a:xfrm>
            <a:off x="7220564" y="4507760"/>
            <a:ext cx="144270"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0.0</a:t>
            </a:r>
          </a:p>
        </p:txBody>
      </p:sp>
      <p:sp>
        <p:nvSpPr>
          <p:cNvPr id="24" name="TextBox 23">
            <a:extLst>
              <a:ext uri="{FF2B5EF4-FFF2-40B4-BE49-F238E27FC236}">
                <a16:creationId xmlns:a16="http://schemas.microsoft.com/office/drawing/2014/main" id="{EE16A8DC-DAEA-022E-3017-9AFB1D013B8F}"/>
              </a:ext>
            </a:extLst>
          </p:cNvPr>
          <p:cNvSpPr txBox="1"/>
          <p:nvPr/>
        </p:nvSpPr>
        <p:spPr>
          <a:xfrm>
            <a:off x="3450239" y="4365104"/>
            <a:ext cx="1061585" cy="153888"/>
          </a:xfrm>
          <a:prstGeom prst="rect">
            <a:avLst/>
          </a:prstGeom>
          <a:noFill/>
        </p:spPr>
        <p:txBody>
          <a:bodyPr wrap="square" lIns="0" tIns="0" rIns="0" bIns="0" rtlCol="0">
            <a:spAutoFit/>
          </a:bodyPr>
          <a:lstStyle/>
          <a:p>
            <a:pPr algn="ctr">
              <a:defRPr/>
            </a:pPr>
            <a:r>
              <a:rPr lang="en-GB" sz="1000" b="1" dirty="0">
                <a:solidFill>
                  <a:prstClr val="black"/>
                </a:solidFill>
                <a:latin typeface="Arial" panose="020B0604020202020204"/>
              </a:rPr>
              <a:t>∆=8.2 months</a:t>
            </a:r>
          </a:p>
        </p:txBody>
      </p:sp>
      <p:graphicFrame>
        <p:nvGraphicFramePr>
          <p:cNvPr id="1045" name="Table 1044">
            <a:extLst>
              <a:ext uri="{FF2B5EF4-FFF2-40B4-BE49-F238E27FC236}">
                <a16:creationId xmlns:a16="http://schemas.microsoft.com/office/drawing/2014/main" id="{40035E81-511F-E626-09D6-5BC729361F62}"/>
              </a:ext>
            </a:extLst>
          </p:cNvPr>
          <p:cNvGraphicFramePr>
            <a:graphicFrameLocks noGrp="1"/>
          </p:cNvGraphicFramePr>
          <p:nvPr>
            <p:extLst>
              <p:ext uri="{D42A27DB-BD31-4B8C-83A1-F6EECF244321}">
                <p14:modId xmlns:p14="http://schemas.microsoft.com/office/powerpoint/2010/main" val="3089820402"/>
              </p:ext>
            </p:extLst>
          </p:nvPr>
        </p:nvGraphicFramePr>
        <p:xfrm>
          <a:off x="3194831" y="2073087"/>
          <a:ext cx="2952327" cy="1345080"/>
        </p:xfrm>
        <a:graphic>
          <a:graphicData uri="http://schemas.openxmlformats.org/drawingml/2006/table">
            <a:tbl>
              <a:tblPr firstRow="1" bandRow="1"/>
              <a:tblGrid>
                <a:gridCol w="1117097">
                  <a:extLst>
                    <a:ext uri="{9D8B030D-6E8A-4147-A177-3AD203B41FA5}">
                      <a16:colId xmlns:a16="http://schemas.microsoft.com/office/drawing/2014/main" val="1256442069"/>
                    </a:ext>
                  </a:extLst>
                </a:gridCol>
                <a:gridCol w="917615">
                  <a:extLst>
                    <a:ext uri="{9D8B030D-6E8A-4147-A177-3AD203B41FA5}">
                      <a16:colId xmlns:a16="http://schemas.microsoft.com/office/drawing/2014/main" val="3362937906"/>
                    </a:ext>
                  </a:extLst>
                </a:gridCol>
                <a:gridCol w="917615">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80000"/>
                        </a:lnSpc>
                      </a:pPr>
                      <a:endParaRPr lang="en-US" sz="1000" dirty="0">
                        <a:latin typeface="Arial" panose="020B0604020202020204" pitchFamily="34" charset="0"/>
                        <a:cs typeface="Arial" panose="020B0604020202020204" pitchFamily="34" charset="0"/>
                      </a:endParaRP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000" dirty="0">
                          <a:latin typeface="Arial" panose="020B0604020202020204" pitchFamily="34" charset="0"/>
                          <a:cs typeface="Arial" panose="020B0604020202020204" pitchFamily="34" charset="0"/>
                        </a:rPr>
                        <a:t>Abi + Ola</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(N=399)</a:t>
                      </a: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D829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000" dirty="0">
                          <a:latin typeface="Arial" panose="020B0604020202020204" pitchFamily="34" charset="0"/>
                          <a:cs typeface="Arial" panose="020B0604020202020204" pitchFamily="34" charset="0"/>
                        </a:rPr>
                        <a:t>Abi + placebo</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(N=397)</a:t>
                      </a:r>
                      <a:endParaRPr lang="en-US" sz="1000" dirty="0">
                        <a:solidFill>
                          <a:schemeClr val="bg1"/>
                        </a:solidFill>
                        <a:latin typeface="Arial" panose="020B0604020202020204" pitchFamily="34" charset="0"/>
                        <a:cs typeface="Arial" panose="020B0604020202020204" pitchFamily="34" charset="0"/>
                      </a:endParaRPr>
                    </a:p>
                  </a:txBody>
                  <a:tcPr marL="0" marR="0"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0000"/>
                        </a:lnSpc>
                      </a:pPr>
                      <a:r>
                        <a:rPr lang="en-US" sz="1000" b="1" dirty="0">
                          <a:latin typeface="Arial" panose="020B0604020202020204" pitchFamily="34" charset="0"/>
                          <a:cs typeface="Arial" panose="020B0604020202020204" pitchFamily="34" charset="0"/>
                        </a:rPr>
                        <a:t>Events, n (%)</a:t>
                      </a:r>
                    </a:p>
                  </a:txBody>
                  <a:tcPr marL="55440" marR="19440" marT="36000" marB="3600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168 (42.1)</a:t>
                      </a:r>
                    </a:p>
                  </a:txBody>
                  <a:tcPr marT="36000" marB="36000" anchor="ctr">
                    <a:lnL w="12700" cmpd="sng">
                      <a:solidFill>
                        <a:srgbClr val="FFFFFF"/>
                      </a:solidFill>
                    </a:lnL>
                    <a:lnR w="12700" cmpd="sng">
                      <a:solidFill>
                        <a:srgbClr val="FFFFFF"/>
                      </a:solidFill>
                    </a:lnR>
                    <a:lnT w="38100" cmpd="sng">
                      <a:solidFill>
                        <a:srgbClr val="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226 (56.9)</a:t>
                      </a:r>
                    </a:p>
                  </a:txBody>
                  <a:tcPr marT="36000" marB="36000" anchor="ctr">
                    <a:lnL w="12700" cmpd="sng">
                      <a:solidFill>
                        <a:srgbClr val="FFFFFF"/>
                      </a:solidFill>
                    </a:lnL>
                    <a:lnR w="12700" cmpd="sng">
                      <a:solidFill>
                        <a:srgbClr val="FFFFFF"/>
                      </a:solidFill>
                    </a:lnR>
                    <a:lnT w="38100" cmpd="sng">
                      <a:solidFill>
                        <a:srgbClr val="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80000"/>
                        </a:lnSpc>
                      </a:pPr>
                      <a:r>
                        <a:rPr lang="en-US" sz="1000" b="1" dirty="0">
                          <a:latin typeface="Arial" panose="020B0604020202020204" pitchFamily="34" charset="0"/>
                          <a:cs typeface="Arial" panose="020B0604020202020204" pitchFamily="34" charset="0"/>
                        </a:rPr>
                        <a:t>Median, months</a:t>
                      </a:r>
                    </a:p>
                  </a:txBody>
                  <a:tcPr marL="55440" marR="19440" marT="36000" marB="36000" anchor="ctr">
                    <a:lnL w="12700" cmpd="sng">
                      <a:solidFill>
                        <a:srgbClr val="FFFFFF"/>
                      </a:solidFill>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000" b="1" dirty="0">
                          <a:solidFill>
                            <a:schemeClr val="tx2"/>
                          </a:solidFill>
                          <a:latin typeface="Arial" panose="020B0604020202020204" pitchFamily="34" charset="0"/>
                          <a:cs typeface="Arial" panose="020B0604020202020204" pitchFamily="34" charset="0"/>
                        </a:rPr>
                        <a:t>24.8</a:t>
                      </a:r>
                    </a:p>
                  </a:txBody>
                  <a:tcPr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000" b="1" dirty="0">
                          <a:solidFill>
                            <a:schemeClr val="accent1"/>
                          </a:solidFill>
                          <a:latin typeface="Arial" panose="020B0604020202020204" pitchFamily="34" charset="0"/>
                          <a:cs typeface="Arial" panose="020B0604020202020204" pitchFamily="34" charset="0"/>
                        </a:rPr>
                        <a:t>16.6</a:t>
                      </a:r>
                    </a:p>
                  </a:txBody>
                  <a:tcPr marT="36000" marB="36000" anchor="ctr">
                    <a:lnL w="12700" cap="flat" cmpd="sng" algn="ctr">
                      <a:solidFill>
                        <a:srgbClr val="FFFFFF"/>
                      </a:solidFill>
                      <a:prstDash val="solid"/>
                      <a:round/>
                      <a:headEnd type="none" w="med" len="med"/>
                      <a:tailEnd type="none" w="med" len="med"/>
                    </a:lnL>
                    <a:lnR w="12700" cmpd="sng">
                      <a:solidFill>
                        <a:srgbClr val="FFFFFF"/>
                      </a:solid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8182055"/>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0000"/>
                        </a:lnSpc>
                      </a:pPr>
                      <a:endParaRPr lang="en-US" sz="1000" b="1" dirty="0">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HR 0.66</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95% CI, 0.54-0.81; P&lt;0.001</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3088031265"/>
                  </a:ext>
                </a:extLst>
              </a:tr>
              <a:tr h="0">
                <a:tc>
                  <a:txBody>
                    <a:bodyPr/>
                    <a:lstStyle/>
                    <a:p>
                      <a:pPr>
                        <a:lnSpc>
                          <a:spcPct val="80000"/>
                        </a:lnSpc>
                      </a:pPr>
                      <a:endParaRPr lang="en-US" sz="1000" b="1" dirty="0">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80000"/>
                        </a:lnSpc>
                      </a:pPr>
                      <a:r>
                        <a:rPr lang="en-US" sz="1000" dirty="0">
                          <a:latin typeface="Arial" panose="020B0604020202020204" pitchFamily="34" charset="0"/>
                          <a:cs typeface="Arial" panose="020B0604020202020204" pitchFamily="34" charset="0"/>
                        </a:rPr>
                        <a:t>2-sided boundary for significance 0.0324</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817726848"/>
                  </a:ext>
                </a:extLst>
              </a:tr>
            </a:tbl>
          </a:graphicData>
        </a:graphic>
      </p:graphicFrame>
      <p:sp>
        <p:nvSpPr>
          <p:cNvPr id="1051" name="TextBox 1050">
            <a:extLst>
              <a:ext uri="{FF2B5EF4-FFF2-40B4-BE49-F238E27FC236}">
                <a16:creationId xmlns:a16="http://schemas.microsoft.com/office/drawing/2014/main" id="{2B37674A-DDBA-72C6-13C2-96FF8D9BBFF1}"/>
              </a:ext>
            </a:extLst>
          </p:cNvPr>
          <p:cNvSpPr txBox="1"/>
          <p:nvPr/>
        </p:nvSpPr>
        <p:spPr>
          <a:xfrm>
            <a:off x="514572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30</a:t>
            </a:r>
          </a:p>
        </p:txBody>
      </p:sp>
      <p:sp>
        <p:nvSpPr>
          <p:cNvPr id="1052" name="TextBox 1051">
            <a:extLst>
              <a:ext uri="{FF2B5EF4-FFF2-40B4-BE49-F238E27FC236}">
                <a16:creationId xmlns:a16="http://schemas.microsoft.com/office/drawing/2014/main" id="{E9F010E7-D4A7-E619-BAAB-7C30DC89F43C}"/>
              </a:ext>
            </a:extLst>
          </p:cNvPr>
          <p:cNvSpPr txBox="1"/>
          <p:nvPr/>
        </p:nvSpPr>
        <p:spPr>
          <a:xfrm>
            <a:off x="488537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28</a:t>
            </a:r>
          </a:p>
        </p:txBody>
      </p:sp>
      <p:sp>
        <p:nvSpPr>
          <p:cNvPr id="1053" name="TextBox 1052">
            <a:extLst>
              <a:ext uri="{FF2B5EF4-FFF2-40B4-BE49-F238E27FC236}">
                <a16:creationId xmlns:a16="http://schemas.microsoft.com/office/drawing/2014/main" id="{FA8EC6FB-B52C-D27B-F279-6F640927B490}"/>
              </a:ext>
            </a:extLst>
          </p:cNvPr>
          <p:cNvSpPr txBox="1"/>
          <p:nvPr/>
        </p:nvSpPr>
        <p:spPr>
          <a:xfrm>
            <a:off x="462502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26</a:t>
            </a:r>
          </a:p>
        </p:txBody>
      </p:sp>
      <p:sp>
        <p:nvSpPr>
          <p:cNvPr id="1054" name="TextBox 1053">
            <a:extLst>
              <a:ext uri="{FF2B5EF4-FFF2-40B4-BE49-F238E27FC236}">
                <a16:creationId xmlns:a16="http://schemas.microsoft.com/office/drawing/2014/main" id="{2A45C105-5387-2A8F-9852-4E4940027E5A}"/>
              </a:ext>
            </a:extLst>
          </p:cNvPr>
          <p:cNvSpPr txBox="1"/>
          <p:nvPr/>
        </p:nvSpPr>
        <p:spPr>
          <a:xfrm>
            <a:off x="436467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p:txBody>
      </p:sp>
      <p:sp>
        <p:nvSpPr>
          <p:cNvPr id="1055" name="TextBox 1054">
            <a:extLst>
              <a:ext uri="{FF2B5EF4-FFF2-40B4-BE49-F238E27FC236}">
                <a16:creationId xmlns:a16="http://schemas.microsoft.com/office/drawing/2014/main" id="{02241B06-29BA-2F60-0D69-3D267D9F8246}"/>
              </a:ext>
            </a:extLst>
          </p:cNvPr>
          <p:cNvSpPr txBox="1"/>
          <p:nvPr/>
        </p:nvSpPr>
        <p:spPr>
          <a:xfrm>
            <a:off x="4120203"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22</a:t>
            </a:r>
          </a:p>
        </p:txBody>
      </p:sp>
      <p:sp>
        <p:nvSpPr>
          <p:cNvPr id="1056" name="TextBox 1055">
            <a:extLst>
              <a:ext uri="{FF2B5EF4-FFF2-40B4-BE49-F238E27FC236}">
                <a16:creationId xmlns:a16="http://schemas.microsoft.com/office/drawing/2014/main" id="{43165C5B-32E7-EE05-9B17-70EDF06990B2}"/>
              </a:ext>
            </a:extLst>
          </p:cNvPr>
          <p:cNvSpPr txBox="1"/>
          <p:nvPr/>
        </p:nvSpPr>
        <p:spPr>
          <a:xfrm>
            <a:off x="385667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057" name="TextBox 1056">
            <a:extLst>
              <a:ext uri="{FF2B5EF4-FFF2-40B4-BE49-F238E27FC236}">
                <a16:creationId xmlns:a16="http://schemas.microsoft.com/office/drawing/2014/main" id="{26D5558C-2412-EF78-B886-5B77954FBC26}"/>
              </a:ext>
            </a:extLst>
          </p:cNvPr>
          <p:cNvSpPr txBox="1"/>
          <p:nvPr/>
        </p:nvSpPr>
        <p:spPr>
          <a:xfrm>
            <a:off x="3605853"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1058" name="TextBox 1057">
            <a:extLst>
              <a:ext uri="{FF2B5EF4-FFF2-40B4-BE49-F238E27FC236}">
                <a16:creationId xmlns:a16="http://schemas.microsoft.com/office/drawing/2014/main" id="{47477238-2581-879C-AB4E-33F598303C44}"/>
              </a:ext>
            </a:extLst>
          </p:cNvPr>
          <p:cNvSpPr txBox="1"/>
          <p:nvPr/>
        </p:nvSpPr>
        <p:spPr>
          <a:xfrm>
            <a:off x="3351853"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1059" name="TextBox 1058">
            <a:extLst>
              <a:ext uri="{FF2B5EF4-FFF2-40B4-BE49-F238E27FC236}">
                <a16:creationId xmlns:a16="http://schemas.microsoft.com/office/drawing/2014/main" id="{EFBE41F5-DBBB-B313-83BF-B85EDD09482C}"/>
              </a:ext>
            </a:extLst>
          </p:cNvPr>
          <p:cNvSpPr txBox="1"/>
          <p:nvPr/>
        </p:nvSpPr>
        <p:spPr>
          <a:xfrm>
            <a:off x="3097853"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1060" name="TextBox 1059">
            <a:extLst>
              <a:ext uri="{FF2B5EF4-FFF2-40B4-BE49-F238E27FC236}">
                <a16:creationId xmlns:a16="http://schemas.microsoft.com/office/drawing/2014/main" id="{D4AFB4B1-CCF5-3048-A179-D03F745EB6F1}"/>
              </a:ext>
            </a:extLst>
          </p:cNvPr>
          <p:cNvSpPr txBox="1"/>
          <p:nvPr/>
        </p:nvSpPr>
        <p:spPr>
          <a:xfrm>
            <a:off x="2834328" y="4642635"/>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Tree>
    <p:extLst>
      <p:ext uri="{BB962C8B-B14F-4D97-AF65-F5344CB8AC3E}">
        <p14:creationId xmlns:p14="http://schemas.microsoft.com/office/powerpoint/2010/main" val="348095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5432FB-3FC2-4292-AE80-628E188029CD}"/>
              </a:ext>
            </a:extLst>
          </p:cNvPr>
          <p:cNvSpPr>
            <a:spLocks noGrp="1"/>
          </p:cNvSpPr>
          <p:nvPr>
            <p:ph type="body" idx="1"/>
          </p:nvPr>
        </p:nvSpPr>
        <p:spPr>
          <a:xfrm>
            <a:off x="609600" y="910800"/>
            <a:ext cx="10972800" cy="702470"/>
          </a:xfrm>
        </p:spPr>
        <p:txBody>
          <a:bodyPr/>
          <a:lstStyle/>
          <a:p>
            <a:r>
              <a:rPr lang="en-GB" dirty="0"/>
              <a:t>An </a:t>
            </a:r>
            <a:r>
              <a:rPr lang="en-GB" cap="none" dirty="0"/>
              <a:t>r</a:t>
            </a:r>
            <a:r>
              <a:rPr lang="en-GB" dirty="0"/>
              <a:t>PFS benefit was observed across all patient subgroups, including patients with and without HRR</a:t>
            </a:r>
            <a:r>
              <a:rPr lang="en-GB" cap="none" dirty="0"/>
              <a:t>m</a:t>
            </a:r>
            <a:r>
              <a:rPr lang="en-GB" dirty="0"/>
              <a:t> (DCO1)</a:t>
            </a:r>
          </a:p>
        </p:txBody>
      </p:sp>
      <p:sp>
        <p:nvSpPr>
          <p:cNvPr id="3" name="Title 2">
            <a:extLst>
              <a:ext uri="{FF2B5EF4-FFF2-40B4-BE49-F238E27FC236}">
                <a16:creationId xmlns:a16="http://schemas.microsoft.com/office/drawing/2014/main" id="{A1740EC1-AC4E-412E-A29C-D859508D3C53}"/>
              </a:ext>
            </a:extLst>
          </p:cNvPr>
          <p:cNvSpPr>
            <a:spLocks noGrp="1"/>
          </p:cNvSpPr>
          <p:nvPr>
            <p:ph type="title"/>
          </p:nvPr>
        </p:nvSpPr>
        <p:spPr>
          <a:xfrm>
            <a:off x="619201" y="259200"/>
            <a:ext cx="10963199" cy="571359"/>
          </a:xfrm>
        </p:spPr>
        <p:txBody>
          <a:bodyPr/>
          <a:lstStyle/>
          <a:p>
            <a:r>
              <a:rPr lang="en-GB" dirty="0"/>
              <a:t>PRO</a:t>
            </a:r>
            <a:r>
              <a:rPr lang="en-GB" cap="none" dirty="0"/>
              <a:t>pel</a:t>
            </a:r>
            <a:r>
              <a:rPr lang="en-GB" dirty="0"/>
              <a:t>: subgroup analysis of </a:t>
            </a:r>
            <a:r>
              <a:rPr lang="en-GB" cap="none" dirty="0"/>
              <a:t>r</a:t>
            </a:r>
            <a:r>
              <a:rPr lang="en-GB" dirty="0"/>
              <a:t>PFS</a:t>
            </a:r>
          </a:p>
        </p:txBody>
      </p:sp>
      <p:sp>
        <p:nvSpPr>
          <p:cNvPr id="10" name="Content Placeholder 9">
            <a:extLst>
              <a:ext uri="{FF2B5EF4-FFF2-40B4-BE49-F238E27FC236}">
                <a16:creationId xmlns:a16="http://schemas.microsoft.com/office/drawing/2014/main" id="{1A23D092-E4AC-97CA-9247-6656D406B3D4}"/>
              </a:ext>
            </a:extLst>
          </p:cNvPr>
          <p:cNvSpPr>
            <a:spLocks noGrp="1"/>
          </p:cNvSpPr>
          <p:nvPr>
            <p:ph sz="quarter" idx="15"/>
          </p:nvPr>
        </p:nvSpPr>
        <p:spPr>
          <a:xfrm>
            <a:off x="620183" y="6356351"/>
            <a:ext cx="10929956" cy="365125"/>
          </a:xfrm>
        </p:spPr>
        <p:txBody>
          <a:bodyPr anchor="b" anchorCtr="0"/>
          <a:lstStyle/>
          <a:p>
            <a:pPr lvl="0">
              <a:lnSpc>
                <a:spcPct val="85000"/>
              </a:lnSpc>
            </a:pPr>
            <a:r>
              <a:rPr lang="en-GB" sz="900" baseline="30000" dirty="0">
                <a:solidFill>
                  <a:schemeClr val="tx2"/>
                </a:solidFill>
                <a:sym typeface="Arial"/>
              </a:rPr>
              <a:t>a</a:t>
            </a:r>
            <a:r>
              <a:rPr lang="en-GB" sz="900" dirty="0">
                <a:solidFill>
                  <a:schemeClr val="tx2"/>
                </a:solidFill>
                <a:sym typeface="Arial"/>
              </a:rPr>
              <a:t> The HRRm and BRCAm status of patients in PROpel was determined after randomisation and before primary analysis using aggregated results from tumour tissue and/or plasma ctDNA HRRm tests. Aggregate HRRm and </a:t>
            </a:r>
            <a:r>
              <a:rPr lang="en-GB" sz="900" i="1" dirty="0">
                <a:solidFill>
                  <a:schemeClr val="tx2"/>
                </a:solidFill>
                <a:sym typeface="Arial"/>
              </a:rPr>
              <a:t>BRCA</a:t>
            </a:r>
            <a:r>
              <a:rPr lang="en-GB" sz="900" dirty="0">
                <a:solidFill>
                  <a:schemeClr val="tx2"/>
                </a:solidFill>
                <a:sym typeface="Arial"/>
              </a:rPr>
              <a:t>m subgroup analyses are post-hoc exploratory analyses. Results shown are by investigator assessment</a:t>
            </a:r>
          </a:p>
          <a:p>
            <a:pPr lvl="0">
              <a:lnSpc>
                <a:spcPct val="85000"/>
              </a:lnSpc>
            </a:pPr>
            <a:r>
              <a:rPr lang="en-GB" sz="900" i="1" dirty="0">
                <a:solidFill>
                  <a:schemeClr val="tx2"/>
                </a:solidFill>
                <a:sym typeface="Arial"/>
              </a:rPr>
              <a:t>BRCA</a:t>
            </a:r>
            <a:r>
              <a:rPr lang="en-GB" sz="900" dirty="0">
                <a:solidFill>
                  <a:schemeClr val="tx2"/>
                </a:solidFill>
                <a:sym typeface="Arial"/>
              </a:rPr>
              <a:t>m, breast cancer gene mutation; CI, confidence interval; ctDNA, circulating tumour DNA; DCO1, first data cut-off; HR, hazard ratio; HRRm, homologous recombination repair mutation; mHSPC, metastatic hormone-sensitive prostate cancer; NR, not reached; rPFS, radiographic progression-free survival</a:t>
            </a:r>
          </a:p>
          <a:p>
            <a:pPr lvl="0">
              <a:lnSpc>
                <a:spcPct val="85000"/>
              </a:lnSpc>
            </a:pPr>
            <a:r>
              <a:rPr lang="en-GB" sz="900" dirty="0">
                <a:solidFill>
                  <a:schemeClr val="tx2"/>
                </a:solidFill>
              </a:rPr>
              <a:t>Saad F, et al. Ann Oncol. 2022;33 (suppl_7): S616-S652 (ESMO 2022 oral presentation); Clarke N, et al. NEJM Evidence 2022;1(9): </a:t>
            </a:r>
            <a:r>
              <a:rPr lang="en-GB" sz="900" dirty="0" err="1">
                <a:solidFill>
                  <a:schemeClr val="tx2"/>
                </a:solidFill>
              </a:rPr>
              <a:t>doi</a:t>
            </a:r>
            <a:r>
              <a:rPr lang="en-GB" sz="900" dirty="0">
                <a:solidFill>
                  <a:schemeClr val="tx2"/>
                </a:solidFill>
              </a:rPr>
              <a:t>: </a:t>
            </a:r>
            <a:r>
              <a:rPr lang="en-GB" sz="900" dirty="0">
                <a:solidFill>
                  <a:schemeClr val="tx2"/>
                </a:solidFill>
                <a:hlinkClick r:id="rId3" tooltip="DOI">
                  <a:extLst>
                    <a:ext uri="{A12FA001-AC4F-418D-AE19-62706E023703}">
                      <ahyp:hlinkClr xmlns:ahyp="http://schemas.microsoft.com/office/drawing/2018/hyperlinkcolor" val="tx"/>
                    </a:ext>
                  </a:extLst>
                </a:hlinkClick>
              </a:rPr>
              <a:t>https://doi.org/10.1056/EVIDoa2200043</a:t>
            </a:r>
            <a:endParaRPr lang="en-GB" sz="900" dirty="0">
              <a:solidFill>
                <a:schemeClr val="tx2"/>
              </a:solidFill>
              <a:sym typeface="Arial"/>
            </a:endParaRPr>
          </a:p>
        </p:txBody>
      </p:sp>
      <p:sp>
        <p:nvSpPr>
          <p:cNvPr id="75" name="TextBox 74">
            <a:extLst>
              <a:ext uri="{FF2B5EF4-FFF2-40B4-BE49-F238E27FC236}">
                <a16:creationId xmlns:a16="http://schemas.microsoft.com/office/drawing/2014/main" id="{558306A3-F195-683D-D9FD-6010A984DCA5}"/>
              </a:ext>
            </a:extLst>
          </p:cNvPr>
          <p:cNvSpPr txBox="1"/>
          <p:nvPr/>
        </p:nvSpPr>
        <p:spPr>
          <a:xfrm>
            <a:off x="11550139" y="5716715"/>
            <a:ext cx="261359" cy="164212"/>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67" b="0" i="0" u="none" strike="noStrike" kern="0" cap="none" spc="0" normalizeH="0" baseline="0" dirty="0">
                <a:ln>
                  <a:noFill/>
                </a:ln>
                <a:solidFill>
                  <a:srgbClr val="000000"/>
                </a:solidFill>
                <a:effectLst/>
                <a:uLnTx/>
                <a:uFillTx/>
                <a:latin typeface="Arial Narrow" panose="020B0606020202030204" pitchFamily="34" charset="0"/>
                <a:ea typeface="+mn-ea"/>
                <a:cs typeface="Arial"/>
                <a:sym typeface="Arial"/>
              </a:rPr>
              <a:t>10</a:t>
            </a:r>
          </a:p>
        </p:txBody>
      </p:sp>
      <p:sp>
        <p:nvSpPr>
          <p:cNvPr id="77" name="TextBox 76">
            <a:extLst>
              <a:ext uri="{FF2B5EF4-FFF2-40B4-BE49-F238E27FC236}">
                <a16:creationId xmlns:a16="http://schemas.microsoft.com/office/drawing/2014/main" id="{B086E7C0-AAD0-2C1B-CE7F-B69E61246891}"/>
              </a:ext>
            </a:extLst>
          </p:cNvPr>
          <p:cNvSpPr txBox="1"/>
          <p:nvPr/>
        </p:nvSpPr>
        <p:spPr>
          <a:xfrm>
            <a:off x="8414165" y="5716715"/>
            <a:ext cx="261359" cy="164212"/>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67" b="0" i="0" u="none" strike="noStrike" kern="0" cap="none" spc="0" normalizeH="0" baseline="0" dirty="0">
                <a:ln>
                  <a:noFill/>
                </a:ln>
                <a:solidFill>
                  <a:srgbClr val="000000"/>
                </a:solidFill>
                <a:effectLst/>
                <a:uLnTx/>
                <a:uFillTx/>
                <a:latin typeface="Arial Narrow" panose="020B0606020202030204" pitchFamily="34" charset="0"/>
                <a:ea typeface="+mn-ea"/>
                <a:cs typeface="Arial"/>
                <a:sym typeface="Arial"/>
              </a:rPr>
              <a:t>1</a:t>
            </a:r>
          </a:p>
        </p:txBody>
      </p:sp>
      <p:sp>
        <p:nvSpPr>
          <p:cNvPr id="79" name="TextBox 78">
            <a:extLst>
              <a:ext uri="{FF2B5EF4-FFF2-40B4-BE49-F238E27FC236}">
                <a16:creationId xmlns:a16="http://schemas.microsoft.com/office/drawing/2014/main" id="{C2F3E098-D83B-6758-8CDC-46CA45BB0527}"/>
              </a:ext>
            </a:extLst>
          </p:cNvPr>
          <p:cNvSpPr txBox="1"/>
          <p:nvPr/>
        </p:nvSpPr>
        <p:spPr>
          <a:xfrm>
            <a:off x="5283959" y="5716715"/>
            <a:ext cx="261359" cy="164212"/>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67" b="0" i="0" u="none" strike="noStrike" kern="0" cap="none" spc="0" normalizeH="0" baseline="0" dirty="0">
                <a:ln>
                  <a:noFill/>
                </a:ln>
                <a:solidFill>
                  <a:srgbClr val="000000"/>
                </a:solidFill>
                <a:effectLst/>
                <a:uLnTx/>
                <a:uFillTx/>
                <a:latin typeface="Arial Narrow" panose="020B0606020202030204" pitchFamily="34" charset="0"/>
                <a:ea typeface="+mn-ea"/>
                <a:cs typeface="Arial"/>
                <a:sym typeface="Arial"/>
              </a:rPr>
              <a:t>0.1</a:t>
            </a:r>
          </a:p>
        </p:txBody>
      </p:sp>
      <p:sp>
        <p:nvSpPr>
          <p:cNvPr id="93" name="TextBox 92">
            <a:extLst>
              <a:ext uri="{FF2B5EF4-FFF2-40B4-BE49-F238E27FC236}">
                <a16:creationId xmlns:a16="http://schemas.microsoft.com/office/drawing/2014/main" id="{0D787840-0E4B-FB46-C9D9-B09C8081F7B5}"/>
              </a:ext>
            </a:extLst>
          </p:cNvPr>
          <p:cNvSpPr txBox="1"/>
          <p:nvPr/>
        </p:nvSpPr>
        <p:spPr>
          <a:xfrm>
            <a:off x="5438305" y="5789796"/>
            <a:ext cx="2869721" cy="164212"/>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GB" sz="1067" b="1" i="0" u="none" strike="noStrike" kern="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sym typeface="Arial"/>
              </a:rPr>
              <a:t>Abiraterone + olaparib better</a:t>
            </a:r>
          </a:p>
        </p:txBody>
      </p:sp>
      <p:sp>
        <p:nvSpPr>
          <p:cNvPr id="94" name="TextBox 93">
            <a:extLst>
              <a:ext uri="{FF2B5EF4-FFF2-40B4-BE49-F238E27FC236}">
                <a16:creationId xmlns:a16="http://schemas.microsoft.com/office/drawing/2014/main" id="{E8404313-6C62-CEDF-57E7-2F142B04BEB4}"/>
              </a:ext>
            </a:extLst>
          </p:cNvPr>
          <p:cNvSpPr txBox="1"/>
          <p:nvPr/>
        </p:nvSpPr>
        <p:spPr>
          <a:xfrm>
            <a:off x="8846223" y="5789796"/>
            <a:ext cx="2869721" cy="164212"/>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067" b="1" i="0" u="none" strike="noStrike" kern="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sym typeface="Arial"/>
              </a:rPr>
              <a:t>Abiraterone + placebo better</a:t>
            </a:r>
          </a:p>
        </p:txBody>
      </p:sp>
      <p:sp>
        <p:nvSpPr>
          <p:cNvPr id="95" name="Arrow: Right 94">
            <a:extLst>
              <a:ext uri="{FF2B5EF4-FFF2-40B4-BE49-F238E27FC236}">
                <a16:creationId xmlns:a16="http://schemas.microsoft.com/office/drawing/2014/main" id="{B7875E68-650A-E259-45A3-0A5AB741CE54}"/>
              </a:ext>
            </a:extLst>
          </p:cNvPr>
          <p:cNvSpPr/>
          <p:nvPr/>
        </p:nvSpPr>
        <p:spPr>
          <a:xfrm>
            <a:off x="8805017" y="5672897"/>
            <a:ext cx="2174612" cy="123697"/>
          </a:xfrm>
          <a:prstGeom prst="rightArrow">
            <a:avLst>
              <a:gd name="adj1" fmla="val 50000"/>
              <a:gd name="adj2" fmla="val 83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sp>
        <p:nvSpPr>
          <p:cNvPr id="96" name="Arrow: Right 95">
            <a:extLst>
              <a:ext uri="{FF2B5EF4-FFF2-40B4-BE49-F238E27FC236}">
                <a16:creationId xmlns:a16="http://schemas.microsoft.com/office/drawing/2014/main" id="{0C22CE09-8143-6743-FA79-C4BDDE37B438}"/>
              </a:ext>
            </a:extLst>
          </p:cNvPr>
          <p:cNvSpPr/>
          <p:nvPr/>
        </p:nvSpPr>
        <p:spPr>
          <a:xfrm flipH="1">
            <a:off x="6133414" y="5668424"/>
            <a:ext cx="2174612" cy="123697"/>
          </a:xfrm>
          <a:prstGeom prst="rightArrow">
            <a:avLst>
              <a:gd name="adj1" fmla="val 50000"/>
              <a:gd name="adj2" fmla="val 896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5D8298"/>
              </a:solidFill>
              <a:effectLst/>
              <a:uLnTx/>
              <a:uFillTx/>
              <a:latin typeface="Arial"/>
              <a:ea typeface="+mn-ea"/>
              <a:cs typeface="+mn-cs"/>
              <a:sym typeface="Arial"/>
            </a:endParaRPr>
          </a:p>
        </p:txBody>
      </p:sp>
      <p:graphicFrame>
        <p:nvGraphicFramePr>
          <p:cNvPr id="14" name="Table 8">
            <a:extLst>
              <a:ext uri="{FF2B5EF4-FFF2-40B4-BE49-F238E27FC236}">
                <a16:creationId xmlns:a16="http://schemas.microsoft.com/office/drawing/2014/main" id="{82115A9B-BE82-948B-E042-D93B7BB1A67C}"/>
              </a:ext>
            </a:extLst>
          </p:cNvPr>
          <p:cNvGraphicFramePr>
            <a:graphicFrameLocks noGrp="1"/>
          </p:cNvGraphicFramePr>
          <p:nvPr>
            <p:extLst>
              <p:ext uri="{D42A27DB-BD31-4B8C-83A1-F6EECF244321}">
                <p14:modId xmlns:p14="http://schemas.microsoft.com/office/powerpoint/2010/main" val="3274075083"/>
              </p:ext>
            </p:extLst>
          </p:nvPr>
        </p:nvGraphicFramePr>
        <p:xfrm>
          <a:off x="613923" y="1700808"/>
          <a:ext cx="11118716" cy="3917520"/>
        </p:xfrm>
        <a:graphic>
          <a:graphicData uri="http://schemas.openxmlformats.org/drawingml/2006/table">
            <a:tbl>
              <a:tblPr bandRow="1">
                <a:tableStyleId>{5C22544A-7EE6-4342-B048-85BDC9FD1C3A}</a:tableStyleId>
              </a:tblPr>
              <a:tblGrid>
                <a:gridCol w="2224019">
                  <a:extLst>
                    <a:ext uri="{9D8B030D-6E8A-4147-A177-3AD203B41FA5}">
                      <a16:colId xmlns:a16="http://schemas.microsoft.com/office/drawing/2014/main" val="3936048410"/>
                    </a:ext>
                  </a:extLst>
                </a:gridCol>
                <a:gridCol w="1407641">
                  <a:extLst>
                    <a:ext uri="{9D8B030D-6E8A-4147-A177-3AD203B41FA5}">
                      <a16:colId xmlns:a16="http://schemas.microsoft.com/office/drawing/2014/main" val="382767980"/>
                    </a:ext>
                  </a:extLst>
                </a:gridCol>
                <a:gridCol w="969956">
                  <a:extLst>
                    <a:ext uri="{9D8B030D-6E8A-4147-A177-3AD203B41FA5}">
                      <a16:colId xmlns:a16="http://schemas.microsoft.com/office/drawing/2014/main" val="3317399365"/>
                    </a:ext>
                  </a:extLst>
                </a:gridCol>
                <a:gridCol w="798956">
                  <a:extLst>
                    <a:ext uri="{9D8B030D-6E8A-4147-A177-3AD203B41FA5}">
                      <a16:colId xmlns:a16="http://schemas.microsoft.com/office/drawing/2014/main" val="2184124973"/>
                    </a:ext>
                  </a:extLst>
                </a:gridCol>
                <a:gridCol w="2533532">
                  <a:extLst>
                    <a:ext uri="{9D8B030D-6E8A-4147-A177-3AD203B41FA5}">
                      <a16:colId xmlns:a16="http://schemas.microsoft.com/office/drawing/2014/main" val="3792751243"/>
                    </a:ext>
                  </a:extLst>
                </a:gridCol>
                <a:gridCol w="988179">
                  <a:extLst>
                    <a:ext uri="{9D8B030D-6E8A-4147-A177-3AD203B41FA5}">
                      <a16:colId xmlns:a16="http://schemas.microsoft.com/office/drawing/2014/main" val="3558859632"/>
                    </a:ext>
                  </a:extLst>
                </a:gridCol>
                <a:gridCol w="2196433">
                  <a:extLst>
                    <a:ext uri="{9D8B030D-6E8A-4147-A177-3AD203B41FA5}">
                      <a16:colId xmlns:a16="http://schemas.microsoft.com/office/drawing/2014/main" val="1628181606"/>
                    </a:ext>
                  </a:extLst>
                </a:gridCol>
              </a:tblGrid>
              <a:tr h="260975">
                <a:tc>
                  <a:txBody>
                    <a:bodyPr/>
                    <a:lstStyle/>
                    <a:p>
                      <a:pPr>
                        <a:lnSpc>
                          <a:spcPts val="800"/>
                        </a:lnSpc>
                      </a:pPr>
                      <a:endParaRPr lang="en-GB" sz="1200" b="1" dirty="0">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r>
                        <a:rPr lang="en-GB" sz="1200" b="1" dirty="0">
                          <a:solidFill>
                            <a:schemeClr val="tx1"/>
                          </a:solidFill>
                          <a:latin typeface="Arial Narrow" panose="020B0606020202030204" pitchFamily="34" charset="0"/>
                        </a:rPr>
                        <a:t>Number of patients, 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ts val="800"/>
                        </a:lnSpc>
                      </a:pPr>
                      <a:r>
                        <a:rPr lang="en-GB" sz="1200" b="1" dirty="0">
                          <a:solidFill>
                            <a:schemeClr val="tx1"/>
                          </a:solidFill>
                          <a:latin typeface="Arial Narrow" panose="020B0606020202030204" pitchFamily="34" charset="0"/>
                        </a:rPr>
                        <a:t>Median rPFS, months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ts val="800"/>
                        </a:lnSpc>
                        <a:spcBef>
                          <a:spcPts val="0"/>
                        </a:spcBef>
                        <a:spcAft>
                          <a:spcPts val="0"/>
                        </a:spcAft>
                        <a:buClr>
                          <a:srgbClr val="000000"/>
                        </a:buClr>
                        <a:buSzTx/>
                        <a:buFont typeface="Arial"/>
                        <a:buNone/>
                        <a:tabLst/>
                        <a:defRPr/>
                      </a:pPr>
                      <a:endParaRPr lang="en-GB" sz="800" b="1" dirty="0">
                        <a:solidFill>
                          <a:srgbClr val="4472C4"/>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endParaRPr lang="en-GB" sz="1200" b="1"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endParaRPr lang="en-GB" sz="1200" b="1"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r>
                        <a:rPr lang="en-GB" sz="1200" b="1" dirty="0">
                          <a:latin typeface="Arial Narrow" panose="020B0606020202030204" pitchFamily="34" charset="0"/>
                        </a:rPr>
                        <a:t>HR (95% CI)</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7620782"/>
                  </a:ext>
                </a:extLst>
              </a:tr>
              <a:tr h="208200">
                <a:tc>
                  <a:txBody>
                    <a:bodyPr/>
                    <a:lstStyle/>
                    <a:p>
                      <a:r>
                        <a:rPr lang="en-GB" sz="1200" b="1" dirty="0">
                          <a:latin typeface="Arial Narrow" panose="020B0606020202030204" pitchFamily="34" charset="0"/>
                        </a:rPr>
                        <a:t>All patients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796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24.8</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16.6</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latin typeface="Arial Narrow" panose="020B0606020202030204" pitchFamily="34" charset="0"/>
                        </a:rPr>
                        <a:t>0.66 (0.54-0.81)</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9029361"/>
                  </a:ext>
                </a:extLst>
              </a:tr>
              <a:tr h="208200">
                <a:tc>
                  <a:txBody>
                    <a:bodyPr/>
                    <a:lstStyle/>
                    <a:p>
                      <a:r>
                        <a:rPr lang="en-GB" sz="1200" b="1" dirty="0">
                          <a:latin typeface="Arial Narrow" panose="020B0606020202030204" pitchFamily="34" charset="0"/>
                        </a:rPr>
                        <a:t>Age at randomisation, years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tx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tx2"/>
                        </a:solidFill>
                        <a:latin typeface="Arial Narrow" panose="020B0606020202030204" pitchFamily="34" charset="0"/>
                      </a:endParaRP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accent1"/>
                        </a:solidFill>
                        <a:latin typeface="Arial Narrow" panose="020B0606020202030204" pitchFamily="34" charset="0"/>
                      </a:endParaRP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9905194"/>
                  </a:ext>
                </a:extLst>
              </a:tr>
              <a:tr h="208200">
                <a:tc>
                  <a:txBody>
                    <a:bodyPr/>
                    <a:lstStyle/>
                    <a:p>
                      <a:r>
                        <a:rPr lang="en-GB" sz="1200" dirty="0">
                          <a:latin typeface="Arial Narrow" panose="020B0606020202030204" pitchFamily="34" charset="0"/>
                        </a:rPr>
                        <a:t>&lt;65</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227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NR</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16.4</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0.51 (0.35-0.75)</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022484"/>
                  </a:ext>
                </a:extLst>
              </a:tr>
              <a:tr h="208200">
                <a:tc>
                  <a:txBody>
                    <a:bodyPr/>
                    <a:lstStyle/>
                    <a:p>
                      <a:r>
                        <a:rPr lang="en-GB" sz="1200" dirty="0">
                          <a:latin typeface="Arial Narrow" panose="020B0606020202030204" pitchFamily="34" charset="0"/>
                        </a:rPr>
                        <a:t>≥65</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569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22.0</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16.7</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0.78 (0.62-0.98)</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7826403"/>
                  </a:ext>
                </a:extLst>
              </a:tr>
              <a:tr h="208200">
                <a:tc>
                  <a:txBody>
                    <a:bodyPr/>
                    <a:lstStyle/>
                    <a:p>
                      <a:r>
                        <a:rPr lang="en-GB" sz="1200" b="1" dirty="0">
                          <a:latin typeface="Arial Narrow" panose="020B0606020202030204" pitchFamily="34" charset="0"/>
                        </a:rPr>
                        <a:t>Site of distant metastases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tx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tx2"/>
                        </a:solidFill>
                        <a:latin typeface="Arial Narrow" panose="020B0606020202030204" pitchFamily="34" charset="0"/>
                      </a:endParaRP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accent1"/>
                        </a:solidFill>
                        <a:latin typeface="Arial Narrow" panose="020B0606020202030204" pitchFamily="34" charset="0"/>
                      </a:endParaRP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256102"/>
                  </a:ext>
                </a:extLst>
              </a:tr>
              <a:tr h="208200">
                <a:tc>
                  <a:txBody>
                    <a:bodyPr/>
                    <a:lstStyle/>
                    <a:p>
                      <a:r>
                        <a:rPr lang="en-GB" sz="1200" dirty="0">
                          <a:latin typeface="Arial Narrow" panose="020B0606020202030204" pitchFamily="34" charset="0"/>
                        </a:rPr>
                        <a:t>Bone only</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434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27.6</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22.2</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0.73 (0.54-0.98)</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4402483"/>
                  </a:ext>
                </a:extLst>
              </a:tr>
              <a:tr h="208200">
                <a:tc>
                  <a:txBody>
                    <a:bodyPr/>
                    <a:lstStyle/>
                    <a:p>
                      <a:r>
                        <a:rPr lang="en-GB" sz="1200" dirty="0">
                          <a:latin typeface="Arial Narrow" panose="020B0606020202030204" pitchFamily="34" charset="0"/>
                        </a:rPr>
                        <a:t>Visceral</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105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13.7</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10.9</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0.62 (0.39-0.99)</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3378592"/>
                  </a:ext>
                </a:extLst>
              </a:tr>
              <a:tr h="208200">
                <a:tc>
                  <a:txBody>
                    <a:bodyPr/>
                    <a:lstStyle/>
                    <a:p>
                      <a:r>
                        <a:rPr lang="en-GB" sz="1200" dirty="0">
                          <a:latin typeface="Arial Narrow" panose="020B0606020202030204" pitchFamily="34" charset="0"/>
                        </a:rPr>
                        <a:t>Other</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257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20.5</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13.7</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0.62 (0.44-0.85)</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0239514"/>
                  </a:ext>
                </a:extLst>
              </a:tr>
              <a:tr h="208200">
                <a:tc>
                  <a:txBody>
                    <a:bodyPr/>
                    <a:lstStyle/>
                    <a:p>
                      <a:r>
                        <a:rPr lang="en-GB" sz="1200" b="1" dirty="0">
                          <a:latin typeface="Arial Narrow" panose="020B0606020202030204" pitchFamily="34" charset="0"/>
                        </a:rPr>
                        <a:t>Docetaxel treatment at mHSPC stage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tx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tx2"/>
                        </a:solidFill>
                        <a:latin typeface="Arial Narrow" panose="020B0606020202030204" pitchFamily="34" charset="0"/>
                      </a:endParaRP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accent1"/>
                        </a:solidFill>
                        <a:latin typeface="Arial Narrow" panose="020B0606020202030204" pitchFamily="34" charset="0"/>
                      </a:endParaRP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8352617"/>
                  </a:ext>
                </a:extLst>
              </a:tr>
              <a:tr h="208200">
                <a:tc>
                  <a:txBody>
                    <a:bodyPr/>
                    <a:lstStyle/>
                    <a:p>
                      <a:r>
                        <a:rPr lang="en-GB" sz="1200" dirty="0">
                          <a:latin typeface="Arial Narrow" panose="020B0606020202030204" pitchFamily="34" charset="0"/>
                        </a:rPr>
                        <a:t>Yes</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189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27.6</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13.8</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0.61 (0.40-0.92)</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6122012"/>
                  </a:ext>
                </a:extLst>
              </a:tr>
              <a:tr h="208200">
                <a:tc>
                  <a:txBody>
                    <a:bodyPr/>
                    <a:lstStyle/>
                    <a:p>
                      <a:r>
                        <a:rPr lang="en-GB" sz="1200" dirty="0">
                          <a:latin typeface="Arial Narrow" panose="020B0606020202030204" pitchFamily="34" charset="0"/>
                        </a:rPr>
                        <a:t>No</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607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24.8</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16.8</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0.71 (0.56-0.89)</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95419"/>
                  </a:ext>
                </a:extLst>
              </a:tr>
              <a:tr h="208200">
                <a:tc>
                  <a:txBody>
                    <a:bodyPr/>
                    <a:lstStyle/>
                    <a:p>
                      <a:r>
                        <a:rPr lang="en-GB" sz="1200" b="1" dirty="0">
                          <a:latin typeface="Arial Narrow" panose="020B0606020202030204" pitchFamily="34" charset="0"/>
                        </a:rPr>
                        <a:t>HRRm status</a:t>
                      </a:r>
                      <a:r>
                        <a:rPr lang="en-GB" sz="1200" b="1" baseline="30000" dirty="0">
                          <a:latin typeface="Arial Narrow" panose="020B060602020203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tx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tx2"/>
                        </a:solidFill>
                        <a:latin typeface="Arial Narrow" panose="020B0606020202030204" pitchFamily="34" charset="0"/>
                      </a:endParaRP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accent1"/>
                        </a:solidFill>
                        <a:latin typeface="Arial Narrow" panose="020B0606020202030204" pitchFamily="34" charset="0"/>
                      </a:endParaRP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1725643"/>
                  </a:ext>
                </a:extLst>
              </a:tr>
              <a:tr h="208200">
                <a:tc>
                  <a:txBody>
                    <a:bodyPr/>
                    <a:lstStyle/>
                    <a:p>
                      <a:r>
                        <a:rPr lang="en-GB" sz="1200" dirty="0">
                          <a:latin typeface="Arial Narrow" panose="020B0606020202030204" pitchFamily="34" charset="0"/>
                        </a:rPr>
                        <a:t>HRRm</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226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NR</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13.9</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0.50 (0.34-0.73)</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4978641"/>
                  </a:ext>
                </a:extLst>
              </a:tr>
              <a:tr h="208200">
                <a:tc>
                  <a:txBody>
                    <a:bodyPr/>
                    <a:lstStyle/>
                    <a:p>
                      <a:r>
                        <a:rPr lang="en-GB" sz="1200" dirty="0">
                          <a:latin typeface="Arial Narrow" panose="020B0606020202030204" pitchFamily="34" charset="0"/>
                        </a:rPr>
                        <a:t>Non-HRRm</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552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24.1</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19.0</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0.76 (0.60-0.97)</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4112821"/>
                  </a:ext>
                </a:extLst>
              </a:tr>
              <a:tr h="208200">
                <a:tc>
                  <a:txBody>
                    <a:bodyPr/>
                    <a:lstStyle/>
                    <a:p>
                      <a:r>
                        <a:rPr lang="en-GB" sz="1200" b="1" i="1" dirty="0">
                          <a:latin typeface="Arial Narrow" panose="020B0606020202030204" pitchFamily="34" charset="0"/>
                        </a:rPr>
                        <a:t>BRCA</a:t>
                      </a:r>
                      <a:r>
                        <a:rPr lang="en-GB" sz="1200" b="1" dirty="0">
                          <a:latin typeface="Arial Narrow" panose="020B0606020202030204" pitchFamily="34" charset="0"/>
                        </a:rPr>
                        <a:t>m status</a:t>
                      </a:r>
                      <a:r>
                        <a:rPr lang="en-GB" sz="1200" b="1" baseline="30000" dirty="0">
                          <a:latin typeface="Arial Narrow" panose="020B060602020203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solidFill>
                          <a:schemeClr val="tx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tx2"/>
                        </a:solidFill>
                        <a:latin typeface="Arial Narrow" panose="020B0606020202030204" pitchFamily="34" charset="0"/>
                      </a:endParaRP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b="1" dirty="0">
                        <a:solidFill>
                          <a:schemeClr val="accent1"/>
                        </a:solidFill>
                        <a:latin typeface="Arial Narrow" panose="020B0606020202030204" pitchFamily="34" charset="0"/>
                      </a:endParaRP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6304259"/>
                  </a:ext>
                </a:extLst>
              </a:tr>
              <a:tr h="208200">
                <a:tc>
                  <a:txBody>
                    <a:bodyPr/>
                    <a:lstStyle/>
                    <a:p>
                      <a:r>
                        <a:rPr lang="en-GB" sz="1200" i="1" dirty="0">
                          <a:latin typeface="Arial Narrow" panose="020B0606020202030204" pitchFamily="34" charset="0"/>
                        </a:rPr>
                        <a:t>BRCA</a:t>
                      </a:r>
                      <a:r>
                        <a:rPr lang="en-GB" sz="1200" dirty="0">
                          <a:latin typeface="Arial Narrow" panose="020B0606020202030204" pitchFamily="34" charset="0"/>
                        </a:rPr>
                        <a:t>m</a:t>
                      </a:r>
                    </a:p>
                  </a:txBody>
                  <a:tcPr marL="240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NR</a:t>
                      </a:r>
                    </a:p>
                  </a:txBody>
                  <a:tcPr marL="144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8.4</a:t>
                      </a:r>
                    </a:p>
                  </a:txBody>
                  <a:tcPr marL="0" marR="3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0" anchor="ctr">
                    <a:lnL w="635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0.23 (0.12-0.43)</a:t>
                      </a:r>
                    </a:p>
                  </a:txBody>
                  <a:tcPr marL="0" marR="480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3083393"/>
                  </a:ext>
                </a:extLst>
              </a:tr>
              <a:tr h="325345">
                <a:tc>
                  <a:txBody>
                    <a:bodyPr/>
                    <a:lstStyle/>
                    <a:p>
                      <a:r>
                        <a:rPr lang="en-GB" sz="1200" i="1" dirty="0">
                          <a:latin typeface="Arial Narrow" panose="020B0606020202030204" pitchFamily="34" charset="0"/>
                        </a:rPr>
                        <a:t>Non-BRCA</a:t>
                      </a:r>
                      <a:r>
                        <a:rPr lang="en-GB" sz="1200" dirty="0">
                          <a:latin typeface="Arial Narrow" panose="020B0606020202030204" pitchFamily="34" charset="0"/>
                        </a:rPr>
                        <a:t>m</a:t>
                      </a:r>
                    </a:p>
                  </a:txBody>
                  <a:tcPr marL="240000" marR="0" marT="0" marB="120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tx1"/>
                          </a:solidFill>
                          <a:latin typeface="Arial Narrow" panose="020B0606020202030204" pitchFamily="34" charset="0"/>
                        </a:rPr>
                        <a:t>693</a:t>
                      </a:r>
                    </a:p>
                  </a:txBody>
                  <a:tcPr marL="0" marR="0" marT="0" marB="120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tx2"/>
                          </a:solidFill>
                          <a:latin typeface="Arial Narrow" panose="020B0606020202030204" pitchFamily="34" charset="0"/>
                        </a:rPr>
                        <a:t>24.1</a:t>
                      </a:r>
                    </a:p>
                  </a:txBody>
                  <a:tcPr marL="144000" marR="0" marT="0" marB="120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dirty="0">
                          <a:solidFill>
                            <a:schemeClr val="accent1"/>
                          </a:solidFill>
                          <a:latin typeface="Arial Narrow" panose="020B0606020202030204" pitchFamily="34" charset="0"/>
                        </a:rPr>
                        <a:t>19.0</a:t>
                      </a:r>
                    </a:p>
                  </a:txBody>
                  <a:tcPr marL="0" marR="336000" marT="0" marB="120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120000" anchor="ctr">
                    <a:lnL w="12700" cmpd="sng">
                      <a:noFill/>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latin typeface="Arial Narrow" panose="020B0606020202030204" pitchFamily="34" charset="0"/>
                      </a:endParaRPr>
                    </a:p>
                  </a:txBody>
                  <a:tcPr marL="0" marR="0" marT="0" marB="120000" anchor="ctr">
                    <a:lnL w="6350" cap="flat" cmpd="sng" algn="ctr">
                      <a:solidFill>
                        <a:schemeClr val="tx1"/>
                      </a:solidFill>
                      <a:prstDash val="dash"/>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latin typeface="Arial Narrow" panose="020B0606020202030204" pitchFamily="34" charset="0"/>
                        </a:rPr>
                        <a:t>0.76 (0.61-0.94)</a:t>
                      </a:r>
                    </a:p>
                  </a:txBody>
                  <a:tcPr marL="0" marR="480000" marT="0" marB="120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260976"/>
                  </a:ext>
                </a:extLst>
              </a:tr>
            </a:tbl>
          </a:graphicData>
        </a:graphic>
      </p:graphicFrame>
      <p:sp>
        <p:nvSpPr>
          <p:cNvPr id="17" name="Slide Number Placeholder 16">
            <a:extLst>
              <a:ext uri="{FF2B5EF4-FFF2-40B4-BE49-F238E27FC236}">
                <a16:creationId xmlns:a16="http://schemas.microsoft.com/office/drawing/2014/main" id="{A1BF2EBE-0406-5659-BB3B-2A437441F5B4}"/>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13" name="Rectangle 12">
            <a:extLst>
              <a:ext uri="{FF2B5EF4-FFF2-40B4-BE49-F238E27FC236}">
                <a16:creationId xmlns:a16="http://schemas.microsoft.com/office/drawing/2014/main" id="{41E9B4F7-F7BB-CB9C-9356-9C42E46E7414}"/>
              </a:ext>
            </a:extLst>
          </p:cNvPr>
          <p:cNvSpPr/>
          <p:nvPr/>
        </p:nvSpPr>
        <p:spPr>
          <a:xfrm>
            <a:off x="7716568" y="1699502"/>
            <a:ext cx="562557" cy="39209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cxnSp>
        <p:nvCxnSpPr>
          <p:cNvPr id="20" name="Straight Connector 19">
            <a:extLst>
              <a:ext uri="{FF2B5EF4-FFF2-40B4-BE49-F238E27FC236}">
                <a16:creationId xmlns:a16="http://schemas.microsoft.com/office/drawing/2014/main" id="{48E25B3E-AF2D-8456-22F6-3D5A414C0012}"/>
              </a:ext>
            </a:extLst>
          </p:cNvPr>
          <p:cNvCxnSpPr>
            <a:cxnSpLocks/>
          </p:cNvCxnSpPr>
          <p:nvPr/>
        </p:nvCxnSpPr>
        <p:spPr>
          <a:xfrm>
            <a:off x="7419372" y="3524568"/>
            <a:ext cx="902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F02EFD-3A22-273A-5544-A01759CAB187}"/>
              </a:ext>
            </a:extLst>
          </p:cNvPr>
          <p:cNvCxnSpPr>
            <a:cxnSpLocks/>
          </p:cNvCxnSpPr>
          <p:nvPr/>
        </p:nvCxnSpPr>
        <p:spPr>
          <a:xfrm>
            <a:off x="7422345" y="3498928"/>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6EEC20-D2B9-AB15-68C2-660BC5AB9BCA}"/>
              </a:ext>
            </a:extLst>
          </p:cNvPr>
          <p:cNvCxnSpPr>
            <a:cxnSpLocks/>
          </p:cNvCxnSpPr>
          <p:nvPr/>
        </p:nvCxnSpPr>
        <p:spPr>
          <a:xfrm>
            <a:off x="8321772" y="3498928"/>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7018748-C995-2C07-45AA-69323F8BE77A}"/>
              </a:ext>
            </a:extLst>
          </p:cNvPr>
          <p:cNvCxnSpPr>
            <a:cxnSpLocks/>
          </p:cNvCxnSpPr>
          <p:nvPr/>
        </p:nvCxnSpPr>
        <p:spPr>
          <a:xfrm>
            <a:off x="7723344" y="2064495"/>
            <a:ext cx="528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DFA950-E460-F514-655C-B40EE779FA44}"/>
              </a:ext>
            </a:extLst>
          </p:cNvPr>
          <p:cNvCxnSpPr>
            <a:cxnSpLocks/>
          </p:cNvCxnSpPr>
          <p:nvPr/>
        </p:nvCxnSpPr>
        <p:spPr>
          <a:xfrm>
            <a:off x="7726965" y="2038855"/>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4EAC33-CE48-E295-A234-2BE2406C7778}"/>
              </a:ext>
            </a:extLst>
          </p:cNvPr>
          <p:cNvCxnSpPr>
            <a:cxnSpLocks/>
          </p:cNvCxnSpPr>
          <p:nvPr/>
        </p:nvCxnSpPr>
        <p:spPr>
          <a:xfrm>
            <a:off x="8251344" y="2038855"/>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A2B7D4D-2742-1403-B6DA-2653F0D17627}"/>
              </a:ext>
            </a:extLst>
          </p:cNvPr>
          <p:cNvSpPr/>
          <p:nvPr/>
        </p:nvSpPr>
        <p:spPr>
          <a:xfrm>
            <a:off x="7832393" y="3483925"/>
            <a:ext cx="83399" cy="833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nvGrpSpPr>
          <p:cNvPr id="23" name="Group 22">
            <a:extLst>
              <a:ext uri="{FF2B5EF4-FFF2-40B4-BE49-F238E27FC236}">
                <a16:creationId xmlns:a16="http://schemas.microsoft.com/office/drawing/2014/main" id="{D1A289B0-9EBC-FEA8-A2AD-F5EF9B8C1456}"/>
              </a:ext>
            </a:extLst>
          </p:cNvPr>
          <p:cNvGrpSpPr/>
          <p:nvPr/>
        </p:nvGrpSpPr>
        <p:grpSpPr>
          <a:xfrm>
            <a:off x="7685708" y="3055020"/>
            <a:ext cx="816000" cy="100079"/>
            <a:chOff x="7685708" y="2834938"/>
            <a:chExt cx="816000" cy="100079"/>
          </a:xfrm>
        </p:grpSpPr>
        <p:cxnSp>
          <p:nvCxnSpPr>
            <p:cNvPr id="50" name="Straight Connector 49">
              <a:extLst>
                <a:ext uri="{FF2B5EF4-FFF2-40B4-BE49-F238E27FC236}">
                  <a16:creationId xmlns:a16="http://schemas.microsoft.com/office/drawing/2014/main" id="{0E403F73-2911-5221-8505-06211A2336A0}"/>
                </a:ext>
              </a:extLst>
            </p:cNvPr>
            <p:cNvCxnSpPr>
              <a:cxnSpLocks/>
            </p:cNvCxnSpPr>
            <p:nvPr/>
          </p:nvCxnSpPr>
          <p:spPr>
            <a:xfrm>
              <a:off x="7685708" y="2884547"/>
              <a:ext cx="816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A93C8D-9892-CDF3-DFE2-EDE960412C46}"/>
                </a:ext>
              </a:extLst>
            </p:cNvPr>
            <p:cNvCxnSpPr>
              <a:cxnSpLocks/>
            </p:cNvCxnSpPr>
            <p:nvPr/>
          </p:nvCxnSpPr>
          <p:spPr>
            <a:xfrm>
              <a:off x="7688396" y="2858907"/>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A14B7D-B446-FFB2-B95E-1702EF073852}"/>
                </a:ext>
              </a:extLst>
            </p:cNvPr>
            <p:cNvCxnSpPr>
              <a:cxnSpLocks/>
            </p:cNvCxnSpPr>
            <p:nvPr/>
          </p:nvCxnSpPr>
          <p:spPr>
            <a:xfrm>
              <a:off x="8501708" y="2858907"/>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A734229-1F56-8BD7-ACE4-904A6F9E0597}"/>
                </a:ext>
              </a:extLst>
            </p:cNvPr>
            <p:cNvSpPr/>
            <p:nvPr/>
          </p:nvSpPr>
          <p:spPr>
            <a:xfrm>
              <a:off x="8053863" y="2834938"/>
              <a:ext cx="100079" cy="1000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19" name="Group 18">
            <a:extLst>
              <a:ext uri="{FF2B5EF4-FFF2-40B4-BE49-F238E27FC236}">
                <a16:creationId xmlns:a16="http://schemas.microsoft.com/office/drawing/2014/main" id="{049949FD-8CCA-6491-A3DD-EE9D33335CC1}"/>
              </a:ext>
            </a:extLst>
          </p:cNvPr>
          <p:cNvGrpSpPr/>
          <p:nvPr/>
        </p:nvGrpSpPr>
        <p:grpSpPr>
          <a:xfrm>
            <a:off x="7881815" y="2615380"/>
            <a:ext cx="638400" cy="161239"/>
            <a:chOff x="7881815" y="2344137"/>
            <a:chExt cx="638400" cy="161239"/>
          </a:xfrm>
        </p:grpSpPr>
        <p:cxnSp>
          <p:nvCxnSpPr>
            <p:cNvPr id="24" name="Straight Connector 23">
              <a:extLst>
                <a:ext uri="{FF2B5EF4-FFF2-40B4-BE49-F238E27FC236}">
                  <a16:creationId xmlns:a16="http://schemas.microsoft.com/office/drawing/2014/main" id="{5987912C-FD40-51B9-E8ED-359124117E53}"/>
                </a:ext>
              </a:extLst>
            </p:cNvPr>
            <p:cNvCxnSpPr>
              <a:cxnSpLocks/>
            </p:cNvCxnSpPr>
            <p:nvPr/>
          </p:nvCxnSpPr>
          <p:spPr>
            <a:xfrm>
              <a:off x="7881815" y="2420827"/>
              <a:ext cx="6384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A2FD27-8698-D814-56EA-3354902B87DE}"/>
                </a:ext>
              </a:extLst>
            </p:cNvPr>
            <p:cNvCxnSpPr>
              <a:cxnSpLocks/>
            </p:cNvCxnSpPr>
            <p:nvPr/>
          </p:nvCxnSpPr>
          <p:spPr>
            <a:xfrm>
              <a:off x="7883918" y="2395187"/>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B4F231-6E05-D758-4F3D-D607F1855F22}"/>
                </a:ext>
              </a:extLst>
            </p:cNvPr>
            <p:cNvCxnSpPr>
              <a:cxnSpLocks/>
            </p:cNvCxnSpPr>
            <p:nvPr/>
          </p:nvCxnSpPr>
          <p:spPr>
            <a:xfrm>
              <a:off x="8520215" y="2395187"/>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C64ED27-E9DB-E5B4-370B-FD3AB321EFDB}"/>
                </a:ext>
              </a:extLst>
            </p:cNvPr>
            <p:cNvSpPr/>
            <p:nvPr/>
          </p:nvSpPr>
          <p:spPr>
            <a:xfrm>
              <a:off x="8146787" y="2344137"/>
              <a:ext cx="161239" cy="1612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18" name="Group 17">
            <a:extLst>
              <a:ext uri="{FF2B5EF4-FFF2-40B4-BE49-F238E27FC236}">
                <a16:creationId xmlns:a16="http://schemas.microsoft.com/office/drawing/2014/main" id="{7A69AFD2-5970-B387-C5E7-408D3222FACE}"/>
              </a:ext>
            </a:extLst>
          </p:cNvPr>
          <p:cNvGrpSpPr/>
          <p:nvPr/>
        </p:nvGrpSpPr>
        <p:grpSpPr>
          <a:xfrm>
            <a:off x="7114053" y="2453202"/>
            <a:ext cx="1051200" cy="61159"/>
            <a:chOff x="7114053" y="2162117"/>
            <a:chExt cx="1051200" cy="61159"/>
          </a:xfrm>
        </p:grpSpPr>
        <p:cxnSp>
          <p:nvCxnSpPr>
            <p:cNvPr id="42" name="Straight Connector 41">
              <a:extLst>
                <a:ext uri="{FF2B5EF4-FFF2-40B4-BE49-F238E27FC236}">
                  <a16:creationId xmlns:a16="http://schemas.microsoft.com/office/drawing/2014/main" id="{725C0E1B-9261-A825-663B-90056F999678}"/>
                </a:ext>
              </a:extLst>
            </p:cNvPr>
            <p:cNvCxnSpPr>
              <a:cxnSpLocks/>
            </p:cNvCxnSpPr>
            <p:nvPr/>
          </p:nvCxnSpPr>
          <p:spPr>
            <a:xfrm>
              <a:off x="7114053" y="2192552"/>
              <a:ext cx="10512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445E01-28CC-0444-66E2-407F4351DD03}"/>
                </a:ext>
              </a:extLst>
            </p:cNvPr>
            <p:cNvCxnSpPr>
              <a:cxnSpLocks/>
            </p:cNvCxnSpPr>
            <p:nvPr/>
          </p:nvCxnSpPr>
          <p:spPr>
            <a:xfrm>
              <a:off x="7116030" y="2166912"/>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BFEB74-67E7-F416-E4E4-E424E9E1DCCC}"/>
                </a:ext>
              </a:extLst>
            </p:cNvPr>
            <p:cNvCxnSpPr>
              <a:cxnSpLocks/>
            </p:cNvCxnSpPr>
            <p:nvPr/>
          </p:nvCxnSpPr>
          <p:spPr>
            <a:xfrm>
              <a:off x="8165253" y="2166912"/>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D8CB492-DF8A-46A0-4DAE-72E52FD5C114}"/>
                </a:ext>
              </a:extLst>
            </p:cNvPr>
            <p:cNvSpPr/>
            <p:nvPr/>
          </p:nvSpPr>
          <p:spPr>
            <a:xfrm>
              <a:off x="7622382" y="2162117"/>
              <a:ext cx="61159" cy="611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sp>
        <p:nvSpPr>
          <p:cNvPr id="100" name="Oval 99">
            <a:extLst>
              <a:ext uri="{FF2B5EF4-FFF2-40B4-BE49-F238E27FC236}">
                <a16:creationId xmlns:a16="http://schemas.microsoft.com/office/drawing/2014/main" id="{872F990D-8CE1-0CA8-8C2C-12CA2AB26C36}"/>
              </a:ext>
            </a:extLst>
          </p:cNvPr>
          <p:cNvSpPr/>
          <p:nvPr/>
        </p:nvSpPr>
        <p:spPr>
          <a:xfrm>
            <a:off x="7888247" y="1952190"/>
            <a:ext cx="216837" cy="2168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nvGrpSpPr>
          <p:cNvPr id="27" name="Group 26">
            <a:extLst>
              <a:ext uri="{FF2B5EF4-FFF2-40B4-BE49-F238E27FC236}">
                <a16:creationId xmlns:a16="http://schemas.microsoft.com/office/drawing/2014/main" id="{0A2EC6D0-8CCF-D7B7-8303-A1ACE2ED0DAB}"/>
              </a:ext>
            </a:extLst>
          </p:cNvPr>
          <p:cNvGrpSpPr/>
          <p:nvPr/>
        </p:nvGrpSpPr>
        <p:grpSpPr>
          <a:xfrm>
            <a:off x="7236572" y="3286024"/>
            <a:ext cx="1281600" cy="60959"/>
            <a:chOff x="7236572" y="3086663"/>
            <a:chExt cx="1281600" cy="60959"/>
          </a:xfrm>
        </p:grpSpPr>
        <p:cxnSp>
          <p:nvCxnSpPr>
            <p:cNvPr id="54" name="Straight Connector 53">
              <a:extLst>
                <a:ext uri="{FF2B5EF4-FFF2-40B4-BE49-F238E27FC236}">
                  <a16:creationId xmlns:a16="http://schemas.microsoft.com/office/drawing/2014/main" id="{1B35DF25-FC7B-BD5E-20EC-DD0677338658}"/>
                </a:ext>
              </a:extLst>
            </p:cNvPr>
            <p:cNvCxnSpPr>
              <a:cxnSpLocks/>
            </p:cNvCxnSpPr>
            <p:nvPr/>
          </p:nvCxnSpPr>
          <p:spPr>
            <a:xfrm>
              <a:off x="7236572" y="3114023"/>
              <a:ext cx="12816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FF21CB9-FB1F-9671-7585-6F495FBDFC1C}"/>
                </a:ext>
              </a:extLst>
            </p:cNvPr>
            <p:cNvCxnSpPr>
              <a:cxnSpLocks/>
            </p:cNvCxnSpPr>
            <p:nvPr/>
          </p:nvCxnSpPr>
          <p:spPr>
            <a:xfrm>
              <a:off x="7240794" y="3088383"/>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7A4F475-FEFD-E22D-2B2A-5B29139F7FCA}"/>
                </a:ext>
              </a:extLst>
            </p:cNvPr>
            <p:cNvCxnSpPr>
              <a:cxnSpLocks/>
            </p:cNvCxnSpPr>
            <p:nvPr/>
          </p:nvCxnSpPr>
          <p:spPr>
            <a:xfrm>
              <a:off x="8518172" y="3088383"/>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01AA2E72-3F2E-2A19-F320-C35E575F7151}"/>
                </a:ext>
              </a:extLst>
            </p:cNvPr>
            <p:cNvSpPr/>
            <p:nvPr/>
          </p:nvSpPr>
          <p:spPr>
            <a:xfrm>
              <a:off x="7916850" y="3086663"/>
              <a:ext cx="60959" cy="609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31" name="Group 30">
            <a:extLst>
              <a:ext uri="{FF2B5EF4-FFF2-40B4-BE49-F238E27FC236}">
                <a16:creationId xmlns:a16="http://schemas.microsoft.com/office/drawing/2014/main" id="{8A66E02D-979F-AF99-9D31-A5C274F1C016}"/>
              </a:ext>
            </a:extLst>
          </p:cNvPr>
          <p:cNvGrpSpPr/>
          <p:nvPr/>
        </p:nvGrpSpPr>
        <p:grpSpPr>
          <a:xfrm>
            <a:off x="7289453" y="3896095"/>
            <a:ext cx="1123200" cy="60959"/>
            <a:chOff x="7289453" y="3778490"/>
            <a:chExt cx="1123200" cy="60959"/>
          </a:xfrm>
        </p:grpSpPr>
        <p:cxnSp>
          <p:nvCxnSpPr>
            <p:cNvPr id="66" name="Straight Connector 65">
              <a:extLst>
                <a:ext uri="{FF2B5EF4-FFF2-40B4-BE49-F238E27FC236}">
                  <a16:creationId xmlns:a16="http://schemas.microsoft.com/office/drawing/2014/main" id="{79E3FC70-524C-D880-CC4E-905202AA13EE}"/>
                </a:ext>
              </a:extLst>
            </p:cNvPr>
            <p:cNvCxnSpPr>
              <a:cxnSpLocks/>
            </p:cNvCxnSpPr>
            <p:nvPr/>
          </p:nvCxnSpPr>
          <p:spPr>
            <a:xfrm>
              <a:off x="7289453" y="3806785"/>
              <a:ext cx="11232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18E5F1C-56AD-460F-0D9F-55F7CC03B2C8}"/>
                </a:ext>
              </a:extLst>
            </p:cNvPr>
            <p:cNvCxnSpPr>
              <a:cxnSpLocks/>
            </p:cNvCxnSpPr>
            <p:nvPr/>
          </p:nvCxnSpPr>
          <p:spPr>
            <a:xfrm>
              <a:off x="7293153" y="3781145"/>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6C85031-3FC0-6A8A-B9A0-AA61304862BB}"/>
                </a:ext>
              </a:extLst>
            </p:cNvPr>
            <p:cNvCxnSpPr>
              <a:cxnSpLocks/>
            </p:cNvCxnSpPr>
            <p:nvPr/>
          </p:nvCxnSpPr>
          <p:spPr>
            <a:xfrm>
              <a:off x="8412653" y="3781145"/>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955B0025-D25B-B92D-0D27-6E05EF14A365}"/>
                </a:ext>
              </a:extLst>
            </p:cNvPr>
            <p:cNvSpPr/>
            <p:nvPr/>
          </p:nvSpPr>
          <p:spPr>
            <a:xfrm>
              <a:off x="7815642" y="3778490"/>
              <a:ext cx="60959" cy="609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34" name="Group 33">
            <a:extLst>
              <a:ext uri="{FF2B5EF4-FFF2-40B4-BE49-F238E27FC236}">
                <a16:creationId xmlns:a16="http://schemas.microsoft.com/office/drawing/2014/main" id="{024B3BB8-716A-9A58-02C7-34B9A2375257}"/>
              </a:ext>
            </a:extLst>
          </p:cNvPr>
          <p:cNvGrpSpPr/>
          <p:nvPr/>
        </p:nvGrpSpPr>
        <p:grpSpPr>
          <a:xfrm>
            <a:off x="7755084" y="4061587"/>
            <a:ext cx="624000" cy="166797"/>
            <a:chOff x="7755084" y="3947666"/>
            <a:chExt cx="624000" cy="166797"/>
          </a:xfrm>
        </p:grpSpPr>
        <p:cxnSp>
          <p:nvCxnSpPr>
            <p:cNvPr id="70" name="Straight Connector 69">
              <a:extLst>
                <a:ext uri="{FF2B5EF4-FFF2-40B4-BE49-F238E27FC236}">
                  <a16:creationId xmlns:a16="http://schemas.microsoft.com/office/drawing/2014/main" id="{1158B6E7-6368-6554-5374-6AEF458D25EE}"/>
                </a:ext>
              </a:extLst>
            </p:cNvPr>
            <p:cNvCxnSpPr>
              <a:cxnSpLocks/>
            </p:cNvCxnSpPr>
            <p:nvPr/>
          </p:nvCxnSpPr>
          <p:spPr>
            <a:xfrm>
              <a:off x="7755084" y="4034221"/>
              <a:ext cx="624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F257EB-4639-4907-9507-2E951083F3E7}"/>
                </a:ext>
              </a:extLst>
            </p:cNvPr>
            <p:cNvCxnSpPr>
              <a:cxnSpLocks/>
            </p:cNvCxnSpPr>
            <p:nvPr/>
          </p:nvCxnSpPr>
          <p:spPr>
            <a:xfrm>
              <a:off x="7757139" y="4008581"/>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26DFDC1-05C5-95A8-A69B-9EDBB7ACDA28}"/>
                </a:ext>
              </a:extLst>
            </p:cNvPr>
            <p:cNvCxnSpPr>
              <a:cxnSpLocks/>
            </p:cNvCxnSpPr>
            <p:nvPr/>
          </p:nvCxnSpPr>
          <p:spPr>
            <a:xfrm>
              <a:off x="8379084" y="4008581"/>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A600BE73-7F5E-83F1-D7C1-EC34E97F5BB1}"/>
                </a:ext>
              </a:extLst>
            </p:cNvPr>
            <p:cNvSpPr/>
            <p:nvPr/>
          </p:nvSpPr>
          <p:spPr>
            <a:xfrm>
              <a:off x="7992460" y="3947666"/>
              <a:ext cx="166797" cy="1667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46" name="Group 45">
            <a:extLst>
              <a:ext uri="{FF2B5EF4-FFF2-40B4-BE49-F238E27FC236}">
                <a16:creationId xmlns:a16="http://schemas.microsoft.com/office/drawing/2014/main" id="{B34FA23F-2740-43F5-2460-0C3FE452F516}"/>
              </a:ext>
            </a:extLst>
          </p:cNvPr>
          <p:cNvGrpSpPr/>
          <p:nvPr/>
        </p:nvGrpSpPr>
        <p:grpSpPr>
          <a:xfrm>
            <a:off x="7884363" y="5312993"/>
            <a:ext cx="585600" cy="177917"/>
            <a:chOff x="7884363" y="5322843"/>
            <a:chExt cx="585600" cy="177917"/>
          </a:xfrm>
        </p:grpSpPr>
        <p:cxnSp>
          <p:nvCxnSpPr>
            <p:cNvPr id="89" name="Straight Connector 88">
              <a:extLst>
                <a:ext uri="{FF2B5EF4-FFF2-40B4-BE49-F238E27FC236}">
                  <a16:creationId xmlns:a16="http://schemas.microsoft.com/office/drawing/2014/main" id="{B6F2DCE6-1B71-6A2D-6226-DB21CA0AF6BF}"/>
                </a:ext>
              </a:extLst>
            </p:cNvPr>
            <p:cNvCxnSpPr>
              <a:cxnSpLocks/>
            </p:cNvCxnSpPr>
            <p:nvPr/>
          </p:nvCxnSpPr>
          <p:spPr>
            <a:xfrm>
              <a:off x="7884363" y="5414272"/>
              <a:ext cx="5856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6EAB963-57BA-D158-402D-4C6766FAD82C}"/>
                </a:ext>
              </a:extLst>
            </p:cNvPr>
            <p:cNvCxnSpPr>
              <a:cxnSpLocks/>
            </p:cNvCxnSpPr>
            <p:nvPr/>
          </p:nvCxnSpPr>
          <p:spPr>
            <a:xfrm>
              <a:off x="7886292" y="5388632"/>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47B967-7425-2D1D-3D95-3992D81B8BA5}"/>
                </a:ext>
              </a:extLst>
            </p:cNvPr>
            <p:cNvCxnSpPr>
              <a:cxnSpLocks/>
            </p:cNvCxnSpPr>
            <p:nvPr/>
          </p:nvCxnSpPr>
          <p:spPr>
            <a:xfrm>
              <a:off x="8469963" y="5388632"/>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7489DCD7-D81E-429C-A522-2A215DAA5C51}"/>
                </a:ext>
              </a:extLst>
            </p:cNvPr>
            <p:cNvSpPr/>
            <p:nvPr/>
          </p:nvSpPr>
          <p:spPr>
            <a:xfrm>
              <a:off x="8117424" y="5322843"/>
              <a:ext cx="177917" cy="1779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37" name="Group 36">
            <a:extLst>
              <a:ext uri="{FF2B5EF4-FFF2-40B4-BE49-F238E27FC236}">
                <a16:creationId xmlns:a16="http://schemas.microsoft.com/office/drawing/2014/main" id="{EB3E2AF4-A269-0CD7-3475-7BCE563D4C25}"/>
              </a:ext>
            </a:extLst>
          </p:cNvPr>
          <p:cNvGrpSpPr/>
          <p:nvPr/>
        </p:nvGrpSpPr>
        <p:grpSpPr>
          <a:xfrm>
            <a:off x="7876548" y="4710979"/>
            <a:ext cx="624000" cy="138999"/>
            <a:chOff x="7876548" y="4672098"/>
            <a:chExt cx="624000" cy="138999"/>
          </a:xfrm>
        </p:grpSpPr>
        <p:cxnSp>
          <p:nvCxnSpPr>
            <p:cNvPr id="85" name="Straight Connector 84">
              <a:extLst>
                <a:ext uri="{FF2B5EF4-FFF2-40B4-BE49-F238E27FC236}">
                  <a16:creationId xmlns:a16="http://schemas.microsoft.com/office/drawing/2014/main" id="{8C3F2A18-B9EF-8CC2-B271-EECC153B5F9D}"/>
                </a:ext>
              </a:extLst>
            </p:cNvPr>
            <p:cNvCxnSpPr>
              <a:cxnSpLocks/>
            </p:cNvCxnSpPr>
            <p:nvPr/>
          </p:nvCxnSpPr>
          <p:spPr>
            <a:xfrm>
              <a:off x="7876548" y="4733089"/>
              <a:ext cx="624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32542C-B9DD-88E4-4FBE-2D4C552C7D3C}"/>
                </a:ext>
              </a:extLst>
            </p:cNvPr>
            <p:cNvCxnSpPr>
              <a:cxnSpLocks/>
            </p:cNvCxnSpPr>
            <p:nvPr/>
          </p:nvCxnSpPr>
          <p:spPr>
            <a:xfrm>
              <a:off x="7878603" y="4707449"/>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6F5DB89-EB4C-6104-563A-B2A6109E2AA2}"/>
                </a:ext>
              </a:extLst>
            </p:cNvPr>
            <p:cNvCxnSpPr>
              <a:cxnSpLocks/>
            </p:cNvCxnSpPr>
            <p:nvPr/>
          </p:nvCxnSpPr>
          <p:spPr>
            <a:xfrm>
              <a:off x="8500548" y="4707449"/>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3A4FD684-4202-4658-87DF-B781EE754F6D}"/>
                </a:ext>
              </a:extLst>
            </p:cNvPr>
            <p:cNvSpPr/>
            <p:nvPr/>
          </p:nvSpPr>
          <p:spPr>
            <a:xfrm>
              <a:off x="8117973" y="4672098"/>
              <a:ext cx="138999" cy="1389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45" name="Group 44">
            <a:extLst>
              <a:ext uri="{FF2B5EF4-FFF2-40B4-BE49-F238E27FC236}">
                <a16:creationId xmlns:a16="http://schemas.microsoft.com/office/drawing/2014/main" id="{27B885BF-DAD3-8B19-53E4-1B89E5EB4387}"/>
              </a:ext>
            </a:extLst>
          </p:cNvPr>
          <p:cNvGrpSpPr/>
          <p:nvPr/>
        </p:nvGrpSpPr>
        <p:grpSpPr>
          <a:xfrm>
            <a:off x="5659233" y="5147499"/>
            <a:ext cx="1752000" cy="60959"/>
            <a:chOff x="5668872" y="5158550"/>
            <a:chExt cx="1752000" cy="60959"/>
          </a:xfrm>
        </p:grpSpPr>
        <p:cxnSp>
          <p:nvCxnSpPr>
            <p:cNvPr id="28" name="Straight Connector 27">
              <a:extLst>
                <a:ext uri="{FF2B5EF4-FFF2-40B4-BE49-F238E27FC236}">
                  <a16:creationId xmlns:a16="http://schemas.microsoft.com/office/drawing/2014/main" id="{B78CE156-3EE3-10E0-D0B5-A54A7363A1B6}"/>
                </a:ext>
              </a:extLst>
            </p:cNvPr>
            <p:cNvCxnSpPr>
              <a:cxnSpLocks/>
            </p:cNvCxnSpPr>
            <p:nvPr/>
          </p:nvCxnSpPr>
          <p:spPr>
            <a:xfrm>
              <a:off x="5668872" y="5192871"/>
              <a:ext cx="17520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637ECE-F557-F78F-34D4-0EE4A964A504}"/>
                </a:ext>
              </a:extLst>
            </p:cNvPr>
            <p:cNvCxnSpPr>
              <a:cxnSpLocks/>
            </p:cNvCxnSpPr>
            <p:nvPr/>
          </p:nvCxnSpPr>
          <p:spPr>
            <a:xfrm>
              <a:off x="5674643" y="5167231"/>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0F6DA7-847F-AF1F-7EAA-8493B6E78A28}"/>
                </a:ext>
              </a:extLst>
            </p:cNvPr>
            <p:cNvCxnSpPr>
              <a:cxnSpLocks/>
            </p:cNvCxnSpPr>
            <p:nvPr/>
          </p:nvCxnSpPr>
          <p:spPr>
            <a:xfrm>
              <a:off x="7420872" y="5167231"/>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9BD27D63-6A95-4455-9242-595B89116806}"/>
                </a:ext>
              </a:extLst>
            </p:cNvPr>
            <p:cNvSpPr/>
            <p:nvPr/>
          </p:nvSpPr>
          <p:spPr>
            <a:xfrm>
              <a:off x="6506941" y="5158550"/>
              <a:ext cx="60959" cy="609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grpSp>
        <p:nvGrpSpPr>
          <p:cNvPr id="41" name="Group 40">
            <a:extLst>
              <a:ext uri="{FF2B5EF4-FFF2-40B4-BE49-F238E27FC236}">
                <a16:creationId xmlns:a16="http://schemas.microsoft.com/office/drawing/2014/main" id="{A836C91D-8421-0FB0-99F5-AC32FC631530}"/>
              </a:ext>
            </a:extLst>
          </p:cNvPr>
          <p:cNvGrpSpPr/>
          <p:nvPr/>
        </p:nvGrpSpPr>
        <p:grpSpPr>
          <a:xfrm>
            <a:off x="7126812" y="4529446"/>
            <a:ext cx="1017600" cy="66719"/>
            <a:chOff x="7126812" y="4468475"/>
            <a:chExt cx="1017600" cy="66719"/>
          </a:xfrm>
        </p:grpSpPr>
        <p:cxnSp>
          <p:nvCxnSpPr>
            <p:cNvPr id="81" name="Straight Connector 80">
              <a:extLst>
                <a:ext uri="{FF2B5EF4-FFF2-40B4-BE49-F238E27FC236}">
                  <a16:creationId xmlns:a16="http://schemas.microsoft.com/office/drawing/2014/main" id="{4A4E5C59-F751-1AB5-BA7C-087787A1E6DA}"/>
                </a:ext>
              </a:extLst>
            </p:cNvPr>
            <p:cNvCxnSpPr>
              <a:cxnSpLocks/>
            </p:cNvCxnSpPr>
            <p:nvPr/>
          </p:nvCxnSpPr>
          <p:spPr>
            <a:xfrm>
              <a:off x="7126812" y="4501161"/>
              <a:ext cx="101760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D186FC2-3B99-273C-0BC4-54B6DA31F4EC}"/>
                </a:ext>
              </a:extLst>
            </p:cNvPr>
            <p:cNvCxnSpPr>
              <a:cxnSpLocks/>
            </p:cNvCxnSpPr>
            <p:nvPr/>
          </p:nvCxnSpPr>
          <p:spPr>
            <a:xfrm>
              <a:off x="7130164" y="4475521"/>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249980-26B0-2CBA-EC34-ACC6784741E4}"/>
                </a:ext>
              </a:extLst>
            </p:cNvPr>
            <p:cNvCxnSpPr>
              <a:cxnSpLocks/>
            </p:cNvCxnSpPr>
            <p:nvPr/>
          </p:nvCxnSpPr>
          <p:spPr>
            <a:xfrm>
              <a:off x="8144412" y="4475521"/>
              <a:ext cx="0" cy="5128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A472A1AB-53AB-43D8-9C3C-46B100C93092}"/>
                </a:ext>
              </a:extLst>
            </p:cNvPr>
            <p:cNvSpPr/>
            <p:nvPr/>
          </p:nvSpPr>
          <p:spPr>
            <a:xfrm>
              <a:off x="7616942" y="4468475"/>
              <a:ext cx="66719" cy="66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grpSp>
      <p:cxnSp>
        <p:nvCxnSpPr>
          <p:cNvPr id="73" name="Straight Connector 72">
            <a:extLst>
              <a:ext uri="{FF2B5EF4-FFF2-40B4-BE49-F238E27FC236}">
                <a16:creationId xmlns:a16="http://schemas.microsoft.com/office/drawing/2014/main" id="{6750D2C1-A4C2-F770-1C2B-B1E3A6F346A8}"/>
              </a:ext>
            </a:extLst>
          </p:cNvPr>
          <p:cNvCxnSpPr/>
          <p:nvPr/>
        </p:nvCxnSpPr>
        <p:spPr>
          <a:xfrm>
            <a:off x="5419600" y="5624399"/>
            <a:ext cx="626121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11E096-2360-0CF3-852C-70DD213B2933}"/>
              </a:ext>
            </a:extLst>
          </p:cNvPr>
          <p:cNvCxnSpPr>
            <a:cxnSpLocks/>
          </p:cNvCxnSpPr>
          <p:nvPr/>
        </p:nvCxnSpPr>
        <p:spPr>
          <a:xfrm rot="5400000" flipH="1">
            <a:off x="11653900" y="5649072"/>
            <a:ext cx="53552"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E021861-29AC-AD07-2096-670F019369EB}"/>
              </a:ext>
            </a:extLst>
          </p:cNvPr>
          <p:cNvCxnSpPr>
            <a:cxnSpLocks/>
          </p:cNvCxnSpPr>
          <p:nvPr/>
        </p:nvCxnSpPr>
        <p:spPr>
          <a:xfrm rot="5400000" flipH="1">
            <a:off x="8517925" y="5639160"/>
            <a:ext cx="53552"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76CC321-40D7-C000-51ED-948923153177}"/>
              </a:ext>
            </a:extLst>
          </p:cNvPr>
          <p:cNvCxnSpPr>
            <a:cxnSpLocks/>
          </p:cNvCxnSpPr>
          <p:nvPr/>
        </p:nvCxnSpPr>
        <p:spPr>
          <a:xfrm rot="5400000" flipH="1">
            <a:off x="5387720" y="5649072"/>
            <a:ext cx="53552"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 Placeholder 285">
            <a:extLst>
              <a:ext uri="{FF2B5EF4-FFF2-40B4-BE49-F238E27FC236}">
                <a16:creationId xmlns:a16="http://schemas.microsoft.com/office/drawing/2014/main" id="{1EF50FE2-20CB-CCA8-5906-0FA49E3CE22A}"/>
              </a:ext>
            </a:extLst>
          </p:cNvPr>
          <p:cNvSpPr>
            <a:spLocks noGrp="1"/>
          </p:cNvSpPr>
          <p:nvPr>
            <p:ph type="body" idx="1"/>
          </p:nvPr>
        </p:nvSpPr>
        <p:spPr>
          <a:xfrm>
            <a:off x="609600" y="910800"/>
            <a:ext cx="10972800" cy="702470"/>
          </a:xfrm>
        </p:spPr>
        <p:txBody>
          <a:bodyPr/>
          <a:lstStyle/>
          <a:p>
            <a:r>
              <a:rPr lang="en-GB" sz="2000" dirty="0">
                <a:solidFill>
                  <a:schemeClr val="accent1"/>
                </a:solidFill>
              </a:rPr>
              <a:t>In the ITT population, median OS was &gt;7 months longer in the abiraterone + olaparib arm</a:t>
            </a:r>
            <a:endParaRPr lang="en-GB" dirty="0"/>
          </a:p>
        </p:txBody>
      </p:sp>
      <p:sp>
        <p:nvSpPr>
          <p:cNvPr id="2" name="Title 1">
            <a:extLst>
              <a:ext uri="{FF2B5EF4-FFF2-40B4-BE49-F238E27FC236}">
                <a16:creationId xmlns:a16="http://schemas.microsoft.com/office/drawing/2014/main" id="{7554FAD1-7F6B-4292-94B3-4BD4FAC0638C}"/>
              </a:ext>
            </a:extLst>
          </p:cNvPr>
          <p:cNvSpPr>
            <a:spLocks noGrp="1"/>
          </p:cNvSpPr>
          <p:nvPr>
            <p:ph type="title"/>
          </p:nvPr>
        </p:nvSpPr>
        <p:spPr/>
        <p:txBody>
          <a:bodyPr>
            <a:normAutofit/>
          </a:bodyPr>
          <a:lstStyle/>
          <a:p>
            <a:r>
              <a:rPr lang="en-GB" dirty="0"/>
              <a:t>PRO</a:t>
            </a:r>
            <a:r>
              <a:rPr lang="en-GB" cap="none" dirty="0"/>
              <a:t>pel</a:t>
            </a:r>
            <a:r>
              <a:rPr lang="en-GB" dirty="0"/>
              <a:t>: OS at final analysis (DCO3)</a:t>
            </a:r>
            <a:endParaRPr lang="en-GB" dirty="0">
              <a:solidFill>
                <a:schemeClr val="accent1"/>
              </a:solidFill>
            </a:endParaRPr>
          </a:p>
        </p:txBody>
      </p:sp>
      <p:sp>
        <p:nvSpPr>
          <p:cNvPr id="4" name="Slide Number Placeholder 3">
            <a:extLst>
              <a:ext uri="{FF2B5EF4-FFF2-40B4-BE49-F238E27FC236}">
                <a16:creationId xmlns:a16="http://schemas.microsoft.com/office/drawing/2014/main" id="{8F5497C6-539E-8AE2-DD82-8DD77BE67C89}"/>
              </a:ext>
            </a:extLst>
          </p:cNvPr>
          <p:cNvSpPr>
            <a:spLocks noGrp="1"/>
          </p:cNvSpPr>
          <p:nvPr>
            <p:ph type="sldNum" sz="quarter" idx="4"/>
          </p:nvPr>
        </p:nvSpPr>
        <p:spPr/>
        <p:txBody>
          <a:bodyPr/>
          <a:lstStyle/>
          <a:p>
            <a:fld id="{BE33F7A0-71F0-446B-9DE8-6D75BE64EE0F}" type="slidenum">
              <a:rPr lang="en-GB" smtClean="0"/>
              <a:pPr/>
              <a:t>22</a:t>
            </a:fld>
            <a:endParaRPr lang="en-GB" dirty="0"/>
          </a:p>
        </p:txBody>
      </p:sp>
      <p:sp>
        <p:nvSpPr>
          <p:cNvPr id="287" name="Content Placeholder 286">
            <a:extLst>
              <a:ext uri="{FF2B5EF4-FFF2-40B4-BE49-F238E27FC236}">
                <a16:creationId xmlns:a16="http://schemas.microsoft.com/office/drawing/2014/main" id="{074FAB55-1AF1-0C77-44E7-710F637488F1}"/>
              </a:ext>
            </a:extLst>
          </p:cNvPr>
          <p:cNvSpPr>
            <a:spLocks noGrp="1"/>
          </p:cNvSpPr>
          <p:nvPr>
            <p:ph sz="quarter" idx="15"/>
          </p:nvPr>
        </p:nvSpPr>
        <p:spPr>
          <a:xfrm>
            <a:off x="609600" y="6470278"/>
            <a:ext cx="10180339" cy="365125"/>
          </a:xfrm>
        </p:spPr>
        <p:txBody>
          <a:bodyPr/>
          <a:lstStyle/>
          <a:p>
            <a:r>
              <a:rPr lang="en-GB" sz="1100" dirty="0">
                <a:solidFill>
                  <a:schemeClr val="tx2"/>
                </a:solidFill>
              </a:rPr>
              <a:t>CI, confidence interval; DCO3, third data cut-off; HR, hazard ratio; ITT, intention-to-treat; OS, overall survival</a:t>
            </a:r>
          </a:p>
          <a:p>
            <a:r>
              <a:rPr lang="en-GB" sz="1100" dirty="0">
                <a:solidFill>
                  <a:schemeClr val="tx2"/>
                </a:solidFill>
              </a:rPr>
              <a:t>Clarke N, et al. </a:t>
            </a:r>
            <a:r>
              <a:rPr lang="it-IT" sz="1100" dirty="0">
                <a:solidFill>
                  <a:schemeClr val="tx2"/>
                </a:solidFill>
              </a:rPr>
              <a:t>J Clin Oncol 41, 2023 (suppl 6; abstr LBA16) (ASCO GU 2023 oral presentation)</a:t>
            </a:r>
          </a:p>
          <a:p>
            <a:endParaRPr lang="en-GB" sz="1100" dirty="0">
              <a:solidFill>
                <a:schemeClr val="tx2"/>
              </a:solidFill>
              <a:highlight>
                <a:srgbClr val="FFFF00"/>
              </a:highlight>
            </a:endParaRPr>
          </a:p>
        </p:txBody>
      </p:sp>
      <p:graphicFrame>
        <p:nvGraphicFramePr>
          <p:cNvPr id="7" name="Table 5">
            <a:extLst>
              <a:ext uri="{FF2B5EF4-FFF2-40B4-BE49-F238E27FC236}">
                <a16:creationId xmlns:a16="http://schemas.microsoft.com/office/drawing/2014/main" id="{07BC12DD-59E8-D7CD-1BB4-C198682B062C}"/>
              </a:ext>
            </a:extLst>
          </p:cNvPr>
          <p:cNvGraphicFramePr>
            <a:graphicFrameLocks noGrp="1"/>
          </p:cNvGraphicFramePr>
          <p:nvPr>
            <p:extLst>
              <p:ext uri="{D42A27DB-BD31-4B8C-83A1-F6EECF244321}">
                <p14:modId xmlns:p14="http://schemas.microsoft.com/office/powerpoint/2010/main" val="2768662694"/>
              </p:ext>
            </p:extLst>
          </p:nvPr>
        </p:nvGraphicFramePr>
        <p:xfrm>
          <a:off x="6569124" y="1506545"/>
          <a:ext cx="5215509" cy="1679040"/>
        </p:xfrm>
        <a:graphic>
          <a:graphicData uri="http://schemas.openxmlformats.org/drawingml/2006/table">
            <a:tbl>
              <a:tblPr>
                <a:tableStyleId>{5C22544A-7EE6-4342-B048-85BDC9FD1C3A}</a:tableStyleId>
              </a:tblPr>
              <a:tblGrid>
                <a:gridCol w="1209911">
                  <a:extLst>
                    <a:ext uri="{9D8B030D-6E8A-4147-A177-3AD203B41FA5}">
                      <a16:colId xmlns:a16="http://schemas.microsoft.com/office/drawing/2014/main" val="567805135"/>
                    </a:ext>
                  </a:extLst>
                </a:gridCol>
                <a:gridCol w="2002799">
                  <a:extLst>
                    <a:ext uri="{9D8B030D-6E8A-4147-A177-3AD203B41FA5}">
                      <a16:colId xmlns:a16="http://schemas.microsoft.com/office/drawing/2014/main" val="1587759811"/>
                    </a:ext>
                  </a:extLst>
                </a:gridCol>
                <a:gridCol w="2002799">
                  <a:extLst>
                    <a:ext uri="{9D8B030D-6E8A-4147-A177-3AD203B41FA5}">
                      <a16:colId xmlns:a16="http://schemas.microsoft.com/office/drawing/2014/main" val="1552239478"/>
                    </a:ext>
                  </a:extLst>
                </a:gridCol>
              </a:tblGrid>
              <a:tr h="253570">
                <a:tc>
                  <a:txBody>
                    <a:bodyPr/>
                    <a:lstStyle/>
                    <a:p>
                      <a:pPr>
                        <a:lnSpc>
                          <a:spcPct val="100000"/>
                        </a:lnSpc>
                      </a:pPr>
                      <a:endParaRPr lang="en-GB" sz="1200" b="0" i="0" dirty="0">
                        <a:latin typeface="Arial" panose="020B0604020202020204" pitchFamily="34" charset="0"/>
                      </a:endParaRPr>
                    </a:p>
                  </a:txBody>
                  <a:tcPr marL="0" marR="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dirty="0">
                          <a:solidFill>
                            <a:schemeClr val="bg1"/>
                          </a:solidFill>
                          <a:latin typeface="Arial" panose="020B0604020202020204" pitchFamily="34" charset="0"/>
                        </a:rPr>
                        <a:t>Abiraterone + olaparib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dirty="0">
                          <a:solidFill>
                            <a:schemeClr val="bg1"/>
                          </a:solidFill>
                          <a:latin typeface="Arial" panose="020B0604020202020204" pitchFamily="34" charset="0"/>
                        </a:rPr>
                        <a:t>(N=399)</a:t>
                      </a:r>
                    </a:p>
                  </a:txBody>
                  <a:tcPr marL="0" marR="0" marT="36000" marB="3600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Abiraterone + placebo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(N=397)</a:t>
                      </a:r>
                    </a:p>
                  </a:txBody>
                  <a:tcPr marL="0" marR="0" marT="36000" marB="36000" anchor="ctr">
                    <a:lnL w="12700" cap="flat" cmpd="sng" algn="ctr">
                      <a:solidFill>
                        <a:schemeClr val="bg1"/>
                      </a:solidFill>
                      <a:prstDash val="solid"/>
                      <a:round/>
                      <a:headEnd type="none" w="med" len="med"/>
                      <a:tailEnd type="none" w="med" len="med"/>
                    </a:lnL>
                    <a:lnR w="12700" cmpd="sng">
                      <a:noFill/>
                    </a:ln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9315112"/>
                  </a:ext>
                </a:extLst>
              </a:tr>
              <a:tr h="126785">
                <a:tc>
                  <a:txBody>
                    <a:bodyPr/>
                    <a:lstStyle/>
                    <a:p>
                      <a:pPr>
                        <a:lnSpc>
                          <a:spcPct val="100000"/>
                        </a:lnSpc>
                      </a:pPr>
                      <a:r>
                        <a:rPr lang="en-GB" sz="1200" b="1" i="0" dirty="0">
                          <a:latin typeface="Arial" panose="020B0604020202020204" pitchFamily="34" charset="0"/>
                        </a:rPr>
                        <a:t>Events, n (%)</a:t>
                      </a: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176 (44.1)</a:t>
                      </a:r>
                      <a:endParaRPr lang="en-GB" sz="1200" b="1" dirty="0">
                        <a:solidFill>
                          <a:schemeClr val="tx1"/>
                        </a:solidFill>
                      </a:endParaRPr>
                    </a:p>
                  </a:txBody>
                  <a:tcPr marL="0" marR="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205 (51.6)</a:t>
                      </a:r>
                      <a:endParaRPr lang="en-GB" sz="1200" b="1" dirty="0">
                        <a:solidFill>
                          <a:schemeClr val="tx1"/>
                        </a:solidFill>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57010"/>
                  </a:ext>
                </a:extLst>
              </a:tr>
              <a:tr h="105932">
                <a:tc>
                  <a:txBody>
                    <a:bodyPr/>
                    <a:lstStyle/>
                    <a:p>
                      <a:pPr>
                        <a:lnSpc>
                          <a:spcPct val="100000"/>
                        </a:lnSpc>
                      </a:pPr>
                      <a:r>
                        <a:rPr lang="en-GB" sz="1200" b="1" i="0" dirty="0">
                          <a:latin typeface="Arial" panose="020B0604020202020204" pitchFamily="34" charset="0"/>
                        </a:rPr>
                        <a:t>Median, months</a:t>
                      </a:r>
                    </a:p>
                  </a:txBody>
                  <a:tcPr marL="0" marR="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42.1</a:t>
                      </a:r>
                      <a:endParaRPr lang="en-GB"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34.7</a:t>
                      </a:r>
                      <a:endParaRPr lang="en-GB" sz="1200" b="1" dirty="0">
                        <a:solidFill>
                          <a:schemeClr val="tx1"/>
                        </a:solidFill>
                      </a:endParaRPr>
                    </a:p>
                  </a:txBody>
                  <a:tcPr marL="0" marR="0" marT="0" marB="0" anchor="ctr">
                    <a:lnL w="635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55519460"/>
                  </a:ext>
                </a:extLst>
              </a:tr>
              <a:tr h="232717">
                <a:tc>
                  <a:txBody>
                    <a:bodyPr/>
                    <a:lstStyle/>
                    <a:p>
                      <a:pPr>
                        <a:lnSpc>
                          <a:spcPct val="100000"/>
                        </a:lnSpc>
                      </a:pPr>
                      <a:endParaRPr lang="en-GB" sz="1200" b="1"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gridSpan="2">
                  <a:txBody>
                    <a:bodyPr/>
                    <a:lstStyle/>
                    <a:p>
                      <a:pPr algn="ctr">
                        <a:lnSpc>
                          <a:spcPct val="100000"/>
                        </a:lnSpc>
                      </a:pPr>
                      <a:r>
                        <a:rPr lang="en-GB" sz="1200" b="1" i="0" dirty="0">
                          <a:latin typeface="Arial" panose="020B0604020202020204" pitchFamily="34" charset="0"/>
                        </a:rPr>
                        <a:t>HR 0.81 </a:t>
                      </a:r>
                      <a:br>
                        <a:rPr lang="en-GB" sz="1200" b="0" i="0" dirty="0">
                          <a:latin typeface="Arial" panose="020B0604020202020204" pitchFamily="34" charset="0"/>
                        </a:rPr>
                      </a:br>
                      <a:r>
                        <a:rPr lang="en-GB" sz="1200" b="0" i="0" dirty="0">
                          <a:latin typeface="Arial" panose="020B0604020202020204" pitchFamily="34" charset="0"/>
                        </a:rPr>
                        <a:t>95% CI, 0.67-1.00; P=0.0544</a:t>
                      </a: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5EAE8"/>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570848091"/>
                  </a:ext>
                </a:extLst>
              </a:tr>
              <a:tr h="143625">
                <a:tc>
                  <a:txBody>
                    <a:bodyPr/>
                    <a:lstStyle/>
                    <a:p>
                      <a:pPr>
                        <a:lnSpc>
                          <a:spcPct val="100000"/>
                        </a:lnSpc>
                      </a:pPr>
                      <a:endParaRPr lang="en-GB" sz="1200" b="0"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gridSpan="2">
                  <a:txBody>
                    <a:bodyPr/>
                    <a:lstStyle/>
                    <a:p>
                      <a:pPr algn="ctr">
                        <a:lnSpc>
                          <a:spcPct val="100000"/>
                        </a:lnSpc>
                      </a:pPr>
                      <a:r>
                        <a:rPr lang="en-US" sz="1200" b="0" i="0" u="none" strike="noStrike" kern="1200" baseline="0" dirty="0">
                          <a:solidFill>
                            <a:schemeClr val="dk1"/>
                          </a:solidFill>
                          <a:latin typeface="Arial" panose="020B0604020202020204" pitchFamily="34" charset="0"/>
                          <a:ea typeface="+mn-ea"/>
                          <a:cs typeface="+mn-cs"/>
                        </a:rPr>
                        <a:t>2-sided boundary for significance 0.0377 </a:t>
                      </a:r>
                      <a:endParaRPr lang="en-GB" sz="1200" b="0" i="0" dirty="0">
                        <a:latin typeface="Arial" panose="020B0604020202020204" pitchFamily="34" charset="0"/>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980190620"/>
                  </a:ext>
                </a:extLst>
              </a:tr>
              <a:tr h="126785">
                <a:tc>
                  <a:txBody>
                    <a:bodyPr/>
                    <a:lstStyle/>
                    <a:p>
                      <a:pPr>
                        <a:lnSpc>
                          <a:spcPct val="100000"/>
                        </a:lnSpc>
                      </a:pPr>
                      <a:endParaRPr lang="en-GB" sz="1200" b="0"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noFill/>
                  </a:tcPr>
                </a:tc>
                <a:tc gridSpan="2">
                  <a:txBody>
                    <a:bodyPr/>
                    <a:lstStyle/>
                    <a:p>
                      <a:pPr algn="ctr">
                        <a:lnSpc>
                          <a:spcPct val="100000"/>
                        </a:lnSpc>
                      </a:pPr>
                      <a:r>
                        <a:rPr lang="en-US" sz="1200" b="0" i="0" dirty="0">
                          <a:latin typeface="Arial" panose="020B0604020202020204" pitchFamily="34" charset="0"/>
                        </a:rPr>
                        <a:t>47.9% maturity</a:t>
                      </a:r>
                      <a:endParaRPr lang="en-GB" sz="1200" b="0" i="0" dirty="0">
                        <a:latin typeface="Arial" panose="020B0604020202020204" pitchFamily="34" charset="0"/>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187469019"/>
                  </a:ext>
                </a:extLst>
              </a:tr>
            </a:tbl>
          </a:graphicData>
        </a:graphic>
      </p:graphicFrame>
      <p:sp>
        <p:nvSpPr>
          <p:cNvPr id="89" name="TextBox 88">
            <a:extLst>
              <a:ext uri="{FF2B5EF4-FFF2-40B4-BE49-F238E27FC236}">
                <a16:creationId xmlns:a16="http://schemas.microsoft.com/office/drawing/2014/main" id="{FDB2538B-BADE-4020-A254-17C72B7BDCC6}"/>
              </a:ext>
            </a:extLst>
          </p:cNvPr>
          <p:cNvSpPr txBox="1"/>
          <p:nvPr/>
        </p:nvSpPr>
        <p:spPr>
          <a:xfrm>
            <a:off x="620183" y="5805264"/>
            <a:ext cx="10588385" cy="600164"/>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n-ea"/>
                <a:cs typeface="Arial Narrow"/>
              </a:rPr>
              <a:t>DCO3: 12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n-ea"/>
                <a:cs typeface="Arial Narrow"/>
              </a:rPr>
              <a:t>Median (range) duration of follow-up for censored patients at DCO3 was 36.6 months (8.3–47.0) in the abiraterone + olaparib arm and 36.5 months (2.9–45.3) in the abiraterone + placebo arm. </a:t>
            </a:r>
            <a:endParaRPr kumimoji="0" lang="en-GB" sz="1100" b="0" i="0" u="none" strike="noStrike" kern="1200" cap="none" spc="0" normalizeH="0" baseline="0" dirty="0">
              <a:ln>
                <a:noFill/>
              </a:ln>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FAC8ED80-1AF8-19A9-0D7A-AFE485026854}"/>
              </a:ext>
            </a:extLst>
          </p:cNvPr>
          <p:cNvGrpSpPr/>
          <p:nvPr/>
        </p:nvGrpSpPr>
        <p:grpSpPr>
          <a:xfrm>
            <a:off x="1913046" y="1641213"/>
            <a:ext cx="341355" cy="3447539"/>
            <a:chOff x="851003" y="2893372"/>
            <a:chExt cx="163728" cy="1960892"/>
          </a:xfrm>
        </p:grpSpPr>
        <p:sp>
          <p:nvSpPr>
            <p:cNvPr id="15" name="TextBox 14">
              <a:extLst>
                <a:ext uri="{FF2B5EF4-FFF2-40B4-BE49-F238E27FC236}">
                  <a16:creationId xmlns:a16="http://schemas.microsoft.com/office/drawing/2014/main" id="{2FF23F87-EDDC-290F-B8A1-A856548FC791}"/>
                </a:ext>
              </a:extLst>
            </p:cNvPr>
            <p:cNvSpPr txBox="1"/>
            <p:nvPr/>
          </p:nvSpPr>
          <p:spPr>
            <a:xfrm>
              <a:off x="851003" y="2893372"/>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1.0</a:t>
              </a:r>
            </a:p>
          </p:txBody>
        </p:sp>
        <p:sp>
          <p:nvSpPr>
            <p:cNvPr id="16" name="TextBox 15">
              <a:extLst>
                <a:ext uri="{FF2B5EF4-FFF2-40B4-BE49-F238E27FC236}">
                  <a16:creationId xmlns:a16="http://schemas.microsoft.com/office/drawing/2014/main" id="{32B6339D-3F3E-0563-208E-C7D00EDE8856}"/>
                </a:ext>
              </a:extLst>
            </p:cNvPr>
            <p:cNvSpPr txBox="1"/>
            <p:nvPr/>
          </p:nvSpPr>
          <p:spPr>
            <a:xfrm>
              <a:off x="851003" y="3076720"/>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0.9</a:t>
              </a:r>
            </a:p>
          </p:txBody>
        </p:sp>
        <p:sp>
          <p:nvSpPr>
            <p:cNvPr id="17" name="TextBox 16">
              <a:extLst>
                <a:ext uri="{FF2B5EF4-FFF2-40B4-BE49-F238E27FC236}">
                  <a16:creationId xmlns:a16="http://schemas.microsoft.com/office/drawing/2014/main" id="{789C1DC3-09FE-9F4B-EEC0-B0B9F0C4E092}"/>
                </a:ext>
              </a:extLst>
            </p:cNvPr>
            <p:cNvSpPr txBox="1"/>
            <p:nvPr/>
          </p:nvSpPr>
          <p:spPr>
            <a:xfrm>
              <a:off x="851003" y="3260068"/>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0.8</a:t>
              </a:r>
            </a:p>
          </p:txBody>
        </p:sp>
        <p:sp>
          <p:nvSpPr>
            <p:cNvPr id="18" name="TextBox 17">
              <a:extLst>
                <a:ext uri="{FF2B5EF4-FFF2-40B4-BE49-F238E27FC236}">
                  <a16:creationId xmlns:a16="http://schemas.microsoft.com/office/drawing/2014/main" id="{F88CC626-D3CC-6E5F-7CE3-71D9B9C7085C}"/>
                </a:ext>
              </a:extLst>
            </p:cNvPr>
            <p:cNvSpPr txBox="1"/>
            <p:nvPr/>
          </p:nvSpPr>
          <p:spPr>
            <a:xfrm>
              <a:off x="851003" y="3443416"/>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0.7</a:t>
              </a:r>
            </a:p>
          </p:txBody>
        </p:sp>
        <p:sp>
          <p:nvSpPr>
            <p:cNvPr id="19" name="TextBox 18">
              <a:extLst>
                <a:ext uri="{FF2B5EF4-FFF2-40B4-BE49-F238E27FC236}">
                  <a16:creationId xmlns:a16="http://schemas.microsoft.com/office/drawing/2014/main" id="{F7345FED-B719-F98A-1229-69FA5F6D5356}"/>
                </a:ext>
              </a:extLst>
            </p:cNvPr>
            <p:cNvSpPr txBox="1"/>
            <p:nvPr/>
          </p:nvSpPr>
          <p:spPr>
            <a:xfrm>
              <a:off x="851003" y="3626764"/>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0.6</a:t>
              </a:r>
            </a:p>
          </p:txBody>
        </p:sp>
        <p:sp>
          <p:nvSpPr>
            <p:cNvPr id="20" name="TextBox 19">
              <a:extLst>
                <a:ext uri="{FF2B5EF4-FFF2-40B4-BE49-F238E27FC236}">
                  <a16:creationId xmlns:a16="http://schemas.microsoft.com/office/drawing/2014/main" id="{C17A8A7B-E8EF-075C-2B52-D994B3CD989B}"/>
                </a:ext>
              </a:extLst>
            </p:cNvPr>
            <p:cNvSpPr txBox="1"/>
            <p:nvPr/>
          </p:nvSpPr>
          <p:spPr>
            <a:xfrm>
              <a:off x="851003" y="3810112"/>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0.5</a:t>
              </a:r>
            </a:p>
          </p:txBody>
        </p:sp>
        <p:sp>
          <p:nvSpPr>
            <p:cNvPr id="21" name="TextBox 20">
              <a:extLst>
                <a:ext uri="{FF2B5EF4-FFF2-40B4-BE49-F238E27FC236}">
                  <a16:creationId xmlns:a16="http://schemas.microsoft.com/office/drawing/2014/main" id="{C49310B8-F70F-D568-D0E0-D35B9F5881EF}"/>
                </a:ext>
              </a:extLst>
            </p:cNvPr>
            <p:cNvSpPr txBox="1"/>
            <p:nvPr/>
          </p:nvSpPr>
          <p:spPr>
            <a:xfrm>
              <a:off x="851003" y="3993460"/>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0.4</a:t>
              </a:r>
            </a:p>
          </p:txBody>
        </p:sp>
        <p:sp>
          <p:nvSpPr>
            <p:cNvPr id="22" name="TextBox 21">
              <a:extLst>
                <a:ext uri="{FF2B5EF4-FFF2-40B4-BE49-F238E27FC236}">
                  <a16:creationId xmlns:a16="http://schemas.microsoft.com/office/drawing/2014/main" id="{D4572526-93A1-B235-FA89-49745893DAEC}"/>
                </a:ext>
              </a:extLst>
            </p:cNvPr>
            <p:cNvSpPr txBox="1"/>
            <p:nvPr/>
          </p:nvSpPr>
          <p:spPr>
            <a:xfrm>
              <a:off x="851003" y="4176808"/>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0.3</a:t>
              </a:r>
            </a:p>
          </p:txBody>
        </p:sp>
        <p:sp>
          <p:nvSpPr>
            <p:cNvPr id="23" name="TextBox 22">
              <a:extLst>
                <a:ext uri="{FF2B5EF4-FFF2-40B4-BE49-F238E27FC236}">
                  <a16:creationId xmlns:a16="http://schemas.microsoft.com/office/drawing/2014/main" id="{C46D83F5-4529-1298-D01D-B252E9C15BE3}"/>
                </a:ext>
              </a:extLst>
            </p:cNvPr>
            <p:cNvSpPr txBox="1"/>
            <p:nvPr/>
          </p:nvSpPr>
          <p:spPr>
            <a:xfrm>
              <a:off x="851003" y="4360156"/>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0.2</a:t>
              </a:r>
            </a:p>
          </p:txBody>
        </p:sp>
        <p:sp>
          <p:nvSpPr>
            <p:cNvPr id="24" name="TextBox 23">
              <a:extLst>
                <a:ext uri="{FF2B5EF4-FFF2-40B4-BE49-F238E27FC236}">
                  <a16:creationId xmlns:a16="http://schemas.microsoft.com/office/drawing/2014/main" id="{D0E435F3-DF69-DD43-0EC8-FECB7CC7F469}"/>
                </a:ext>
              </a:extLst>
            </p:cNvPr>
            <p:cNvSpPr txBox="1"/>
            <p:nvPr/>
          </p:nvSpPr>
          <p:spPr>
            <a:xfrm>
              <a:off x="851003" y="4543504"/>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0.1</a:t>
              </a:r>
            </a:p>
          </p:txBody>
        </p:sp>
        <p:sp>
          <p:nvSpPr>
            <p:cNvPr id="25" name="TextBox 24">
              <a:extLst>
                <a:ext uri="{FF2B5EF4-FFF2-40B4-BE49-F238E27FC236}">
                  <a16:creationId xmlns:a16="http://schemas.microsoft.com/office/drawing/2014/main" id="{4CD7E3A8-3739-D8D1-9C93-0B62695BA04B}"/>
                </a:ext>
              </a:extLst>
            </p:cNvPr>
            <p:cNvSpPr txBox="1"/>
            <p:nvPr/>
          </p:nvSpPr>
          <p:spPr>
            <a:xfrm>
              <a:off x="851003" y="4726850"/>
              <a:ext cx="163728" cy="12741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0.0</a:t>
              </a:r>
            </a:p>
          </p:txBody>
        </p:sp>
      </p:grpSp>
      <p:grpSp>
        <p:nvGrpSpPr>
          <p:cNvPr id="56" name="Group 55">
            <a:extLst>
              <a:ext uri="{FF2B5EF4-FFF2-40B4-BE49-F238E27FC236}">
                <a16:creationId xmlns:a16="http://schemas.microsoft.com/office/drawing/2014/main" id="{D9934313-36A3-425C-D919-AF1E7709D63B}"/>
              </a:ext>
            </a:extLst>
          </p:cNvPr>
          <p:cNvGrpSpPr/>
          <p:nvPr/>
        </p:nvGrpSpPr>
        <p:grpSpPr>
          <a:xfrm>
            <a:off x="2268484" y="4980005"/>
            <a:ext cx="6957431" cy="221919"/>
            <a:chOff x="3203178" y="4990542"/>
            <a:chExt cx="4703796" cy="195351"/>
          </a:xfrm>
        </p:grpSpPr>
        <p:sp>
          <p:nvSpPr>
            <p:cNvPr id="40" name="TextBox 39">
              <a:extLst>
                <a:ext uri="{FF2B5EF4-FFF2-40B4-BE49-F238E27FC236}">
                  <a16:creationId xmlns:a16="http://schemas.microsoft.com/office/drawing/2014/main" id="{0A82D3D2-5031-11DD-A4AA-C162FC250E06}"/>
                </a:ext>
              </a:extLst>
            </p:cNvPr>
            <p:cNvSpPr txBox="1"/>
            <p:nvPr/>
          </p:nvSpPr>
          <p:spPr>
            <a:xfrm>
              <a:off x="3203178"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0</a:t>
              </a:r>
            </a:p>
          </p:txBody>
        </p:sp>
        <p:sp>
          <p:nvSpPr>
            <p:cNvPr id="41" name="TextBox 40">
              <a:extLst>
                <a:ext uri="{FF2B5EF4-FFF2-40B4-BE49-F238E27FC236}">
                  <a16:creationId xmlns:a16="http://schemas.microsoft.com/office/drawing/2014/main" id="{FE4FDD93-D711-6788-0A1A-AC8D88D0714E}"/>
                </a:ext>
              </a:extLst>
            </p:cNvPr>
            <p:cNvSpPr txBox="1"/>
            <p:nvPr/>
          </p:nvSpPr>
          <p:spPr>
            <a:xfrm>
              <a:off x="339109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2</a:t>
              </a:r>
            </a:p>
          </p:txBody>
        </p:sp>
        <p:sp>
          <p:nvSpPr>
            <p:cNvPr id="42" name="TextBox 41">
              <a:extLst>
                <a:ext uri="{FF2B5EF4-FFF2-40B4-BE49-F238E27FC236}">
                  <a16:creationId xmlns:a16="http://schemas.microsoft.com/office/drawing/2014/main" id="{F6E036E9-C8BA-6008-DBB1-B1F69B645FD9}"/>
                </a:ext>
              </a:extLst>
            </p:cNvPr>
            <p:cNvSpPr txBox="1"/>
            <p:nvPr/>
          </p:nvSpPr>
          <p:spPr>
            <a:xfrm>
              <a:off x="358638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4</a:t>
              </a:r>
            </a:p>
          </p:txBody>
        </p:sp>
        <p:sp>
          <p:nvSpPr>
            <p:cNvPr id="43" name="TextBox 42">
              <a:extLst>
                <a:ext uri="{FF2B5EF4-FFF2-40B4-BE49-F238E27FC236}">
                  <a16:creationId xmlns:a16="http://schemas.microsoft.com/office/drawing/2014/main" id="{414E02FB-FC08-8EA6-E162-2B282596A05B}"/>
                </a:ext>
              </a:extLst>
            </p:cNvPr>
            <p:cNvSpPr txBox="1"/>
            <p:nvPr/>
          </p:nvSpPr>
          <p:spPr>
            <a:xfrm>
              <a:off x="3774300"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6</a:t>
              </a:r>
            </a:p>
          </p:txBody>
        </p:sp>
        <p:sp>
          <p:nvSpPr>
            <p:cNvPr id="44" name="TextBox 43">
              <a:extLst>
                <a:ext uri="{FF2B5EF4-FFF2-40B4-BE49-F238E27FC236}">
                  <a16:creationId xmlns:a16="http://schemas.microsoft.com/office/drawing/2014/main" id="{15533452-6124-409F-319D-7A7E98C96097}"/>
                </a:ext>
              </a:extLst>
            </p:cNvPr>
            <p:cNvSpPr txBox="1"/>
            <p:nvPr/>
          </p:nvSpPr>
          <p:spPr>
            <a:xfrm>
              <a:off x="3956899"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8</a:t>
              </a:r>
            </a:p>
          </p:txBody>
        </p:sp>
        <p:sp>
          <p:nvSpPr>
            <p:cNvPr id="45" name="TextBox 44">
              <a:extLst>
                <a:ext uri="{FF2B5EF4-FFF2-40B4-BE49-F238E27FC236}">
                  <a16:creationId xmlns:a16="http://schemas.microsoft.com/office/drawing/2014/main" id="{9304B40B-5A79-A159-7F40-FA0650F6D454}"/>
                </a:ext>
              </a:extLst>
            </p:cNvPr>
            <p:cNvSpPr txBox="1"/>
            <p:nvPr/>
          </p:nvSpPr>
          <p:spPr>
            <a:xfrm>
              <a:off x="414481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10</a:t>
              </a:r>
            </a:p>
          </p:txBody>
        </p:sp>
        <p:sp>
          <p:nvSpPr>
            <p:cNvPr id="46" name="TextBox 45">
              <a:extLst>
                <a:ext uri="{FF2B5EF4-FFF2-40B4-BE49-F238E27FC236}">
                  <a16:creationId xmlns:a16="http://schemas.microsoft.com/office/drawing/2014/main" id="{F292937F-6879-8A2C-6514-BF49D49F8E1B}"/>
                </a:ext>
              </a:extLst>
            </p:cNvPr>
            <p:cNvSpPr txBox="1"/>
            <p:nvPr/>
          </p:nvSpPr>
          <p:spPr>
            <a:xfrm>
              <a:off x="4345420"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12</a:t>
              </a:r>
            </a:p>
          </p:txBody>
        </p:sp>
        <p:sp>
          <p:nvSpPr>
            <p:cNvPr id="47" name="TextBox 46">
              <a:extLst>
                <a:ext uri="{FF2B5EF4-FFF2-40B4-BE49-F238E27FC236}">
                  <a16:creationId xmlns:a16="http://schemas.microsoft.com/office/drawing/2014/main" id="{E26E814D-9301-1352-0229-F5FCED5C6273}"/>
                </a:ext>
              </a:extLst>
            </p:cNvPr>
            <p:cNvSpPr txBox="1"/>
            <p:nvPr/>
          </p:nvSpPr>
          <p:spPr>
            <a:xfrm>
              <a:off x="4525961"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14</a:t>
              </a:r>
            </a:p>
          </p:txBody>
        </p:sp>
        <p:sp>
          <p:nvSpPr>
            <p:cNvPr id="48" name="TextBox 47">
              <a:extLst>
                <a:ext uri="{FF2B5EF4-FFF2-40B4-BE49-F238E27FC236}">
                  <a16:creationId xmlns:a16="http://schemas.microsoft.com/office/drawing/2014/main" id="{65C47F73-3AB8-3D06-5CD2-F85D6E1AE386}"/>
                </a:ext>
              </a:extLst>
            </p:cNvPr>
            <p:cNvSpPr txBox="1"/>
            <p:nvPr/>
          </p:nvSpPr>
          <p:spPr>
            <a:xfrm>
              <a:off x="4721249"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16</a:t>
              </a:r>
            </a:p>
          </p:txBody>
        </p:sp>
        <p:sp>
          <p:nvSpPr>
            <p:cNvPr id="49" name="TextBox 48">
              <a:extLst>
                <a:ext uri="{FF2B5EF4-FFF2-40B4-BE49-F238E27FC236}">
                  <a16:creationId xmlns:a16="http://schemas.microsoft.com/office/drawing/2014/main" id="{3C4F51B6-ED0F-127D-21A2-F587CDEA4B1D}"/>
                </a:ext>
              </a:extLst>
            </p:cNvPr>
            <p:cNvSpPr txBox="1"/>
            <p:nvPr/>
          </p:nvSpPr>
          <p:spPr>
            <a:xfrm>
              <a:off x="4916537"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18</a:t>
              </a:r>
            </a:p>
          </p:txBody>
        </p:sp>
        <p:sp>
          <p:nvSpPr>
            <p:cNvPr id="50" name="TextBox 49">
              <a:extLst>
                <a:ext uri="{FF2B5EF4-FFF2-40B4-BE49-F238E27FC236}">
                  <a16:creationId xmlns:a16="http://schemas.microsoft.com/office/drawing/2014/main" id="{74C71CAB-A19D-AFB9-14E7-EFD44EB697DA}"/>
                </a:ext>
              </a:extLst>
            </p:cNvPr>
            <p:cNvSpPr txBox="1"/>
            <p:nvPr/>
          </p:nvSpPr>
          <p:spPr>
            <a:xfrm>
              <a:off x="5292369"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22</a:t>
              </a:r>
            </a:p>
          </p:txBody>
        </p:sp>
        <p:sp>
          <p:nvSpPr>
            <p:cNvPr id="51" name="TextBox 50">
              <a:extLst>
                <a:ext uri="{FF2B5EF4-FFF2-40B4-BE49-F238E27FC236}">
                  <a16:creationId xmlns:a16="http://schemas.microsoft.com/office/drawing/2014/main" id="{2AACEBA3-8497-3008-C64C-2E9516FDC96E}"/>
                </a:ext>
              </a:extLst>
            </p:cNvPr>
            <p:cNvSpPr txBox="1"/>
            <p:nvPr/>
          </p:nvSpPr>
          <p:spPr>
            <a:xfrm>
              <a:off x="5111829"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33" name="TextBox 32">
              <a:extLst>
                <a:ext uri="{FF2B5EF4-FFF2-40B4-BE49-F238E27FC236}">
                  <a16:creationId xmlns:a16="http://schemas.microsoft.com/office/drawing/2014/main" id="{E5CA0EB9-F90D-513B-ADFC-B8E4F5F6A4CD}"/>
                </a:ext>
              </a:extLst>
            </p:cNvPr>
            <p:cNvSpPr txBox="1"/>
            <p:nvPr/>
          </p:nvSpPr>
          <p:spPr>
            <a:xfrm>
              <a:off x="6051407"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30</a:t>
              </a:r>
            </a:p>
          </p:txBody>
        </p:sp>
        <p:sp>
          <p:nvSpPr>
            <p:cNvPr id="34" name="TextBox 33">
              <a:extLst>
                <a:ext uri="{FF2B5EF4-FFF2-40B4-BE49-F238E27FC236}">
                  <a16:creationId xmlns:a16="http://schemas.microsoft.com/office/drawing/2014/main" id="{BA5FF999-25F5-1FD5-41C8-8E1FD2A266B1}"/>
                </a:ext>
              </a:extLst>
            </p:cNvPr>
            <p:cNvSpPr txBox="1"/>
            <p:nvPr/>
          </p:nvSpPr>
          <p:spPr>
            <a:xfrm>
              <a:off x="6246692"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32</a:t>
              </a:r>
            </a:p>
          </p:txBody>
        </p:sp>
        <p:sp>
          <p:nvSpPr>
            <p:cNvPr id="35" name="TextBox 34">
              <a:extLst>
                <a:ext uri="{FF2B5EF4-FFF2-40B4-BE49-F238E27FC236}">
                  <a16:creationId xmlns:a16="http://schemas.microsoft.com/office/drawing/2014/main" id="{9A9D4D76-93EE-BD63-535C-791CBECA3732}"/>
                </a:ext>
              </a:extLst>
            </p:cNvPr>
            <p:cNvSpPr txBox="1"/>
            <p:nvPr/>
          </p:nvSpPr>
          <p:spPr>
            <a:xfrm>
              <a:off x="642723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34</a:t>
              </a:r>
            </a:p>
          </p:txBody>
        </p:sp>
        <p:sp>
          <p:nvSpPr>
            <p:cNvPr id="36" name="TextBox 35">
              <a:extLst>
                <a:ext uri="{FF2B5EF4-FFF2-40B4-BE49-F238E27FC236}">
                  <a16:creationId xmlns:a16="http://schemas.microsoft.com/office/drawing/2014/main" id="{66413B38-D192-2D8D-E09E-B6C73AE47AFB}"/>
                </a:ext>
              </a:extLst>
            </p:cNvPr>
            <p:cNvSpPr txBox="1"/>
            <p:nvPr/>
          </p:nvSpPr>
          <p:spPr>
            <a:xfrm>
              <a:off x="662252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36</a:t>
              </a:r>
            </a:p>
          </p:txBody>
        </p:sp>
        <p:sp>
          <p:nvSpPr>
            <p:cNvPr id="37" name="TextBox 36">
              <a:extLst>
                <a:ext uri="{FF2B5EF4-FFF2-40B4-BE49-F238E27FC236}">
                  <a16:creationId xmlns:a16="http://schemas.microsoft.com/office/drawing/2014/main" id="{DAB6CAC3-7067-BE6A-94D7-A29E9849DBA8}"/>
                </a:ext>
              </a:extLst>
            </p:cNvPr>
            <p:cNvSpPr txBox="1"/>
            <p:nvPr/>
          </p:nvSpPr>
          <p:spPr>
            <a:xfrm>
              <a:off x="6817812"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38</a:t>
              </a:r>
            </a:p>
          </p:txBody>
        </p:sp>
        <p:sp>
          <p:nvSpPr>
            <p:cNvPr id="38" name="TextBox 37">
              <a:extLst>
                <a:ext uri="{FF2B5EF4-FFF2-40B4-BE49-F238E27FC236}">
                  <a16:creationId xmlns:a16="http://schemas.microsoft.com/office/drawing/2014/main" id="{5D19B5AE-6B2E-1D8F-AA3C-B310A564D4A5}"/>
                </a:ext>
              </a:extLst>
            </p:cNvPr>
            <p:cNvSpPr txBox="1"/>
            <p:nvPr/>
          </p:nvSpPr>
          <p:spPr>
            <a:xfrm>
              <a:off x="7186265"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42</a:t>
              </a:r>
            </a:p>
          </p:txBody>
        </p:sp>
        <p:sp>
          <p:nvSpPr>
            <p:cNvPr id="39" name="TextBox 38">
              <a:extLst>
                <a:ext uri="{FF2B5EF4-FFF2-40B4-BE49-F238E27FC236}">
                  <a16:creationId xmlns:a16="http://schemas.microsoft.com/office/drawing/2014/main" id="{4AA6519F-266C-4798-EA06-3D9FB056DD95}"/>
                </a:ext>
              </a:extLst>
            </p:cNvPr>
            <p:cNvSpPr txBox="1"/>
            <p:nvPr/>
          </p:nvSpPr>
          <p:spPr>
            <a:xfrm>
              <a:off x="699835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40</a:t>
              </a:r>
            </a:p>
          </p:txBody>
        </p:sp>
        <p:sp>
          <p:nvSpPr>
            <p:cNvPr id="30" name="TextBox 29">
              <a:extLst>
                <a:ext uri="{FF2B5EF4-FFF2-40B4-BE49-F238E27FC236}">
                  <a16:creationId xmlns:a16="http://schemas.microsoft.com/office/drawing/2014/main" id="{2761287C-C15A-D242-4F98-CF21F5863F86}"/>
                </a:ext>
              </a:extLst>
            </p:cNvPr>
            <p:cNvSpPr txBox="1"/>
            <p:nvPr/>
          </p:nvSpPr>
          <p:spPr>
            <a:xfrm>
              <a:off x="5487659"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24</a:t>
              </a:r>
            </a:p>
          </p:txBody>
        </p:sp>
        <p:sp>
          <p:nvSpPr>
            <p:cNvPr id="31" name="TextBox 30">
              <a:extLst>
                <a:ext uri="{FF2B5EF4-FFF2-40B4-BE49-F238E27FC236}">
                  <a16:creationId xmlns:a16="http://schemas.microsoft.com/office/drawing/2014/main" id="{1E1397A8-77A0-610A-54AC-D90AB3D843AD}"/>
                </a:ext>
              </a:extLst>
            </p:cNvPr>
            <p:cNvSpPr txBox="1"/>
            <p:nvPr/>
          </p:nvSpPr>
          <p:spPr>
            <a:xfrm>
              <a:off x="5668199"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26</a:t>
              </a:r>
            </a:p>
          </p:txBody>
        </p:sp>
        <p:sp>
          <p:nvSpPr>
            <p:cNvPr id="32" name="TextBox 31">
              <a:extLst>
                <a:ext uri="{FF2B5EF4-FFF2-40B4-BE49-F238E27FC236}">
                  <a16:creationId xmlns:a16="http://schemas.microsoft.com/office/drawing/2014/main" id="{1C611041-8C80-1EDF-5FAA-8BAA0CEEE080}"/>
                </a:ext>
              </a:extLst>
            </p:cNvPr>
            <p:cNvSpPr txBox="1"/>
            <p:nvPr/>
          </p:nvSpPr>
          <p:spPr>
            <a:xfrm>
              <a:off x="585611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28</a:t>
              </a:r>
            </a:p>
          </p:txBody>
        </p:sp>
        <p:sp>
          <p:nvSpPr>
            <p:cNvPr id="53" name="TextBox 52">
              <a:extLst>
                <a:ext uri="{FF2B5EF4-FFF2-40B4-BE49-F238E27FC236}">
                  <a16:creationId xmlns:a16="http://schemas.microsoft.com/office/drawing/2014/main" id="{CBEF195A-C9A7-970A-950E-5B96B662B079}"/>
                </a:ext>
              </a:extLst>
            </p:cNvPr>
            <p:cNvSpPr txBox="1"/>
            <p:nvPr/>
          </p:nvSpPr>
          <p:spPr>
            <a:xfrm>
              <a:off x="7374180"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44</a:t>
              </a:r>
            </a:p>
          </p:txBody>
        </p:sp>
        <p:sp>
          <p:nvSpPr>
            <p:cNvPr id="54" name="TextBox 53">
              <a:extLst>
                <a:ext uri="{FF2B5EF4-FFF2-40B4-BE49-F238E27FC236}">
                  <a16:creationId xmlns:a16="http://schemas.microsoft.com/office/drawing/2014/main" id="{1D07CEC9-F2BA-87F4-C490-7A6D92FD9C9E}"/>
                </a:ext>
              </a:extLst>
            </p:cNvPr>
            <p:cNvSpPr txBox="1"/>
            <p:nvPr/>
          </p:nvSpPr>
          <p:spPr>
            <a:xfrm>
              <a:off x="7562597"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46</a:t>
              </a:r>
            </a:p>
          </p:txBody>
        </p:sp>
        <p:sp>
          <p:nvSpPr>
            <p:cNvPr id="55" name="TextBox 54">
              <a:extLst>
                <a:ext uri="{FF2B5EF4-FFF2-40B4-BE49-F238E27FC236}">
                  <a16:creationId xmlns:a16="http://schemas.microsoft.com/office/drawing/2014/main" id="{60E5AC7A-2F40-1C75-EE8E-6BC0F13DD991}"/>
                </a:ext>
              </a:extLst>
            </p:cNvPr>
            <p:cNvSpPr txBox="1"/>
            <p:nvPr/>
          </p:nvSpPr>
          <p:spPr>
            <a:xfrm>
              <a:off x="7766044" y="4990542"/>
              <a:ext cx="140930" cy="19535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Arial" panose="020B0604020202020204"/>
                  <a:ea typeface="+mn-ea"/>
                  <a:cs typeface="+mn-cs"/>
                </a:rPr>
                <a:t>48</a:t>
              </a:r>
            </a:p>
          </p:txBody>
        </p:sp>
      </p:grpSp>
      <p:sp>
        <p:nvSpPr>
          <p:cNvPr id="57" name="TextBox 56">
            <a:extLst>
              <a:ext uri="{FF2B5EF4-FFF2-40B4-BE49-F238E27FC236}">
                <a16:creationId xmlns:a16="http://schemas.microsoft.com/office/drawing/2014/main" id="{D388F718-1089-A8A5-2132-59F26F6C6183}"/>
              </a:ext>
            </a:extLst>
          </p:cNvPr>
          <p:cNvSpPr txBox="1"/>
          <p:nvPr/>
        </p:nvSpPr>
        <p:spPr>
          <a:xfrm>
            <a:off x="2950422" y="5280584"/>
            <a:ext cx="554757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Time from randomisation (months)</a:t>
            </a:r>
          </a:p>
        </p:txBody>
      </p:sp>
      <p:sp>
        <p:nvSpPr>
          <p:cNvPr id="58" name="TextBox 57">
            <a:extLst>
              <a:ext uri="{FF2B5EF4-FFF2-40B4-BE49-F238E27FC236}">
                <a16:creationId xmlns:a16="http://schemas.microsoft.com/office/drawing/2014/main" id="{05E31C88-CE73-DABA-638D-3015BC697988}"/>
              </a:ext>
            </a:extLst>
          </p:cNvPr>
          <p:cNvSpPr txBox="1"/>
          <p:nvPr/>
        </p:nvSpPr>
        <p:spPr>
          <a:xfrm rot="16200000">
            <a:off x="788652" y="3241112"/>
            <a:ext cx="206645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Probability of OS</a:t>
            </a:r>
          </a:p>
        </p:txBody>
      </p:sp>
      <p:grpSp>
        <p:nvGrpSpPr>
          <p:cNvPr id="92" name="Group 91">
            <a:extLst>
              <a:ext uri="{FF2B5EF4-FFF2-40B4-BE49-F238E27FC236}">
                <a16:creationId xmlns:a16="http://schemas.microsoft.com/office/drawing/2014/main" id="{38806FD0-67AA-E439-B88B-8F77B4375DB0}"/>
              </a:ext>
            </a:extLst>
          </p:cNvPr>
          <p:cNvGrpSpPr/>
          <p:nvPr/>
        </p:nvGrpSpPr>
        <p:grpSpPr>
          <a:xfrm>
            <a:off x="629469" y="5386757"/>
            <a:ext cx="8634883" cy="406642"/>
            <a:chOff x="2095069" y="5361660"/>
            <a:chExt cx="5837892" cy="357959"/>
          </a:xfrm>
        </p:grpSpPr>
        <p:grpSp>
          <p:nvGrpSpPr>
            <p:cNvPr id="60" name="Group 59">
              <a:extLst>
                <a:ext uri="{FF2B5EF4-FFF2-40B4-BE49-F238E27FC236}">
                  <a16:creationId xmlns:a16="http://schemas.microsoft.com/office/drawing/2014/main" id="{E5D916CA-AD96-8DFB-D4B2-7D966A2DBD45}"/>
                </a:ext>
              </a:extLst>
            </p:cNvPr>
            <p:cNvGrpSpPr/>
            <p:nvPr/>
          </p:nvGrpSpPr>
          <p:grpSpPr>
            <a:xfrm>
              <a:off x="2095069" y="5361660"/>
              <a:ext cx="1445287" cy="357959"/>
              <a:chOff x="1121460" y="-756536"/>
              <a:chExt cx="1369962" cy="357959"/>
            </a:xfrm>
          </p:grpSpPr>
          <p:sp>
            <p:nvSpPr>
              <p:cNvPr id="84" name="TextBox 83">
                <a:extLst>
                  <a:ext uri="{FF2B5EF4-FFF2-40B4-BE49-F238E27FC236}">
                    <a16:creationId xmlns:a16="http://schemas.microsoft.com/office/drawing/2014/main" id="{B0D3926C-D903-1E4E-BF5A-A7592B8C3DDD}"/>
                  </a:ext>
                </a:extLst>
              </p:cNvPr>
              <p:cNvSpPr txBox="1"/>
              <p:nvPr/>
            </p:nvSpPr>
            <p:spPr>
              <a:xfrm>
                <a:off x="1121460" y="-756536"/>
                <a:ext cx="1369962" cy="1112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prstClr val="black"/>
                    </a:solidFill>
                    <a:effectLst/>
                    <a:uLnTx/>
                    <a:uFillTx/>
                    <a:latin typeface="Arial" panose="020B0604020202020204"/>
                    <a:ea typeface="+mn-ea"/>
                    <a:cs typeface="+mn-cs"/>
                  </a:rPr>
                  <a:t>Number of patients at risk:</a:t>
                </a:r>
              </a:p>
            </p:txBody>
          </p:sp>
          <p:sp>
            <p:nvSpPr>
              <p:cNvPr id="85" name="TextBox 84">
                <a:extLst>
                  <a:ext uri="{FF2B5EF4-FFF2-40B4-BE49-F238E27FC236}">
                    <a16:creationId xmlns:a16="http://schemas.microsoft.com/office/drawing/2014/main" id="{BA960680-DBB4-6350-0D86-802EB6F7492E}"/>
                  </a:ext>
                </a:extLst>
              </p:cNvPr>
              <p:cNvSpPr txBox="1"/>
              <p:nvPr/>
            </p:nvSpPr>
            <p:spPr>
              <a:xfrm>
                <a:off x="1121460" y="-620996"/>
                <a:ext cx="977498" cy="22241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tx2"/>
                    </a:solidFill>
                    <a:effectLst/>
                    <a:uLnTx/>
                    <a:uFillTx/>
                    <a:latin typeface="Arial" panose="020B0604020202020204"/>
                    <a:ea typeface="+mn-ea"/>
                    <a:cs typeface="+mn-cs"/>
                  </a:rPr>
                  <a:t>Abiraterone + olaparib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Abiraterone + placebo</a:t>
                </a:r>
              </a:p>
            </p:txBody>
          </p:sp>
        </p:grpSp>
        <p:grpSp>
          <p:nvGrpSpPr>
            <p:cNvPr id="91" name="Group 90">
              <a:extLst>
                <a:ext uri="{FF2B5EF4-FFF2-40B4-BE49-F238E27FC236}">
                  <a16:creationId xmlns:a16="http://schemas.microsoft.com/office/drawing/2014/main" id="{161EB6A5-9E7C-F0B4-48B5-27ADFC0E3929}"/>
                </a:ext>
              </a:extLst>
            </p:cNvPr>
            <p:cNvGrpSpPr/>
            <p:nvPr/>
          </p:nvGrpSpPr>
          <p:grpSpPr>
            <a:xfrm>
              <a:off x="3177926" y="5496057"/>
              <a:ext cx="4755035" cy="215444"/>
              <a:chOff x="3177926" y="5496057"/>
              <a:chExt cx="4755035" cy="215444"/>
            </a:xfrm>
          </p:grpSpPr>
          <p:sp>
            <p:nvSpPr>
              <p:cNvPr id="62" name="TextBox 61">
                <a:extLst>
                  <a:ext uri="{FF2B5EF4-FFF2-40B4-BE49-F238E27FC236}">
                    <a16:creationId xmlns:a16="http://schemas.microsoft.com/office/drawing/2014/main" id="{FD8EECC4-8A39-7135-5ED7-332A69883F03}"/>
                  </a:ext>
                </a:extLst>
              </p:cNvPr>
              <p:cNvSpPr txBox="1"/>
              <p:nvPr/>
            </p:nvSpPr>
            <p:spPr>
              <a:xfrm>
                <a:off x="7179800"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25</a:t>
                </a:r>
              </a:p>
            </p:txBody>
          </p:sp>
          <p:sp>
            <p:nvSpPr>
              <p:cNvPr id="63" name="TextBox 62">
                <a:extLst>
                  <a:ext uri="{FF2B5EF4-FFF2-40B4-BE49-F238E27FC236}">
                    <a16:creationId xmlns:a16="http://schemas.microsoft.com/office/drawing/2014/main" id="{BC366B80-AA3A-1F51-8810-E5CA1DCEECD0}"/>
                  </a:ext>
                </a:extLst>
              </p:cNvPr>
              <p:cNvSpPr txBox="1"/>
              <p:nvPr/>
            </p:nvSpPr>
            <p:spPr>
              <a:xfrm>
                <a:off x="6989482"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53</a:t>
                </a:r>
              </a:p>
            </p:txBody>
          </p:sp>
          <p:sp>
            <p:nvSpPr>
              <p:cNvPr id="64" name="TextBox 63">
                <a:extLst>
                  <a:ext uri="{FF2B5EF4-FFF2-40B4-BE49-F238E27FC236}">
                    <a16:creationId xmlns:a16="http://schemas.microsoft.com/office/drawing/2014/main" id="{889693FB-ADD9-C2EC-E2DC-1DECE2BDE4DA}"/>
                  </a:ext>
                </a:extLst>
              </p:cNvPr>
              <p:cNvSpPr txBox="1"/>
              <p:nvPr/>
            </p:nvSpPr>
            <p:spPr>
              <a:xfrm>
                <a:off x="6799164"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84</a:t>
                </a:r>
              </a:p>
            </p:txBody>
          </p:sp>
          <p:sp>
            <p:nvSpPr>
              <p:cNvPr id="65" name="TextBox 64">
                <a:extLst>
                  <a:ext uri="{FF2B5EF4-FFF2-40B4-BE49-F238E27FC236}">
                    <a16:creationId xmlns:a16="http://schemas.microsoft.com/office/drawing/2014/main" id="{6F7FA15D-7A6B-91D1-60EF-C4834258D59F}"/>
                  </a:ext>
                </a:extLst>
              </p:cNvPr>
              <p:cNvSpPr txBox="1"/>
              <p:nvPr/>
            </p:nvSpPr>
            <p:spPr>
              <a:xfrm>
                <a:off x="6601033"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119</a:t>
                </a:r>
              </a:p>
            </p:txBody>
          </p:sp>
          <p:sp>
            <p:nvSpPr>
              <p:cNvPr id="66" name="TextBox 65">
                <a:extLst>
                  <a:ext uri="{FF2B5EF4-FFF2-40B4-BE49-F238E27FC236}">
                    <a16:creationId xmlns:a16="http://schemas.microsoft.com/office/drawing/2014/main" id="{6F910F2F-A073-89FF-E5AC-9AD806A85363}"/>
                  </a:ext>
                </a:extLst>
              </p:cNvPr>
              <p:cNvSpPr txBox="1"/>
              <p:nvPr/>
            </p:nvSpPr>
            <p:spPr>
              <a:xfrm>
                <a:off x="6410867"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157</a:t>
                </a:r>
              </a:p>
            </p:txBody>
          </p:sp>
          <p:sp>
            <p:nvSpPr>
              <p:cNvPr id="67" name="TextBox 66">
                <a:extLst>
                  <a:ext uri="{FF2B5EF4-FFF2-40B4-BE49-F238E27FC236}">
                    <a16:creationId xmlns:a16="http://schemas.microsoft.com/office/drawing/2014/main" id="{39ADFA36-2F9E-B1ED-A468-1617E1B7B72D}"/>
                  </a:ext>
                </a:extLst>
              </p:cNvPr>
              <p:cNvSpPr txBox="1"/>
              <p:nvPr/>
            </p:nvSpPr>
            <p:spPr>
              <a:xfrm>
                <a:off x="6220694"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201</a:t>
                </a:r>
              </a:p>
            </p:txBody>
          </p:sp>
          <p:sp>
            <p:nvSpPr>
              <p:cNvPr id="68" name="TextBox 67">
                <a:extLst>
                  <a:ext uri="{FF2B5EF4-FFF2-40B4-BE49-F238E27FC236}">
                    <a16:creationId xmlns:a16="http://schemas.microsoft.com/office/drawing/2014/main" id="{ABDA4DCD-488A-95BA-9FCE-973DBE028AF7}"/>
                  </a:ext>
                </a:extLst>
              </p:cNvPr>
              <p:cNvSpPr txBox="1"/>
              <p:nvPr/>
            </p:nvSpPr>
            <p:spPr>
              <a:xfrm>
                <a:off x="6030521"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213</a:t>
                </a:r>
              </a:p>
            </p:txBody>
          </p:sp>
          <p:sp>
            <p:nvSpPr>
              <p:cNvPr id="69" name="TextBox 68">
                <a:extLst>
                  <a:ext uri="{FF2B5EF4-FFF2-40B4-BE49-F238E27FC236}">
                    <a16:creationId xmlns:a16="http://schemas.microsoft.com/office/drawing/2014/main" id="{998713B5-64FE-F1DB-47ED-84D11FDD2FB0}"/>
                  </a:ext>
                </a:extLst>
              </p:cNvPr>
              <p:cNvSpPr txBox="1"/>
              <p:nvPr/>
            </p:nvSpPr>
            <p:spPr>
              <a:xfrm>
                <a:off x="5840348"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225</a:t>
                </a:r>
              </a:p>
            </p:txBody>
          </p:sp>
          <p:sp>
            <p:nvSpPr>
              <p:cNvPr id="70" name="TextBox 69">
                <a:extLst>
                  <a:ext uri="{FF2B5EF4-FFF2-40B4-BE49-F238E27FC236}">
                    <a16:creationId xmlns:a16="http://schemas.microsoft.com/office/drawing/2014/main" id="{9DBEC350-FA43-AD8A-B03C-9C7C173EA5D0}"/>
                  </a:ext>
                </a:extLst>
              </p:cNvPr>
              <p:cNvSpPr txBox="1"/>
              <p:nvPr/>
            </p:nvSpPr>
            <p:spPr>
              <a:xfrm>
                <a:off x="5650175"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241</a:t>
                </a:r>
              </a:p>
            </p:txBody>
          </p:sp>
          <p:sp>
            <p:nvSpPr>
              <p:cNvPr id="71" name="TextBox 70">
                <a:extLst>
                  <a:ext uri="{FF2B5EF4-FFF2-40B4-BE49-F238E27FC236}">
                    <a16:creationId xmlns:a16="http://schemas.microsoft.com/office/drawing/2014/main" id="{3CA40F56-E70E-EDD4-83F3-B05D3EC13FC7}"/>
                  </a:ext>
                </a:extLst>
              </p:cNvPr>
              <p:cNvSpPr txBox="1"/>
              <p:nvPr/>
            </p:nvSpPr>
            <p:spPr>
              <a:xfrm>
                <a:off x="5460002"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254</a:t>
                </a:r>
              </a:p>
            </p:txBody>
          </p:sp>
          <p:sp>
            <p:nvSpPr>
              <p:cNvPr id="72" name="TextBox 71">
                <a:extLst>
                  <a:ext uri="{FF2B5EF4-FFF2-40B4-BE49-F238E27FC236}">
                    <a16:creationId xmlns:a16="http://schemas.microsoft.com/office/drawing/2014/main" id="{D6A556AD-7B8E-0915-F189-7F5B3BB1A4FE}"/>
                  </a:ext>
                </a:extLst>
              </p:cNvPr>
              <p:cNvSpPr txBox="1"/>
              <p:nvPr/>
            </p:nvSpPr>
            <p:spPr>
              <a:xfrm>
                <a:off x="5269829"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282</a:t>
                </a:r>
              </a:p>
            </p:txBody>
          </p:sp>
          <p:sp>
            <p:nvSpPr>
              <p:cNvPr id="73" name="TextBox 72">
                <a:extLst>
                  <a:ext uri="{FF2B5EF4-FFF2-40B4-BE49-F238E27FC236}">
                    <a16:creationId xmlns:a16="http://schemas.microsoft.com/office/drawing/2014/main" id="{6D924D44-6D2F-4C11-19E2-7A06ACF16314}"/>
                  </a:ext>
                </a:extLst>
              </p:cNvPr>
              <p:cNvSpPr txBox="1"/>
              <p:nvPr/>
            </p:nvSpPr>
            <p:spPr>
              <a:xfrm>
                <a:off x="5079656"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301</a:t>
                </a:r>
              </a:p>
            </p:txBody>
          </p:sp>
          <p:sp>
            <p:nvSpPr>
              <p:cNvPr id="74" name="TextBox 73">
                <a:extLst>
                  <a:ext uri="{FF2B5EF4-FFF2-40B4-BE49-F238E27FC236}">
                    <a16:creationId xmlns:a16="http://schemas.microsoft.com/office/drawing/2014/main" id="{E2F48759-E586-B283-424F-4B039DF9F4CF}"/>
                  </a:ext>
                </a:extLst>
              </p:cNvPr>
              <p:cNvSpPr txBox="1"/>
              <p:nvPr/>
            </p:nvSpPr>
            <p:spPr>
              <a:xfrm>
                <a:off x="4889483"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305</a:t>
                </a:r>
              </a:p>
            </p:txBody>
          </p:sp>
          <p:sp>
            <p:nvSpPr>
              <p:cNvPr id="75" name="TextBox 74">
                <a:extLst>
                  <a:ext uri="{FF2B5EF4-FFF2-40B4-BE49-F238E27FC236}">
                    <a16:creationId xmlns:a16="http://schemas.microsoft.com/office/drawing/2014/main" id="{151495DE-DDEF-9D5A-72E5-618CB611B6C2}"/>
                  </a:ext>
                </a:extLst>
              </p:cNvPr>
              <p:cNvSpPr txBox="1"/>
              <p:nvPr/>
            </p:nvSpPr>
            <p:spPr>
              <a:xfrm>
                <a:off x="4699310"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316</a:t>
                </a:r>
              </a:p>
            </p:txBody>
          </p:sp>
          <p:sp>
            <p:nvSpPr>
              <p:cNvPr id="76" name="TextBox 75">
                <a:extLst>
                  <a:ext uri="{FF2B5EF4-FFF2-40B4-BE49-F238E27FC236}">
                    <a16:creationId xmlns:a16="http://schemas.microsoft.com/office/drawing/2014/main" id="{A712789C-273F-F8A7-99D1-48F74518F79C}"/>
                  </a:ext>
                </a:extLst>
              </p:cNvPr>
              <p:cNvSpPr txBox="1"/>
              <p:nvPr/>
            </p:nvSpPr>
            <p:spPr>
              <a:xfrm>
                <a:off x="4509137"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337</a:t>
                </a:r>
              </a:p>
            </p:txBody>
          </p:sp>
          <p:sp>
            <p:nvSpPr>
              <p:cNvPr id="77" name="TextBox 76">
                <a:extLst>
                  <a:ext uri="{FF2B5EF4-FFF2-40B4-BE49-F238E27FC236}">
                    <a16:creationId xmlns:a16="http://schemas.microsoft.com/office/drawing/2014/main" id="{B2AE83F8-5E8C-4B5F-65D4-A80EF568BD13}"/>
                  </a:ext>
                </a:extLst>
              </p:cNvPr>
              <p:cNvSpPr txBox="1"/>
              <p:nvPr/>
            </p:nvSpPr>
            <p:spPr>
              <a:xfrm>
                <a:off x="4318964"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355</a:t>
                </a:r>
              </a:p>
            </p:txBody>
          </p:sp>
          <p:sp>
            <p:nvSpPr>
              <p:cNvPr id="78" name="TextBox 77">
                <a:extLst>
                  <a:ext uri="{FF2B5EF4-FFF2-40B4-BE49-F238E27FC236}">
                    <a16:creationId xmlns:a16="http://schemas.microsoft.com/office/drawing/2014/main" id="{10C5FADD-F705-C8E4-AF8E-F18082CA7D92}"/>
                  </a:ext>
                </a:extLst>
              </p:cNvPr>
              <p:cNvSpPr txBox="1"/>
              <p:nvPr/>
            </p:nvSpPr>
            <p:spPr>
              <a:xfrm>
                <a:off x="4128791"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370</a:t>
                </a:r>
              </a:p>
            </p:txBody>
          </p:sp>
          <p:sp>
            <p:nvSpPr>
              <p:cNvPr id="79" name="TextBox 78">
                <a:extLst>
                  <a:ext uri="{FF2B5EF4-FFF2-40B4-BE49-F238E27FC236}">
                    <a16:creationId xmlns:a16="http://schemas.microsoft.com/office/drawing/2014/main" id="{7A8FB372-2EF4-EE64-91E3-C2A51D52530F}"/>
                  </a:ext>
                </a:extLst>
              </p:cNvPr>
              <p:cNvSpPr txBox="1"/>
              <p:nvPr/>
            </p:nvSpPr>
            <p:spPr>
              <a:xfrm>
                <a:off x="3938618"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376</a:t>
                </a:r>
              </a:p>
            </p:txBody>
          </p:sp>
          <p:sp>
            <p:nvSpPr>
              <p:cNvPr id="80" name="TextBox 79">
                <a:extLst>
                  <a:ext uri="{FF2B5EF4-FFF2-40B4-BE49-F238E27FC236}">
                    <a16:creationId xmlns:a16="http://schemas.microsoft.com/office/drawing/2014/main" id="{1BCECF1E-FF47-BDAE-AD4C-245998CB6095}"/>
                  </a:ext>
                </a:extLst>
              </p:cNvPr>
              <p:cNvSpPr txBox="1"/>
              <p:nvPr/>
            </p:nvSpPr>
            <p:spPr>
              <a:xfrm>
                <a:off x="3748445"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383</a:t>
                </a:r>
              </a:p>
            </p:txBody>
          </p:sp>
          <p:sp>
            <p:nvSpPr>
              <p:cNvPr id="81" name="TextBox 80">
                <a:extLst>
                  <a:ext uri="{FF2B5EF4-FFF2-40B4-BE49-F238E27FC236}">
                    <a16:creationId xmlns:a16="http://schemas.microsoft.com/office/drawing/2014/main" id="{A430B3D4-D387-4E38-883C-1E6DE7DA3798}"/>
                  </a:ext>
                </a:extLst>
              </p:cNvPr>
              <p:cNvSpPr txBox="1"/>
              <p:nvPr/>
            </p:nvSpPr>
            <p:spPr>
              <a:xfrm>
                <a:off x="3558272"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388</a:t>
                </a:r>
              </a:p>
            </p:txBody>
          </p:sp>
          <p:sp>
            <p:nvSpPr>
              <p:cNvPr id="82" name="TextBox 81">
                <a:extLst>
                  <a:ext uri="{FF2B5EF4-FFF2-40B4-BE49-F238E27FC236}">
                    <a16:creationId xmlns:a16="http://schemas.microsoft.com/office/drawing/2014/main" id="{D495383D-46F8-1AB0-29F3-1D8990215186}"/>
                  </a:ext>
                </a:extLst>
              </p:cNvPr>
              <p:cNvSpPr txBox="1"/>
              <p:nvPr/>
            </p:nvSpPr>
            <p:spPr>
              <a:xfrm>
                <a:off x="3368099"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395</a:t>
                </a:r>
              </a:p>
            </p:txBody>
          </p:sp>
          <p:sp>
            <p:nvSpPr>
              <p:cNvPr id="83" name="TextBox 82">
                <a:extLst>
                  <a:ext uri="{FF2B5EF4-FFF2-40B4-BE49-F238E27FC236}">
                    <a16:creationId xmlns:a16="http://schemas.microsoft.com/office/drawing/2014/main" id="{BE073768-D232-100E-C840-36BC227FD9B1}"/>
                  </a:ext>
                </a:extLst>
              </p:cNvPr>
              <p:cNvSpPr txBox="1"/>
              <p:nvPr/>
            </p:nvSpPr>
            <p:spPr>
              <a:xfrm>
                <a:off x="3177926"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397</a:t>
                </a:r>
              </a:p>
            </p:txBody>
          </p:sp>
          <p:sp>
            <p:nvSpPr>
              <p:cNvPr id="86" name="TextBox 85">
                <a:extLst>
                  <a:ext uri="{FF2B5EF4-FFF2-40B4-BE49-F238E27FC236}">
                    <a16:creationId xmlns:a16="http://schemas.microsoft.com/office/drawing/2014/main" id="{5FC72D5F-D1B9-93BE-EF5D-504024BB1A00}"/>
                  </a:ext>
                </a:extLst>
              </p:cNvPr>
              <p:cNvSpPr txBox="1"/>
              <p:nvPr/>
            </p:nvSpPr>
            <p:spPr>
              <a:xfrm>
                <a:off x="7370118"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7</a:t>
                </a:r>
              </a:p>
            </p:txBody>
          </p:sp>
          <p:sp>
            <p:nvSpPr>
              <p:cNvPr id="87" name="TextBox 86">
                <a:extLst>
                  <a:ext uri="{FF2B5EF4-FFF2-40B4-BE49-F238E27FC236}">
                    <a16:creationId xmlns:a16="http://schemas.microsoft.com/office/drawing/2014/main" id="{D00D2DF5-3EC1-BDCC-EB00-2C72E574918D}"/>
                  </a:ext>
                </a:extLst>
              </p:cNvPr>
              <p:cNvSpPr txBox="1"/>
              <p:nvPr/>
            </p:nvSpPr>
            <p:spPr>
              <a:xfrm>
                <a:off x="7560436"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0</a:t>
                </a:r>
              </a:p>
            </p:txBody>
          </p:sp>
          <p:sp>
            <p:nvSpPr>
              <p:cNvPr id="88" name="TextBox 87">
                <a:extLst>
                  <a:ext uri="{FF2B5EF4-FFF2-40B4-BE49-F238E27FC236}">
                    <a16:creationId xmlns:a16="http://schemas.microsoft.com/office/drawing/2014/main" id="{553D2198-45EC-C13D-21EA-E7C9BF7E9E2E}"/>
                  </a:ext>
                </a:extLst>
              </p:cNvPr>
              <p:cNvSpPr txBox="1"/>
              <p:nvPr/>
            </p:nvSpPr>
            <p:spPr>
              <a:xfrm>
                <a:off x="7750753" y="5496057"/>
                <a:ext cx="18220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0</a:t>
                </a:r>
              </a:p>
            </p:txBody>
          </p:sp>
        </p:grpSp>
      </p:grpSp>
      <p:grpSp>
        <p:nvGrpSpPr>
          <p:cNvPr id="8" name="Graphic 25">
            <a:extLst>
              <a:ext uri="{FF2B5EF4-FFF2-40B4-BE49-F238E27FC236}">
                <a16:creationId xmlns:a16="http://schemas.microsoft.com/office/drawing/2014/main" id="{B3C618BC-F781-4B15-28E2-5B6302307015}"/>
              </a:ext>
            </a:extLst>
          </p:cNvPr>
          <p:cNvGrpSpPr/>
          <p:nvPr/>
        </p:nvGrpSpPr>
        <p:grpSpPr>
          <a:xfrm>
            <a:off x="2296324" y="1693644"/>
            <a:ext cx="6833495" cy="3308126"/>
            <a:chOff x="1920142" y="1662396"/>
            <a:chExt cx="5248335" cy="3308126"/>
          </a:xfrm>
          <a:noFill/>
        </p:grpSpPr>
        <p:sp>
          <p:nvSpPr>
            <p:cNvPr id="11" name="Freeform: Shape 10">
              <a:extLst>
                <a:ext uri="{FF2B5EF4-FFF2-40B4-BE49-F238E27FC236}">
                  <a16:creationId xmlns:a16="http://schemas.microsoft.com/office/drawing/2014/main" id="{88311444-C5A2-22CD-BCDF-3D12E367A184}"/>
                </a:ext>
              </a:extLst>
            </p:cNvPr>
            <p:cNvSpPr/>
            <p:nvPr/>
          </p:nvSpPr>
          <p:spPr>
            <a:xfrm>
              <a:off x="1923388" y="3279183"/>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nvGrpSpPr>
            <p:cNvPr id="12" name="Graphic 25">
              <a:extLst>
                <a:ext uri="{FF2B5EF4-FFF2-40B4-BE49-F238E27FC236}">
                  <a16:creationId xmlns:a16="http://schemas.microsoft.com/office/drawing/2014/main" id="{6C7F29F0-0C40-C07A-0345-7E3E74E8E6DD}"/>
                </a:ext>
              </a:extLst>
            </p:cNvPr>
            <p:cNvGrpSpPr/>
            <p:nvPr/>
          </p:nvGrpSpPr>
          <p:grpSpPr>
            <a:xfrm>
              <a:off x="1920142" y="1662396"/>
              <a:ext cx="5248335" cy="3308126"/>
              <a:chOff x="1920142" y="1662396"/>
              <a:chExt cx="5248335" cy="3308126"/>
            </a:xfrm>
            <a:noFill/>
          </p:grpSpPr>
          <p:sp>
            <p:nvSpPr>
              <p:cNvPr id="27" name="Freeform: Shape 26">
                <a:extLst>
                  <a:ext uri="{FF2B5EF4-FFF2-40B4-BE49-F238E27FC236}">
                    <a16:creationId xmlns:a16="http://schemas.microsoft.com/office/drawing/2014/main" id="{3B4630F0-1270-89CA-136A-1E2CD182D740}"/>
                  </a:ext>
                </a:extLst>
              </p:cNvPr>
              <p:cNvSpPr/>
              <p:nvPr/>
            </p:nvSpPr>
            <p:spPr>
              <a:xfrm>
                <a:off x="1920142" y="1662396"/>
                <a:ext cx="5248335" cy="3308126"/>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 name="Freeform: Shape 27">
                <a:extLst>
                  <a:ext uri="{FF2B5EF4-FFF2-40B4-BE49-F238E27FC236}">
                    <a16:creationId xmlns:a16="http://schemas.microsoft.com/office/drawing/2014/main" id="{3D49B8D4-A6F3-AFCC-C37E-D55182A1EBB1}"/>
                  </a:ext>
                </a:extLst>
              </p:cNvPr>
              <p:cNvSpPr/>
              <p:nvPr/>
            </p:nvSpPr>
            <p:spPr>
              <a:xfrm>
                <a:off x="1923388" y="1984195"/>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A892792D-3DCF-9D58-E8FD-D06314469A1A}"/>
                  </a:ext>
                </a:extLst>
              </p:cNvPr>
              <p:cNvSpPr/>
              <p:nvPr/>
            </p:nvSpPr>
            <p:spPr>
              <a:xfrm>
                <a:off x="1923388" y="2307942"/>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2" name="Freeform: Shape 51">
                <a:extLst>
                  <a:ext uri="{FF2B5EF4-FFF2-40B4-BE49-F238E27FC236}">
                    <a16:creationId xmlns:a16="http://schemas.microsoft.com/office/drawing/2014/main" id="{5D7F6F04-8E9D-8F85-95EA-43958BD29C68}"/>
                  </a:ext>
                </a:extLst>
              </p:cNvPr>
              <p:cNvSpPr/>
              <p:nvPr/>
            </p:nvSpPr>
            <p:spPr>
              <a:xfrm>
                <a:off x="1923388" y="2631689"/>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FBA3725D-A134-0214-1611-A1DFE8E5BCEF}"/>
                  </a:ext>
                </a:extLst>
              </p:cNvPr>
              <p:cNvSpPr/>
              <p:nvPr/>
            </p:nvSpPr>
            <p:spPr>
              <a:xfrm>
                <a:off x="1923388" y="2955436"/>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1" name="Freeform: Shape 60">
                <a:extLst>
                  <a:ext uri="{FF2B5EF4-FFF2-40B4-BE49-F238E27FC236}">
                    <a16:creationId xmlns:a16="http://schemas.microsoft.com/office/drawing/2014/main" id="{5C3A9FA6-6C29-7311-CDDC-1637170D3908}"/>
                  </a:ext>
                </a:extLst>
              </p:cNvPr>
              <p:cNvSpPr/>
              <p:nvPr/>
            </p:nvSpPr>
            <p:spPr>
              <a:xfrm>
                <a:off x="1923388" y="3602930"/>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3" name="Freeform: Shape 92">
                <a:extLst>
                  <a:ext uri="{FF2B5EF4-FFF2-40B4-BE49-F238E27FC236}">
                    <a16:creationId xmlns:a16="http://schemas.microsoft.com/office/drawing/2014/main" id="{FAF12591-C055-56AC-8CCF-583AD97FB221}"/>
                  </a:ext>
                </a:extLst>
              </p:cNvPr>
              <p:cNvSpPr/>
              <p:nvPr/>
            </p:nvSpPr>
            <p:spPr>
              <a:xfrm>
                <a:off x="1923388" y="3926676"/>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4" name="Freeform: Shape 93">
                <a:extLst>
                  <a:ext uri="{FF2B5EF4-FFF2-40B4-BE49-F238E27FC236}">
                    <a16:creationId xmlns:a16="http://schemas.microsoft.com/office/drawing/2014/main" id="{E2878197-394E-A457-71EA-75A6CFC4190B}"/>
                  </a:ext>
                </a:extLst>
              </p:cNvPr>
              <p:cNvSpPr/>
              <p:nvPr/>
            </p:nvSpPr>
            <p:spPr>
              <a:xfrm>
                <a:off x="1923388" y="4250423"/>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5" name="Freeform: Shape 94">
                <a:extLst>
                  <a:ext uri="{FF2B5EF4-FFF2-40B4-BE49-F238E27FC236}">
                    <a16:creationId xmlns:a16="http://schemas.microsoft.com/office/drawing/2014/main" id="{9ACDDFFF-EF0C-DB38-4696-51900A3DDE57}"/>
                  </a:ext>
                </a:extLst>
              </p:cNvPr>
              <p:cNvSpPr/>
              <p:nvPr/>
            </p:nvSpPr>
            <p:spPr>
              <a:xfrm>
                <a:off x="1923388" y="4574170"/>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nvGrpSpPr>
              <p:cNvPr id="96" name="Graphic 25">
                <a:extLst>
                  <a:ext uri="{FF2B5EF4-FFF2-40B4-BE49-F238E27FC236}">
                    <a16:creationId xmlns:a16="http://schemas.microsoft.com/office/drawing/2014/main" id="{9B9FC97C-8504-958E-F45E-E713290EB093}"/>
                  </a:ext>
                </a:extLst>
              </p:cNvPr>
              <p:cNvGrpSpPr/>
              <p:nvPr/>
            </p:nvGrpSpPr>
            <p:grpSpPr>
              <a:xfrm>
                <a:off x="1983225" y="4899865"/>
                <a:ext cx="4961702" cy="70657"/>
                <a:chOff x="1983225" y="4899865"/>
                <a:chExt cx="4961702" cy="70657"/>
              </a:xfrm>
            </p:grpSpPr>
            <p:sp>
              <p:nvSpPr>
                <p:cNvPr id="97" name="Freeform: Shape 96">
                  <a:extLst>
                    <a:ext uri="{FF2B5EF4-FFF2-40B4-BE49-F238E27FC236}">
                      <a16:creationId xmlns:a16="http://schemas.microsoft.com/office/drawing/2014/main" id="{4ED6A322-83DF-0A56-28DC-0EC9D660C5E7}"/>
                    </a:ext>
                  </a:extLst>
                </p:cNvPr>
                <p:cNvSpPr/>
                <p:nvPr/>
              </p:nvSpPr>
              <p:spPr>
                <a:xfrm>
                  <a:off x="1983225"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8" name="Freeform: Shape 97">
                  <a:extLst>
                    <a:ext uri="{FF2B5EF4-FFF2-40B4-BE49-F238E27FC236}">
                      <a16:creationId xmlns:a16="http://schemas.microsoft.com/office/drawing/2014/main" id="{E0922583-9B86-7D26-092C-F941B7EA0996}"/>
                    </a:ext>
                  </a:extLst>
                </p:cNvPr>
                <p:cNvSpPr/>
                <p:nvPr/>
              </p:nvSpPr>
              <p:spPr>
                <a:xfrm>
                  <a:off x="2194656"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9" name="Freeform: Shape 98">
                  <a:extLst>
                    <a:ext uri="{FF2B5EF4-FFF2-40B4-BE49-F238E27FC236}">
                      <a16:creationId xmlns:a16="http://schemas.microsoft.com/office/drawing/2014/main" id="{082D1026-5F5B-3D8D-D425-01A488200211}"/>
                    </a:ext>
                  </a:extLst>
                </p:cNvPr>
                <p:cNvSpPr/>
                <p:nvPr/>
              </p:nvSpPr>
              <p:spPr>
                <a:xfrm>
                  <a:off x="2411930"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0" name="Freeform: Shape 99">
                  <a:extLst>
                    <a:ext uri="{FF2B5EF4-FFF2-40B4-BE49-F238E27FC236}">
                      <a16:creationId xmlns:a16="http://schemas.microsoft.com/office/drawing/2014/main" id="{C7958A48-DF7F-3595-4E92-467C8B33E61B}"/>
                    </a:ext>
                  </a:extLst>
                </p:cNvPr>
                <p:cNvSpPr/>
                <p:nvPr/>
              </p:nvSpPr>
              <p:spPr>
                <a:xfrm>
                  <a:off x="2629095"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1" name="Freeform: Shape 100">
                  <a:extLst>
                    <a:ext uri="{FF2B5EF4-FFF2-40B4-BE49-F238E27FC236}">
                      <a16:creationId xmlns:a16="http://schemas.microsoft.com/office/drawing/2014/main" id="{ACE72699-562A-0CD7-D547-39C8D6552FA9}"/>
                    </a:ext>
                  </a:extLst>
                </p:cNvPr>
                <p:cNvSpPr/>
                <p:nvPr/>
              </p:nvSpPr>
              <p:spPr>
                <a:xfrm>
                  <a:off x="2835549"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2" name="Freeform: Shape 101">
                  <a:extLst>
                    <a:ext uri="{FF2B5EF4-FFF2-40B4-BE49-F238E27FC236}">
                      <a16:creationId xmlns:a16="http://schemas.microsoft.com/office/drawing/2014/main" id="{ED86C5DB-674D-729C-BF27-E971DDBB332D}"/>
                    </a:ext>
                  </a:extLst>
                </p:cNvPr>
                <p:cNvSpPr/>
                <p:nvPr/>
              </p:nvSpPr>
              <p:spPr>
                <a:xfrm>
                  <a:off x="305282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 name="Freeform: Shape 102">
                  <a:extLst>
                    <a:ext uri="{FF2B5EF4-FFF2-40B4-BE49-F238E27FC236}">
                      <a16:creationId xmlns:a16="http://schemas.microsoft.com/office/drawing/2014/main" id="{8040F1DB-A9AB-EA56-E9B8-A7C4D3818F18}"/>
                    </a:ext>
                  </a:extLst>
                </p:cNvPr>
                <p:cNvSpPr/>
                <p:nvPr/>
              </p:nvSpPr>
              <p:spPr>
                <a:xfrm>
                  <a:off x="3275074"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4" name="Freeform: Shape 103">
                  <a:extLst>
                    <a:ext uri="{FF2B5EF4-FFF2-40B4-BE49-F238E27FC236}">
                      <a16:creationId xmlns:a16="http://schemas.microsoft.com/office/drawing/2014/main" id="{8C0B0E3A-BB6E-0288-2595-D7F1D0822DAB}"/>
                    </a:ext>
                  </a:extLst>
                </p:cNvPr>
                <p:cNvSpPr/>
                <p:nvPr/>
              </p:nvSpPr>
              <p:spPr>
                <a:xfrm>
                  <a:off x="348152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5" name="Freeform: Shape 104">
                  <a:extLst>
                    <a:ext uri="{FF2B5EF4-FFF2-40B4-BE49-F238E27FC236}">
                      <a16:creationId xmlns:a16="http://schemas.microsoft.com/office/drawing/2014/main" id="{DC8E10FE-1013-3418-298A-DD3C07487FA7}"/>
                    </a:ext>
                  </a:extLst>
                </p:cNvPr>
                <p:cNvSpPr/>
                <p:nvPr/>
              </p:nvSpPr>
              <p:spPr>
                <a:xfrm>
                  <a:off x="3698694"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6" name="Freeform: Shape 105">
                  <a:extLst>
                    <a:ext uri="{FF2B5EF4-FFF2-40B4-BE49-F238E27FC236}">
                      <a16:creationId xmlns:a16="http://schemas.microsoft.com/office/drawing/2014/main" id="{50988444-BCBC-1736-8F63-B02C1AD52644}"/>
                    </a:ext>
                  </a:extLst>
                </p:cNvPr>
                <p:cNvSpPr/>
                <p:nvPr/>
              </p:nvSpPr>
              <p:spPr>
                <a:xfrm>
                  <a:off x="392678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 name="Freeform: Shape 106">
                  <a:extLst>
                    <a:ext uri="{FF2B5EF4-FFF2-40B4-BE49-F238E27FC236}">
                      <a16:creationId xmlns:a16="http://schemas.microsoft.com/office/drawing/2014/main" id="{346ACA8A-2E80-A56C-ECF0-5A3371EB6E91}"/>
                    </a:ext>
                  </a:extLst>
                </p:cNvPr>
                <p:cNvSpPr/>
                <p:nvPr/>
              </p:nvSpPr>
              <p:spPr>
                <a:xfrm>
                  <a:off x="4144062"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 name="Freeform: Shape 107">
                  <a:extLst>
                    <a:ext uri="{FF2B5EF4-FFF2-40B4-BE49-F238E27FC236}">
                      <a16:creationId xmlns:a16="http://schemas.microsoft.com/office/drawing/2014/main" id="{E244A14D-5421-4E60-2EDC-42081112F68E}"/>
                    </a:ext>
                  </a:extLst>
                </p:cNvPr>
                <p:cNvSpPr/>
                <p:nvPr/>
              </p:nvSpPr>
              <p:spPr>
                <a:xfrm>
                  <a:off x="435549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 name="Freeform: Shape 108">
                  <a:extLst>
                    <a:ext uri="{FF2B5EF4-FFF2-40B4-BE49-F238E27FC236}">
                      <a16:creationId xmlns:a16="http://schemas.microsoft.com/office/drawing/2014/main" id="{9AE637C7-B5BA-D8A2-5CBE-F04251A9B2A6}"/>
                    </a:ext>
                  </a:extLst>
                </p:cNvPr>
                <p:cNvSpPr/>
                <p:nvPr/>
              </p:nvSpPr>
              <p:spPr>
                <a:xfrm>
                  <a:off x="4572659"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0" name="Freeform: Shape 109">
                  <a:extLst>
                    <a:ext uri="{FF2B5EF4-FFF2-40B4-BE49-F238E27FC236}">
                      <a16:creationId xmlns:a16="http://schemas.microsoft.com/office/drawing/2014/main" id="{7DF7C434-5A5A-30EF-CB7D-D7ABD71F6B4B}"/>
                    </a:ext>
                  </a:extLst>
                </p:cNvPr>
                <p:cNvSpPr/>
                <p:nvPr/>
              </p:nvSpPr>
              <p:spPr>
                <a:xfrm>
                  <a:off x="478993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 name="Freeform: Shape 110">
                  <a:extLst>
                    <a:ext uri="{FF2B5EF4-FFF2-40B4-BE49-F238E27FC236}">
                      <a16:creationId xmlns:a16="http://schemas.microsoft.com/office/drawing/2014/main" id="{B8EA5259-9B76-7412-1405-988F94A3B6D4}"/>
                    </a:ext>
                  </a:extLst>
                </p:cNvPr>
                <p:cNvSpPr/>
                <p:nvPr/>
              </p:nvSpPr>
              <p:spPr>
                <a:xfrm>
                  <a:off x="4996386"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2" name="Freeform: Shape 111">
                  <a:extLst>
                    <a:ext uri="{FF2B5EF4-FFF2-40B4-BE49-F238E27FC236}">
                      <a16:creationId xmlns:a16="http://schemas.microsoft.com/office/drawing/2014/main" id="{048BFDC6-CBDF-976F-1D63-580CB180D160}"/>
                    </a:ext>
                  </a:extLst>
                </p:cNvPr>
                <p:cNvSpPr/>
                <p:nvPr/>
              </p:nvSpPr>
              <p:spPr>
                <a:xfrm>
                  <a:off x="521863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 name="Freeform: Shape 112">
                  <a:extLst>
                    <a:ext uri="{FF2B5EF4-FFF2-40B4-BE49-F238E27FC236}">
                      <a16:creationId xmlns:a16="http://schemas.microsoft.com/office/drawing/2014/main" id="{41B77A5E-260F-E0B2-1F26-DBC84AF5DEB4}"/>
                    </a:ext>
                  </a:extLst>
                </p:cNvPr>
                <p:cNvSpPr/>
                <p:nvPr/>
              </p:nvSpPr>
              <p:spPr>
                <a:xfrm>
                  <a:off x="5435804"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4" name="Freeform: Shape 113">
                  <a:extLst>
                    <a:ext uri="{FF2B5EF4-FFF2-40B4-BE49-F238E27FC236}">
                      <a16:creationId xmlns:a16="http://schemas.microsoft.com/office/drawing/2014/main" id="{2C3B10A0-37C9-EE78-F17A-6D7509F88505}"/>
                    </a:ext>
                  </a:extLst>
                </p:cNvPr>
                <p:cNvSpPr/>
                <p:nvPr/>
              </p:nvSpPr>
              <p:spPr>
                <a:xfrm>
                  <a:off x="6944927"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 name="Freeform: Shape 114">
                  <a:extLst>
                    <a:ext uri="{FF2B5EF4-FFF2-40B4-BE49-F238E27FC236}">
                      <a16:creationId xmlns:a16="http://schemas.microsoft.com/office/drawing/2014/main" id="{AB99B32B-FCA8-C0E1-4CA4-450BAC66449D}"/>
                    </a:ext>
                  </a:extLst>
                </p:cNvPr>
                <p:cNvSpPr/>
                <p:nvPr/>
              </p:nvSpPr>
              <p:spPr>
                <a:xfrm>
                  <a:off x="672765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6" name="Freeform: Shape 115">
                  <a:extLst>
                    <a:ext uri="{FF2B5EF4-FFF2-40B4-BE49-F238E27FC236}">
                      <a16:creationId xmlns:a16="http://schemas.microsoft.com/office/drawing/2014/main" id="{41CE1D8D-3580-FAEE-23EE-5FB9641E3E07}"/>
                    </a:ext>
                  </a:extLst>
                </p:cNvPr>
                <p:cNvSpPr/>
                <p:nvPr/>
              </p:nvSpPr>
              <p:spPr>
                <a:xfrm>
                  <a:off x="6516222"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 name="Freeform: Shape 116">
                  <a:extLst>
                    <a:ext uri="{FF2B5EF4-FFF2-40B4-BE49-F238E27FC236}">
                      <a16:creationId xmlns:a16="http://schemas.microsoft.com/office/drawing/2014/main" id="{21FA5C97-ECAC-F386-417A-93BD8AD71595}"/>
                    </a:ext>
                  </a:extLst>
                </p:cNvPr>
                <p:cNvSpPr/>
                <p:nvPr/>
              </p:nvSpPr>
              <p:spPr>
                <a:xfrm>
                  <a:off x="609260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8" name="Freeform: Shape 117">
                  <a:extLst>
                    <a:ext uri="{FF2B5EF4-FFF2-40B4-BE49-F238E27FC236}">
                      <a16:creationId xmlns:a16="http://schemas.microsoft.com/office/drawing/2014/main" id="{3995ED0E-8FD4-E885-A84B-94472828753E}"/>
                    </a:ext>
                  </a:extLst>
                </p:cNvPr>
                <p:cNvSpPr/>
                <p:nvPr/>
              </p:nvSpPr>
              <p:spPr>
                <a:xfrm>
                  <a:off x="5870352"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9" name="Freeform: Shape 118">
                  <a:extLst>
                    <a:ext uri="{FF2B5EF4-FFF2-40B4-BE49-F238E27FC236}">
                      <a16:creationId xmlns:a16="http://schemas.microsoft.com/office/drawing/2014/main" id="{A8CF7A0D-5089-E386-7CC0-B10EA55F7378}"/>
                    </a:ext>
                  </a:extLst>
                </p:cNvPr>
                <p:cNvSpPr/>
                <p:nvPr/>
              </p:nvSpPr>
              <p:spPr>
                <a:xfrm>
                  <a:off x="565307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0" name="Freeform: Shape 119">
                  <a:extLst>
                    <a:ext uri="{FF2B5EF4-FFF2-40B4-BE49-F238E27FC236}">
                      <a16:creationId xmlns:a16="http://schemas.microsoft.com/office/drawing/2014/main" id="{AFD44F94-4CD8-AAFF-4CED-CAD769618606}"/>
                    </a:ext>
                  </a:extLst>
                </p:cNvPr>
                <p:cNvSpPr/>
                <p:nvPr/>
              </p:nvSpPr>
              <p:spPr>
                <a:xfrm>
                  <a:off x="629894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sp>
            <p:nvSpPr>
              <p:cNvPr id="121" name="Freeform: Shape 120">
                <a:extLst>
                  <a:ext uri="{FF2B5EF4-FFF2-40B4-BE49-F238E27FC236}">
                    <a16:creationId xmlns:a16="http://schemas.microsoft.com/office/drawing/2014/main" id="{64062E85-ED79-93CB-CFB8-5E681B7847D4}"/>
                  </a:ext>
                </a:extLst>
              </p:cNvPr>
              <p:cNvSpPr/>
              <p:nvPr/>
            </p:nvSpPr>
            <p:spPr>
              <a:xfrm>
                <a:off x="1923388" y="4895970"/>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grpSp>
        <p:nvGrpSpPr>
          <p:cNvPr id="122" name="Graphic 25">
            <a:extLst>
              <a:ext uri="{FF2B5EF4-FFF2-40B4-BE49-F238E27FC236}">
                <a16:creationId xmlns:a16="http://schemas.microsoft.com/office/drawing/2014/main" id="{77828621-E188-6380-B236-1B331DC9D599}"/>
              </a:ext>
            </a:extLst>
          </p:cNvPr>
          <p:cNvGrpSpPr/>
          <p:nvPr/>
        </p:nvGrpSpPr>
        <p:grpSpPr>
          <a:xfrm>
            <a:off x="2383531" y="1693644"/>
            <a:ext cx="6625639" cy="1658012"/>
            <a:chOff x="1987101" y="1662396"/>
            <a:chExt cx="5088645" cy="1658012"/>
          </a:xfrm>
        </p:grpSpPr>
        <p:sp>
          <p:nvSpPr>
            <p:cNvPr id="123" name="Freeform: Shape 122">
              <a:extLst>
                <a:ext uri="{FF2B5EF4-FFF2-40B4-BE49-F238E27FC236}">
                  <a16:creationId xmlns:a16="http://schemas.microsoft.com/office/drawing/2014/main" id="{E35E83B9-2E5B-5617-01DE-8A6C4EDF2933}"/>
                </a:ext>
              </a:extLst>
            </p:cNvPr>
            <p:cNvSpPr/>
            <p:nvPr/>
          </p:nvSpPr>
          <p:spPr>
            <a:xfrm>
              <a:off x="1987101" y="1662396"/>
              <a:ext cx="5070180" cy="1641349"/>
            </a:xfrm>
            <a:custGeom>
              <a:avLst/>
              <a:gdLst>
                <a:gd name="connsiteX0" fmla="*/ 0 w 5070231"/>
                <a:gd name="connsiteY0" fmla="*/ 0 h 1641349"/>
                <a:gd name="connsiteX1" fmla="*/ 207536 w 5070231"/>
                <a:gd name="connsiteY1" fmla="*/ 0 h 1641349"/>
                <a:gd name="connsiteX2" fmla="*/ 226796 w 5070231"/>
                <a:gd name="connsiteY2" fmla="*/ 0 h 1641349"/>
                <a:gd name="connsiteX3" fmla="*/ 226796 w 5070231"/>
                <a:gd name="connsiteY3" fmla="*/ 18503 h 1641349"/>
                <a:gd name="connsiteX4" fmla="*/ 242486 w 5070231"/>
                <a:gd name="connsiteY4" fmla="*/ 18503 h 1641349"/>
                <a:gd name="connsiteX5" fmla="*/ 242486 w 5070231"/>
                <a:gd name="connsiteY5" fmla="*/ 29864 h 1641349"/>
                <a:gd name="connsiteX6" fmla="*/ 255686 w 5070231"/>
                <a:gd name="connsiteY6" fmla="*/ 29864 h 1641349"/>
                <a:gd name="connsiteX7" fmla="*/ 255686 w 5070231"/>
                <a:gd name="connsiteY7" fmla="*/ 38304 h 1641349"/>
                <a:gd name="connsiteX8" fmla="*/ 277327 w 5070231"/>
                <a:gd name="connsiteY8" fmla="*/ 38304 h 1641349"/>
                <a:gd name="connsiteX9" fmla="*/ 277327 w 5070231"/>
                <a:gd name="connsiteY9" fmla="*/ 44905 h 1641349"/>
                <a:gd name="connsiteX10" fmla="*/ 371140 w 5070231"/>
                <a:gd name="connsiteY10" fmla="*/ 44905 h 1641349"/>
                <a:gd name="connsiteX11" fmla="*/ 371140 w 5070231"/>
                <a:gd name="connsiteY11" fmla="*/ 52154 h 1641349"/>
                <a:gd name="connsiteX12" fmla="*/ 404143 w 5070231"/>
                <a:gd name="connsiteY12" fmla="*/ 52154 h 1641349"/>
                <a:gd name="connsiteX13" fmla="*/ 404143 w 5070231"/>
                <a:gd name="connsiteY13" fmla="*/ 67195 h 1641349"/>
                <a:gd name="connsiteX14" fmla="*/ 431843 w 5070231"/>
                <a:gd name="connsiteY14" fmla="*/ 67195 h 1641349"/>
                <a:gd name="connsiteX15" fmla="*/ 431843 w 5070231"/>
                <a:gd name="connsiteY15" fmla="*/ 77366 h 1641349"/>
                <a:gd name="connsiteX16" fmla="*/ 476856 w 5070231"/>
                <a:gd name="connsiteY16" fmla="*/ 77366 h 1641349"/>
                <a:gd name="connsiteX17" fmla="*/ 476856 w 5070231"/>
                <a:gd name="connsiteY17" fmla="*/ 85806 h 1641349"/>
                <a:gd name="connsiteX18" fmla="*/ 513537 w 5070231"/>
                <a:gd name="connsiteY18" fmla="*/ 85806 h 1641349"/>
                <a:gd name="connsiteX19" fmla="*/ 513537 w 5070231"/>
                <a:gd name="connsiteY19" fmla="*/ 99656 h 1641349"/>
                <a:gd name="connsiteX20" fmla="*/ 545457 w 5070231"/>
                <a:gd name="connsiteY20" fmla="*/ 99656 h 1641349"/>
                <a:gd name="connsiteX21" fmla="*/ 545457 w 5070231"/>
                <a:gd name="connsiteY21" fmla="*/ 108637 h 1641349"/>
                <a:gd name="connsiteX22" fmla="*/ 592310 w 5070231"/>
                <a:gd name="connsiteY22" fmla="*/ 108637 h 1641349"/>
                <a:gd name="connsiteX23" fmla="*/ 592310 w 5070231"/>
                <a:gd name="connsiteY23" fmla="*/ 121297 h 1641349"/>
                <a:gd name="connsiteX24" fmla="*/ 681254 w 5070231"/>
                <a:gd name="connsiteY24" fmla="*/ 121297 h 1641349"/>
                <a:gd name="connsiteX25" fmla="*/ 681254 w 5070231"/>
                <a:gd name="connsiteY25" fmla="*/ 126058 h 1641349"/>
                <a:gd name="connsiteX26" fmla="*/ 711984 w 5070231"/>
                <a:gd name="connsiteY26" fmla="*/ 126058 h 1641349"/>
                <a:gd name="connsiteX27" fmla="*/ 711984 w 5070231"/>
                <a:gd name="connsiteY27" fmla="*/ 135688 h 1641349"/>
                <a:gd name="connsiteX28" fmla="*/ 720965 w 5070231"/>
                <a:gd name="connsiteY28" fmla="*/ 135688 h 1641349"/>
                <a:gd name="connsiteX29" fmla="*/ 720965 w 5070231"/>
                <a:gd name="connsiteY29" fmla="*/ 143479 h 1641349"/>
                <a:gd name="connsiteX30" fmla="*/ 725726 w 5070231"/>
                <a:gd name="connsiteY30" fmla="*/ 143479 h 1641349"/>
                <a:gd name="connsiteX31" fmla="*/ 725726 w 5070231"/>
                <a:gd name="connsiteY31" fmla="*/ 159168 h 1641349"/>
                <a:gd name="connsiteX32" fmla="*/ 731785 w 5070231"/>
                <a:gd name="connsiteY32" fmla="*/ 159168 h 1641349"/>
                <a:gd name="connsiteX33" fmla="*/ 731785 w 5070231"/>
                <a:gd name="connsiteY33" fmla="*/ 165120 h 1641349"/>
                <a:gd name="connsiteX34" fmla="*/ 770847 w 5070231"/>
                <a:gd name="connsiteY34" fmla="*/ 165120 h 1641349"/>
                <a:gd name="connsiteX35" fmla="*/ 770847 w 5070231"/>
                <a:gd name="connsiteY35" fmla="*/ 178970 h 1641349"/>
                <a:gd name="connsiteX36" fmla="*/ 793678 w 5070231"/>
                <a:gd name="connsiteY36" fmla="*/ 178970 h 1641349"/>
                <a:gd name="connsiteX37" fmla="*/ 793678 w 5070231"/>
                <a:gd name="connsiteY37" fmla="*/ 187410 h 1641349"/>
                <a:gd name="connsiteX38" fmla="*/ 840638 w 5070231"/>
                <a:gd name="connsiteY38" fmla="*/ 187410 h 1641349"/>
                <a:gd name="connsiteX39" fmla="*/ 840638 w 5070231"/>
                <a:gd name="connsiteY39" fmla="*/ 195850 h 1641349"/>
                <a:gd name="connsiteX40" fmla="*/ 855029 w 5070231"/>
                <a:gd name="connsiteY40" fmla="*/ 195850 h 1641349"/>
                <a:gd name="connsiteX41" fmla="*/ 855029 w 5070231"/>
                <a:gd name="connsiteY41" fmla="*/ 203640 h 1641349"/>
                <a:gd name="connsiteX42" fmla="*/ 894091 w 5070231"/>
                <a:gd name="connsiteY42" fmla="*/ 203640 h 1641349"/>
                <a:gd name="connsiteX43" fmla="*/ 894091 w 5070231"/>
                <a:gd name="connsiteY43" fmla="*/ 212080 h 1641349"/>
                <a:gd name="connsiteX44" fmla="*/ 908482 w 5070231"/>
                <a:gd name="connsiteY44" fmla="*/ 212080 h 1641349"/>
                <a:gd name="connsiteX45" fmla="*/ 908482 w 5070231"/>
                <a:gd name="connsiteY45" fmla="*/ 218681 h 1641349"/>
                <a:gd name="connsiteX46" fmla="*/ 919952 w 5070231"/>
                <a:gd name="connsiteY46" fmla="*/ 218681 h 1641349"/>
                <a:gd name="connsiteX47" fmla="*/ 919952 w 5070231"/>
                <a:gd name="connsiteY47" fmla="*/ 234262 h 1641349"/>
                <a:gd name="connsiteX48" fmla="*/ 950033 w 5070231"/>
                <a:gd name="connsiteY48" fmla="*/ 234262 h 1641349"/>
                <a:gd name="connsiteX49" fmla="*/ 950033 w 5070231"/>
                <a:gd name="connsiteY49" fmla="*/ 243243 h 1641349"/>
                <a:gd name="connsiteX50" fmla="*/ 957174 w 5070231"/>
                <a:gd name="connsiteY50" fmla="*/ 243243 h 1641349"/>
                <a:gd name="connsiteX51" fmla="*/ 957174 w 5070231"/>
                <a:gd name="connsiteY51" fmla="*/ 248112 h 1641349"/>
                <a:gd name="connsiteX52" fmla="*/ 1013116 w 5070231"/>
                <a:gd name="connsiteY52" fmla="*/ 248112 h 1641349"/>
                <a:gd name="connsiteX53" fmla="*/ 1013116 w 5070231"/>
                <a:gd name="connsiteY53" fmla="*/ 254713 h 1641349"/>
                <a:gd name="connsiteX54" fmla="*/ 1035947 w 5070231"/>
                <a:gd name="connsiteY54" fmla="*/ 254713 h 1641349"/>
                <a:gd name="connsiteX55" fmla="*/ 1035947 w 5070231"/>
                <a:gd name="connsiteY55" fmla="*/ 261313 h 1641349"/>
                <a:gd name="connsiteX56" fmla="*/ 1057047 w 5070231"/>
                <a:gd name="connsiteY56" fmla="*/ 261313 h 1641349"/>
                <a:gd name="connsiteX57" fmla="*/ 1057047 w 5070231"/>
                <a:gd name="connsiteY57" fmla="*/ 268563 h 1641349"/>
                <a:gd name="connsiteX58" fmla="*/ 1068408 w 5070231"/>
                <a:gd name="connsiteY58" fmla="*/ 268563 h 1641349"/>
                <a:gd name="connsiteX59" fmla="*/ 1068408 w 5070231"/>
                <a:gd name="connsiteY59" fmla="*/ 277003 h 1641349"/>
                <a:gd name="connsiteX60" fmla="*/ 1094269 w 5070231"/>
                <a:gd name="connsiteY60" fmla="*/ 277003 h 1641349"/>
                <a:gd name="connsiteX61" fmla="*/ 1094269 w 5070231"/>
                <a:gd name="connsiteY61" fmla="*/ 285334 h 1641349"/>
                <a:gd name="connsiteX62" fmla="*/ 1115910 w 5070231"/>
                <a:gd name="connsiteY62" fmla="*/ 285334 h 1641349"/>
                <a:gd name="connsiteX63" fmla="*/ 1115910 w 5070231"/>
                <a:gd name="connsiteY63" fmla="*/ 293233 h 1641349"/>
                <a:gd name="connsiteX64" fmla="*/ 1176612 w 5070231"/>
                <a:gd name="connsiteY64" fmla="*/ 293233 h 1641349"/>
                <a:gd name="connsiteX65" fmla="*/ 1176612 w 5070231"/>
                <a:gd name="connsiteY65" fmla="*/ 309464 h 1641349"/>
                <a:gd name="connsiteX66" fmla="*/ 1194033 w 5070231"/>
                <a:gd name="connsiteY66" fmla="*/ 309464 h 1641349"/>
                <a:gd name="connsiteX67" fmla="*/ 1194033 w 5070231"/>
                <a:gd name="connsiteY67" fmla="*/ 317255 h 1641349"/>
                <a:gd name="connsiteX68" fmla="*/ 1206044 w 5070231"/>
                <a:gd name="connsiteY68" fmla="*/ 317255 h 1641349"/>
                <a:gd name="connsiteX69" fmla="*/ 1206044 w 5070231"/>
                <a:gd name="connsiteY69" fmla="*/ 328616 h 1641349"/>
                <a:gd name="connsiteX70" fmla="*/ 1216323 w 5070231"/>
                <a:gd name="connsiteY70" fmla="*/ 328616 h 1641349"/>
                <a:gd name="connsiteX71" fmla="*/ 1216323 w 5070231"/>
                <a:gd name="connsiteY71" fmla="*/ 340086 h 1641349"/>
                <a:gd name="connsiteX72" fmla="*/ 1225953 w 5070231"/>
                <a:gd name="connsiteY72" fmla="*/ 340086 h 1641349"/>
                <a:gd name="connsiteX73" fmla="*/ 1225953 w 5070231"/>
                <a:gd name="connsiteY73" fmla="*/ 350906 h 1641349"/>
                <a:gd name="connsiteX74" fmla="*/ 1234934 w 5070231"/>
                <a:gd name="connsiteY74" fmla="*/ 350906 h 1641349"/>
                <a:gd name="connsiteX75" fmla="*/ 1234934 w 5070231"/>
                <a:gd name="connsiteY75" fmla="*/ 355667 h 1641349"/>
                <a:gd name="connsiteX76" fmla="*/ 1268586 w 5070231"/>
                <a:gd name="connsiteY76" fmla="*/ 355667 h 1641349"/>
                <a:gd name="connsiteX77" fmla="*/ 1268586 w 5070231"/>
                <a:gd name="connsiteY77" fmla="*/ 365297 h 1641349"/>
                <a:gd name="connsiteX78" fmla="*/ 1276377 w 5070231"/>
                <a:gd name="connsiteY78" fmla="*/ 365297 h 1641349"/>
                <a:gd name="connsiteX79" fmla="*/ 1276377 w 5070231"/>
                <a:gd name="connsiteY79" fmla="*/ 371898 h 1641349"/>
                <a:gd name="connsiteX80" fmla="*/ 1290876 w 5070231"/>
                <a:gd name="connsiteY80" fmla="*/ 371898 h 1641349"/>
                <a:gd name="connsiteX81" fmla="*/ 1290876 w 5070231"/>
                <a:gd name="connsiteY81" fmla="*/ 389319 h 1641349"/>
                <a:gd name="connsiteX82" fmla="*/ 1314897 w 5070231"/>
                <a:gd name="connsiteY82" fmla="*/ 389319 h 1641349"/>
                <a:gd name="connsiteX83" fmla="*/ 1314897 w 5070231"/>
                <a:gd name="connsiteY83" fmla="*/ 401979 h 1641349"/>
                <a:gd name="connsiteX84" fmla="*/ 1353959 w 5070231"/>
                <a:gd name="connsiteY84" fmla="*/ 401979 h 1641349"/>
                <a:gd name="connsiteX85" fmla="*/ 1353959 w 5070231"/>
                <a:gd name="connsiteY85" fmla="*/ 411609 h 1641349"/>
                <a:gd name="connsiteX86" fmla="*/ 1370190 w 5070231"/>
                <a:gd name="connsiteY86" fmla="*/ 411609 h 1641349"/>
                <a:gd name="connsiteX87" fmla="*/ 1370190 w 5070231"/>
                <a:gd name="connsiteY87" fmla="*/ 420590 h 1641349"/>
                <a:gd name="connsiteX88" fmla="*/ 1393021 w 5070231"/>
                <a:gd name="connsiteY88" fmla="*/ 420590 h 1641349"/>
                <a:gd name="connsiteX89" fmla="*/ 1393021 w 5070231"/>
                <a:gd name="connsiteY89" fmla="*/ 428489 h 1641349"/>
                <a:gd name="connsiteX90" fmla="*/ 1402651 w 5070231"/>
                <a:gd name="connsiteY90" fmla="*/ 428489 h 1641349"/>
                <a:gd name="connsiteX91" fmla="*/ 1402651 w 5070231"/>
                <a:gd name="connsiteY91" fmla="*/ 438660 h 1641349"/>
                <a:gd name="connsiteX92" fmla="*/ 1413471 w 5070231"/>
                <a:gd name="connsiteY92" fmla="*/ 438660 h 1641349"/>
                <a:gd name="connsiteX93" fmla="*/ 1413471 w 5070231"/>
                <a:gd name="connsiteY93" fmla="*/ 448831 h 1641349"/>
                <a:gd name="connsiteX94" fmla="*/ 1430351 w 5070231"/>
                <a:gd name="connsiteY94" fmla="*/ 448831 h 1641349"/>
                <a:gd name="connsiteX95" fmla="*/ 1430351 w 5070231"/>
                <a:gd name="connsiteY95" fmla="*/ 456081 h 1641349"/>
                <a:gd name="connsiteX96" fmla="*/ 1448962 w 5070231"/>
                <a:gd name="connsiteY96" fmla="*/ 456081 h 1641349"/>
                <a:gd name="connsiteX97" fmla="*/ 1448962 w 5070231"/>
                <a:gd name="connsiteY97" fmla="*/ 465062 h 1641349"/>
                <a:gd name="connsiteX98" fmla="*/ 1462163 w 5070231"/>
                <a:gd name="connsiteY98" fmla="*/ 465062 h 1641349"/>
                <a:gd name="connsiteX99" fmla="*/ 1462163 w 5070231"/>
                <a:gd name="connsiteY99" fmla="*/ 474692 h 1641349"/>
                <a:gd name="connsiteX100" fmla="*/ 1469954 w 5070231"/>
                <a:gd name="connsiteY100" fmla="*/ 474692 h 1641349"/>
                <a:gd name="connsiteX101" fmla="*/ 1469954 w 5070231"/>
                <a:gd name="connsiteY101" fmla="*/ 483132 h 1641349"/>
                <a:gd name="connsiteX102" fmla="*/ 1482614 w 5070231"/>
                <a:gd name="connsiteY102" fmla="*/ 483132 h 1641349"/>
                <a:gd name="connsiteX103" fmla="*/ 1482614 w 5070231"/>
                <a:gd name="connsiteY103" fmla="*/ 489732 h 1641349"/>
                <a:gd name="connsiteX104" fmla="*/ 1499385 w 5070231"/>
                <a:gd name="connsiteY104" fmla="*/ 489732 h 1641349"/>
                <a:gd name="connsiteX105" fmla="*/ 1499385 w 5070231"/>
                <a:gd name="connsiteY105" fmla="*/ 500012 h 1641349"/>
                <a:gd name="connsiteX106" fmla="*/ 1507284 w 5070231"/>
                <a:gd name="connsiteY106" fmla="*/ 500012 h 1641349"/>
                <a:gd name="connsiteX107" fmla="*/ 1507284 w 5070231"/>
                <a:gd name="connsiteY107" fmla="*/ 510832 h 1641349"/>
                <a:gd name="connsiteX108" fmla="*/ 1518646 w 5070231"/>
                <a:gd name="connsiteY108" fmla="*/ 510832 h 1641349"/>
                <a:gd name="connsiteX109" fmla="*/ 1518646 w 5070231"/>
                <a:gd name="connsiteY109" fmla="*/ 518623 h 1641349"/>
                <a:gd name="connsiteX110" fmla="*/ 1530656 w 5070231"/>
                <a:gd name="connsiteY110" fmla="*/ 518623 h 1641349"/>
                <a:gd name="connsiteX111" fmla="*/ 1530656 w 5070231"/>
                <a:gd name="connsiteY111" fmla="*/ 529984 h 1641349"/>
                <a:gd name="connsiteX112" fmla="*/ 1540936 w 5070231"/>
                <a:gd name="connsiteY112" fmla="*/ 529984 h 1641349"/>
                <a:gd name="connsiteX113" fmla="*/ 1540936 w 5070231"/>
                <a:gd name="connsiteY113" fmla="*/ 535394 h 1641349"/>
                <a:gd name="connsiteX114" fmla="*/ 1560196 w 5070231"/>
                <a:gd name="connsiteY114" fmla="*/ 535394 h 1641349"/>
                <a:gd name="connsiteX115" fmla="*/ 1560196 w 5070231"/>
                <a:gd name="connsiteY115" fmla="*/ 538424 h 1641349"/>
                <a:gd name="connsiteX116" fmla="*/ 1576427 w 5070231"/>
                <a:gd name="connsiteY116" fmla="*/ 538424 h 1641349"/>
                <a:gd name="connsiteX117" fmla="*/ 1576427 w 5070231"/>
                <a:gd name="connsiteY117" fmla="*/ 548054 h 1641349"/>
                <a:gd name="connsiteX118" fmla="*/ 1584218 w 5070231"/>
                <a:gd name="connsiteY118" fmla="*/ 548054 h 1641349"/>
                <a:gd name="connsiteX119" fmla="*/ 1584218 w 5070231"/>
                <a:gd name="connsiteY119" fmla="*/ 557035 h 1641349"/>
                <a:gd name="connsiteX120" fmla="*/ 1598609 w 5070231"/>
                <a:gd name="connsiteY120" fmla="*/ 557035 h 1641349"/>
                <a:gd name="connsiteX121" fmla="*/ 1598609 w 5070231"/>
                <a:gd name="connsiteY121" fmla="*/ 567856 h 1641349"/>
                <a:gd name="connsiteX122" fmla="*/ 1605209 w 5070231"/>
                <a:gd name="connsiteY122" fmla="*/ 567856 h 1641349"/>
                <a:gd name="connsiteX123" fmla="*/ 1605209 w 5070231"/>
                <a:gd name="connsiteY123" fmla="*/ 581165 h 1641349"/>
                <a:gd name="connsiteX124" fmla="*/ 1620249 w 5070231"/>
                <a:gd name="connsiteY124" fmla="*/ 581165 h 1641349"/>
                <a:gd name="connsiteX125" fmla="*/ 1620249 w 5070231"/>
                <a:gd name="connsiteY125" fmla="*/ 588306 h 1641349"/>
                <a:gd name="connsiteX126" fmla="*/ 1626309 w 5070231"/>
                <a:gd name="connsiteY126" fmla="*/ 588306 h 1641349"/>
                <a:gd name="connsiteX127" fmla="*/ 1626309 w 5070231"/>
                <a:gd name="connsiteY127" fmla="*/ 597395 h 1641349"/>
                <a:gd name="connsiteX128" fmla="*/ 1652170 w 5070231"/>
                <a:gd name="connsiteY128" fmla="*/ 597395 h 1641349"/>
                <a:gd name="connsiteX129" fmla="*/ 1652170 w 5070231"/>
                <a:gd name="connsiteY129" fmla="*/ 605186 h 1641349"/>
                <a:gd name="connsiteX130" fmla="*/ 1670132 w 5070231"/>
                <a:gd name="connsiteY130" fmla="*/ 605186 h 1641349"/>
                <a:gd name="connsiteX131" fmla="*/ 1670132 w 5070231"/>
                <a:gd name="connsiteY131" fmla="*/ 611786 h 1641349"/>
                <a:gd name="connsiteX132" fmla="*/ 1692963 w 5070231"/>
                <a:gd name="connsiteY132" fmla="*/ 611786 h 1641349"/>
                <a:gd name="connsiteX133" fmla="*/ 1692963 w 5070231"/>
                <a:gd name="connsiteY133" fmla="*/ 619577 h 1641349"/>
                <a:gd name="connsiteX134" fmla="*/ 1699563 w 5070231"/>
                <a:gd name="connsiteY134" fmla="*/ 619577 h 1641349"/>
                <a:gd name="connsiteX135" fmla="*/ 1699563 w 5070231"/>
                <a:gd name="connsiteY135" fmla="*/ 630398 h 1641349"/>
                <a:gd name="connsiteX136" fmla="*/ 1718823 w 5070231"/>
                <a:gd name="connsiteY136" fmla="*/ 630398 h 1641349"/>
                <a:gd name="connsiteX137" fmla="*/ 1718823 w 5070231"/>
                <a:gd name="connsiteY137" fmla="*/ 637647 h 1641349"/>
                <a:gd name="connsiteX138" fmla="*/ 1747065 w 5070231"/>
                <a:gd name="connsiteY138" fmla="*/ 637647 h 1641349"/>
                <a:gd name="connsiteX139" fmla="*/ 1747065 w 5070231"/>
                <a:gd name="connsiteY139" fmla="*/ 645438 h 1641349"/>
                <a:gd name="connsiteX140" fmla="*/ 1776605 w 5070231"/>
                <a:gd name="connsiteY140" fmla="*/ 645438 h 1641349"/>
                <a:gd name="connsiteX141" fmla="*/ 1776605 w 5070231"/>
                <a:gd name="connsiteY141" fmla="*/ 652038 h 1641349"/>
                <a:gd name="connsiteX142" fmla="*/ 1799977 w 5070231"/>
                <a:gd name="connsiteY142" fmla="*/ 652038 h 1641349"/>
                <a:gd name="connsiteX143" fmla="*/ 1799977 w 5070231"/>
                <a:gd name="connsiteY143" fmla="*/ 661669 h 1641349"/>
                <a:gd name="connsiteX144" fmla="*/ 1830707 w 5070231"/>
                <a:gd name="connsiteY144" fmla="*/ 661669 h 1641349"/>
                <a:gd name="connsiteX145" fmla="*/ 1830707 w 5070231"/>
                <a:gd name="connsiteY145" fmla="*/ 669459 h 1641349"/>
                <a:gd name="connsiteX146" fmla="*/ 1848128 w 5070231"/>
                <a:gd name="connsiteY146" fmla="*/ 669459 h 1641349"/>
                <a:gd name="connsiteX147" fmla="*/ 1848128 w 5070231"/>
                <a:gd name="connsiteY147" fmla="*/ 679089 h 1641349"/>
                <a:gd name="connsiteX148" fmla="*/ 1888380 w 5070231"/>
                <a:gd name="connsiteY148" fmla="*/ 679089 h 1641349"/>
                <a:gd name="connsiteX149" fmla="*/ 1888380 w 5070231"/>
                <a:gd name="connsiteY149" fmla="*/ 689910 h 1641349"/>
                <a:gd name="connsiteX150" fmla="*/ 1905800 w 5070231"/>
                <a:gd name="connsiteY150" fmla="*/ 689910 h 1641349"/>
                <a:gd name="connsiteX151" fmla="*/ 1965313 w 5070231"/>
                <a:gd name="connsiteY151" fmla="*/ 689910 h 1641349"/>
                <a:gd name="connsiteX152" fmla="*/ 1965313 w 5070231"/>
                <a:gd name="connsiteY152" fmla="*/ 706790 h 1641349"/>
                <a:gd name="connsiteX153" fmla="*/ 2001994 w 5070231"/>
                <a:gd name="connsiteY153" fmla="*/ 706790 h 1641349"/>
                <a:gd name="connsiteX154" fmla="*/ 2040406 w 5070231"/>
                <a:gd name="connsiteY154" fmla="*/ 706790 h 1641349"/>
                <a:gd name="connsiteX155" fmla="*/ 2040406 w 5070231"/>
                <a:gd name="connsiteY155" fmla="*/ 735031 h 1641349"/>
                <a:gd name="connsiteX156" fmla="*/ 2074166 w 5070231"/>
                <a:gd name="connsiteY156" fmla="*/ 735031 h 1641349"/>
                <a:gd name="connsiteX157" fmla="*/ 2074166 w 5070231"/>
                <a:gd name="connsiteY157" fmla="*/ 759702 h 1641349"/>
                <a:gd name="connsiteX158" fmla="*/ 2126970 w 5070231"/>
                <a:gd name="connsiteY158" fmla="*/ 759702 h 1641349"/>
                <a:gd name="connsiteX159" fmla="*/ 2126970 w 5070231"/>
                <a:gd name="connsiteY159" fmla="*/ 771712 h 1641349"/>
                <a:gd name="connsiteX160" fmla="*/ 2154021 w 5070231"/>
                <a:gd name="connsiteY160" fmla="*/ 771712 h 1641349"/>
                <a:gd name="connsiteX161" fmla="*/ 2154021 w 5070231"/>
                <a:gd name="connsiteY161" fmla="*/ 789133 h 1641349"/>
                <a:gd name="connsiteX162" fmla="*/ 2182370 w 5070231"/>
                <a:gd name="connsiteY162" fmla="*/ 789133 h 1641349"/>
                <a:gd name="connsiteX163" fmla="*/ 2182370 w 5070231"/>
                <a:gd name="connsiteY163" fmla="*/ 802983 h 1641349"/>
                <a:gd name="connsiteX164" fmla="*/ 2239394 w 5070231"/>
                <a:gd name="connsiteY164" fmla="*/ 802983 h 1641349"/>
                <a:gd name="connsiteX165" fmla="*/ 2239394 w 5070231"/>
                <a:gd name="connsiteY165" fmla="*/ 823975 h 1641349"/>
                <a:gd name="connsiteX166" fmla="*/ 2282135 w 5070231"/>
                <a:gd name="connsiteY166" fmla="*/ 823975 h 1641349"/>
                <a:gd name="connsiteX167" fmla="*/ 2282135 w 5070231"/>
                <a:gd name="connsiteY167" fmla="*/ 836635 h 1641349"/>
                <a:gd name="connsiteX168" fmla="*/ 2312756 w 5070231"/>
                <a:gd name="connsiteY168" fmla="*/ 836635 h 1641349"/>
                <a:gd name="connsiteX169" fmla="*/ 2312756 w 5070231"/>
                <a:gd name="connsiteY169" fmla="*/ 850485 h 1641349"/>
                <a:gd name="connsiteX170" fmla="*/ 2338617 w 5070231"/>
                <a:gd name="connsiteY170" fmla="*/ 850485 h 1641349"/>
                <a:gd name="connsiteX171" fmla="*/ 2338617 w 5070231"/>
                <a:gd name="connsiteY171" fmla="*/ 859466 h 1641349"/>
                <a:gd name="connsiteX172" fmla="*/ 2353658 w 5070231"/>
                <a:gd name="connsiteY172" fmla="*/ 859466 h 1641349"/>
                <a:gd name="connsiteX173" fmla="*/ 2353658 w 5070231"/>
                <a:gd name="connsiteY173" fmla="*/ 873316 h 1641349"/>
                <a:gd name="connsiteX174" fmla="*/ 2371728 w 5070231"/>
                <a:gd name="connsiteY174" fmla="*/ 873316 h 1641349"/>
                <a:gd name="connsiteX175" fmla="*/ 2371728 w 5070231"/>
                <a:gd name="connsiteY175" fmla="*/ 884677 h 1641349"/>
                <a:gd name="connsiteX176" fmla="*/ 2416741 w 5070231"/>
                <a:gd name="connsiteY176" fmla="*/ 884677 h 1641349"/>
                <a:gd name="connsiteX177" fmla="*/ 2416741 w 5070231"/>
                <a:gd name="connsiteY177" fmla="*/ 900908 h 1641349"/>
                <a:gd name="connsiteX178" fmla="*/ 2465432 w 5070231"/>
                <a:gd name="connsiteY178" fmla="*/ 900908 h 1641349"/>
                <a:gd name="connsiteX179" fmla="*/ 2465432 w 5070231"/>
                <a:gd name="connsiteY179" fmla="*/ 914758 h 1641349"/>
                <a:gd name="connsiteX180" fmla="*/ 2476253 w 5070231"/>
                <a:gd name="connsiteY180" fmla="*/ 914758 h 1641349"/>
                <a:gd name="connsiteX181" fmla="*/ 2519535 w 5070231"/>
                <a:gd name="connsiteY181" fmla="*/ 914758 h 1641349"/>
                <a:gd name="connsiteX182" fmla="*/ 2519535 w 5070231"/>
                <a:gd name="connsiteY182" fmla="*/ 930989 h 1641349"/>
                <a:gd name="connsiteX183" fmla="*/ 2530355 w 5070231"/>
                <a:gd name="connsiteY183" fmla="*/ 930989 h 1641349"/>
                <a:gd name="connsiteX184" fmla="*/ 2530355 w 5070231"/>
                <a:gd name="connsiteY184" fmla="*/ 939970 h 1641349"/>
                <a:gd name="connsiteX185" fmla="*/ 2557190 w 5070231"/>
                <a:gd name="connsiteY185" fmla="*/ 939970 h 1641349"/>
                <a:gd name="connsiteX186" fmla="*/ 2557190 w 5070231"/>
                <a:gd name="connsiteY186" fmla="*/ 956200 h 1641349"/>
                <a:gd name="connsiteX187" fmla="*/ 2566495 w 5070231"/>
                <a:gd name="connsiteY187" fmla="*/ 956200 h 1641349"/>
                <a:gd name="connsiteX188" fmla="*/ 2566495 w 5070231"/>
                <a:gd name="connsiteY188" fmla="*/ 965290 h 1641349"/>
                <a:gd name="connsiteX189" fmla="*/ 2589867 w 5070231"/>
                <a:gd name="connsiteY189" fmla="*/ 965290 h 1641349"/>
                <a:gd name="connsiteX190" fmla="*/ 2589867 w 5070231"/>
                <a:gd name="connsiteY190" fmla="*/ 979681 h 1641349"/>
                <a:gd name="connsiteX191" fmla="*/ 2602527 w 5070231"/>
                <a:gd name="connsiteY191" fmla="*/ 979681 h 1641349"/>
                <a:gd name="connsiteX192" fmla="*/ 2638559 w 5070231"/>
                <a:gd name="connsiteY192" fmla="*/ 979681 h 1641349"/>
                <a:gd name="connsiteX193" fmla="*/ 2638559 w 5070231"/>
                <a:gd name="connsiteY193" fmla="*/ 1008571 h 1641349"/>
                <a:gd name="connsiteX194" fmla="*/ 2669289 w 5070231"/>
                <a:gd name="connsiteY194" fmla="*/ 1008571 h 1641349"/>
                <a:gd name="connsiteX195" fmla="*/ 2684113 w 5070231"/>
                <a:gd name="connsiteY195" fmla="*/ 1008571 h 1641349"/>
                <a:gd name="connsiteX196" fmla="*/ 2684113 w 5070231"/>
                <a:gd name="connsiteY196" fmla="*/ 1021556 h 1641349"/>
                <a:gd name="connsiteX197" fmla="*/ 2700777 w 5070231"/>
                <a:gd name="connsiteY197" fmla="*/ 1021556 h 1641349"/>
                <a:gd name="connsiteX198" fmla="*/ 2700777 w 5070231"/>
                <a:gd name="connsiteY198" fmla="*/ 1027507 h 1641349"/>
                <a:gd name="connsiteX199" fmla="*/ 2710731 w 5070231"/>
                <a:gd name="connsiteY199" fmla="*/ 1027507 h 1641349"/>
                <a:gd name="connsiteX200" fmla="*/ 2710731 w 5070231"/>
                <a:gd name="connsiteY200" fmla="*/ 1042764 h 1641349"/>
                <a:gd name="connsiteX201" fmla="*/ 2751741 w 5070231"/>
                <a:gd name="connsiteY201" fmla="*/ 1042764 h 1641349"/>
                <a:gd name="connsiteX202" fmla="*/ 2751741 w 5070231"/>
                <a:gd name="connsiteY202" fmla="*/ 1053584 h 1641349"/>
                <a:gd name="connsiteX203" fmla="*/ 2767106 w 5070231"/>
                <a:gd name="connsiteY203" fmla="*/ 1053584 h 1641349"/>
                <a:gd name="connsiteX204" fmla="*/ 2767106 w 5070231"/>
                <a:gd name="connsiteY204" fmla="*/ 1064837 h 1641349"/>
                <a:gd name="connsiteX205" fmla="*/ 2776520 w 5070231"/>
                <a:gd name="connsiteY205" fmla="*/ 1064837 h 1641349"/>
                <a:gd name="connsiteX206" fmla="*/ 2776520 w 5070231"/>
                <a:gd name="connsiteY206" fmla="*/ 1075658 h 1641349"/>
                <a:gd name="connsiteX207" fmla="*/ 2792750 w 5070231"/>
                <a:gd name="connsiteY207" fmla="*/ 1075658 h 1641349"/>
                <a:gd name="connsiteX208" fmla="*/ 2792750 w 5070231"/>
                <a:gd name="connsiteY208" fmla="*/ 1084314 h 1641349"/>
                <a:gd name="connsiteX209" fmla="*/ 2966310 w 5070231"/>
                <a:gd name="connsiteY209" fmla="*/ 1084314 h 1641349"/>
                <a:gd name="connsiteX210" fmla="*/ 2966310 w 5070231"/>
                <a:gd name="connsiteY210" fmla="*/ 1093295 h 1641349"/>
                <a:gd name="connsiteX211" fmla="*/ 2993902 w 5070231"/>
                <a:gd name="connsiteY211" fmla="*/ 1093295 h 1641349"/>
                <a:gd name="connsiteX212" fmla="*/ 2993902 w 5070231"/>
                <a:gd name="connsiteY212" fmla="*/ 1101410 h 1641349"/>
                <a:gd name="connsiteX213" fmla="*/ 3002883 w 5070231"/>
                <a:gd name="connsiteY213" fmla="*/ 1101410 h 1641349"/>
                <a:gd name="connsiteX214" fmla="*/ 3002883 w 5070231"/>
                <a:gd name="connsiteY214" fmla="*/ 1115802 h 1641349"/>
                <a:gd name="connsiteX215" fmla="*/ 3049302 w 5070231"/>
                <a:gd name="connsiteY215" fmla="*/ 1115802 h 1641349"/>
                <a:gd name="connsiteX216" fmla="*/ 3049302 w 5070231"/>
                <a:gd name="connsiteY216" fmla="*/ 1125756 h 1641349"/>
                <a:gd name="connsiteX217" fmla="*/ 3069103 w 5070231"/>
                <a:gd name="connsiteY217" fmla="*/ 1125756 h 1641349"/>
                <a:gd name="connsiteX218" fmla="*/ 3069103 w 5070231"/>
                <a:gd name="connsiteY218" fmla="*/ 1134305 h 1641349"/>
                <a:gd name="connsiteX219" fmla="*/ 3081331 w 5070231"/>
                <a:gd name="connsiteY219" fmla="*/ 1134305 h 1641349"/>
                <a:gd name="connsiteX220" fmla="*/ 3081331 w 5070231"/>
                <a:gd name="connsiteY220" fmla="*/ 1141554 h 1641349"/>
                <a:gd name="connsiteX221" fmla="*/ 3139977 w 5070231"/>
                <a:gd name="connsiteY221" fmla="*/ 1141554 h 1641349"/>
                <a:gd name="connsiteX222" fmla="*/ 3139977 w 5070231"/>
                <a:gd name="connsiteY222" fmla="*/ 1149237 h 1641349"/>
                <a:gd name="connsiteX223" fmla="*/ 3153936 w 5070231"/>
                <a:gd name="connsiteY223" fmla="*/ 1149237 h 1641349"/>
                <a:gd name="connsiteX224" fmla="*/ 3153936 w 5070231"/>
                <a:gd name="connsiteY224" fmla="*/ 1157352 h 1641349"/>
                <a:gd name="connsiteX225" fmla="*/ 3162051 w 5070231"/>
                <a:gd name="connsiteY225" fmla="*/ 1157352 h 1641349"/>
                <a:gd name="connsiteX226" fmla="*/ 3162051 w 5070231"/>
                <a:gd name="connsiteY226" fmla="*/ 1166766 h 1641349"/>
                <a:gd name="connsiteX227" fmla="*/ 3213448 w 5070231"/>
                <a:gd name="connsiteY227" fmla="*/ 1166766 h 1641349"/>
                <a:gd name="connsiteX228" fmla="*/ 3213448 w 5070231"/>
                <a:gd name="connsiteY228" fmla="*/ 1176721 h 1641349"/>
                <a:gd name="connsiteX229" fmla="*/ 3242771 w 5070231"/>
                <a:gd name="connsiteY229" fmla="*/ 1176721 h 1641349"/>
                <a:gd name="connsiteX230" fmla="*/ 3242771 w 5070231"/>
                <a:gd name="connsiteY230" fmla="*/ 1190679 h 1641349"/>
                <a:gd name="connsiteX231" fmla="*/ 3255323 w 5070231"/>
                <a:gd name="connsiteY231" fmla="*/ 1190679 h 1641349"/>
                <a:gd name="connsiteX232" fmla="*/ 3255323 w 5070231"/>
                <a:gd name="connsiteY232" fmla="*/ 1195223 h 1641349"/>
                <a:gd name="connsiteX233" fmla="*/ 3281508 w 5070231"/>
                <a:gd name="connsiteY233" fmla="*/ 1195223 h 1641349"/>
                <a:gd name="connsiteX234" fmla="*/ 3281508 w 5070231"/>
                <a:gd name="connsiteY234" fmla="*/ 1203339 h 1641349"/>
                <a:gd name="connsiteX235" fmla="*/ 3289191 w 5070231"/>
                <a:gd name="connsiteY235" fmla="*/ 1203339 h 1641349"/>
                <a:gd name="connsiteX236" fmla="*/ 3289191 w 5070231"/>
                <a:gd name="connsiteY236" fmla="*/ 1209182 h 1641349"/>
                <a:gd name="connsiteX237" fmla="*/ 3317973 w 5070231"/>
                <a:gd name="connsiteY237" fmla="*/ 1209182 h 1641349"/>
                <a:gd name="connsiteX238" fmla="*/ 3317973 w 5070231"/>
                <a:gd name="connsiteY238" fmla="*/ 1216864 h 1641349"/>
                <a:gd name="connsiteX239" fmla="*/ 3356819 w 5070231"/>
                <a:gd name="connsiteY239" fmla="*/ 1216864 h 1641349"/>
                <a:gd name="connsiteX240" fmla="*/ 3356819 w 5070231"/>
                <a:gd name="connsiteY240" fmla="*/ 1224439 h 1641349"/>
                <a:gd name="connsiteX241" fmla="*/ 3376620 w 5070231"/>
                <a:gd name="connsiteY241" fmla="*/ 1224439 h 1641349"/>
                <a:gd name="connsiteX242" fmla="*/ 3376620 w 5070231"/>
                <a:gd name="connsiteY242" fmla="*/ 1231688 h 1641349"/>
                <a:gd name="connsiteX243" fmla="*/ 3398261 w 5070231"/>
                <a:gd name="connsiteY243" fmla="*/ 1231688 h 1641349"/>
                <a:gd name="connsiteX244" fmla="*/ 3398261 w 5070231"/>
                <a:gd name="connsiteY244" fmla="*/ 1249326 h 1641349"/>
                <a:gd name="connsiteX245" fmla="*/ 3435699 w 5070231"/>
                <a:gd name="connsiteY245" fmla="*/ 1249326 h 1641349"/>
                <a:gd name="connsiteX246" fmla="*/ 3435699 w 5070231"/>
                <a:gd name="connsiteY246" fmla="*/ 1261661 h 1641349"/>
                <a:gd name="connsiteX247" fmla="*/ 3477791 w 5070231"/>
                <a:gd name="connsiteY247" fmla="*/ 1261661 h 1641349"/>
                <a:gd name="connsiteX248" fmla="*/ 3477791 w 5070231"/>
                <a:gd name="connsiteY248" fmla="*/ 1283302 h 1641349"/>
                <a:gd name="connsiteX249" fmla="*/ 3525834 w 5070231"/>
                <a:gd name="connsiteY249" fmla="*/ 1283302 h 1641349"/>
                <a:gd name="connsiteX250" fmla="*/ 3525834 w 5070231"/>
                <a:gd name="connsiteY250" fmla="*/ 1298883 h 1641349"/>
                <a:gd name="connsiteX251" fmla="*/ 3561974 w 5070231"/>
                <a:gd name="connsiteY251" fmla="*/ 1298883 h 1641349"/>
                <a:gd name="connsiteX252" fmla="*/ 3589566 w 5070231"/>
                <a:gd name="connsiteY252" fmla="*/ 1298883 h 1641349"/>
                <a:gd name="connsiteX253" fmla="*/ 3589566 w 5070231"/>
                <a:gd name="connsiteY253" fmla="*/ 1312084 h 1641349"/>
                <a:gd name="connsiteX254" fmla="*/ 3624407 w 5070231"/>
                <a:gd name="connsiteY254" fmla="*/ 1312084 h 1641349"/>
                <a:gd name="connsiteX255" fmla="*/ 3624407 w 5070231"/>
                <a:gd name="connsiteY255" fmla="*/ 1325285 h 1641349"/>
                <a:gd name="connsiteX256" fmla="*/ 3664119 w 5070231"/>
                <a:gd name="connsiteY256" fmla="*/ 1325285 h 1641349"/>
                <a:gd name="connsiteX257" fmla="*/ 3664119 w 5070231"/>
                <a:gd name="connsiteY257" fmla="*/ 1333725 h 1641349"/>
                <a:gd name="connsiteX258" fmla="*/ 3708590 w 5070231"/>
                <a:gd name="connsiteY258" fmla="*/ 1333725 h 1641349"/>
                <a:gd name="connsiteX259" fmla="*/ 3708590 w 5070231"/>
                <a:gd name="connsiteY259" fmla="*/ 1343355 h 1641349"/>
                <a:gd name="connsiteX260" fmla="*/ 3756741 w 5070231"/>
                <a:gd name="connsiteY260" fmla="*/ 1343355 h 1641349"/>
                <a:gd name="connsiteX261" fmla="*/ 3756741 w 5070231"/>
                <a:gd name="connsiteY261" fmla="*/ 1355366 h 1641349"/>
                <a:gd name="connsiteX262" fmla="*/ 3801213 w 5070231"/>
                <a:gd name="connsiteY262" fmla="*/ 1355366 h 1641349"/>
                <a:gd name="connsiteX263" fmla="*/ 3801213 w 5070231"/>
                <a:gd name="connsiteY263" fmla="*/ 1368567 h 1641349"/>
                <a:gd name="connsiteX264" fmla="*/ 3849256 w 5070231"/>
                <a:gd name="connsiteY264" fmla="*/ 1368567 h 1641349"/>
                <a:gd name="connsiteX265" fmla="*/ 3849256 w 5070231"/>
                <a:gd name="connsiteY265" fmla="*/ 1381876 h 1641349"/>
                <a:gd name="connsiteX266" fmla="*/ 3876956 w 5070231"/>
                <a:gd name="connsiteY266" fmla="*/ 1381876 h 1641349"/>
                <a:gd name="connsiteX267" fmla="*/ 3876956 w 5070231"/>
                <a:gd name="connsiteY267" fmla="*/ 1401028 h 1641349"/>
                <a:gd name="connsiteX268" fmla="*/ 3919048 w 5070231"/>
                <a:gd name="connsiteY268" fmla="*/ 1401028 h 1641349"/>
                <a:gd name="connsiteX269" fmla="*/ 3953889 w 5070231"/>
                <a:gd name="connsiteY269" fmla="*/ 1401028 h 1641349"/>
                <a:gd name="connsiteX270" fmla="*/ 3953889 w 5070231"/>
                <a:gd name="connsiteY270" fmla="*/ 1416717 h 1641349"/>
                <a:gd name="connsiteX271" fmla="*/ 3977911 w 5070231"/>
                <a:gd name="connsiteY271" fmla="*/ 1416717 h 1641349"/>
                <a:gd name="connsiteX272" fmla="*/ 3977911 w 5070231"/>
                <a:gd name="connsiteY272" fmla="*/ 1428728 h 1641349"/>
                <a:gd name="connsiteX273" fmla="*/ 3999552 w 5070231"/>
                <a:gd name="connsiteY273" fmla="*/ 1428728 h 1641349"/>
                <a:gd name="connsiteX274" fmla="*/ 3999552 w 5070231"/>
                <a:gd name="connsiteY274" fmla="*/ 1444309 h 1641349"/>
                <a:gd name="connsiteX275" fmla="*/ 4124636 w 5070231"/>
                <a:gd name="connsiteY275" fmla="*/ 1444309 h 1641349"/>
                <a:gd name="connsiteX276" fmla="*/ 4124636 w 5070231"/>
                <a:gd name="connsiteY276" fmla="*/ 1458809 h 1641349"/>
                <a:gd name="connsiteX277" fmla="*/ 4171488 w 5070231"/>
                <a:gd name="connsiteY277" fmla="*/ 1458809 h 1641349"/>
                <a:gd name="connsiteX278" fmla="*/ 4171488 w 5070231"/>
                <a:gd name="connsiteY278" fmla="*/ 1476771 h 1641349"/>
                <a:gd name="connsiteX279" fmla="*/ 4190748 w 5070231"/>
                <a:gd name="connsiteY279" fmla="*/ 1476771 h 1641349"/>
                <a:gd name="connsiteX280" fmla="*/ 4190748 w 5070231"/>
                <a:gd name="connsiteY280" fmla="*/ 1505661 h 1641349"/>
                <a:gd name="connsiteX281" fmla="*/ 4217150 w 5070231"/>
                <a:gd name="connsiteY281" fmla="*/ 1505661 h 1641349"/>
                <a:gd name="connsiteX282" fmla="*/ 4217150 w 5070231"/>
                <a:gd name="connsiteY282" fmla="*/ 1526112 h 1641349"/>
                <a:gd name="connsiteX283" fmla="*/ 4258051 w 5070231"/>
                <a:gd name="connsiteY283" fmla="*/ 1526112 h 1641349"/>
                <a:gd name="connsiteX284" fmla="*/ 4258051 w 5070231"/>
                <a:gd name="connsiteY284" fmla="*/ 1536932 h 1641349"/>
                <a:gd name="connsiteX285" fmla="*/ 4289322 w 5070231"/>
                <a:gd name="connsiteY285" fmla="*/ 1536932 h 1641349"/>
                <a:gd name="connsiteX286" fmla="*/ 4289322 w 5070231"/>
                <a:gd name="connsiteY286" fmla="*/ 1552514 h 1641349"/>
                <a:gd name="connsiteX287" fmla="*/ 4369826 w 5070231"/>
                <a:gd name="connsiteY287" fmla="*/ 1552514 h 1641349"/>
                <a:gd name="connsiteX288" fmla="*/ 4369826 w 5070231"/>
                <a:gd name="connsiteY288" fmla="*/ 1577834 h 1641349"/>
                <a:gd name="connsiteX289" fmla="*/ 4530942 w 5070231"/>
                <a:gd name="connsiteY289" fmla="*/ 1577834 h 1641349"/>
                <a:gd name="connsiteX290" fmla="*/ 4530942 w 5070231"/>
                <a:gd name="connsiteY290" fmla="*/ 1598284 h 1641349"/>
                <a:gd name="connsiteX291" fmla="*/ 4544143 w 5070231"/>
                <a:gd name="connsiteY291" fmla="*/ 1598284 h 1641349"/>
                <a:gd name="connsiteX292" fmla="*/ 4543710 w 5070231"/>
                <a:gd name="connsiteY292" fmla="*/ 1641349 h 1641349"/>
                <a:gd name="connsiteX293" fmla="*/ 4674746 w 5070231"/>
                <a:gd name="connsiteY293" fmla="*/ 1641349 h 1641349"/>
                <a:gd name="connsiteX294" fmla="*/ 5070232 w 5070231"/>
                <a:gd name="connsiteY294" fmla="*/ 1641349 h 16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5070231" h="1641349">
                  <a:moveTo>
                    <a:pt x="0" y="0"/>
                  </a:moveTo>
                  <a:lnTo>
                    <a:pt x="207536" y="0"/>
                  </a:lnTo>
                  <a:lnTo>
                    <a:pt x="226796" y="0"/>
                  </a:lnTo>
                  <a:lnTo>
                    <a:pt x="226796" y="18503"/>
                  </a:lnTo>
                  <a:lnTo>
                    <a:pt x="242486" y="18503"/>
                  </a:lnTo>
                  <a:lnTo>
                    <a:pt x="242486" y="29864"/>
                  </a:lnTo>
                  <a:lnTo>
                    <a:pt x="255686" y="29864"/>
                  </a:lnTo>
                  <a:lnTo>
                    <a:pt x="255686" y="38304"/>
                  </a:lnTo>
                  <a:lnTo>
                    <a:pt x="277327" y="38304"/>
                  </a:lnTo>
                  <a:lnTo>
                    <a:pt x="277327" y="44905"/>
                  </a:lnTo>
                  <a:lnTo>
                    <a:pt x="371140" y="44905"/>
                  </a:lnTo>
                  <a:lnTo>
                    <a:pt x="371140" y="52154"/>
                  </a:lnTo>
                  <a:lnTo>
                    <a:pt x="404143" y="52154"/>
                  </a:lnTo>
                  <a:lnTo>
                    <a:pt x="404143" y="67195"/>
                  </a:lnTo>
                  <a:lnTo>
                    <a:pt x="431843" y="67195"/>
                  </a:lnTo>
                  <a:lnTo>
                    <a:pt x="431843" y="77366"/>
                  </a:lnTo>
                  <a:lnTo>
                    <a:pt x="476856" y="77366"/>
                  </a:lnTo>
                  <a:lnTo>
                    <a:pt x="476856" y="85806"/>
                  </a:lnTo>
                  <a:lnTo>
                    <a:pt x="513537" y="85806"/>
                  </a:lnTo>
                  <a:lnTo>
                    <a:pt x="513537" y="99656"/>
                  </a:lnTo>
                  <a:lnTo>
                    <a:pt x="545457" y="99656"/>
                  </a:lnTo>
                  <a:lnTo>
                    <a:pt x="545457" y="108637"/>
                  </a:lnTo>
                  <a:lnTo>
                    <a:pt x="592310" y="108637"/>
                  </a:lnTo>
                  <a:lnTo>
                    <a:pt x="592310" y="121297"/>
                  </a:lnTo>
                  <a:lnTo>
                    <a:pt x="681254" y="121297"/>
                  </a:lnTo>
                  <a:lnTo>
                    <a:pt x="681254" y="126058"/>
                  </a:lnTo>
                  <a:lnTo>
                    <a:pt x="711984" y="126058"/>
                  </a:lnTo>
                  <a:lnTo>
                    <a:pt x="711984" y="135688"/>
                  </a:lnTo>
                  <a:lnTo>
                    <a:pt x="720965" y="135688"/>
                  </a:lnTo>
                  <a:lnTo>
                    <a:pt x="720965" y="143479"/>
                  </a:lnTo>
                  <a:lnTo>
                    <a:pt x="725726" y="143479"/>
                  </a:lnTo>
                  <a:lnTo>
                    <a:pt x="725726" y="159168"/>
                  </a:lnTo>
                  <a:lnTo>
                    <a:pt x="731785" y="159168"/>
                  </a:lnTo>
                  <a:lnTo>
                    <a:pt x="731785" y="165120"/>
                  </a:lnTo>
                  <a:lnTo>
                    <a:pt x="770847" y="165120"/>
                  </a:lnTo>
                  <a:lnTo>
                    <a:pt x="770847" y="178970"/>
                  </a:lnTo>
                  <a:lnTo>
                    <a:pt x="793678" y="178970"/>
                  </a:lnTo>
                  <a:lnTo>
                    <a:pt x="793678" y="187410"/>
                  </a:lnTo>
                  <a:lnTo>
                    <a:pt x="840638" y="187410"/>
                  </a:lnTo>
                  <a:lnTo>
                    <a:pt x="840638" y="195850"/>
                  </a:lnTo>
                  <a:lnTo>
                    <a:pt x="855029" y="195850"/>
                  </a:lnTo>
                  <a:lnTo>
                    <a:pt x="855029" y="203640"/>
                  </a:lnTo>
                  <a:lnTo>
                    <a:pt x="894091" y="203640"/>
                  </a:lnTo>
                  <a:lnTo>
                    <a:pt x="894091" y="212080"/>
                  </a:lnTo>
                  <a:lnTo>
                    <a:pt x="908482" y="212080"/>
                  </a:lnTo>
                  <a:lnTo>
                    <a:pt x="908482" y="218681"/>
                  </a:lnTo>
                  <a:lnTo>
                    <a:pt x="919952" y="218681"/>
                  </a:lnTo>
                  <a:lnTo>
                    <a:pt x="919952" y="234262"/>
                  </a:lnTo>
                  <a:lnTo>
                    <a:pt x="950033" y="234262"/>
                  </a:lnTo>
                  <a:lnTo>
                    <a:pt x="950033" y="243243"/>
                  </a:lnTo>
                  <a:lnTo>
                    <a:pt x="957174" y="243243"/>
                  </a:lnTo>
                  <a:lnTo>
                    <a:pt x="957174" y="248112"/>
                  </a:lnTo>
                  <a:lnTo>
                    <a:pt x="1013116" y="248112"/>
                  </a:lnTo>
                  <a:lnTo>
                    <a:pt x="1013116" y="254713"/>
                  </a:lnTo>
                  <a:lnTo>
                    <a:pt x="1035947" y="254713"/>
                  </a:lnTo>
                  <a:lnTo>
                    <a:pt x="1035947" y="261313"/>
                  </a:lnTo>
                  <a:lnTo>
                    <a:pt x="1057047" y="261313"/>
                  </a:lnTo>
                  <a:lnTo>
                    <a:pt x="1057047" y="268563"/>
                  </a:lnTo>
                  <a:lnTo>
                    <a:pt x="1068408" y="268563"/>
                  </a:lnTo>
                  <a:lnTo>
                    <a:pt x="1068408" y="277003"/>
                  </a:lnTo>
                  <a:lnTo>
                    <a:pt x="1094269" y="277003"/>
                  </a:lnTo>
                  <a:lnTo>
                    <a:pt x="1094269" y="285334"/>
                  </a:lnTo>
                  <a:lnTo>
                    <a:pt x="1115910" y="285334"/>
                  </a:lnTo>
                  <a:lnTo>
                    <a:pt x="1115910" y="293233"/>
                  </a:lnTo>
                  <a:lnTo>
                    <a:pt x="1176612" y="293233"/>
                  </a:lnTo>
                  <a:lnTo>
                    <a:pt x="1176612" y="309464"/>
                  </a:lnTo>
                  <a:lnTo>
                    <a:pt x="1194033" y="309464"/>
                  </a:lnTo>
                  <a:lnTo>
                    <a:pt x="1194033" y="317255"/>
                  </a:lnTo>
                  <a:lnTo>
                    <a:pt x="1206044" y="317255"/>
                  </a:lnTo>
                  <a:lnTo>
                    <a:pt x="1206044" y="328616"/>
                  </a:lnTo>
                  <a:lnTo>
                    <a:pt x="1216323" y="328616"/>
                  </a:lnTo>
                  <a:lnTo>
                    <a:pt x="1216323" y="340086"/>
                  </a:lnTo>
                  <a:lnTo>
                    <a:pt x="1225953" y="340086"/>
                  </a:lnTo>
                  <a:lnTo>
                    <a:pt x="1225953" y="350906"/>
                  </a:lnTo>
                  <a:lnTo>
                    <a:pt x="1234934" y="350906"/>
                  </a:lnTo>
                  <a:lnTo>
                    <a:pt x="1234934" y="355667"/>
                  </a:lnTo>
                  <a:lnTo>
                    <a:pt x="1268586" y="355667"/>
                  </a:lnTo>
                  <a:lnTo>
                    <a:pt x="1268586" y="365297"/>
                  </a:lnTo>
                  <a:lnTo>
                    <a:pt x="1276377" y="365297"/>
                  </a:lnTo>
                  <a:lnTo>
                    <a:pt x="1276377" y="371898"/>
                  </a:lnTo>
                  <a:lnTo>
                    <a:pt x="1290876" y="371898"/>
                  </a:lnTo>
                  <a:lnTo>
                    <a:pt x="1290876" y="389319"/>
                  </a:lnTo>
                  <a:lnTo>
                    <a:pt x="1314897" y="389319"/>
                  </a:lnTo>
                  <a:lnTo>
                    <a:pt x="1314897" y="401979"/>
                  </a:lnTo>
                  <a:lnTo>
                    <a:pt x="1353959" y="401979"/>
                  </a:lnTo>
                  <a:lnTo>
                    <a:pt x="1353959" y="411609"/>
                  </a:lnTo>
                  <a:lnTo>
                    <a:pt x="1370190" y="411609"/>
                  </a:lnTo>
                  <a:lnTo>
                    <a:pt x="1370190" y="420590"/>
                  </a:lnTo>
                  <a:lnTo>
                    <a:pt x="1393021" y="420590"/>
                  </a:lnTo>
                  <a:lnTo>
                    <a:pt x="1393021" y="428489"/>
                  </a:lnTo>
                  <a:lnTo>
                    <a:pt x="1402651" y="428489"/>
                  </a:lnTo>
                  <a:lnTo>
                    <a:pt x="1402651" y="438660"/>
                  </a:lnTo>
                  <a:lnTo>
                    <a:pt x="1413471" y="438660"/>
                  </a:lnTo>
                  <a:lnTo>
                    <a:pt x="1413471" y="448831"/>
                  </a:lnTo>
                  <a:lnTo>
                    <a:pt x="1430351" y="448831"/>
                  </a:lnTo>
                  <a:lnTo>
                    <a:pt x="1430351" y="456081"/>
                  </a:lnTo>
                  <a:lnTo>
                    <a:pt x="1448962" y="456081"/>
                  </a:lnTo>
                  <a:lnTo>
                    <a:pt x="1448962" y="465062"/>
                  </a:lnTo>
                  <a:lnTo>
                    <a:pt x="1462163" y="465062"/>
                  </a:lnTo>
                  <a:lnTo>
                    <a:pt x="1462163" y="474692"/>
                  </a:lnTo>
                  <a:lnTo>
                    <a:pt x="1469954" y="474692"/>
                  </a:lnTo>
                  <a:lnTo>
                    <a:pt x="1469954" y="483132"/>
                  </a:lnTo>
                  <a:lnTo>
                    <a:pt x="1482614" y="483132"/>
                  </a:lnTo>
                  <a:lnTo>
                    <a:pt x="1482614" y="489732"/>
                  </a:lnTo>
                  <a:lnTo>
                    <a:pt x="1499385" y="489732"/>
                  </a:lnTo>
                  <a:lnTo>
                    <a:pt x="1499385" y="500012"/>
                  </a:lnTo>
                  <a:lnTo>
                    <a:pt x="1507284" y="500012"/>
                  </a:lnTo>
                  <a:lnTo>
                    <a:pt x="1507284" y="510832"/>
                  </a:lnTo>
                  <a:lnTo>
                    <a:pt x="1518646" y="510832"/>
                  </a:lnTo>
                  <a:lnTo>
                    <a:pt x="1518646" y="518623"/>
                  </a:lnTo>
                  <a:lnTo>
                    <a:pt x="1530656" y="518623"/>
                  </a:lnTo>
                  <a:lnTo>
                    <a:pt x="1530656" y="529984"/>
                  </a:lnTo>
                  <a:lnTo>
                    <a:pt x="1540936" y="529984"/>
                  </a:lnTo>
                  <a:lnTo>
                    <a:pt x="1540936" y="535394"/>
                  </a:lnTo>
                  <a:lnTo>
                    <a:pt x="1560196" y="535394"/>
                  </a:lnTo>
                  <a:lnTo>
                    <a:pt x="1560196" y="538424"/>
                  </a:lnTo>
                  <a:lnTo>
                    <a:pt x="1576427" y="538424"/>
                  </a:lnTo>
                  <a:lnTo>
                    <a:pt x="1576427" y="548054"/>
                  </a:lnTo>
                  <a:lnTo>
                    <a:pt x="1584218" y="548054"/>
                  </a:lnTo>
                  <a:lnTo>
                    <a:pt x="1584218" y="557035"/>
                  </a:lnTo>
                  <a:lnTo>
                    <a:pt x="1598609" y="557035"/>
                  </a:lnTo>
                  <a:lnTo>
                    <a:pt x="1598609" y="567856"/>
                  </a:lnTo>
                  <a:lnTo>
                    <a:pt x="1605209" y="567856"/>
                  </a:lnTo>
                  <a:lnTo>
                    <a:pt x="1605209" y="581165"/>
                  </a:lnTo>
                  <a:lnTo>
                    <a:pt x="1620249" y="581165"/>
                  </a:lnTo>
                  <a:lnTo>
                    <a:pt x="1620249" y="588306"/>
                  </a:lnTo>
                  <a:lnTo>
                    <a:pt x="1626309" y="588306"/>
                  </a:lnTo>
                  <a:lnTo>
                    <a:pt x="1626309" y="597395"/>
                  </a:lnTo>
                  <a:lnTo>
                    <a:pt x="1652170" y="597395"/>
                  </a:lnTo>
                  <a:lnTo>
                    <a:pt x="1652170" y="605186"/>
                  </a:lnTo>
                  <a:lnTo>
                    <a:pt x="1670132" y="605186"/>
                  </a:lnTo>
                  <a:lnTo>
                    <a:pt x="1670132" y="611786"/>
                  </a:lnTo>
                  <a:lnTo>
                    <a:pt x="1692963" y="611786"/>
                  </a:lnTo>
                  <a:lnTo>
                    <a:pt x="1692963" y="619577"/>
                  </a:lnTo>
                  <a:lnTo>
                    <a:pt x="1699563" y="619577"/>
                  </a:lnTo>
                  <a:lnTo>
                    <a:pt x="1699563" y="630398"/>
                  </a:lnTo>
                  <a:lnTo>
                    <a:pt x="1718823" y="630398"/>
                  </a:lnTo>
                  <a:lnTo>
                    <a:pt x="1718823" y="637647"/>
                  </a:lnTo>
                  <a:lnTo>
                    <a:pt x="1747065" y="637647"/>
                  </a:lnTo>
                  <a:lnTo>
                    <a:pt x="1747065" y="645438"/>
                  </a:lnTo>
                  <a:lnTo>
                    <a:pt x="1776605" y="645438"/>
                  </a:lnTo>
                  <a:lnTo>
                    <a:pt x="1776605" y="652038"/>
                  </a:lnTo>
                  <a:lnTo>
                    <a:pt x="1799977" y="652038"/>
                  </a:lnTo>
                  <a:lnTo>
                    <a:pt x="1799977" y="661669"/>
                  </a:lnTo>
                  <a:lnTo>
                    <a:pt x="1830707" y="661669"/>
                  </a:lnTo>
                  <a:lnTo>
                    <a:pt x="1830707" y="669459"/>
                  </a:lnTo>
                  <a:lnTo>
                    <a:pt x="1848128" y="669459"/>
                  </a:lnTo>
                  <a:lnTo>
                    <a:pt x="1848128" y="679089"/>
                  </a:lnTo>
                  <a:lnTo>
                    <a:pt x="1888380" y="679089"/>
                  </a:lnTo>
                  <a:lnTo>
                    <a:pt x="1888380" y="689910"/>
                  </a:lnTo>
                  <a:lnTo>
                    <a:pt x="1905800" y="689910"/>
                  </a:lnTo>
                  <a:lnTo>
                    <a:pt x="1965313" y="689910"/>
                  </a:lnTo>
                  <a:lnTo>
                    <a:pt x="1965313" y="706790"/>
                  </a:lnTo>
                  <a:lnTo>
                    <a:pt x="2001994" y="706790"/>
                  </a:lnTo>
                  <a:lnTo>
                    <a:pt x="2040406" y="706790"/>
                  </a:lnTo>
                  <a:lnTo>
                    <a:pt x="2040406" y="735031"/>
                  </a:lnTo>
                  <a:lnTo>
                    <a:pt x="2074166" y="735031"/>
                  </a:lnTo>
                  <a:lnTo>
                    <a:pt x="2074166" y="759702"/>
                  </a:lnTo>
                  <a:lnTo>
                    <a:pt x="2126970" y="759702"/>
                  </a:lnTo>
                  <a:lnTo>
                    <a:pt x="2126970" y="771712"/>
                  </a:lnTo>
                  <a:lnTo>
                    <a:pt x="2154021" y="771712"/>
                  </a:lnTo>
                  <a:lnTo>
                    <a:pt x="2154021" y="789133"/>
                  </a:lnTo>
                  <a:lnTo>
                    <a:pt x="2182370" y="789133"/>
                  </a:lnTo>
                  <a:lnTo>
                    <a:pt x="2182370" y="802983"/>
                  </a:lnTo>
                  <a:lnTo>
                    <a:pt x="2239394" y="802983"/>
                  </a:lnTo>
                  <a:lnTo>
                    <a:pt x="2239394" y="823975"/>
                  </a:lnTo>
                  <a:lnTo>
                    <a:pt x="2282135" y="823975"/>
                  </a:lnTo>
                  <a:lnTo>
                    <a:pt x="2282135" y="836635"/>
                  </a:lnTo>
                  <a:lnTo>
                    <a:pt x="2312756" y="836635"/>
                  </a:lnTo>
                  <a:lnTo>
                    <a:pt x="2312756" y="850485"/>
                  </a:lnTo>
                  <a:lnTo>
                    <a:pt x="2338617" y="850485"/>
                  </a:lnTo>
                  <a:lnTo>
                    <a:pt x="2338617" y="859466"/>
                  </a:lnTo>
                  <a:lnTo>
                    <a:pt x="2353658" y="859466"/>
                  </a:lnTo>
                  <a:lnTo>
                    <a:pt x="2353658" y="873316"/>
                  </a:lnTo>
                  <a:lnTo>
                    <a:pt x="2371728" y="873316"/>
                  </a:lnTo>
                  <a:lnTo>
                    <a:pt x="2371728" y="884677"/>
                  </a:lnTo>
                  <a:lnTo>
                    <a:pt x="2416741" y="884677"/>
                  </a:lnTo>
                  <a:lnTo>
                    <a:pt x="2416741" y="900908"/>
                  </a:lnTo>
                  <a:lnTo>
                    <a:pt x="2465432" y="900908"/>
                  </a:lnTo>
                  <a:lnTo>
                    <a:pt x="2465432" y="914758"/>
                  </a:lnTo>
                  <a:lnTo>
                    <a:pt x="2476253" y="914758"/>
                  </a:lnTo>
                  <a:lnTo>
                    <a:pt x="2519535" y="914758"/>
                  </a:lnTo>
                  <a:lnTo>
                    <a:pt x="2519535" y="930989"/>
                  </a:lnTo>
                  <a:lnTo>
                    <a:pt x="2530355" y="930989"/>
                  </a:lnTo>
                  <a:lnTo>
                    <a:pt x="2530355" y="939970"/>
                  </a:lnTo>
                  <a:lnTo>
                    <a:pt x="2557190" y="939970"/>
                  </a:lnTo>
                  <a:lnTo>
                    <a:pt x="2557190" y="956200"/>
                  </a:lnTo>
                  <a:lnTo>
                    <a:pt x="2566495" y="956200"/>
                  </a:lnTo>
                  <a:lnTo>
                    <a:pt x="2566495" y="965290"/>
                  </a:lnTo>
                  <a:lnTo>
                    <a:pt x="2589867" y="965290"/>
                  </a:lnTo>
                  <a:lnTo>
                    <a:pt x="2589867" y="979681"/>
                  </a:lnTo>
                  <a:lnTo>
                    <a:pt x="2602527" y="979681"/>
                  </a:lnTo>
                  <a:lnTo>
                    <a:pt x="2638559" y="979681"/>
                  </a:lnTo>
                  <a:lnTo>
                    <a:pt x="2638559" y="1008571"/>
                  </a:lnTo>
                  <a:lnTo>
                    <a:pt x="2669289" y="1008571"/>
                  </a:lnTo>
                  <a:lnTo>
                    <a:pt x="2684113" y="1008571"/>
                  </a:lnTo>
                  <a:lnTo>
                    <a:pt x="2684113" y="1021556"/>
                  </a:lnTo>
                  <a:lnTo>
                    <a:pt x="2700777" y="1021556"/>
                  </a:lnTo>
                  <a:lnTo>
                    <a:pt x="2700777" y="1027507"/>
                  </a:lnTo>
                  <a:lnTo>
                    <a:pt x="2710731" y="1027507"/>
                  </a:lnTo>
                  <a:lnTo>
                    <a:pt x="2710731" y="1042764"/>
                  </a:lnTo>
                  <a:lnTo>
                    <a:pt x="2751741" y="1042764"/>
                  </a:lnTo>
                  <a:lnTo>
                    <a:pt x="2751741" y="1053584"/>
                  </a:lnTo>
                  <a:lnTo>
                    <a:pt x="2767106" y="1053584"/>
                  </a:lnTo>
                  <a:lnTo>
                    <a:pt x="2767106" y="1064837"/>
                  </a:lnTo>
                  <a:lnTo>
                    <a:pt x="2776520" y="1064837"/>
                  </a:lnTo>
                  <a:lnTo>
                    <a:pt x="2776520" y="1075658"/>
                  </a:lnTo>
                  <a:lnTo>
                    <a:pt x="2792750" y="1075658"/>
                  </a:lnTo>
                  <a:lnTo>
                    <a:pt x="2792750" y="1084314"/>
                  </a:lnTo>
                  <a:lnTo>
                    <a:pt x="2966310" y="1084314"/>
                  </a:lnTo>
                  <a:lnTo>
                    <a:pt x="2966310" y="1093295"/>
                  </a:lnTo>
                  <a:lnTo>
                    <a:pt x="2993902" y="1093295"/>
                  </a:lnTo>
                  <a:lnTo>
                    <a:pt x="2993902" y="1101410"/>
                  </a:lnTo>
                  <a:lnTo>
                    <a:pt x="3002883" y="1101410"/>
                  </a:lnTo>
                  <a:lnTo>
                    <a:pt x="3002883" y="1115802"/>
                  </a:lnTo>
                  <a:lnTo>
                    <a:pt x="3049302" y="1115802"/>
                  </a:lnTo>
                  <a:lnTo>
                    <a:pt x="3049302" y="1125756"/>
                  </a:lnTo>
                  <a:lnTo>
                    <a:pt x="3069103" y="1125756"/>
                  </a:lnTo>
                  <a:lnTo>
                    <a:pt x="3069103" y="1134305"/>
                  </a:lnTo>
                  <a:lnTo>
                    <a:pt x="3081331" y="1134305"/>
                  </a:lnTo>
                  <a:lnTo>
                    <a:pt x="3081331" y="1141554"/>
                  </a:lnTo>
                  <a:lnTo>
                    <a:pt x="3139977" y="1141554"/>
                  </a:lnTo>
                  <a:lnTo>
                    <a:pt x="3139977" y="1149237"/>
                  </a:lnTo>
                  <a:lnTo>
                    <a:pt x="3153936" y="1149237"/>
                  </a:lnTo>
                  <a:lnTo>
                    <a:pt x="3153936" y="1157352"/>
                  </a:lnTo>
                  <a:lnTo>
                    <a:pt x="3162051" y="1157352"/>
                  </a:lnTo>
                  <a:lnTo>
                    <a:pt x="3162051" y="1166766"/>
                  </a:lnTo>
                  <a:lnTo>
                    <a:pt x="3213448" y="1166766"/>
                  </a:lnTo>
                  <a:lnTo>
                    <a:pt x="3213448" y="1176721"/>
                  </a:lnTo>
                  <a:lnTo>
                    <a:pt x="3242771" y="1176721"/>
                  </a:lnTo>
                  <a:lnTo>
                    <a:pt x="3242771" y="1190679"/>
                  </a:lnTo>
                  <a:lnTo>
                    <a:pt x="3255323" y="1190679"/>
                  </a:lnTo>
                  <a:lnTo>
                    <a:pt x="3255323" y="1195223"/>
                  </a:lnTo>
                  <a:lnTo>
                    <a:pt x="3281508" y="1195223"/>
                  </a:lnTo>
                  <a:lnTo>
                    <a:pt x="3281508" y="1203339"/>
                  </a:lnTo>
                  <a:lnTo>
                    <a:pt x="3289191" y="1203339"/>
                  </a:lnTo>
                  <a:lnTo>
                    <a:pt x="3289191" y="1209182"/>
                  </a:lnTo>
                  <a:lnTo>
                    <a:pt x="3317973" y="1209182"/>
                  </a:lnTo>
                  <a:lnTo>
                    <a:pt x="3317973" y="1216864"/>
                  </a:lnTo>
                  <a:lnTo>
                    <a:pt x="3356819" y="1216864"/>
                  </a:lnTo>
                  <a:lnTo>
                    <a:pt x="3356819" y="1224439"/>
                  </a:lnTo>
                  <a:lnTo>
                    <a:pt x="3376620" y="1224439"/>
                  </a:lnTo>
                  <a:lnTo>
                    <a:pt x="3376620" y="1231688"/>
                  </a:lnTo>
                  <a:lnTo>
                    <a:pt x="3398261" y="1231688"/>
                  </a:lnTo>
                  <a:lnTo>
                    <a:pt x="3398261" y="1249326"/>
                  </a:lnTo>
                  <a:lnTo>
                    <a:pt x="3435699" y="1249326"/>
                  </a:lnTo>
                  <a:lnTo>
                    <a:pt x="3435699" y="1261661"/>
                  </a:lnTo>
                  <a:lnTo>
                    <a:pt x="3477791" y="1261661"/>
                  </a:lnTo>
                  <a:lnTo>
                    <a:pt x="3477791" y="1283302"/>
                  </a:lnTo>
                  <a:lnTo>
                    <a:pt x="3525834" y="1283302"/>
                  </a:lnTo>
                  <a:lnTo>
                    <a:pt x="3525834" y="1298883"/>
                  </a:lnTo>
                  <a:lnTo>
                    <a:pt x="3561974" y="1298883"/>
                  </a:lnTo>
                  <a:lnTo>
                    <a:pt x="3589566" y="1298883"/>
                  </a:lnTo>
                  <a:lnTo>
                    <a:pt x="3589566" y="1312084"/>
                  </a:lnTo>
                  <a:lnTo>
                    <a:pt x="3624407" y="1312084"/>
                  </a:lnTo>
                  <a:lnTo>
                    <a:pt x="3624407" y="1325285"/>
                  </a:lnTo>
                  <a:lnTo>
                    <a:pt x="3664119" y="1325285"/>
                  </a:lnTo>
                  <a:lnTo>
                    <a:pt x="3664119" y="1333725"/>
                  </a:lnTo>
                  <a:lnTo>
                    <a:pt x="3708590" y="1333725"/>
                  </a:lnTo>
                  <a:lnTo>
                    <a:pt x="3708590" y="1343355"/>
                  </a:lnTo>
                  <a:lnTo>
                    <a:pt x="3756741" y="1343355"/>
                  </a:lnTo>
                  <a:lnTo>
                    <a:pt x="3756741" y="1355366"/>
                  </a:lnTo>
                  <a:lnTo>
                    <a:pt x="3801213" y="1355366"/>
                  </a:lnTo>
                  <a:lnTo>
                    <a:pt x="3801213" y="1368567"/>
                  </a:lnTo>
                  <a:lnTo>
                    <a:pt x="3849256" y="1368567"/>
                  </a:lnTo>
                  <a:lnTo>
                    <a:pt x="3849256" y="1381876"/>
                  </a:lnTo>
                  <a:lnTo>
                    <a:pt x="3876956" y="1381876"/>
                  </a:lnTo>
                  <a:lnTo>
                    <a:pt x="3876956" y="1401028"/>
                  </a:lnTo>
                  <a:lnTo>
                    <a:pt x="3919048" y="1401028"/>
                  </a:lnTo>
                  <a:lnTo>
                    <a:pt x="3953889" y="1401028"/>
                  </a:lnTo>
                  <a:lnTo>
                    <a:pt x="3953889" y="1416717"/>
                  </a:lnTo>
                  <a:lnTo>
                    <a:pt x="3977911" y="1416717"/>
                  </a:lnTo>
                  <a:lnTo>
                    <a:pt x="3977911" y="1428728"/>
                  </a:lnTo>
                  <a:lnTo>
                    <a:pt x="3999552" y="1428728"/>
                  </a:lnTo>
                  <a:lnTo>
                    <a:pt x="3999552" y="1444309"/>
                  </a:lnTo>
                  <a:lnTo>
                    <a:pt x="4124636" y="1444309"/>
                  </a:lnTo>
                  <a:lnTo>
                    <a:pt x="4124636" y="1458809"/>
                  </a:lnTo>
                  <a:lnTo>
                    <a:pt x="4171488" y="1458809"/>
                  </a:lnTo>
                  <a:lnTo>
                    <a:pt x="4171488" y="1476771"/>
                  </a:lnTo>
                  <a:lnTo>
                    <a:pt x="4190748" y="1476771"/>
                  </a:lnTo>
                  <a:lnTo>
                    <a:pt x="4190748" y="1505661"/>
                  </a:lnTo>
                  <a:lnTo>
                    <a:pt x="4217150" y="1505661"/>
                  </a:lnTo>
                  <a:lnTo>
                    <a:pt x="4217150" y="1526112"/>
                  </a:lnTo>
                  <a:lnTo>
                    <a:pt x="4258051" y="1526112"/>
                  </a:lnTo>
                  <a:lnTo>
                    <a:pt x="4258051" y="1536932"/>
                  </a:lnTo>
                  <a:lnTo>
                    <a:pt x="4289322" y="1536932"/>
                  </a:lnTo>
                  <a:lnTo>
                    <a:pt x="4289322" y="1552514"/>
                  </a:lnTo>
                  <a:lnTo>
                    <a:pt x="4369826" y="1552514"/>
                  </a:lnTo>
                  <a:lnTo>
                    <a:pt x="4369826" y="1577834"/>
                  </a:lnTo>
                  <a:lnTo>
                    <a:pt x="4530942" y="1577834"/>
                  </a:lnTo>
                  <a:lnTo>
                    <a:pt x="4530942" y="1598284"/>
                  </a:lnTo>
                  <a:lnTo>
                    <a:pt x="4544143" y="1598284"/>
                  </a:lnTo>
                  <a:lnTo>
                    <a:pt x="4543710" y="1641349"/>
                  </a:lnTo>
                  <a:lnTo>
                    <a:pt x="4674746" y="1641349"/>
                  </a:lnTo>
                  <a:lnTo>
                    <a:pt x="5070232" y="1641349"/>
                  </a:lnTo>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4" name="Freeform: Shape 123">
              <a:extLst>
                <a:ext uri="{FF2B5EF4-FFF2-40B4-BE49-F238E27FC236}">
                  <a16:creationId xmlns:a16="http://schemas.microsoft.com/office/drawing/2014/main" id="{05F8E7CE-3EB9-1DFC-34B6-175DE365E46F}"/>
                </a:ext>
              </a:extLst>
            </p:cNvPr>
            <p:cNvSpPr/>
            <p:nvPr/>
          </p:nvSpPr>
          <p:spPr>
            <a:xfrm>
              <a:off x="2869172" y="1859327"/>
              <a:ext cx="31595" cy="31595"/>
            </a:xfrm>
            <a:custGeom>
              <a:avLst/>
              <a:gdLst>
                <a:gd name="connsiteX0" fmla="*/ 31683 w 31595"/>
                <a:gd name="connsiteY0" fmla="*/ 15816 h 31595"/>
                <a:gd name="connsiteX1" fmla="*/ 15885 w 31595"/>
                <a:gd name="connsiteY1" fmla="*/ 31614 h 31595"/>
                <a:gd name="connsiteX2" fmla="*/ 87 w 31595"/>
                <a:gd name="connsiteY2" fmla="*/ 15816 h 31595"/>
                <a:gd name="connsiteX3" fmla="*/ 15885 w 31595"/>
                <a:gd name="connsiteY3" fmla="*/ 18 h 31595"/>
                <a:gd name="connsiteX4" fmla="*/ 31683 w 31595"/>
                <a:gd name="connsiteY4" fmla="*/ 15816 h 31595"/>
                <a:gd name="connsiteX5" fmla="*/ 31683 w 31595"/>
                <a:gd name="connsiteY5" fmla="*/ 1581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83" y="15816"/>
                  </a:moveTo>
                  <a:cubicBezTo>
                    <a:pt x="31683" y="24581"/>
                    <a:pt x="24650" y="31614"/>
                    <a:pt x="15885" y="31614"/>
                  </a:cubicBezTo>
                  <a:cubicBezTo>
                    <a:pt x="7120" y="31614"/>
                    <a:pt x="87" y="24581"/>
                    <a:pt x="87" y="15816"/>
                  </a:cubicBezTo>
                  <a:cubicBezTo>
                    <a:pt x="87" y="7051"/>
                    <a:pt x="7120" y="18"/>
                    <a:pt x="15885" y="18"/>
                  </a:cubicBezTo>
                  <a:cubicBezTo>
                    <a:pt x="24650" y="18"/>
                    <a:pt x="31683" y="7051"/>
                    <a:pt x="31683" y="15816"/>
                  </a:cubicBezTo>
                  <a:lnTo>
                    <a:pt x="31683" y="15816"/>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5" name="Freeform: Shape 124">
              <a:extLst>
                <a:ext uri="{FF2B5EF4-FFF2-40B4-BE49-F238E27FC236}">
                  <a16:creationId xmlns:a16="http://schemas.microsoft.com/office/drawing/2014/main" id="{059B7FAF-9BB9-575C-452E-D261F569D4B2}"/>
                </a:ext>
              </a:extLst>
            </p:cNvPr>
            <p:cNvSpPr/>
            <p:nvPr/>
          </p:nvSpPr>
          <p:spPr>
            <a:xfrm>
              <a:off x="3060043" y="1927929"/>
              <a:ext cx="31595" cy="31595"/>
            </a:xfrm>
            <a:custGeom>
              <a:avLst/>
              <a:gdLst>
                <a:gd name="connsiteX0" fmla="*/ 31700 w 31595"/>
                <a:gd name="connsiteY0" fmla="*/ 15822 h 31595"/>
                <a:gd name="connsiteX1" fmla="*/ 15903 w 31595"/>
                <a:gd name="connsiteY1" fmla="*/ 31620 h 31595"/>
                <a:gd name="connsiteX2" fmla="*/ 105 w 31595"/>
                <a:gd name="connsiteY2" fmla="*/ 15822 h 31595"/>
                <a:gd name="connsiteX3" fmla="*/ 15903 w 31595"/>
                <a:gd name="connsiteY3" fmla="*/ 25 h 31595"/>
                <a:gd name="connsiteX4" fmla="*/ 31700 w 31595"/>
                <a:gd name="connsiteY4" fmla="*/ 15822 h 31595"/>
                <a:gd name="connsiteX5" fmla="*/ 31700 w 31595"/>
                <a:gd name="connsiteY5" fmla="*/ 1582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00" y="15822"/>
                  </a:moveTo>
                  <a:cubicBezTo>
                    <a:pt x="31700" y="24587"/>
                    <a:pt x="24667" y="31620"/>
                    <a:pt x="15903" y="31620"/>
                  </a:cubicBezTo>
                  <a:cubicBezTo>
                    <a:pt x="7138" y="31620"/>
                    <a:pt x="105" y="24587"/>
                    <a:pt x="105" y="15822"/>
                  </a:cubicBezTo>
                  <a:cubicBezTo>
                    <a:pt x="105" y="7058"/>
                    <a:pt x="7138" y="25"/>
                    <a:pt x="15903" y="25"/>
                  </a:cubicBezTo>
                  <a:cubicBezTo>
                    <a:pt x="24667" y="25"/>
                    <a:pt x="31700" y="7058"/>
                    <a:pt x="31700" y="15822"/>
                  </a:cubicBezTo>
                  <a:lnTo>
                    <a:pt x="31700" y="1582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6" name="Freeform: Shape 125">
              <a:extLst>
                <a:ext uri="{FF2B5EF4-FFF2-40B4-BE49-F238E27FC236}">
                  <a16:creationId xmlns:a16="http://schemas.microsoft.com/office/drawing/2014/main" id="{18D38682-28F2-EB96-5E9B-3EFC807660E7}"/>
                </a:ext>
              </a:extLst>
            </p:cNvPr>
            <p:cNvSpPr/>
            <p:nvPr/>
          </p:nvSpPr>
          <p:spPr>
            <a:xfrm>
              <a:off x="3216937" y="2003672"/>
              <a:ext cx="31595" cy="31595"/>
            </a:xfrm>
            <a:custGeom>
              <a:avLst/>
              <a:gdLst>
                <a:gd name="connsiteX0" fmla="*/ 31715 w 31595"/>
                <a:gd name="connsiteY0" fmla="*/ 15829 h 31595"/>
                <a:gd name="connsiteX1" fmla="*/ 15917 w 31595"/>
                <a:gd name="connsiteY1" fmla="*/ 31627 h 31595"/>
                <a:gd name="connsiteX2" fmla="*/ 119 w 31595"/>
                <a:gd name="connsiteY2" fmla="*/ 15829 h 31595"/>
                <a:gd name="connsiteX3" fmla="*/ 15917 w 31595"/>
                <a:gd name="connsiteY3" fmla="*/ 32 h 31595"/>
                <a:gd name="connsiteX4" fmla="*/ 31715 w 31595"/>
                <a:gd name="connsiteY4" fmla="*/ 15829 h 31595"/>
                <a:gd name="connsiteX5" fmla="*/ 31715 w 31595"/>
                <a:gd name="connsiteY5" fmla="*/ 1582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15" y="15829"/>
                  </a:moveTo>
                  <a:cubicBezTo>
                    <a:pt x="31715" y="24594"/>
                    <a:pt x="24682" y="31627"/>
                    <a:pt x="15917" y="31627"/>
                  </a:cubicBezTo>
                  <a:cubicBezTo>
                    <a:pt x="7153" y="31627"/>
                    <a:pt x="119" y="24594"/>
                    <a:pt x="119" y="15829"/>
                  </a:cubicBezTo>
                  <a:cubicBezTo>
                    <a:pt x="119" y="7065"/>
                    <a:pt x="7153" y="32"/>
                    <a:pt x="15917" y="32"/>
                  </a:cubicBezTo>
                  <a:cubicBezTo>
                    <a:pt x="24682" y="32"/>
                    <a:pt x="31715" y="7065"/>
                    <a:pt x="31715" y="15829"/>
                  </a:cubicBezTo>
                  <a:lnTo>
                    <a:pt x="31715" y="15829"/>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7" name="Freeform: Shape 126">
              <a:extLst>
                <a:ext uri="{FF2B5EF4-FFF2-40B4-BE49-F238E27FC236}">
                  <a16:creationId xmlns:a16="http://schemas.microsoft.com/office/drawing/2014/main" id="{B799916E-1C87-01A6-F6A0-1CE076EE3B90}"/>
                </a:ext>
              </a:extLst>
            </p:cNvPr>
            <p:cNvSpPr/>
            <p:nvPr/>
          </p:nvSpPr>
          <p:spPr>
            <a:xfrm>
              <a:off x="3914955" y="2336075"/>
              <a:ext cx="31595" cy="31595"/>
            </a:xfrm>
            <a:custGeom>
              <a:avLst/>
              <a:gdLst>
                <a:gd name="connsiteX0" fmla="*/ 31779 w 31595"/>
                <a:gd name="connsiteY0" fmla="*/ 15860 h 31595"/>
                <a:gd name="connsiteX1" fmla="*/ 15982 w 31595"/>
                <a:gd name="connsiteY1" fmla="*/ 31658 h 31595"/>
                <a:gd name="connsiteX2" fmla="*/ 184 w 31595"/>
                <a:gd name="connsiteY2" fmla="*/ 15860 h 31595"/>
                <a:gd name="connsiteX3" fmla="*/ 15982 w 31595"/>
                <a:gd name="connsiteY3" fmla="*/ 62 h 31595"/>
                <a:gd name="connsiteX4" fmla="*/ 31779 w 31595"/>
                <a:gd name="connsiteY4" fmla="*/ 15860 h 31595"/>
                <a:gd name="connsiteX5" fmla="*/ 31779 w 31595"/>
                <a:gd name="connsiteY5" fmla="*/ 1586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79" y="15860"/>
                  </a:moveTo>
                  <a:cubicBezTo>
                    <a:pt x="31779" y="24625"/>
                    <a:pt x="24746" y="31658"/>
                    <a:pt x="15982" y="31658"/>
                  </a:cubicBezTo>
                  <a:cubicBezTo>
                    <a:pt x="7217" y="31658"/>
                    <a:pt x="184" y="24625"/>
                    <a:pt x="184" y="15860"/>
                  </a:cubicBezTo>
                  <a:cubicBezTo>
                    <a:pt x="184" y="7096"/>
                    <a:pt x="7217" y="62"/>
                    <a:pt x="15982" y="62"/>
                  </a:cubicBezTo>
                  <a:cubicBezTo>
                    <a:pt x="24746" y="62"/>
                    <a:pt x="31779" y="7096"/>
                    <a:pt x="31779" y="15860"/>
                  </a:cubicBezTo>
                  <a:lnTo>
                    <a:pt x="31779" y="1586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8" name="Freeform: Shape 127">
              <a:extLst>
                <a:ext uri="{FF2B5EF4-FFF2-40B4-BE49-F238E27FC236}">
                  <a16:creationId xmlns:a16="http://schemas.microsoft.com/office/drawing/2014/main" id="{984A5FA8-11D0-7760-4D6B-D0D2C65D71C9}"/>
                </a:ext>
              </a:extLst>
            </p:cNvPr>
            <p:cNvSpPr/>
            <p:nvPr/>
          </p:nvSpPr>
          <p:spPr>
            <a:xfrm>
              <a:off x="4061894" y="2405758"/>
              <a:ext cx="31595" cy="31595"/>
            </a:xfrm>
            <a:custGeom>
              <a:avLst/>
              <a:gdLst>
                <a:gd name="connsiteX0" fmla="*/ 31793 w 31595"/>
                <a:gd name="connsiteY0" fmla="*/ 15867 h 31595"/>
                <a:gd name="connsiteX1" fmla="*/ 15995 w 31595"/>
                <a:gd name="connsiteY1" fmla="*/ 31664 h 31595"/>
                <a:gd name="connsiteX2" fmla="*/ 197 w 31595"/>
                <a:gd name="connsiteY2" fmla="*/ 15867 h 31595"/>
                <a:gd name="connsiteX3" fmla="*/ 15995 w 31595"/>
                <a:gd name="connsiteY3" fmla="*/ 69 h 31595"/>
                <a:gd name="connsiteX4" fmla="*/ 31793 w 31595"/>
                <a:gd name="connsiteY4" fmla="*/ 15867 h 31595"/>
                <a:gd name="connsiteX5" fmla="*/ 31793 w 31595"/>
                <a:gd name="connsiteY5" fmla="*/ 158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93" y="15867"/>
                  </a:moveTo>
                  <a:cubicBezTo>
                    <a:pt x="31793" y="24631"/>
                    <a:pt x="24760" y="31664"/>
                    <a:pt x="15995" y="31664"/>
                  </a:cubicBezTo>
                  <a:cubicBezTo>
                    <a:pt x="7231" y="31664"/>
                    <a:pt x="197" y="24631"/>
                    <a:pt x="197" y="15867"/>
                  </a:cubicBezTo>
                  <a:cubicBezTo>
                    <a:pt x="197" y="7102"/>
                    <a:pt x="7231" y="69"/>
                    <a:pt x="15995" y="69"/>
                  </a:cubicBezTo>
                  <a:cubicBezTo>
                    <a:pt x="24760" y="69"/>
                    <a:pt x="31793" y="7102"/>
                    <a:pt x="31793" y="15867"/>
                  </a:cubicBezTo>
                  <a:lnTo>
                    <a:pt x="31793" y="15867"/>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9" name="Freeform: Shape 128">
              <a:extLst>
                <a:ext uri="{FF2B5EF4-FFF2-40B4-BE49-F238E27FC236}">
                  <a16:creationId xmlns:a16="http://schemas.microsoft.com/office/drawing/2014/main" id="{69E1CA70-C3E8-E261-488F-4B65716635F8}"/>
                </a:ext>
              </a:extLst>
            </p:cNvPr>
            <p:cNvSpPr/>
            <p:nvPr/>
          </p:nvSpPr>
          <p:spPr>
            <a:xfrm>
              <a:off x="4252765" y="2480852"/>
              <a:ext cx="31595" cy="31595"/>
            </a:xfrm>
            <a:custGeom>
              <a:avLst/>
              <a:gdLst>
                <a:gd name="connsiteX0" fmla="*/ 31811 w 31595"/>
                <a:gd name="connsiteY0" fmla="*/ 15873 h 31595"/>
                <a:gd name="connsiteX1" fmla="*/ 16013 w 31595"/>
                <a:gd name="connsiteY1" fmla="*/ 31671 h 31595"/>
                <a:gd name="connsiteX2" fmla="*/ 215 w 31595"/>
                <a:gd name="connsiteY2" fmla="*/ 15873 h 31595"/>
                <a:gd name="connsiteX3" fmla="*/ 16013 w 31595"/>
                <a:gd name="connsiteY3" fmla="*/ 76 h 31595"/>
                <a:gd name="connsiteX4" fmla="*/ 31811 w 31595"/>
                <a:gd name="connsiteY4" fmla="*/ 15873 h 31595"/>
                <a:gd name="connsiteX5" fmla="*/ 31811 w 31595"/>
                <a:gd name="connsiteY5" fmla="*/ 1587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11" y="15873"/>
                  </a:moveTo>
                  <a:cubicBezTo>
                    <a:pt x="31811" y="24638"/>
                    <a:pt x="24777" y="31671"/>
                    <a:pt x="16013" y="31671"/>
                  </a:cubicBezTo>
                  <a:cubicBezTo>
                    <a:pt x="7248" y="31671"/>
                    <a:pt x="215" y="24638"/>
                    <a:pt x="215" y="15873"/>
                  </a:cubicBezTo>
                  <a:cubicBezTo>
                    <a:pt x="215" y="7109"/>
                    <a:pt x="7248" y="76"/>
                    <a:pt x="16013" y="76"/>
                  </a:cubicBezTo>
                  <a:cubicBezTo>
                    <a:pt x="24777" y="76"/>
                    <a:pt x="31811" y="7109"/>
                    <a:pt x="31811" y="15873"/>
                  </a:cubicBezTo>
                  <a:lnTo>
                    <a:pt x="31811" y="15873"/>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0" name="Freeform: Shape 129">
              <a:extLst>
                <a:ext uri="{FF2B5EF4-FFF2-40B4-BE49-F238E27FC236}">
                  <a16:creationId xmlns:a16="http://schemas.microsoft.com/office/drawing/2014/main" id="{67EA8B3A-4E5A-10A8-1CDA-BDE1411E1B31}"/>
                </a:ext>
              </a:extLst>
            </p:cNvPr>
            <p:cNvSpPr/>
            <p:nvPr/>
          </p:nvSpPr>
          <p:spPr>
            <a:xfrm>
              <a:off x="4312818" y="2502060"/>
              <a:ext cx="31595" cy="31595"/>
            </a:xfrm>
            <a:custGeom>
              <a:avLst/>
              <a:gdLst>
                <a:gd name="connsiteX0" fmla="*/ 31816 w 31595"/>
                <a:gd name="connsiteY0" fmla="*/ 15875 h 31595"/>
                <a:gd name="connsiteX1" fmla="*/ 16018 w 31595"/>
                <a:gd name="connsiteY1" fmla="*/ 31673 h 31595"/>
                <a:gd name="connsiteX2" fmla="*/ 221 w 31595"/>
                <a:gd name="connsiteY2" fmla="*/ 15875 h 31595"/>
                <a:gd name="connsiteX3" fmla="*/ 16018 w 31595"/>
                <a:gd name="connsiteY3" fmla="*/ 78 h 31595"/>
                <a:gd name="connsiteX4" fmla="*/ 31816 w 31595"/>
                <a:gd name="connsiteY4" fmla="*/ 15875 h 31595"/>
                <a:gd name="connsiteX5" fmla="*/ 31816 w 31595"/>
                <a:gd name="connsiteY5" fmla="*/ 1587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16" y="15875"/>
                  </a:moveTo>
                  <a:cubicBezTo>
                    <a:pt x="31816" y="24640"/>
                    <a:pt x="24783" y="31673"/>
                    <a:pt x="16018" y="31673"/>
                  </a:cubicBezTo>
                  <a:cubicBezTo>
                    <a:pt x="7254" y="31673"/>
                    <a:pt x="221" y="24640"/>
                    <a:pt x="221" y="15875"/>
                  </a:cubicBezTo>
                  <a:cubicBezTo>
                    <a:pt x="221" y="7111"/>
                    <a:pt x="7254" y="78"/>
                    <a:pt x="16018" y="78"/>
                  </a:cubicBezTo>
                  <a:cubicBezTo>
                    <a:pt x="24783" y="78"/>
                    <a:pt x="31816" y="7111"/>
                    <a:pt x="31816" y="15875"/>
                  </a:cubicBezTo>
                  <a:lnTo>
                    <a:pt x="31816" y="15875"/>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1" name="Freeform: Shape 130">
              <a:extLst>
                <a:ext uri="{FF2B5EF4-FFF2-40B4-BE49-F238E27FC236}">
                  <a16:creationId xmlns:a16="http://schemas.microsoft.com/office/drawing/2014/main" id="{C2A749EA-DD19-5F50-70A4-56551D3BC696}"/>
                </a:ext>
              </a:extLst>
            </p:cNvPr>
            <p:cNvSpPr/>
            <p:nvPr/>
          </p:nvSpPr>
          <p:spPr>
            <a:xfrm>
              <a:off x="4688066" y="2688604"/>
              <a:ext cx="31595" cy="31595"/>
            </a:xfrm>
            <a:custGeom>
              <a:avLst/>
              <a:gdLst>
                <a:gd name="connsiteX0" fmla="*/ 31851 w 31595"/>
                <a:gd name="connsiteY0" fmla="*/ 15893 h 31595"/>
                <a:gd name="connsiteX1" fmla="*/ 16053 w 31595"/>
                <a:gd name="connsiteY1" fmla="*/ 31690 h 31595"/>
                <a:gd name="connsiteX2" fmla="*/ 255 w 31595"/>
                <a:gd name="connsiteY2" fmla="*/ 15893 h 31595"/>
                <a:gd name="connsiteX3" fmla="*/ 16053 w 31595"/>
                <a:gd name="connsiteY3" fmla="*/ 95 h 31595"/>
                <a:gd name="connsiteX4" fmla="*/ 31851 w 31595"/>
                <a:gd name="connsiteY4" fmla="*/ 15893 h 31595"/>
                <a:gd name="connsiteX5" fmla="*/ 31851 w 31595"/>
                <a:gd name="connsiteY5" fmla="*/ 1589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51" y="15893"/>
                  </a:moveTo>
                  <a:cubicBezTo>
                    <a:pt x="31851" y="24657"/>
                    <a:pt x="24818" y="31690"/>
                    <a:pt x="16053" y="31690"/>
                  </a:cubicBezTo>
                  <a:cubicBezTo>
                    <a:pt x="7289" y="31690"/>
                    <a:pt x="255" y="24657"/>
                    <a:pt x="255" y="15893"/>
                  </a:cubicBezTo>
                  <a:cubicBezTo>
                    <a:pt x="255" y="7128"/>
                    <a:pt x="7289" y="95"/>
                    <a:pt x="16053" y="95"/>
                  </a:cubicBezTo>
                  <a:cubicBezTo>
                    <a:pt x="24818" y="95"/>
                    <a:pt x="31851" y="7128"/>
                    <a:pt x="31851" y="15893"/>
                  </a:cubicBezTo>
                  <a:lnTo>
                    <a:pt x="31851" y="15893"/>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2" name="Freeform: Shape 131">
              <a:extLst>
                <a:ext uri="{FF2B5EF4-FFF2-40B4-BE49-F238E27FC236}">
                  <a16:creationId xmlns:a16="http://schemas.microsoft.com/office/drawing/2014/main" id="{5DE9194D-6E83-639D-79D7-EDEB72E4FCB3}"/>
                </a:ext>
              </a:extLst>
            </p:cNvPr>
            <p:cNvSpPr/>
            <p:nvPr/>
          </p:nvSpPr>
          <p:spPr>
            <a:xfrm>
              <a:off x="4969070" y="2748658"/>
              <a:ext cx="31595" cy="31595"/>
            </a:xfrm>
            <a:custGeom>
              <a:avLst/>
              <a:gdLst>
                <a:gd name="connsiteX0" fmla="*/ 31877 w 31595"/>
                <a:gd name="connsiteY0" fmla="*/ 15898 h 31595"/>
                <a:gd name="connsiteX1" fmla="*/ 16079 w 31595"/>
                <a:gd name="connsiteY1" fmla="*/ 31696 h 31595"/>
                <a:gd name="connsiteX2" fmla="*/ 281 w 31595"/>
                <a:gd name="connsiteY2" fmla="*/ 15898 h 31595"/>
                <a:gd name="connsiteX3" fmla="*/ 16079 w 31595"/>
                <a:gd name="connsiteY3" fmla="*/ 100 h 31595"/>
                <a:gd name="connsiteX4" fmla="*/ 31877 w 31595"/>
                <a:gd name="connsiteY4" fmla="*/ 15898 h 31595"/>
                <a:gd name="connsiteX5" fmla="*/ 31877 w 31595"/>
                <a:gd name="connsiteY5" fmla="*/ 1589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77" y="15898"/>
                  </a:moveTo>
                  <a:cubicBezTo>
                    <a:pt x="31877" y="24663"/>
                    <a:pt x="24844" y="31696"/>
                    <a:pt x="16079" y="31696"/>
                  </a:cubicBezTo>
                  <a:cubicBezTo>
                    <a:pt x="7315" y="31696"/>
                    <a:pt x="281" y="24663"/>
                    <a:pt x="281" y="15898"/>
                  </a:cubicBezTo>
                  <a:cubicBezTo>
                    <a:pt x="281" y="7134"/>
                    <a:pt x="7315" y="100"/>
                    <a:pt x="16079" y="100"/>
                  </a:cubicBezTo>
                  <a:cubicBezTo>
                    <a:pt x="24844" y="100"/>
                    <a:pt x="31877" y="7134"/>
                    <a:pt x="31877" y="15898"/>
                  </a:cubicBezTo>
                  <a:lnTo>
                    <a:pt x="31877" y="1589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3" name="Freeform: Shape 132">
              <a:extLst>
                <a:ext uri="{FF2B5EF4-FFF2-40B4-BE49-F238E27FC236}">
                  <a16:creationId xmlns:a16="http://schemas.microsoft.com/office/drawing/2014/main" id="{E474DD7C-B263-5781-EF6F-3D2DA22D37AA}"/>
                </a:ext>
              </a:extLst>
            </p:cNvPr>
            <p:cNvSpPr/>
            <p:nvPr/>
          </p:nvSpPr>
          <p:spPr>
            <a:xfrm>
              <a:off x="5363688" y="2879476"/>
              <a:ext cx="31595" cy="31595"/>
            </a:xfrm>
            <a:custGeom>
              <a:avLst/>
              <a:gdLst>
                <a:gd name="connsiteX0" fmla="*/ 31913 w 31595"/>
                <a:gd name="connsiteY0" fmla="*/ 15910 h 31595"/>
                <a:gd name="connsiteX1" fmla="*/ 16116 w 31595"/>
                <a:gd name="connsiteY1" fmla="*/ 31708 h 31595"/>
                <a:gd name="connsiteX2" fmla="*/ 318 w 31595"/>
                <a:gd name="connsiteY2" fmla="*/ 15910 h 31595"/>
                <a:gd name="connsiteX3" fmla="*/ 16116 w 31595"/>
                <a:gd name="connsiteY3" fmla="*/ 112 h 31595"/>
                <a:gd name="connsiteX4" fmla="*/ 31913 w 31595"/>
                <a:gd name="connsiteY4" fmla="*/ 15910 h 31595"/>
                <a:gd name="connsiteX5" fmla="*/ 31913 w 31595"/>
                <a:gd name="connsiteY5" fmla="*/ 1591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3" y="15910"/>
                  </a:moveTo>
                  <a:cubicBezTo>
                    <a:pt x="31913" y="24675"/>
                    <a:pt x="24880" y="31708"/>
                    <a:pt x="16116" y="31708"/>
                  </a:cubicBezTo>
                  <a:cubicBezTo>
                    <a:pt x="7351" y="31708"/>
                    <a:pt x="318" y="24675"/>
                    <a:pt x="318" y="15910"/>
                  </a:cubicBezTo>
                  <a:cubicBezTo>
                    <a:pt x="318" y="7146"/>
                    <a:pt x="7351" y="112"/>
                    <a:pt x="16116" y="112"/>
                  </a:cubicBezTo>
                  <a:cubicBezTo>
                    <a:pt x="24880" y="112"/>
                    <a:pt x="31913" y="7146"/>
                    <a:pt x="31913" y="15910"/>
                  </a:cubicBezTo>
                  <a:lnTo>
                    <a:pt x="31913" y="1591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4" name="Freeform: Shape 133">
              <a:extLst>
                <a:ext uri="{FF2B5EF4-FFF2-40B4-BE49-F238E27FC236}">
                  <a16:creationId xmlns:a16="http://schemas.microsoft.com/office/drawing/2014/main" id="{A2CF6BEA-EE41-CFA6-DC1A-77DAC51D71D9}"/>
                </a:ext>
              </a:extLst>
            </p:cNvPr>
            <p:cNvSpPr/>
            <p:nvPr/>
          </p:nvSpPr>
          <p:spPr>
            <a:xfrm>
              <a:off x="5393659" y="2895274"/>
              <a:ext cx="31595" cy="31595"/>
            </a:xfrm>
            <a:custGeom>
              <a:avLst/>
              <a:gdLst>
                <a:gd name="connsiteX0" fmla="*/ 31916 w 31595"/>
                <a:gd name="connsiteY0" fmla="*/ 15912 h 31595"/>
                <a:gd name="connsiteX1" fmla="*/ 16118 w 31595"/>
                <a:gd name="connsiteY1" fmla="*/ 31710 h 31595"/>
                <a:gd name="connsiteX2" fmla="*/ 321 w 31595"/>
                <a:gd name="connsiteY2" fmla="*/ 15912 h 31595"/>
                <a:gd name="connsiteX3" fmla="*/ 16118 w 31595"/>
                <a:gd name="connsiteY3" fmla="*/ 114 h 31595"/>
                <a:gd name="connsiteX4" fmla="*/ 31916 w 31595"/>
                <a:gd name="connsiteY4" fmla="*/ 15912 h 31595"/>
                <a:gd name="connsiteX5" fmla="*/ 31916 w 31595"/>
                <a:gd name="connsiteY5" fmla="*/ 1591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6" y="15912"/>
                  </a:moveTo>
                  <a:cubicBezTo>
                    <a:pt x="31916" y="24676"/>
                    <a:pt x="24883" y="31710"/>
                    <a:pt x="16118" y="31710"/>
                  </a:cubicBezTo>
                  <a:cubicBezTo>
                    <a:pt x="7354" y="31710"/>
                    <a:pt x="321" y="24676"/>
                    <a:pt x="321" y="15912"/>
                  </a:cubicBezTo>
                  <a:cubicBezTo>
                    <a:pt x="321" y="7147"/>
                    <a:pt x="7354" y="114"/>
                    <a:pt x="16118" y="114"/>
                  </a:cubicBezTo>
                  <a:cubicBezTo>
                    <a:pt x="24883" y="114"/>
                    <a:pt x="31916" y="7147"/>
                    <a:pt x="31916" y="15912"/>
                  </a:cubicBezTo>
                  <a:lnTo>
                    <a:pt x="31916" y="1591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5" name="Freeform: Shape 134">
              <a:extLst>
                <a:ext uri="{FF2B5EF4-FFF2-40B4-BE49-F238E27FC236}">
                  <a16:creationId xmlns:a16="http://schemas.microsoft.com/office/drawing/2014/main" id="{C7086D01-9A6A-EDB5-AC04-82B2BC5B5A25}"/>
                </a:ext>
              </a:extLst>
            </p:cNvPr>
            <p:cNvSpPr/>
            <p:nvPr/>
          </p:nvSpPr>
          <p:spPr>
            <a:xfrm>
              <a:off x="5430664" y="2911072"/>
              <a:ext cx="31595" cy="31595"/>
            </a:xfrm>
            <a:custGeom>
              <a:avLst/>
              <a:gdLst>
                <a:gd name="connsiteX0" fmla="*/ 31920 w 31595"/>
                <a:gd name="connsiteY0" fmla="*/ 15913 h 31595"/>
                <a:gd name="connsiteX1" fmla="*/ 16122 w 31595"/>
                <a:gd name="connsiteY1" fmla="*/ 31711 h 31595"/>
                <a:gd name="connsiteX2" fmla="*/ 324 w 31595"/>
                <a:gd name="connsiteY2" fmla="*/ 15913 h 31595"/>
                <a:gd name="connsiteX3" fmla="*/ 16122 w 31595"/>
                <a:gd name="connsiteY3" fmla="*/ 115 h 31595"/>
                <a:gd name="connsiteX4" fmla="*/ 31920 w 31595"/>
                <a:gd name="connsiteY4" fmla="*/ 15913 h 31595"/>
                <a:gd name="connsiteX5" fmla="*/ 31920 w 31595"/>
                <a:gd name="connsiteY5" fmla="*/ 1591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0" y="15913"/>
                  </a:moveTo>
                  <a:cubicBezTo>
                    <a:pt x="31920" y="24678"/>
                    <a:pt x="24886" y="31711"/>
                    <a:pt x="16122" y="31711"/>
                  </a:cubicBezTo>
                  <a:cubicBezTo>
                    <a:pt x="7357" y="31711"/>
                    <a:pt x="324" y="24678"/>
                    <a:pt x="324" y="15913"/>
                  </a:cubicBezTo>
                  <a:cubicBezTo>
                    <a:pt x="324" y="7149"/>
                    <a:pt x="7357" y="115"/>
                    <a:pt x="16122" y="115"/>
                  </a:cubicBezTo>
                  <a:cubicBezTo>
                    <a:pt x="24886" y="115"/>
                    <a:pt x="31920" y="7149"/>
                    <a:pt x="31920" y="15913"/>
                  </a:cubicBezTo>
                  <a:lnTo>
                    <a:pt x="31920" y="15913"/>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6" name="Freeform: Shape 135">
              <a:extLst>
                <a:ext uri="{FF2B5EF4-FFF2-40B4-BE49-F238E27FC236}">
                  <a16:creationId xmlns:a16="http://schemas.microsoft.com/office/drawing/2014/main" id="{958E4C0B-B56E-F469-9408-5E7EBD6129FC}"/>
                </a:ext>
              </a:extLst>
            </p:cNvPr>
            <p:cNvSpPr/>
            <p:nvPr/>
          </p:nvSpPr>
          <p:spPr>
            <a:xfrm>
              <a:off x="5447328" y="2916915"/>
              <a:ext cx="31595" cy="31595"/>
            </a:xfrm>
            <a:custGeom>
              <a:avLst/>
              <a:gdLst>
                <a:gd name="connsiteX0" fmla="*/ 31921 w 31595"/>
                <a:gd name="connsiteY0" fmla="*/ 15914 h 31595"/>
                <a:gd name="connsiteX1" fmla="*/ 16123 w 31595"/>
                <a:gd name="connsiteY1" fmla="*/ 31712 h 31595"/>
                <a:gd name="connsiteX2" fmla="*/ 325 w 31595"/>
                <a:gd name="connsiteY2" fmla="*/ 15914 h 31595"/>
                <a:gd name="connsiteX3" fmla="*/ 16123 w 31595"/>
                <a:gd name="connsiteY3" fmla="*/ 116 h 31595"/>
                <a:gd name="connsiteX4" fmla="*/ 31921 w 31595"/>
                <a:gd name="connsiteY4" fmla="*/ 15914 h 31595"/>
                <a:gd name="connsiteX5" fmla="*/ 31921 w 31595"/>
                <a:gd name="connsiteY5" fmla="*/ 1591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1" y="15914"/>
                  </a:moveTo>
                  <a:cubicBezTo>
                    <a:pt x="31921" y="24678"/>
                    <a:pt x="24888" y="31712"/>
                    <a:pt x="16123" y="31712"/>
                  </a:cubicBezTo>
                  <a:cubicBezTo>
                    <a:pt x="7359" y="31712"/>
                    <a:pt x="325" y="24678"/>
                    <a:pt x="325" y="15914"/>
                  </a:cubicBezTo>
                  <a:cubicBezTo>
                    <a:pt x="325" y="7149"/>
                    <a:pt x="7359" y="116"/>
                    <a:pt x="16123" y="116"/>
                  </a:cubicBezTo>
                  <a:cubicBezTo>
                    <a:pt x="24888" y="116"/>
                    <a:pt x="31921" y="7149"/>
                    <a:pt x="31921" y="15914"/>
                  </a:cubicBezTo>
                  <a:lnTo>
                    <a:pt x="31921" y="15914"/>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7" name="Freeform: Shape 136">
              <a:extLst>
                <a:ext uri="{FF2B5EF4-FFF2-40B4-BE49-F238E27FC236}">
                  <a16:creationId xmlns:a16="http://schemas.microsoft.com/office/drawing/2014/main" id="{444CBEBF-7DC6-85CA-732E-1D0528ED5F81}"/>
                </a:ext>
              </a:extLst>
            </p:cNvPr>
            <p:cNvSpPr/>
            <p:nvPr/>
          </p:nvSpPr>
          <p:spPr>
            <a:xfrm>
              <a:off x="5463124" y="2921892"/>
              <a:ext cx="31595" cy="31595"/>
            </a:xfrm>
            <a:custGeom>
              <a:avLst/>
              <a:gdLst>
                <a:gd name="connsiteX0" fmla="*/ 31923 w 31595"/>
                <a:gd name="connsiteY0" fmla="*/ 15914 h 31595"/>
                <a:gd name="connsiteX1" fmla="*/ 16125 w 31595"/>
                <a:gd name="connsiteY1" fmla="*/ 31712 h 31595"/>
                <a:gd name="connsiteX2" fmla="*/ 327 w 31595"/>
                <a:gd name="connsiteY2" fmla="*/ 15914 h 31595"/>
                <a:gd name="connsiteX3" fmla="*/ 16125 w 31595"/>
                <a:gd name="connsiteY3" fmla="*/ 116 h 31595"/>
                <a:gd name="connsiteX4" fmla="*/ 31923 w 31595"/>
                <a:gd name="connsiteY4" fmla="*/ 15914 h 31595"/>
                <a:gd name="connsiteX5" fmla="*/ 31923 w 31595"/>
                <a:gd name="connsiteY5" fmla="*/ 1591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3" y="15914"/>
                  </a:moveTo>
                  <a:cubicBezTo>
                    <a:pt x="31923" y="24679"/>
                    <a:pt x="24889" y="31712"/>
                    <a:pt x="16125" y="31712"/>
                  </a:cubicBezTo>
                  <a:cubicBezTo>
                    <a:pt x="7360" y="31712"/>
                    <a:pt x="327" y="24679"/>
                    <a:pt x="327" y="15914"/>
                  </a:cubicBezTo>
                  <a:cubicBezTo>
                    <a:pt x="327" y="7150"/>
                    <a:pt x="7360" y="116"/>
                    <a:pt x="16125" y="116"/>
                  </a:cubicBezTo>
                  <a:cubicBezTo>
                    <a:pt x="24889" y="116"/>
                    <a:pt x="31923" y="7150"/>
                    <a:pt x="31923" y="15914"/>
                  </a:cubicBezTo>
                  <a:lnTo>
                    <a:pt x="31923" y="15914"/>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8" name="Freeform: Shape 137">
              <a:extLst>
                <a:ext uri="{FF2B5EF4-FFF2-40B4-BE49-F238E27FC236}">
                  <a16:creationId xmlns:a16="http://schemas.microsoft.com/office/drawing/2014/main" id="{A49F3C3F-765C-BCDB-515F-FC3F27745A36}"/>
                </a:ext>
              </a:extLst>
            </p:cNvPr>
            <p:cNvSpPr/>
            <p:nvPr/>
          </p:nvSpPr>
          <p:spPr>
            <a:xfrm>
              <a:off x="5495584" y="2932713"/>
              <a:ext cx="31595" cy="31595"/>
            </a:xfrm>
            <a:custGeom>
              <a:avLst/>
              <a:gdLst>
                <a:gd name="connsiteX0" fmla="*/ 31926 w 31595"/>
                <a:gd name="connsiteY0" fmla="*/ 15915 h 31595"/>
                <a:gd name="connsiteX1" fmla="*/ 16128 w 31595"/>
                <a:gd name="connsiteY1" fmla="*/ 31713 h 31595"/>
                <a:gd name="connsiteX2" fmla="*/ 330 w 31595"/>
                <a:gd name="connsiteY2" fmla="*/ 15915 h 31595"/>
                <a:gd name="connsiteX3" fmla="*/ 16128 w 31595"/>
                <a:gd name="connsiteY3" fmla="*/ 117 h 31595"/>
                <a:gd name="connsiteX4" fmla="*/ 31926 w 31595"/>
                <a:gd name="connsiteY4" fmla="*/ 15915 h 31595"/>
                <a:gd name="connsiteX5" fmla="*/ 31926 w 31595"/>
                <a:gd name="connsiteY5" fmla="*/ 1591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6" y="15915"/>
                  </a:moveTo>
                  <a:cubicBezTo>
                    <a:pt x="31926" y="24680"/>
                    <a:pt x="24892" y="31713"/>
                    <a:pt x="16128" y="31713"/>
                  </a:cubicBezTo>
                  <a:cubicBezTo>
                    <a:pt x="7363" y="31713"/>
                    <a:pt x="330" y="24680"/>
                    <a:pt x="330" y="15915"/>
                  </a:cubicBezTo>
                  <a:cubicBezTo>
                    <a:pt x="330" y="7151"/>
                    <a:pt x="7363" y="117"/>
                    <a:pt x="16128" y="117"/>
                  </a:cubicBezTo>
                  <a:cubicBezTo>
                    <a:pt x="24892" y="117"/>
                    <a:pt x="31926" y="7151"/>
                    <a:pt x="31926" y="15915"/>
                  </a:cubicBezTo>
                  <a:lnTo>
                    <a:pt x="31926" y="15915"/>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9" name="Freeform: Shape 138">
              <a:extLst>
                <a:ext uri="{FF2B5EF4-FFF2-40B4-BE49-F238E27FC236}">
                  <a16:creationId xmlns:a16="http://schemas.microsoft.com/office/drawing/2014/main" id="{E1CDF6F7-B184-9F30-7516-4E942EFC9113}"/>
                </a:ext>
              </a:extLst>
            </p:cNvPr>
            <p:cNvSpPr/>
            <p:nvPr/>
          </p:nvSpPr>
          <p:spPr>
            <a:xfrm>
              <a:off x="5528044" y="2943533"/>
              <a:ext cx="31595" cy="31595"/>
            </a:xfrm>
            <a:custGeom>
              <a:avLst/>
              <a:gdLst>
                <a:gd name="connsiteX0" fmla="*/ 31929 w 31595"/>
                <a:gd name="connsiteY0" fmla="*/ 15916 h 31595"/>
                <a:gd name="connsiteX1" fmla="*/ 16131 w 31595"/>
                <a:gd name="connsiteY1" fmla="*/ 31714 h 31595"/>
                <a:gd name="connsiteX2" fmla="*/ 333 w 31595"/>
                <a:gd name="connsiteY2" fmla="*/ 15916 h 31595"/>
                <a:gd name="connsiteX3" fmla="*/ 16131 w 31595"/>
                <a:gd name="connsiteY3" fmla="*/ 118 h 31595"/>
                <a:gd name="connsiteX4" fmla="*/ 31929 w 31595"/>
                <a:gd name="connsiteY4" fmla="*/ 15916 h 31595"/>
                <a:gd name="connsiteX5" fmla="*/ 31929 w 31595"/>
                <a:gd name="connsiteY5" fmla="*/ 1591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9" y="15916"/>
                  </a:moveTo>
                  <a:cubicBezTo>
                    <a:pt x="31929" y="24681"/>
                    <a:pt x="24895" y="31714"/>
                    <a:pt x="16131" y="31714"/>
                  </a:cubicBezTo>
                  <a:cubicBezTo>
                    <a:pt x="7366" y="31714"/>
                    <a:pt x="333" y="24681"/>
                    <a:pt x="333" y="15916"/>
                  </a:cubicBezTo>
                  <a:cubicBezTo>
                    <a:pt x="333" y="7152"/>
                    <a:pt x="7366" y="118"/>
                    <a:pt x="16131" y="118"/>
                  </a:cubicBezTo>
                  <a:cubicBezTo>
                    <a:pt x="24895" y="118"/>
                    <a:pt x="31929" y="7152"/>
                    <a:pt x="31929" y="15916"/>
                  </a:cubicBezTo>
                  <a:lnTo>
                    <a:pt x="31929" y="15916"/>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0" name="Freeform: Shape 139">
              <a:extLst>
                <a:ext uri="{FF2B5EF4-FFF2-40B4-BE49-F238E27FC236}">
                  <a16:creationId xmlns:a16="http://schemas.microsoft.com/office/drawing/2014/main" id="{F7F4FC34-6EA4-66E5-1566-4C4E6ED4B571}"/>
                </a:ext>
              </a:extLst>
            </p:cNvPr>
            <p:cNvSpPr/>
            <p:nvPr/>
          </p:nvSpPr>
          <p:spPr>
            <a:xfrm>
              <a:off x="5560504" y="2954354"/>
              <a:ext cx="31595" cy="31595"/>
            </a:xfrm>
            <a:custGeom>
              <a:avLst/>
              <a:gdLst>
                <a:gd name="connsiteX0" fmla="*/ 31932 w 31595"/>
                <a:gd name="connsiteY0" fmla="*/ 15917 h 31595"/>
                <a:gd name="connsiteX1" fmla="*/ 16134 w 31595"/>
                <a:gd name="connsiteY1" fmla="*/ 31715 h 31595"/>
                <a:gd name="connsiteX2" fmla="*/ 336 w 31595"/>
                <a:gd name="connsiteY2" fmla="*/ 15917 h 31595"/>
                <a:gd name="connsiteX3" fmla="*/ 16134 w 31595"/>
                <a:gd name="connsiteY3" fmla="*/ 119 h 31595"/>
                <a:gd name="connsiteX4" fmla="*/ 31932 w 31595"/>
                <a:gd name="connsiteY4" fmla="*/ 15917 h 31595"/>
                <a:gd name="connsiteX5" fmla="*/ 31932 w 31595"/>
                <a:gd name="connsiteY5" fmla="*/ 1591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2" y="15917"/>
                  </a:moveTo>
                  <a:cubicBezTo>
                    <a:pt x="31932" y="24682"/>
                    <a:pt x="24898" y="31715"/>
                    <a:pt x="16134" y="31715"/>
                  </a:cubicBezTo>
                  <a:cubicBezTo>
                    <a:pt x="7369" y="31715"/>
                    <a:pt x="336" y="24682"/>
                    <a:pt x="336" y="15917"/>
                  </a:cubicBezTo>
                  <a:cubicBezTo>
                    <a:pt x="336" y="7153"/>
                    <a:pt x="7369" y="119"/>
                    <a:pt x="16134" y="119"/>
                  </a:cubicBezTo>
                  <a:cubicBezTo>
                    <a:pt x="24898" y="119"/>
                    <a:pt x="31932" y="7153"/>
                    <a:pt x="31932" y="15917"/>
                  </a:cubicBezTo>
                  <a:lnTo>
                    <a:pt x="31932" y="15917"/>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1" name="Freeform: Shape 140">
              <a:extLst>
                <a:ext uri="{FF2B5EF4-FFF2-40B4-BE49-F238E27FC236}">
                  <a16:creationId xmlns:a16="http://schemas.microsoft.com/office/drawing/2014/main" id="{DCEDE0F1-57AD-6756-2234-6974C96C79BD}"/>
                </a:ext>
              </a:extLst>
            </p:cNvPr>
            <p:cNvSpPr/>
            <p:nvPr/>
          </p:nvSpPr>
          <p:spPr>
            <a:xfrm>
              <a:off x="5592966" y="2965174"/>
              <a:ext cx="31595" cy="31595"/>
            </a:xfrm>
            <a:custGeom>
              <a:avLst/>
              <a:gdLst>
                <a:gd name="connsiteX0" fmla="*/ 31935 w 31595"/>
                <a:gd name="connsiteY0" fmla="*/ 15918 h 31595"/>
                <a:gd name="connsiteX1" fmla="*/ 16137 w 31595"/>
                <a:gd name="connsiteY1" fmla="*/ 31716 h 31595"/>
                <a:gd name="connsiteX2" fmla="*/ 339 w 31595"/>
                <a:gd name="connsiteY2" fmla="*/ 15918 h 31595"/>
                <a:gd name="connsiteX3" fmla="*/ 16137 w 31595"/>
                <a:gd name="connsiteY3" fmla="*/ 120 h 31595"/>
                <a:gd name="connsiteX4" fmla="*/ 31935 w 31595"/>
                <a:gd name="connsiteY4" fmla="*/ 15918 h 31595"/>
                <a:gd name="connsiteX5" fmla="*/ 31935 w 31595"/>
                <a:gd name="connsiteY5" fmla="*/ 1591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5" y="15918"/>
                  </a:moveTo>
                  <a:cubicBezTo>
                    <a:pt x="31935" y="24683"/>
                    <a:pt x="24901" y="31716"/>
                    <a:pt x="16137" y="31716"/>
                  </a:cubicBezTo>
                  <a:cubicBezTo>
                    <a:pt x="7372" y="31716"/>
                    <a:pt x="339" y="24683"/>
                    <a:pt x="339" y="15918"/>
                  </a:cubicBezTo>
                  <a:cubicBezTo>
                    <a:pt x="339" y="7154"/>
                    <a:pt x="7372" y="120"/>
                    <a:pt x="16137" y="120"/>
                  </a:cubicBezTo>
                  <a:cubicBezTo>
                    <a:pt x="24901" y="120"/>
                    <a:pt x="31935" y="7154"/>
                    <a:pt x="31935" y="15918"/>
                  </a:cubicBezTo>
                  <a:lnTo>
                    <a:pt x="31935" y="1591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2" name="Freeform: Shape 141">
              <a:extLst>
                <a:ext uri="{FF2B5EF4-FFF2-40B4-BE49-F238E27FC236}">
                  <a16:creationId xmlns:a16="http://schemas.microsoft.com/office/drawing/2014/main" id="{F16641F5-8726-8637-6090-56D164E37236}"/>
                </a:ext>
              </a:extLst>
            </p:cNvPr>
            <p:cNvSpPr/>
            <p:nvPr/>
          </p:nvSpPr>
          <p:spPr>
            <a:xfrm>
              <a:off x="5625427" y="2975994"/>
              <a:ext cx="31595" cy="31595"/>
            </a:xfrm>
            <a:custGeom>
              <a:avLst/>
              <a:gdLst>
                <a:gd name="connsiteX0" fmla="*/ 31938 w 31595"/>
                <a:gd name="connsiteY0" fmla="*/ 15919 h 31595"/>
                <a:gd name="connsiteX1" fmla="*/ 16140 w 31595"/>
                <a:gd name="connsiteY1" fmla="*/ 31717 h 31595"/>
                <a:gd name="connsiteX2" fmla="*/ 342 w 31595"/>
                <a:gd name="connsiteY2" fmla="*/ 15919 h 31595"/>
                <a:gd name="connsiteX3" fmla="*/ 16140 w 31595"/>
                <a:gd name="connsiteY3" fmla="*/ 121 h 31595"/>
                <a:gd name="connsiteX4" fmla="*/ 31938 w 31595"/>
                <a:gd name="connsiteY4" fmla="*/ 15919 h 31595"/>
                <a:gd name="connsiteX5" fmla="*/ 31938 w 31595"/>
                <a:gd name="connsiteY5" fmla="*/ 1591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8" y="15919"/>
                  </a:moveTo>
                  <a:cubicBezTo>
                    <a:pt x="31938" y="24684"/>
                    <a:pt x="24904" y="31717"/>
                    <a:pt x="16140" y="31717"/>
                  </a:cubicBezTo>
                  <a:cubicBezTo>
                    <a:pt x="7375" y="31717"/>
                    <a:pt x="342" y="24684"/>
                    <a:pt x="342" y="15919"/>
                  </a:cubicBezTo>
                  <a:cubicBezTo>
                    <a:pt x="342" y="7155"/>
                    <a:pt x="7375" y="121"/>
                    <a:pt x="16140" y="121"/>
                  </a:cubicBezTo>
                  <a:cubicBezTo>
                    <a:pt x="24904" y="121"/>
                    <a:pt x="31938" y="7155"/>
                    <a:pt x="31938" y="15919"/>
                  </a:cubicBezTo>
                  <a:lnTo>
                    <a:pt x="31938" y="15919"/>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3" name="Freeform: Shape 142">
              <a:extLst>
                <a:ext uri="{FF2B5EF4-FFF2-40B4-BE49-F238E27FC236}">
                  <a16:creationId xmlns:a16="http://schemas.microsoft.com/office/drawing/2014/main" id="{D5797491-BA77-21EF-1ACF-A0F34684F5D3}"/>
                </a:ext>
              </a:extLst>
            </p:cNvPr>
            <p:cNvSpPr/>
            <p:nvPr/>
          </p:nvSpPr>
          <p:spPr>
            <a:xfrm>
              <a:off x="5657887" y="2986815"/>
              <a:ext cx="31595" cy="31595"/>
            </a:xfrm>
            <a:custGeom>
              <a:avLst/>
              <a:gdLst>
                <a:gd name="connsiteX0" fmla="*/ 31941 w 31595"/>
                <a:gd name="connsiteY0" fmla="*/ 15920 h 31595"/>
                <a:gd name="connsiteX1" fmla="*/ 16143 w 31595"/>
                <a:gd name="connsiteY1" fmla="*/ 31718 h 31595"/>
                <a:gd name="connsiteX2" fmla="*/ 345 w 31595"/>
                <a:gd name="connsiteY2" fmla="*/ 15920 h 31595"/>
                <a:gd name="connsiteX3" fmla="*/ 16143 w 31595"/>
                <a:gd name="connsiteY3" fmla="*/ 122 h 31595"/>
                <a:gd name="connsiteX4" fmla="*/ 31941 w 31595"/>
                <a:gd name="connsiteY4" fmla="*/ 15920 h 31595"/>
                <a:gd name="connsiteX5" fmla="*/ 31941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1" y="15920"/>
                  </a:moveTo>
                  <a:cubicBezTo>
                    <a:pt x="31941" y="24685"/>
                    <a:pt x="24907" y="31718"/>
                    <a:pt x="16143" y="31718"/>
                  </a:cubicBezTo>
                  <a:cubicBezTo>
                    <a:pt x="7378" y="31718"/>
                    <a:pt x="345" y="24685"/>
                    <a:pt x="345" y="15920"/>
                  </a:cubicBezTo>
                  <a:cubicBezTo>
                    <a:pt x="345" y="7156"/>
                    <a:pt x="7378" y="122"/>
                    <a:pt x="16143" y="122"/>
                  </a:cubicBezTo>
                  <a:cubicBezTo>
                    <a:pt x="24907" y="122"/>
                    <a:pt x="31941" y="7156"/>
                    <a:pt x="31941" y="15920"/>
                  </a:cubicBezTo>
                  <a:lnTo>
                    <a:pt x="31941" y="1592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4" name="Freeform: Shape 143">
              <a:extLst>
                <a:ext uri="{FF2B5EF4-FFF2-40B4-BE49-F238E27FC236}">
                  <a16:creationId xmlns:a16="http://schemas.microsoft.com/office/drawing/2014/main" id="{2A67D66A-B9BA-CADB-A4C9-077FE55FCA7B}"/>
                </a:ext>
              </a:extLst>
            </p:cNvPr>
            <p:cNvSpPr/>
            <p:nvPr/>
          </p:nvSpPr>
          <p:spPr>
            <a:xfrm>
              <a:off x="5679526" y="2986815"/>
              <a:ext cx="31595" cy="31595"/>
            </a:xfrm>
            <a:custGeom>
              <a:avLst/>
              <a:gdLst>
                <a:gd name="connsiteX0" fmla="*/ 31943 w 31595"/>
                <a:gd name="connsiteY0" fmla="*/ 15920 h 31595"/>
                <a:gd name="connsiteX1" fmla="*/ 16145 w 31595"/>
                <a:gd name="connsiteY1" fmla="*/ 31718 h 31595"/>
                <a:gd name="connsiteX2" fmla="*/ 347 w 31595"/>
                <a:gd name="connsiteY2" fmla="*/ 15920 h 31595"/>
                <a:gd name="connsiteX3" fmla="*/ 16145 w 31595"/>
                <a:gd name="connsiteY3" fmla="*/ 122 h 31595"/>
                <a:gd name="connsiteX4" fmla="*/ 31943 w 31595"/>
                <a:gd name="connsiteY4" fmla="*/ 15920 h 31595"/>
                <a:gd name="connsiteX5" fmla="*/ 31943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3" y="15920"/>
                  </a:moveTo>
                  <a:cubicBezTo>
                    <a:pt x="31943" y="24685"/>
                    <a:pt x="24909" y="31718"/>
                    <a:pt x="16145" y="31718"/>
                  </a:cubicBezTo>
                  <a:cubicBezTo>
                    <a:pt x="7380" y="31718"/>
                    <a:pt x="347" y="24685"/>
                    <a:pt x="347" y="15920"/>
                  </a:cubicBezTo>
                  <a:cubicBezTo>
                    <a:pt x="347" y="7156"/>
                    <a:pt x="7380" y="122"/>
                    <a:pt x="16145" y="122"/>
                  </a:cubicBezTo>
                  <a:cubicBezTo>
                    <a:pt x="24909" y="122"/>
                    <a:pt x="31943" y="7156"/>
                    <a:pt x="31943" y="15920"/>
                  </a:cubicBezTo>
                  <a:lnTo>
                    <a:pt x="31943" y="1592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5" name="Freeform: Shape 144">
              <a:extLst>
                <a:ext uri="{FF2B5EF4-FFF2-40B4-BE49-F238E27FC236}">
                  <a16:creationId xmlns:a16="http://schemas.microsoft.com/office/drawing/2014/main" id="{69CEBD47-AC93-2C3C-DA96-A45AD159B610}"/>
                </a:ext>
              </a:extLst>
            </p:cNvPr>
            <p:cNvSpPr/>
            <p:nvPr/>
          </p:nvSpPr>
          <p:spPr>
            <a:xfrm>
              <a:off x="5679527" y="2986815"/>
              <a:ext cx="31595" cy="31595"/>
            </a:xfrm>
            <a:custGeom>
              <a:avLst/>
              <a:gdLst>
                <a:gd name="connsiteX0" fmla="*/ 31943 w 31595"/>
                <a:gd name="connsiteY0" fmla="*/ 15920 h 31595"/>
                <a:gd name="connsiteX1" fmla="*/ 16145 w 31595"/>
                <a:gd name="connsiteY1" fmla="*/ 31718 h 31595"/>
                <a:gd name="connsiteX2" fmla="*/ 347 w 31595"/>
                <a:gd name="connsiteY2" fmla="*/ 15920 h 31595"/>
                <a:gd name="connsiteX3" fmla="*/ 16145 w 31595"/>
                <a:gd name="connsiteY3" fmla="*/ 122 h 31595"/>
                <a:gd name="connsiteX4" fmla="*/ 31943 w 31595"/>
                <a:gd name="connsiteY4" fmla="*/ 15920 h 31595"/>
                <a:gd name="connsiteX5" fmla="*/ 31943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3" y="15920"/>
                  </a:moveTo>
                  <a:cubicBezTo>
                    <a:pt x="31943" y="24685"/>
                    <a:pt x="24909" y="31718"/>
                    <a:pt x="16145" y="31718"/>
                  </a:cubicBezTo>
                  <a:cubicBezTo>
                    <a:pt x="7380" y="31718"/>
                    <a:pt x="347" y="24685"/>
                    <a:pt x="347" y="15920"/>
                  </a:cubicBezTo>
                  <a:cubicBezTo>
                    <a:pt x="347" y="7156"/>
                    <a:pt x="7380" y="122"/>
                    <a:pt x="16145" y="122"/>
                  </a:cubicBezTo>
                  <a:cubicBezTo>
                    <a:pt x="24909" y="122"/>
                    <a:pt x="31943" y="7156"/>
                    <a:pt x="31943" y="15920"/>
                  </a:cubicBezTo>
                  <a:lnTo>
                    <a:pt x="31943" y="1592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6" name="Freeform: Shape 145">
              <a:extLst>
                <a:ext uri="{FF2B5EF4-FFF2-40B4-BE49-F238E27FC236}">
                  <a16:creationId xmlns:a16="http://schemas.microsoft.com/office/drawing/2014/main" id="{8C2D2CC3-8990-5F97-68B8-D538E5E467A3}"/>
                </a:ext>
              </a:extLst>
            </p:cNvPr>
            <p:cNvSpPr/>
            <p:nvPr/>
          </p:nvSpPr>
          <p:spPr>
            <a:xfrm>
              <a:off x="5701168" y="2986815"/>
              <a:ext cx="31595" cy="31595"/>
            </a:xfrm>
            <a:custGeom>
              <a:avLst/>
              <a:gdLst>
                <a:gd name="connsiteX0" fmla="*/ 31945 w 31595"/>
                <a:gd name="connsiteY0" fmla="*/ 15920 h 31595"/>
                <a:gd name="connsiteX1" fmla="*/ 16147 w 31595"/>
                <a:gd name="connsiteY1" fmla="*/ 31718 h 31595"/>
                <a:gd name="connsiteX2" fmla="*/ 349 w 31595"/>
                <a:gd name="connsiteY2" fmla="*/ 15920 h 31595"/>
                <a:gd name="connsiteX3" fmla="*/ 16147 w 31595"/>
                <a:gd name="connsiteY3" fmla="*/ 122 h 31595"/>
                <a:gd name="connsiteX4" fmla="*/ 31945 w 31595"/>
                <a:gd name="connsiteY4" fmla="*/ 15920 h 31595"/>
                <a:gd name="connsiteX5" fmla="*/ 31945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5" y="15920"/>
                  </a:moveTo>
                  <a:cubicBezTo>
                    <a:pt x="31945" y="24685"/>
                    <a:pt x="24911" y="31718"/>
                    <a:pt x="16147" y="31718"/>
                  </a:cubicBezTo>
                  <a:cubicBezTo>
                    <a:pt x="7382" y="31718"/>
                    <a:pt x="349" y="24685"/>
                    <a:pt x="349" y="15920"/>
                  </a:cubicBezTo>
                  <a:cubicBezTo>
                    <a:pt x="349" y="7156"/>
                    <a:pt x="7382" y="122"/>
                    <a:pt x="16147" y="122"/>
                  </a:cubicBezTo>
                  <a:cubicBezTo>
                    <a:pt x="24911" y="122"/>
                    <a:pt x="31945" y="7156"/>
                    <a:pt x="31945" y="15920"/>
                  </a:cubicBezTo>
                  <a:lnTo>
                    <a:pt x="31945" y="1592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7" name="Freeform: Shape 146">
              <a:extLst>
                <a:ext uri="{FF2B5EF4-FFF2-40B4-BE49-F238E27FC236}">
                  <a16:creationId xmlns:a16="http://schemas.microsoft.com/office/drawing/2014/main" id="{70C3C98A-335A-0744-F68A-AC1245C54FF3}"/>
                </a:ext>
              </a:extLst>
            </p:cNvPr>
            <p:cNvSpPr/>
            <p:nvPr/>
          </p:nvSpPr>
          <p:spPr>
            <a:xfrm>
              <a:off x="5733629" y="2986815"/>
              <a:ext cx="31595" cy="31595"/>
            </a:xfrm>
            <a:custGeom>
              <a:avLst/>
              <a:gdLst>
                <a:gd name="connsiteX0" fmla="*/ 31948 w 31595"/>
                <a:gd name="connsiteY0" fmla="*/ 15920 h 31595"/>
                <a:gd name="connsiteX1" fmla="*/ 16150 w 31595"/>
                <a:gd name="connsiteY1" fmla="*/ 31718 h 31595"/>
                <a:gd name="connsiteX2" fmla="*/ 352 w 31595"/>
                <a:gd name="connsiteY2" fmla="*/ 15920 h 31595"/>
                <a:gd name="connsiteX3" fmla="*/ 16150 w 31595"/>
                <a:gd name="connsiteY3" fmla="*/ 122 h 31595"/>
                <a:gd name="connsiteX4" fmla="*/ 31948 w 31595"/>
                <a:gd name="connsiteY4" fmla="*/ 15920 h 31595"/>
                <a:gd name="connsiteX5" fmla="*/ 31948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8" y="15920"/>
                  </a:moveTo>
                  <a:cubicBezTo>
                    <a:pt x="31948" y="24685"/>
                    <a:pt x="24914" y="31718"/>
                    <a:pt x="16150" y="31718"/>
                  </a:cubicBezTo>
                  <a:cubicBezTo>
                    <a:pt x="7385" y="31718"/>
                    <a:pt x="352" y="24685"/>
                    <a:pt x="352" y="15920"/>
                  </a:cubicBezTo>
                  <a:cubicBezTo>
                    <a:pt x="352" y="7156"/>
                    <a:pt x="7385" y="122"/>
                    <a:pt x="16150" y="122"/>
                  </a:cubicBezTo>
                  <a:cubicBezTo>
                    <a:pt x="24914" y="122"/>
                    <a:pt x="31948" y="7156"/>
                    <a:pt x="31948" y="15920"/>
                  </a:cubicBezTo>
                  <a:lnTo>
                    <a:pt x="31948" y="1592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8" name="Freeform: Shape 147">
              <a:extLst>
                <a:ext uri="{FF2B5EF4-FFF2-40B4-BE49-F238E27FC236}">
                  <a16:creationId xmlns:a16="http://schemas.microsoft.com/office/drawing/2014/main" id="{F827F706-2D6E-7234-D125-9055B1B7C509}"/>
                </a:ext>
              </a:extLst>
            </p:cNvPr>
            <p:cNvSpPr/>
            <p:nvPr/>
          </p:nvSpPr>
          <p:spPr>
            <a:xfrm>
              <a:off x="5722807" y="2986815"/>
              <a:ext cx="31595" cy="31595"/>
            </a:xfrm>
            <a:custGeom>
              <a:avLst/>
              <a:gdLst>
                <a:gd name="connsiteX0" fmla="*/ 31947 w 31595"/>
                <a:gd name="connsiteY0" fmla="*/ 15920 h 31595"/>
                <a:gd name="connsiteX1" fmla="*/ 16149 w 31595"/>
                <a:gd name="connsiteY1" fmla="*/ 31718 h 31595"/>
                <a:gd name="connsiteX2" fmla="*/ 351 w 31595"/>
                <a:gd name="connsiteY2" fmla="*/ 15920 h 31595"/>
                <a:gd name="connsiteX3" fmla="*/ 16149 w 31595"/>
                <a:gd name="connsiteY3" fmla="*/ 122 h 31595"/>
                <a:gd name="connsiteX4" fmla="*/ 31947 w 31595"/>
                <a:gd name="connsiteY4" fmla="*/ 15920 h 31595"/>
                <a:gd name="connsiteX5" fmla="*/ 31947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7" y="15920"/>
                  </a:moveTo>
                  <a:cubicBezTo>
                    <a:pt x="31947" y="24685"/>
                    <a:pt x="24913" y="31718"/>
                    <a:pt x="16149" y="31718"/>
                  </a:cubicBezTo>
                  <a:cubicBezTo>
                    <a:pt x="7384" y="31718"/>
                    <a:pt x="351" y="24685"/>
                    <a:pt x="351" y="15920"/>
                  </a:cubicBezTo>
                  <a:cubicBezTo>
                    <a:pt x="351" y="7156"/>
                    <a:pt x="7384" y="122"/>
                    <a:pt x="16149" y="122"/>
                  </a:cubicBezTo>
                  <a:cubicBezTo>
                    <a:pt x="24913" y="122"/>
                    <a:pt x="31947" y="7156"/>
                    <a:pt x="31947" y="15920"/>
                  </a:cubicBezTo>
                  <a:lnTo>
                    <a:pt x="31947" y="1592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9" name="Freeform: Shape 148">
              <a:extLst>
                <a:ext uri="{FF2B5EF4-FFF2-40B4-BE49-F238E27FC236}">
                  <a16:creationId xmlns:a16="http://schemas.microsoft.com/office/drawing/2014/main" id="{3CF036B8-B988-413C-A8EB-D440E04B5A9B}"/>
                </a:ext>
              </a:extLst>
            </p:cNvPr>
            <p:cNvSpPr/>
            <p:nvPr/>
          </p:nvSpPr>
          <p:spPr>
            <a:xfrm>
              <a:off x="5755270" y="2997635"/>
              <a:ext cx="31595" cy="31595"/>
            </a:xfrm>
            <a:custGeom>
              <a:avLst/>
              <a:gdLst>
                <a:gd name="connsiteX0" fmla="*/ 31950 w 31595"/>
                <a:gd name="connsiteY0" fmla="*/ 15921 h 31595"/>
                <a:gd name="connsiteX1" fmla="*/ 16152 w 31595"/>
                <a:gd name="connsiteY1" fmla="*/ 31719 h 31595"/>
                <a:gd name="connsiteX2" fmla="*/ 354 w 31595"/>
                <a:gd name="connsiteY2" fmla="*/ 15921 h 31595"/>
                <a:gd name="connsiteX3" fmla="*/ 16152 w 31595"/>
                <a:gd name="connsiteY3" fmla="*/ 123 h 31595"/>
                <a:gd name="connsiteX4" fmla="*/ 31950 w 31595"/>
                <a:gd name="connsiteY4" fmla="*/ 15921 h 31595"/>
                <a:gd name="connsiteX5" fmla="*/ 31950 w 31595"/>
                <a:gd name="connsiteY5" fmla="*/ 1592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0" y="15921"/>
                  </a:moveTo>
                  <a:cubicBezTo>
                    <a:pt x="31950" y="24686"/>
                    <a:pt x="24916" y="31719"/>
                    <a:pt x="16152" y="31719"/>
                  </a:cubicBezTo>
                  <a:cubicBezTo>
                    <a:pt x="7387" y="31719"/>
                    <a:pt x="354" y="24686"/>
                    <a:pt x="354" y="15921"/>
                  </a:cubicBezTo>
                  <a:cubicBezTo>
                    <a:pt x="354" y="7157"/>
                    <a:pt x="7387" y="123"/>
                    <a:pt x="16152" y="123"/>
                  </a:cubicBezTo>
                  <a:cubicBezTo>
                    <a:pt x="24916" y="123"/>
                    <a:pt x="31950" y="7157"/>
                    <a:pt x="31950" y="15921"/>
                  </a:cubicBezTo>
                  <a:lnTo>
                    <a:pt x="31950" y="15921"/>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0" name="Freeform: Shape 149">
              <a:extLst>
                <a:ext uri="{FF2B5EF4-FFF2-40B4-BE49-F238E27FC236}">
                  <a16:creationId xmlns:a16="http://schemas.microsoft.com/office/drawing/2014/main" id="{D0DCF9ED-A45C-382B-A558-3E168443CABE}"/>
                </a:ext>
              </a:extLst>
            </p:cNvPr>
            <p:cNvSpPr/>
            <p:nvPr/>
          </p:nvSpPr>
          <p:spPr>
            <a:xfrm>
              <a:off x="5766092" y="3008456"/>
              <a:ext cx="31595" cy="31595"/>
            </a:xfrm>
            <a:custGeom>
              <a:avLst/>
              <a:gdLst>
                <a:gd name="connsiteX0" fmla="*/ 31951 w 31595"/>
                <a:gd name="connsiteY0" fmla="*/ 15922 h 31595"/>
                <a:gd name="connsiteX1" fmla="*/ 16153 w 31595"/>
                <a:gd name="connsiteY1" fmla="*/ 31720 h 31595"/>
                <a:gd name="connsiteX2" fmla="*/ 355 w 31595"/>
                <a:gd name="connsiteY2" fmla="*/ 15922 h 31595"/>
                <a:gd name="connsiteX3" fmla="*/ 16153 w 31595"/>
                <a:gd name="connsiteY3" fmla="*/ 124 h 31595"/>
                <a:gd name="connsiteX4" fmla="*/ 31951 w 31595"/>
                <a:gd name="connsiteY4" fmla="*/ 15922 h 31595"/>
                <a:gd name="connsiteX5" fmla="*/ 31951 w 31595"/>
                <a:gd name="connsiteY5" fmla="*/ 1592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1" y="15922"/>
                  </a:moveTo>
                  <a:cubicBezTo>
                    <a:pt x="31951" y="24687"/>
                    <a:pt x="24917" y="31720"/>
                    <a:pt x="16153" y="31720"/>
                  </a:cubicBezTo>
                  <a:cubicBezTo>
                    <a:pt x="7388" y="31720"/>
                    <a:pt x="355" y="24687"/>
                    <a:pt x="355" y="15922"/>
                  </a:cubicBezTo>
                  <a:cubicBezTo>
                    <a:pt x="355" y="7158"/>
                    <a:pt x="7388" y="124"/>
                    <a:pt x="16153" y="124"/>
                  </a:cubicBezTo>
                  <a:cubicBezTo>
                    <a:pt x="24917" y="124"/>
                    <a:pt x="31951" y="7158"/>
                    <a:pt x="31951" y="15922"/>
                  </a:cubicBezTo>
                  <a:lnTo>
                    <a:pt x="31951" y="1592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1" name="Freeform: Shape 150">
              <a:extLst>
                <a:ext uri="{FF2B5EF4-FFF2-40B4-BE49-F238E27FC236}">
                  <a16:creationId xmlns:a16="http://schemas.microsoft.com/office/drawing/2014/main" id="{0C0B9777-8FB5-8D2C-DF74-4EAFF6C9ACF7}"/>
                </a:ext>
              </a:extLst>
            </p:cNvPr>
            <p:cNvSpPr/>
            <p:nvPr/>
          </p:nvSpPr>
          <p:spPr>
            <a:xfrm>
              <a:off x="5776910" y="3008456"/>
              <a:ext cx="31595" cy="31595"/>
            </a:xfrm>
            <a:custGeom>
              <a:avLst/>
              <a:gdLst>
                <a:gd name="connsiteX0" fmla="*/ 31952 w 31595"/>
                <a:gd name="connsiteY0" fmla="*/ 15922 h 31595"/>
                <a:gd name="connsiteX1" fmla="*/ 16154 w 31595"/>
                <a:gd name="connsiteY1" fmla="*/ 31720 h 31595"/>
                <a:gd name="connsiteX2" fmla="*/ 356 w 31595"/>
                <a:gd name="connsiteY2" fmla="*/ 15922 h 31595"/>
                <a:gd name="connsiteX3" fmla="*/ 16154 w 31595"/>
                <a:gd name="connsiteY3" fmla="*/ 124 h 31595"/>
                <a:gd name="connsiteX4" fmla="*/ 31952 w 31595"/>
                <a:gd name="connsiteY4" fmla="*/ 15922 h 31595"/>
                <a:gd name="connsiteX5" fmla="*/ 31952 w 31595"/>
                <a:gd name="connsiteY5" fmla="*/ 1592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2" y="15922"/>
                  </a:moveTo>
                  <a:cubicBezTo>
                    <a:pt x="31952" y="24687"/>
                    <a:pt x="24918" y="31720"/>
                    <a:pt x="16154" y="31720"/>
                  </a:cubicBezTo>
                  <a:cubicBezTo>
                    <a:pt x="7389" y="31720"/>
                    <a:pt x="356" y="24687"/>
                    <a:pt x="356" y="15922"/>
                  </a:cubicBezTo>
                  <a:cubicBezTo>
                    <a:pt x="356" y="7158"/>
                    <a:pt x="7389" y="124"/>
                    <a:pt x="16154" y="124"/>
                  </a:cubicBezTo>
                  <a:cubicBezTo>
                    <a:pt x="24918" y="124"/>
                    <a:pt x="31952" y="7158"/>
                    <a:pt x="31952" y="15922"/>
                  </a:cubicBezTo>
                  <a:lnTo>
                    <a:pt x="31952" y="1592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2" name="Freeform: Shape 151">
              <a:extLst>
                <a:ext uri="{FF2B5EF4-FFF2-40B4-BE49-F238E27FC236}">
                  <a16:creationId xmlns:a16="http://schemas.microsoft.com/office/drawing/2014/main" id="{89A8993B-DB89-5EBB-C8C6-63C7F2B2DE3E}"/>
                </a:ext>
              </a:extLst>
            </p:cNvPr>
            <p:cNvSpPr/>
            <p:nvPr/>
          </p:nvSpPr>
          <p:spPr>
            <a:xfrm>
              <a:off x="5809370" y="3019276"/>
              <a:ext cx="31595" cy="31595"/>
            </a:xfrm>
            <a:custGeom>
              <a:avLst/>
              <a:gdLst>
                <a:gd name="connsiteX0" fmla="*/ 31955 w 31595"/>
                <a:gd name="connsiteY0" fmla="*/ 15923 h 31595"/>
                <a:gd name="connsiteX1" fmla="*/ 16157 w 31595"/>
                <a:gd name="connsiteY1" fmla="*/ 31721 h 31595"/>
                <a:gd name="connsiteX2" fmla="*/ 359 w 31595"/>
                <a:gd name="connsiteY2" fmla="*/ 15923 h 31595"/>
                <a:gd name="connsiteX3" fmla="*/ 16157 w 31595"/>
                <a:gd name="connsiteY3" fmla="*/ 125 h 31595"/>
                <a:gd name="connsiteX4" fmla="*/ 31955 w 31595"/>
                <a:gd name="connsiteY4" fmla="*/ 15923 h 31595"/>
                <a:gd name="connsiteX5" fmla="*/ 31955 w 31595"/>
                <a:gd name="connsiteY5" fmla="*/ 1592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5" y="15923"/>
                  </a:moveTo>
                  <a:cubicBezTo>
                    <a:pt x="31955" y="24688"/>
                    <a:pt x="24921" y="31721"/>
                    <a:pt x="16157" y="31721"/>
                  </a:cubicBezTo>
                  <a:cubicBezTo>
                    <a:pt x="7392" y="31721"/>
                    <a:pt x="359" y="24688"/>
                    <a:pt x="359" y="15923"/>
                  </a:cubicBezTo>
                  <a:cubicBezTo>
                    <a:pt x="359" y="7159"/>
                    <a:pt x="7392" y="125"/>
                    <a:pt x="16157" y="125"/>
                  </a:cubicBezTo>
                  <a:cubicBezTo>
                    <a:pt x="24921" y="125"/>
                    <a:pt x="31955" y="7159"/>
                    <a:pt x="31955" y="15923"/>
                  </a:cubicBezTo>
                  <a:lnTo>
                    <a:pt x="31955" y="15923"/>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3" name="Freeform: Shape 152">
              <a:extLst>
                <a:ext uri="{FF2B5EF4-FFF2-40B4-BE49-F238E27FC236}">
                  <a16:creationId xmlns:a16="http://schemas.microsoft.com/office/drawing/2014/main" id="{C0F6459F-F1A6-651B-416F-EF068B54D049}"/>
                </a:ext>
              </a:extLst>
            </p:cNvPr>
            <p:cNvSpPr/>
            <p:nvPr/>
          </p:nvSpPr>
          <p:spPr>
            <a:xfrm>
              <a:off x="5820191" y="3030097"/>
              <a:ext cx="31595" cy="31595"/>
            </a:xfrm>
            <a:custGeom>
              <a:avLst/>
              <a:gdLst>
                <a:gd name="connsiteX0" fmla="*/ 31956 w 31595"/>
                <a:gd name="connsiteY0" fmla="*/ 15924 h 31595"/>
                <a:gd name="connsiteX1" fmla="*/ 16158 w 31595"/>
                <a:gd name="connsiteY1" fmla="*/ 31722 h 31595"/>
                <a:gd name="connsiteX2" fmla="*/ 360 w 31595"/>
                <a:gd name="connsiteY2" fmla="*/ 15924 h 31595"/>
                <a:gd name="connsiteX3" fmla="*/ 16158 w 31595"/>
                <a:gd name="connsiteY3" fmla="*/ 126 h 31595"/>
                <a:gd name="connsiteX4" fmla="*/ 31956 w 31595"/>
                <a:gd name="connsiteY4" fmla="*/ 15924 h 31595"/>
                <a:gd name="connsiteX5" fmla="*/ 31956 w 31595"/>
                <a:gd name="connsiteY5" fmla="*/ 1592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6" y="15924"/>
                  </a:moveTo>
                  <a:cubicBezTo>
                    <a:pt x="31956" y="24689"/>
                    <a:pt x="24922" y="31722"/>
                    <a:pt x="16158" y="31722"/>
                  </a:cubicBezTo>
                  <a:cubicBezTo>
                    <a:pt x="7393" y="31722"/>
                    <a:pt x="360" y="24689"/>
                    <a:pt x="360" y="15924"/>
                  </a:cubicBezTo>
                  <a:cubicBezTo>
                    <a:pt x="360" y="7160"/>
                    <a:pt x="7393" y="126"/>
                    <a:pt x="16158" y="126"/>
                  </a:cubicBezTo>
                  <a:cubicBezTo>
                    <a:pt x="24922" y="126"/>
                    <a:pt x="31956" y="7160"/>
                    <a:pt x="31956" y="15924"/>
                  </a:cubicBezTo>
                  <a:lnTo>
                    <a:pt x="31956" y="15924"/>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4" name="Freeform: Shape 153">
              <a:extLst>
                <a:ext uri="{FF2B5EF4-FFF2-40B4-BE49-F238E27FC236}">
                  <a16:creationId xmlns:a16="http://schemas.microsoft.com/office/drawing/2014/main" id="{189D0A52-70F2-95EF-ED47-7A70ABA56C7A}"/>
                </a:ext>
              </a:extLst>
            </p:cNvPr>
            <p:cNvSpPr/>
            <p:nvPr/>
          </p:nvSpPr>
          <p:spPr>
            <a:xfrm>
              <a:off x="5841833" y="3040917"/>
              <a:ext cx="31595" cy="31595"/>
            </a:xfrm>
            <a:custGeom>
              <a:avLst/>
              <a:gdLst>
                <a:gd name="connsiteX0" fmla="*/ 31958 w 31595"/>
                <a:gd name="connsiteY0" fmla="*/ 15925 h 31595"/>
                <a:gd name="connsiteX1" fmla="*/ 16160 w 31595"/>
                <a:gd name="connsiteY1" fmla="*/ 31723 h 31595"/>
                <a:gd name="connsiteX2" fmla="*/ 362 w 31595"/>
                <a:gd name="connsiteY2" fmla="*/ 15925 h 31595"/>
                <a:gd name="connsiteX3" fmla="*/ 16160 w 31595"/>
                <a:gd name="connsiteY3" fmla="*/ 127 h 31595"/>
                <a:gd name="connsiteX4" fmla="*/ 31958 w 31595"/>
                <a:gd name="connsiteY4" fmla="*/ 15925 h 31595"/>
                <a:gd name="connsiteX5" fmla="*/ 31958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8" y="15925"/>
                  </a:moveTo>
                  <a:cubicBezTo>
                    <a:pt x="31958" y="24690"/>
                    <a:pt x="24924" y="31723"/>
                    <a:pt x="16160" y="31723"/>
                  </a:cubicBezTo>
                  <a:cubicBezTo>
                    <a:pt x="7395" y="31723"/>
                    <a:pt x="362" y="24690"/>
                    <a:pt x="362" y="15925"/>
                  </a:cubicBezTo>
                  <a:cubicBezTo>
                    <a:pt x="362" y="7161"/>
                    <a:pt x="7395" y="127"/>
                    <a:pt x="16160" y="127"/>
                  </a:cubicBezTo>
                  <a:cubicBezTo>
                    <a:pt x="24924" y="127"/>
                    <a:pt x="31958" y="7161"/>
                    <a:pt x="31958" y="15925"/>
                  </a:cubicBezTo>
                  <a:lnTo>
                    <a:pt x="31958" y="15925"/>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5" name="Freeform: Shape 154">
              <a:extLst>
                <a:ext uri="{FF2B5EF4-FFF2-40B4-BE49-F238E27FC236}">
                  <a16:creationId xmlns:a16="http://schemas.microsoft.com/office/drawing/2014/main" id="{2A03917B-4DB2-8508-32B3-95F657F56805}"/>
                </a:ext>
              </a:extLst>
            </p:cNvPr>
            <p:cNvSpPr/>
            <p:nvPr/>
          </p:nvSpPr>
          <p:spPr>
            <a:xfrm>
              <a:off x="5852652" y="3040917"/>
              <a:ext cx="31595" cy="31595"/>
            </a:xfrm>
            <a:custGeom>
              <a:avLst/>
              <a:gdLst>
                <a:gd name="connsiteX0" fmla="*/ 31959 w 31595"/>
                <a:gd name="connsiteY0" fmla="*/ 15925 h 31595"/>
                <a:gd name="connsiteX1" fmla="*/ 16161 w 31595"/>
                <a:gd name="connsiteY1" fmla="*/ 31723 h 31595"/>
                <a:gd name="connsiteX2" fmla="*/ 363 w 31595"/>
                <a:gd name="connsiteY2" fmla="*/ 15925 h 31595"/>
                <a:gd name="connsiteX3" fmla="*/ 16161 w 31595"/>
                <a:gd name="connsiteY3" fmla="*/ 127 h 31595"/>
                <a:gd name="connsiteX4" fmla="*/ 31959 w 31595"/>
                <a:gd name="connsiteY4" fmla="*/ 15925 h 31595"/>
                <a:gd name="connsiteX5" fmla="*/ 31959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9" y="15925"/>
                  </a:moveTo>
                  <a:cubicBezTo>
                    <a:pt x="31959" y="24690"/>
                    <a:pt x="24925" y="31723"/>
                    <a:pt x="16161" y="31723"/>
                  </a:cubicBezTo>
                  <a:cubicBezTo>
                    <a:pt x="7396" y="31723"/>
                    <a:pt x="363" y="24690"/>
                    <a:pt x="363" y="15925"/>
                  </a:cubicBezTo>
                  <a:cubicBezTo>
                    <a:pt x="363" y="7161"/>
                    <a:pt x="7396" y="127"/>
                    <a:pt x="16161" y="127"/>
                  </a:cubicBezTo>
                  <a:cubicBezTo>
                    <a:pt x="24925" y="127"/>
                    <a:pt x="31959" y="7161"/>
                    <a:pt x="31959" y="15925"/>
                  </a:cubicBezTo>
                  <a:lnTo>
                    <a:pt x="31959" y="15925"/>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6" name="Freeform: Shape 155">
              <a:extLst>
                <a:ext uri="{FF2B5EF4-FFF2-40B4-BE49-F238E27FC236}">
                  <a16:creationId xmlns:a16="http://schemas.microsoft.com/office/drawing/2014/main" id="{8819CB09-862F-9261-684E-9E802BF682D3}"/>
                </a:ext>
              </a:extLst>
            </p:cNvPr>
            <p:cNvSpPr/>
            <p:nvPr/>
          </p:nvSpPr>
          <p:spPr>
            <a:xfrm>
              <a:off x="5874292" y="3040917"/>
              <a:ext cx="31595" cy="31595"/>
            </a:xfrm>
            <a:custGeom>
              <a:avLst/>
              <a:gdLst>
                <a:gd name="connsiteX0" fmla="*/ 31961 w 31595"/>
                <a:gd name="connsiteY0" fmla="*/ 15925 h 31595"/>
                <a:gd name="connsiteX1" fmla="*/ 16163 w 31595"/>
                <a:gd name="connsiteY1" fmla="*/ 31723 h 31595"/>
                <a:gd name="connsiteX2" fmla="*/ 365 w 31595"/>
                <a:gd name="connsiteY2" fmla="*/ 15925 h 31595"/>
                <a:gd name="connsiteX3" fmla="*/ 16163 w 31595"/>
                <a:gd name="connsiteY3" fmla="*/ 127 h 31595"/>
                <a:gd name="connsiteX4" fmla="*/ 31961 w 31595"/>
                <a:gd name="connsiteY4" fmla="*/ 15925 h 31595"/>
                <a:gd name="connsiteX5" fmla="*/ 31961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1" y="15925"/>
                  </a:moveTo>
                  <a:cubicBezTo>
                    <a:pt x="31961" y="24690"/>
                    <a:pt x="24927" y="31723"/>
                    <a:pt x="16163" y="31723"/>
                  </a:cubicBezTo>
                  <a:cubicBezTo>
                    <a:pt x="7398" y="31723"/>
                    <a:pt x="365" y="24690"/>
                    <a:pt x="365" y="15925"/>
                  </a:cubicBezTo>
                  <a:cubicBezTo>
                    <a:pt x="365" y="7161"/>
                    <a:pt x="7398" y="127"/>
                    <a:pt x="16163" y="127"/>
                  </a:cubicBezTo>
                  <a:cubicBezTo>
                    <a:pt x="24927" y="127"/>
                    <a:pt x="31961" y="7161"/>
                    <a:pt x="31961" y="15925"/>
                  </a:cubicBezTo>
                  <a:lnTo>
                    <a:pt x="31961" y="15925"/>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7" name="Freeform: Shape 156">
              <a:extLst>
                <a:ext uri="{FF2B5EF4-FFF2-40B4-BE49-F238E27FC236}">
                  <a16:creationId xmlns:a16="http://schemas.microsoft.com/office/drawing/2014/main" id="{6A78D2D9-EA71-FC39-0993-F2397EE61B57}"/>
                </a:ext>
              </a:extLst>
            </p:cNvPr>
            <p:cNvSpPr/>
            <p:nvPr/>
          </p:nvSpPr>
          <p:spPr>
            <a:xfrm>
              <a:off x="5895932" y="3051737"/>
              <a:ext cx="31595" cy="31595"/>
            </a:xfrm>
            <a:custGeom>
              <a:avLst/>
              <a:gdLst>
                <a:gd name="connsiteX0" fmla="*/ 31963 w 31595"/>
                <a:gd name="connsiteY0" fmla="*/ 15926 h 31595"/>
                <a:gd name="connsiteX1" fmla="*/ 16165 w 31595"/>
                <a:gd name="connsiteY1" fmla="*/ 31724 h 31595"/>
                <a:gd name="connsiteX2" fmla="*/ 367 w 31595"/>
                <a:gd name="connsiteY2" fmla="*/ 15926 h 31595"/>
                <a:gd name="connsiteX3" fmla="*/ 16165 w 31595"/>
                <a:gd name="connsiteY3" fmla="*/ 128 h 31595"/>
                <a:gd name="connsiteX4" fmla="*/ 31963 w 31595"/>
                <a:gd name="connsiteY4" fmla="*/ 15926 h 31595"/>
                <a:gd name="connsiteX5" fmla="*/ 31963 w 31595"/>
                <a:gd name="connsiteY5" fmla="*/ 1592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3" y="15926"/>
                  </a:moveTo>
                  <a:cubicBezTo>
                    <a:pt x="31963" y="24691"/>
                    <a:pt x="24929" y="31724"/>
                    <a:pt x="16165" y="31724"/>
                  </a:cubicBezTo>
                  <a:cubicBezTo>
                    <a:pt x="7400" y="31724"/>
                    <a:pt x="367" y="24691"/>
                    <a:pt x="367" y="15926"/>
                  </a:cubicBezTo>
                  <a:cubicBezTo>
                    <a:pt x="367" y="7162"/>
                    <a:pt x="7400" y="128"/>
                    <a:pt x="16165" y="128"/>
                  </a:cubicBezTo>
                  <a:cubicBezTo>
                    <a:pt x="24929" y="128"/>
                    <a:pt x="31963" y="7162"/>
                    <a:pt x="31963" y="15926"/>
                  </a:cubicBezTo>
                  <a:lnTo>
                    <a:pt x="31963" y="15926"/>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8" name="Freeform: Shape 157">
              <a:extLst>
                <a:ext uri="{FF2B5EF4-FFF2-40B4-BE49-F238E27FC236}">
                  <a16:creationId xmlns:a16="http://schemas.microsoft.com/office/drawing/2014/main" id="{91F87EBA-0594-8DEC-DECF-F7B9F371F65F}"/>
                </a:ext>
              </a:extLst>
            </p:cNvPr>
            <p:cNvSpPr/>
            <p:nvPr/>
          </p:nvSpPr>
          <p:spPr>
            <a:xfrm>
              <a:off x="5890089" y="3046760"/>
              <a:ext cx="31595" cy="31595"/>
            </a:xfrm>
            <a:custGeom>
              <a:avLst/>
              <a:gdLst>
                <a:gd name="connsiteX0" fmla="*/ 31962 w 31595"/>
                <a:gd name="connsiteY0" fmla="*/ 15926 h 31595"/>
                <a:gd name="connsiteX1" fmla="*/ 16164 w 31595"/>
                <a:gd name="connsiteY1" fmla="*/ 31724 h 31595"/>
                <a:gd name="connsiteX2" fmla="*/ 366 w 31595"/>
                <a:gd name="connsiteY2" fmla="*/ 15926 h 31595"/>
                <a:gd name="connsiteX3" fmla="*/ 16164 w 31595"/>
                <a:gd name="connsiteY3" fmla="*/ 128 h 31595"/>
                <a:gd name="connsiteX4" fmla="*/ 31962 w 31595"/>
                <a:gd name="connsiteY4" fmla="*/ 15926 h 31595"/>
                <a:gd name="connsiteX5" fmla="*/ 31962 w 31595"/>
                <a:gd name="connsiteY5" fmla="*/ 1592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2" y="15926"/>
                  </a:moveTo>
                  <a:cubicBezTo>
                    <a:pt x="31962" y="24690"/>
                    <a:pt x="24929" y="31724"/>
                    <a:pt x="16164" y="31724"/>
                  </a:cubicBezTo>
                  <a:cubicBezTo>
                    <a:pt x="7400" y="31724"/>
                    <a:pt x="366" y="24690"/>
                    <a:pt x="366" y="15926"/>
                  </a:cubicBezTo>
                  <a:cubicBezTo>
                    <a:pt x="366" y="7161"/>
                    <a:pt x="7400" y="128"/>
                    <a:pt x="16164" y="128"/>
                  </a:cubicBezTo>
                  <a:cubicBezTo>
                    <a:pt x="24929" y="128"/>
                    <a:pt x="31962" y="7161"/>
                    <a:pt x="31962" y="15926"/>
                  </a:cubicBezTo>
                  <a:lnTo>
                    <a:pt x="31962" y="15926"/>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9" name="Freeform: Shape 158">
              <a:extLst>
                <a:ext uri="{FF2B5EF4-FFF2-40B4-BE49-F238E27FC236}">
                  <a16:creationId xmlns:a16="http://schemas.microsoft.com/office/drawing/2014/main" id="{B6B504BF-F7EA-5778-9E21-183A964BAB5C}"/>
                </a:ext>
              </a:extLst>
            </p:cNvPr>
            <p:cNvSpPr/>
            <p:nvPr/>
          </p:nvSpPr>
          <p:spPr>
            <a:xfrm>
              <a:off x="5928391" y="3062558"/>
              <a:ext cx="31595" cy="31595"/>
            </a:xfrm>
            <a:custGeom>
              <a:avLst/>
              <a:gdLst>
                <a:gd name="connsiteX0" fmla="*/ 31966 w 31595"/>
                <a:gd name="connsiteY0" fmla="*/ 15927 h 31595"/>
                <a:gd name="connsiteX1" fmla="*/ 16168 w 31595"/>
                <a:gd name="connsiteY1" fmla="*/ 31725 h 31595"/>
                <a:gd name="connsiteX2" fmla="*/ 370 w 31595"/>
                <a:gd name="connsiteY2" fmla="*/ 15927 h 31595"/>
                <a:gd name="connsiteX3" fmla="*/ 16168 w 31595"/>
                <a:gd name="connsiteY3" fmla="*/ 129 h 31595"/>
                <a:gd name="connsiteX4" fmla="*/ 31966 w 31595"/>
                <a:gd name="connsiteY4" fmla="*/ 15927 h 31595"/>
                <a:gd name="connsiteX5" fmla="*/ 31966 w 31595"/>
                <a:gd name="connsiteY5" fmla="*/ 1592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6" y="15927"/>
                  </a:moveTo>
                  <a:cubicBezTo>
                    <a:pt x="31966" y="24692"/>
                    <a:pt x="24932" y="31725"/>
                    <a:pt x="16168" y="31725"/>
                  </a:cubicBezTo>
                  <a:cubicBezTo>
                    <a:pt x="7403" y="31725"/>
                    <a:pt x="370" y="24692"/>
                    <a:pt x="370" y="15927"/>
                  </a:cubicBezTo>
                  <a:cubicBezTo>
                    <a:pt x="370" y="7163"/>
                    <a:pt x="7403" y="129"/>
                    <a:pt x="16168" y="129"/>
                  </a:cubicBezTo>
                  <a:cubicBezTo>
                    <a:pt x="24932" y="129"/>
                    <a:pt x="31966" y="7163"/>
                    <a:pt x="31966" y="15927"/>
                  </a:cubicBezTo>
                  <a:lnTo>
                    <a:pt x="31966" y="15927"/>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0" name="Freeform: Shape 159">
              <a:extLst>
                <a:ext uri="{FF2B5EF4-FFF2-40B4-BE49-F238E27FC236}">
                  <a16:creationId xmlns:a16="http://schemas.microsoft.com/office/drawing/2014/main" id="{5F8280B4-5425-8CD1-80D8-283F96E04E31}"/>
                </a:ext>
              </a:extLst>
            </p:cNvPr>
            <p:cNvSpPr/>
            <p:nvPr/>
          </p:nvSpPr>
          <p:spPr>
            <a:xfrm>
              <a:off x="5945161" y="3067535"/>
              <a:ext cx="31595" cy="31595"/>
            </a:xfrm>
            <a:custGeom>
              <a:avLst/>
              <a:gdLst>
                <a:gd name="connsiteX0" fmla="*/ 31967 w 31595"/>
                <a:gd name="connsiteY0" fmla="*/ 15928 h 31595"/>
                <a:gd name="connsiteX1" fmla="*/ 16169 w 31595"/>
                <a:gd name="connsiteY1" fmla="*/ 31725 h 31595"/>
                <a:gd name="connsiteX2" fmla="*/ 371 w 31595"/>
                <a:gd name="connsiteY2" fmla="*/ 15928 h 31595"/>
                <a:gd name="connsiteX3" fmla="*/ 16169 w 31595"/>
                <a:gd name="connsiteY3" fmla="*/ 130 h 31595"/>
                <a:gd name="connsiteX4" fmla="*/ 31967 w 31595"/>
                <a:gd name="connsiteY4" fmla="*/ 15928 h 31595"/>
                <a:gd name="connsiteX5" fmla="*/ 31967 w 31595"/>
                <a:gd name="connsiteY5" fmla="*/ 1592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7" y="15928"/>
                  </a:moveTo>
                  <a:cubicBezTo>
                    <a:pt x="31967" y="24692"/>
                    <a:pt x="24934" y="31725"/>
                    <a:pt x="16169" y="31725"/>
                  </a:cubicBezTo>
                  <a:cubicBezTo>
                    <a:pt x="7405" y="31725"/>
                    <a:pt x="371" y="24692"/>
                    <a:pt x="371" y="15928"/>
                  </a:cubicBezTo>
                  <a:cubicBezTo>
                    <a:pt x="371" y="7163"/>
                    <a:pt x="7405" y="130"/>
                    <a:pt x="16169" y="130"/>
                  </a:cubicBezTo>
                  <a:cubicBezTo>
                    <a:pt x="24934" y="130"/>
                    <a:pt x="31967" y="7163"/>
                    <a:pt x="31967" y="15928"/>
                  </a:cubicBezTo>
                  <a:lnTo>
                    <a:pt x="31967" y="1592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1" name="Freeform: Shape 160">
              <a:extLst>
                <a:ext uri="{FF2B5EF4-FFF2-40B4-BE49-F238E27FC236}">
                  <a16:creationId xmlns:a16="http://schemas.microsoft.com/office/drawing/2014/main" id="{A7FE507D-D9B2-20AC-5BAE-D7B68167E36C}"/>
                </a:ext>
              </a:extLst>
            </p:cNvPr>
            <p:cNvSpPr/>
            <p:nvPr/>
          </p:nvSpPr>
          <p:spPr>
            <a:xfrm>
              <a:off x="5960852" y="3073378"/>
              <a:ext cx="31595" cy="31595"/>
            </a:xfrm>
            <a:custGeom>
              <a:avLst/>
              <a:gdLst>
                <a:gd name="connsiteX0" fmla="*/ 31969 w 31595"/>
                <a:gd name="connsiteY0" fmla="*/ 15928 h 31595"/>
                <a:gd name="connsiteX1" fmla="*/ 16171 w 31595"/>
                <a:gd name="connsiteY1" fmla="*/ 31726 h 31595"/>
                <a:gd name="connsiteX2" fmla="*/ 373 w 31595"/>
                <a:gd name="connsiteY2" fmla="*/ 15928 h 31595"/>
                <a:gd name="connsiteX3" fmla="*/ 16171 w 31595"/>
                <a:gd name="connsiteY3" fmla="*/ 130 h 31595"/>
                <a:gd name="connsiteX4" fmla="*/ 31969 w 31595"/>
                <a:gd name="connsiteY4" fmla="*/ 15928 h 31595"/>
                <a:gd name="connsiteX5" fmla="*/ 31969 w 31595"/>
                <a:gd name="connsiteY5" fmla="*/ 1592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9" y="15928"/>
                  </a:moveTo>
                  <a:cubicBezTo>
                    <a:pt x="31969" y="24693"/>
                    <a:pt x="24935" y="31726"/>
                    <a:pt x="16171" y="31726"/>
                  </a:cubicBezTo>
                  <a:cubicBezTo>
                    <a:pt x="7406" y="31726"/>
                    <a:pt x="373" y="24693"/>
                    <a:pt x="373" y="15928"/>
                  </a:cubicBezTo>
                  <a:cubicBezTo>
                    <a:pt x="373" y="7164"/>
                    <a:pt x="7406" y="130"/>
                    <a:pt x="16171" y="130"/>
                  </a:cubicBezTo>
                  <a:cubicBezTo>
                    <a:pt x="24935" y="130"/>
                    <a:pt x="31969" y="7164"/>
                    <a:pt x="31969" y="15928"/>
                  </a:cubicBezTo>
                  <a:lnTo>
                    <a:pt x="31969" y="1592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2" name="Freeform: Shape 161">
              <a:extLst>
                <a:ext uri="{FF2B5EF4-FFF2-40B4-BE49-F238E27FC236}">
                  <a16:creationId xmlns:a16="http://schemas.microsoft.com/office/drawing/2014/main" id="{97C9EA4D-67A0-78FF-33B3-F18C3A3CD82A}"/>
                </a:ext>
              </a:extLst>
            </p:cNvPr>
            <p:cNvSpPr/>
            <p:nvPr/>
          </p:nvSpPr>
          <p:spPr>
            <a:xfrm>
              <a:off x="5982494" y="3084199"/>
              <a:ext cx="31595" cy="31595"/>
            </a:xfrm>
            <a:custGeom>
              <a:avLst/>
              <a:gdLst>
                <a:gd name="connsiteX0" fmla="*/ 31971 w 31595"/>
                <a:gd name="connsiteY0" fmla="*/ 15929 h 31595"/>
                <a:gd name="connsiteX1" fmla="*/ 16173 w 31595"/>
                <a:gd name="connsiteY1" fmla="*/ 31727 h 31595"/>
                <a:gd name="connsiteX2" fmla="*/ 375 w 31595"/>
                <a:gd name="connsiteY2" fmla="*/ 15929 h 31595"/>
                <a:gd name="connsiteX3" fmla="*/ 16173 w 31595"/>
                <a:gd name="connsiteY3" fmla="*/ 131 h 31595"/>
                <a:gd name="connsiteX4" fmla="*/ 31971 w 31595"/>
                <a:gd name="connsiteY4" fmla="*/ 15929 h 31595"/>
                <a:gd name="connsiteX5" fmla="*/ 31971 w 31595"/>
                <a:gd name="connsiteY5" fmla="*/ 1592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1" y="15929"/>
                  </a:moveTo>
                  <a:cubicBezTo>
                    <a:pt x="31971" y="24694"/>
                    <a:pt x="24937" y="31727"/>
                    <a:pt x="16173" y="31727"/>
                  </a:cubicBezTo>
                  <a:cubicBezTo>
                    <a:pt x="7408" y="31727"/>
                    <a:pt x="375" y="24694"/>
                    <a:pt x="375" y="15929"/>
                  </a:cubicBezTo>
                  <a:cubicBezTo>
                    <a:pt x="375" y="7165"/>
                    <a:pt x="7408" y="131"/>
                    <a:pt x="16173" y="131"/>
                  </a:cubicBezTo>
                  <a:cubicBezTo>
                    <a:pt x="24937" y="131"/>
                    <a:pt x="31971" y="7165"/>
                    <a:pt x="31971" y="15929"/>
                  </a:cubicBezTo>
                  <a:lnTo>
                    <a:pt x="31971" y="15929"/>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3" name="Freeform: Shape 162">
              <a:extLst>
                <a:ext uri="{FF2B5EF4-FFF2-40B4-BE49-F238E27FC236}">
                  <a16:creationId xmlns:a16="http://schemas.microsoft.com/office/drawing/2014/main" id="{DD3437B4-F400-333A-A4C9-C43E03C25298}"/>
                </a:ext>
              </a:extLst>
            </p:cNvPr>
            <p:cNvSpPr/>
            <p:nvPr/>
          </p:nvSpPr>
          <p:spPr>
            <a:xfrm>
              <a:off x="6004135" y="3095019"/>
              <a:ext cx="31595" cy="31595"/>
            </a:xfrm>
            <a:custGeom>
              <a:avLst/>
              <a:gdLst>
                <a:gd name="connsiteX0" fmla="*/ 31973 w 31595"/>
                <a:gd name="connsiteY0" fmla="*/ 15930 h 31595"/>
                <a:gd name="connsiteX1" fmla="*/ 16175 w 31595"/>
                <a:gd name="connsiteY1" fmla="*/ 31728 h 31595"/>
                <a:gd name="connsiteX2" fmla="*/ 377 w 31595"/>
                <a:gd name="connsiteY2" fmla="*/ 15930 h 31595"/>
                <a:gd name="connsiteX3" fmla="*/ 16175 w 31595"/>
                <a:gd name="connsiteY3" fmla="*/ 132 h 31595"/>
                <a:gd name="connsiteX4" fmla="*/ 31973 w 31595"/>
                <a:gd name="connsiteY4" fmla="*/ 15930 h 31595"/>
                <a:gd name="connsiteX5" fmla="*/ 31973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3" y="15930"/>
                  </a:moveTo>
                  <a:cubicBezTo>
                    <a:pt x="31973" y="24695"/>
                    <a:pt x="24939" y="31728"/>
                    <a:pt x="16175" y="31728"/>
                  </a:cubicBezTo>
                  <a:cubicBezTo>
                    <a:pt x="7410" y="31728"/>
                    <a:pt x="377" y="24695"/>
                    <a:pt x="377" y="15930"/>
                  </a:cubicBezTo>
                  <a:cubicBezTo>
                    <a:pt x="377" y="7166"/>
                    <a:pt x="7410" y="132"/>
                    <a:pt x="16175" y="132"/>
                  </a:cubicBezTo>
                  <a:cubicBezTo>
                    <a:pt x="24939" y="132"/>
                    <a:pt x="31973" y="7166"/>
                    <a:pt x="31973" y="15930"/>
                  </a:cubicBezTo>
                  <a:lnTo>
                    <a:pt x="31973" y="1593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4" name="Freeform: Shape 163">
              <a:extLst>
                <a:ext uri="{FF2B5EF4-FFF2-40B4-BE49-F238E27FC236}">
                  <a16:creationId xmlns:a16="http://schemas.microsoft.com/office/drawing/2014/main" id="{4952B0E4-6CA6-0885-A3E9-925723D54409}"/>
                </a:ext>
              </a:extLst>
            </p:cNvPr>
            <p:cNvSpPr/>
            <p:nvPr/>
          </p:nvSpPr>
          <p:spPr>
            <a:xfrm>
              <a:off x="6025777" y="3095019"/>
              <a:ext cx="31595" cy="31595"/>
            </a:xfrm>
            <a:custGeom>
              <a:avLst/>
              <a:gdLst>
                <a:gd name="connsiteX0" fmla="*/ 31975 w 31595"/>
                <a:gd name="connsiteY0" fmla="*/ 15930 h 31595"/>
                <a:gd name="connsiteX1" fmla="*/ 16177 w 31595"/>
                <a:gd name="connsiteY1" fmla="*/ 31728 h 31595"/>
                <a:gd name="connsiteX2" fmla="*/ 379 w 31595"/>
                <a:gd name="connsiteY2" fmla="*/ 15930 h 31595"/>
                <a:gd name="connsiteX3" fmla="*/ 16177 w 31595"/>
                <a:gd name="connsiteY3" fmla="*/ 132 h 31595"/>
                <a:gd name="connsiteX4" fmla="*/ 31975 w 31595"/>
                <a:gd name="connsiteY4" fmla="*/ 15930 h 31595"/>
                <a:gd name="connsiteX5" fmla="*/ 31975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5" y="15930"/>
                  </a:moveTo>
                  <a:cubicBezTo>
                    <a:pt x="31975" y="24695"/>
                    <a:pt x="24941" y="31728"/>
                    <a:pt x="16177" y="31728"/>
                  </a:cubicBezTo>
                  <a:cubicBezTo>
                    <a:pt x="7412" y="31728"/>
                    <a:pt x="379" y="24695"/>
                    <a:pt x="379" y="15930"/>
                  </a:cubicBezTo>
                  <a:cubicBezTo>
                    <a:pt x="379" y="7166"/>
                    <a:pt x="7412" y="132"/>
                    <a:pt x="16177" y="132"/>
                  </a:cubicBezTo>
                  <a:cubicBezTo>
                    <a:pt x="24941" y="132"/>
                    <a:pt x="31975" y="7166"/>
                    <a:pt x="31975" y="15930"/>
                  </a:cubicBezTo>
                  <a:lnTo>
                    <a:pt x="31975" y="1593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5" name="Freeform: Shape 164">
              <a:extLst>
                <a:ext uri="{FF2B5EF4-FFF2-40B4-BE49-F238E27FC236}">
                  <a16:creationId xmlns:a16="http://schemas.microsoft.com/office/drawing/2014/main" id="{82D815AF-386B-22EC-E26F-7AFD361FF120}"/>
                </a:ext>
              </a:extLst>
            </p:cNvPr>
            <p:cNvSpPr/>
            <p:nvPr/>
          </p:nvSpPr>
          <p:spPr>
            <a:xfrm>
              <a:off x="6058238" y="3095019"/>
              <a:ext cx="31595" cy="31595"/>
            </a:xfrm>
            <a:custGeom>
              <a:avLst/>
              <a:gdLst>
                <a:gd name="connsiteX0" fmla="*/ 31978 w 31595"/>
                <a:gd name="connsiteY0" fmla="*/ 15930 h 31595"/>
                <a:gd name="connsiteX1" fmla="*/ 16180 w 31595"/>
                <a:gd name="connsiteY1" fmla="*/ 31728 h 31595"/>
                <a:gd name="connsiteX2" fmla="*/ 382 w 31595"/>
                <a:gd name="connsiteY2" fmla="*/ 15930 h 31595"/>
                <a:gd name="connsiteX3" fmla="*/ 16180 w 31595"/>
                <a:gd name="connsiteY3" fmla="*/ 132 h 31595"/>
                <a:gd name="connsiteX4" fmla="*/ 31978 w 31595"/>
                <a:gd name="connsiteY4" fmla="*/ 15930 h 31595"/>
                <a:gd name="connsiteX5" fmla="*/ 31978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8" y="15930"/>
                  </a:moveTo>
                  <a:cubicBezTo>
                    <a:pt x="31978" y="24695"/>
                    <a:pt x="24944" y="31728"/>
                    <a:pt x="16180" y="31728"/>
                  </a:cubicBezTo>
                  <a:cubicBezTo>
                    <a:pt x="7415" y="31728"/>
                    <a:pt x="382" y="24695"/>
                    <a:pt x="382" y="15930"/>
                  </a:cubicBezTo>
                  <a:cubicBezTo>
                    <a:pt x="382" y="7166"/>
                    <a:pt x="7415" y="132"/>
                    <a:pt x="16180" y="132"/>
                  </a:cubicBezTo>
                  <a:cubicBezTo>
                    <a:pt x="24944" y="132"/>
                    <a:pt x="31978" y="7166"/>
                    <a:pt x="31978" y="15930"/>
                  </a:cubicBezTo>
                  <a:lnTo>
                    <a:pt x="31978" y="1593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6" name="Freeform: Shape 165">
              <a:extLst>
                <a:ext uri="{FF2B5EF4-FFF2-40B4-BE49-F238E27FC236}">
                  <a16:creationId xmlns:a16="http://schemas.microsoft.com/office/drawing/2014/main" id="{B894E679-9A4E-BFFE-D0FA-39923A2D2771}"/>
                </a:ext>
              </a:extLst>
            </p:cNvPr>
            <p:cNvSpPr/>
            <p:nvPr/>
          </p:nvSpPr>
          <p:spPr>
            <a:xfrm>
              <a:off x="6090700" y="3095019"/>
              <a:ext cx="31595" cy="31595"/>
            </a:xfrm>
            <a:custGeom>
              <a:avLst/>
              <a:gdLst>
                <a:gd name="connsiteX0" fmla="*/ 31981 w 31595"/>
                <a:gd name="connsiteY0" fmla="*/ 15930 h 31595"/>
                <a:gd name="connsiteX1" fmla="*/ 16183 w 31595"/>
                <a:gd name="connsiteY1" fmla="*/ 31728 h 31595"/>
                <a:gd name="connsiteX2" fmla="*/ 385 w 31595"/>
                <a:gd name="connsiteY2" fmla="*/ 15930 h 31595"/>
                <a:gd name="connsiteX3" fmla="*/ 16183 w 31595"/>
                <a:gd name="connsiteY3" fmla="*/ 132 h 31595"/>
                <a:gd name="connsiteX4" fmla="*/ 31981 w 31595"/>
                <a:gd name="connsiteY4" fmla="*/ 15930 h 31595"/>
                <a:gd name="connsiteX5" fmla="*/ 31981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1" y="15930"/>
                  </a:moveTo>
                  <a:cubicBezTo>
                    <a:pt x="31981" y="24695"/>
                    <a:pt x="24947" y="31728"/>
                    <a:pt x="16183" y="31728"/>
                  </a:cubicBezTo>
                  <a:cubicBezTo>
                    <a:pt x="7418" y="31728"/>
                    <a:pt x="385" y="24695"/>
                    <a:pt x="385" y="15930"/>
                  </a:cubicBezTo>
                  <a:cubicBezTo>
                    <a:pt x="385" y="7166"/>
                    <a:pt x="7418" y="132"/>
                    <a:pt x="16183" y="132"/>
                  </a:cubicBezTo>
                  <a:cubicBezTo>
                    <a:pt x="24947" y="132"/>
                    <a:pt x="31981" y="7166"/>
                    <a:pt x="31981" y="15930"/>
                  </a:cubicBezTo>
                  <a:lnTo>
                    <a:pt x="31981" y="1593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7" name="Freeform: Shape 166">
              <a:extLst>
                <a:ext uri="{FF2B5EF4-FFF2-40B4-BE49-F238E27FC236}">
                  <a16:creationId xmlns:a16="http://schemas.microsoft.com/office/drawing/2014/main" id="{6C610BCE-BB35-021E-5262-E9D2ADE3CADA}"/>
                </a:ext>
              </a:extLst>
            </p:cNvPr>
            <p:cNvSpPr/>
            <p:nvPr/>
          </p:nvSpPr>
          <p:spPr>
            <a:xfrm>
              <a:off x="6123271" y="3105840"/>
              <a:ext cx="31595" cy="31595"/>
            </a:xfrm>
            <a:custGeom>
              <a:avLst/>
              <a:gdLst>
                <a:gd name="connsiteX0" fmla="*/ 31984 w 31595"/>
                <a:gd name="connsiteY0" fmla="*/ 15931 h 31595"/>
                <a:gd name="connsiteX1" fmla="*/ 16186 w 31595"/>
                <a:gd name="connsiteY1" fmla="*/ 31729 h 31595"/>
                <a:gd name="connsiteX2" fmla="*/ 388 w 31595"/>
                <a:gd name="connsiteY2" fmla="*/ 15931 h 31595"/>
                <a:gd name="connsiteX3" fmla="*/ 16186 w 31595"/>
                <a:gd name="connsiteY3" fmla="*/ 133 h 31595"/>
                <a:gd name="connsiteX4" fmla="*/ 31984 w 31595"/>
                <a:gd name="connsiteY4" fmla="*/ 15931 h 31595"/>
                <a:gd name="connsiteX5" fmla="*/ 31984 w 31595"/>
                <a:gd name="connsiteY5" fmla="*/ 1593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4" y="15931"/>
                  </a:moveTo>
                  <a:cubicBezTo>
                    <a:pt x="31984" y="24696"/>
                    <a:pt x="24950" y="31729"/>
                    <a:pt x="16186" y="31729"/>
                  </a:cubicBezTo>
                  <a:cubicBezTo>
                    <a:pt x="7421" y="31729"/>
                    <a:pt x="388" y="24696"/>
                    <a:pt x="388" y="15931"/>
                  </a:cubicBezTo>
                  <a:cubicBezTo>
                    <a:pt x="388" y="7167"/>
                    <a:pt x="7421" y="133"/>
                    <a:pt x="16186" y="133"/>
                  </a:cubicBezTo>
                  <a:cubicBezTo>
                    <a:pt x="24950" y="133"/>
                    <a:pt x="31984" y="7167"/>
                    <a:pt x="31984" y="15931"/>
                  </a:cubicBezTo>
                  <a:lnTo>
                    <a:pt x="31984" y="15931"/>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8" name="Freeform: Shape 167">
              <a:extLst>
                <a:ext uri="{FF2B5EF4-FFF2-40B4-BE49-F238E27FC236}">
                  <a16:creationId xmlns:a16="http://schemas.microsoft.com/office/drawing/2014/main" id="{8FEFF5D4-18BE-7F1D-84FC-5A6127A4E3DB}"/>
                </a:ext>
              </a:extLst>
            </p:cNvPr>
            <p:cNvSpPr/>
            <p:nvPr/>
          </p:nvSpPr>
          <p:spPr>
            <a:xfrm>
              <a:off x="6144912" y="3116660"/>
              <a:ext cx="31595" cy="31595"/>
            </a:xfrm>
            <a:custGeom>
              <a:avLst/>
              <a:gdLst>
                <a:gd name="connsiteX0" fmla="*/ 31986 w 31595"/>
                <a:gd name="connsiteY0" fmla="*/ 15932 h 31595"/>
                <a:gd name="connsiteX1" fmla="*/ 16188 w 31595"/>
                <a:gd name="connsiteY1" fmla="*/ 31730 h 31595"/>
                <a:gd name="connsiteX2" fmla="*/ 390 w 31595"/>
                <a:gd name="connsiteY2" fmla="*/ 15932 h 31595"/>
                <a:gd name="connsiteX3" fmla="*/ 16188 w 31595"/>
                <a:gd name="connsiteY3" fmla="*/ 134 h 31595"/>
                <a:gd name="connsiteX4" fmla="*/ 31986 w 31595"/>
                <a:gd name="connsiteY4" fmla="*/ 15932 h 31595"/>
                <a:gd name="connsiteX5" fmla="*/ 31986 w 31595"/>
                <a:gd name="connsiteY5" fmla="*/ 1593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6" y="15932"/>
                  </a:moveTo>
                  <a:cubicBezTo>
                    <a:pt x="31986" y="24697"/>
                    <a:pt x="24952" y="31730"/>
                    <a:pt x="16188" y="31730"/>
                  </a:cubicBezTo>
                  <a:cubicBezTo>
                    <a:pt x="7423" y="31730"/>
                    <a:pt x="390" y="24697"/>
                    <a:pt x="390" y="15932"/>
                  </a:cubicBezTo>
                  <a:cubicBezTo>
                    <a:pt x="390" y="7168"/>
                    <a:pt x="7423" y="134"/>
                    <a:pt x="16188" y="134"/>
                  </a:cubicBezTo>
                  <a:cubicBezTo>
                    <a:pt x="24952" y="134"/>
                    <a:pt x="31986" y="7168"/>
                    <a:pt x="31986" y="15932"/>
                  </a:cubicBezTo>
                  <a:lnTo>
                    <a:pt x="31986" y="1593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69" name="Freeform: Shape 168">
              <a:extLst>
                <a:ext uri="{FF2B5EF4-FFF2-40B4-BE49-F238E27FC236}">
                  <a16:creationId xmlns:a16="http://schemas.microsoft.com/office/drawing/2014/main" id="{A4C0D30D-9862-320D-0E40-A598951B71CF}"/>
                </a:ext>
              </a:extLst>
            </p:cNvPr>
            <p:cNvSpPr/>
            <p:nvPr/>
          </p:nvSpPr>
          <p:spPr>
            <a:xfrm>
              <a:off x="6166551" y="3149121"/>
              <a:ext cx="31595" cy="31595"/>
            </a:xfrm>
            <a:custGeom>
              <a:avLst/>
              <a:gdLst>
                <a:gd name="connsiteX0" fmla="*/ 31988 w 31595"/>
                <a:gd name="connsiteY0" fmla="*/ 15935 h 31595"/>
                <a:gd name="connsiteX1" fmla="*/ 16190 w 31595"/>
                <a:gd name="connsiteY1" fmla="*/ 31733 h 31595"/>
                <a:gd name="connsiteX2" fmla="*/ 392 w 31595"/>
                <a:gd name="connsiteY2" fmla="*/ 15935 h 31595"/>
                <a:gd name="connsiteX3" fmla="*/ 16190 w 31595"/>
                <a:gd name="connsiteY3" fmla="*/ 137 h 31595"/>
                <a:gd name="connsiteX4" fmla="*/ 31988 w 31595"/>
                <a:gd name="connsiteY4" fmla="*/ 15935 h 31595"/>
                <a:gd name="connsiteX5" fmla="*/ 31988 w 31595"/>
                <a:gd name="connsiteY5" fmla="*/ 1593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8" y="15935"/>
                  </a:moveTo>
                  <a:cubicBezTo>
                    <a:pt x="31988" y="24700"/>
                    <a:pt x="24954" y="31733"/>
                    <a:pt x="16190" y="31733"/>
                  </a:cubicBezTo>
                  <a:cubicBezTo>
                    <a:pt x="7425" y="31733"/>
                    <a:pt x="392" y="24700"/>
                    <a:pt x="392" y="15935"/>
                  </a:cubicBezTo>
                  <a:cubicBezTo>
                    <a:pt x="392" y="7171"/>
                    <a:pt x="7425" y="137"/>
                    <a:pt x="16190" y="137"/>
                  </a:cubicBezTo>
                  <a:cubicBezTo>
                    <a:pt x="24954" y="137"/>
                    <a:pt x="31988" y="7171"/>
                    <a:pt x="31988" y="15935"/>
                  </a:cubicBezTo>
                  <a:lnTo>
                    <a:pt x="31988" y="15935"/>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0" name="Freeform: Shape 169">
              <a:extLst>
                <a:ext uri="{FF2B5EF4-FFF2-40B4-BE49-F238E27FC236}">
                  <a16:creationId xmlns:a16="http://schemas.microsoft.com/office/drawing/2014/main" id="{68D51748-046C-36B8-7072-7C58BDF983F3}"/>
                </a:ext>
              </a:extLst>
            </p:cNvPr>
            <p:cNvSpPr/>
            <p:nvPr/>
          </p:nvSpPr>
          <p:spPr>
            <a:xfrm>
              <a:off x="6199011" y="3170762"/>
              <a:ext cx="31595" cy="31595"/>
            </a:xfrm>
            <a:custGeom>
              <a:avLst/>
              <a:gdLst>
                <a:gd name="connsiteX0" fmla="*/ 31991 w 31595"/>
                <a:gd name="connsiteY0" fmla="*/ 15937 h 31595"/>
                <a:gd name="connsiteX1" fmla="*/ 16193 w 31595"/>
                <a:gd name="connsiteY1" fmla="*/ 31735 h 31595"/>
                <a:gd name="connsiteX2" fmla="*/ 395 w 31595"/>
                <a:gd name="connsiteY2" fmla="*/ 15937 h 31595"/>
                <a:gd name="connsiteX3" fmla="*/ 16193 w 31595"/>
                <a:gd name="connsiteY3" fmla="*/ 139 h 31595"/>
                <a:gd name="connsiteX4" fmla="*/ 31991 w 31595"/>
                <a:gd name="connsiteY4" fmla="*/ 15937 h 31595"/>
                <a:gd name="connsiteX5" fmla="*/ 31991 w 31595"/>
                <a:gd name="connsiteY5" fmla="*/ 1593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1" y="15937"/>
                  </a:moveTo>
                  <a:cubicBezTo>
                    <a:pt x="31991" y="24702"/>
                    <a:pt x="24957" y="31735"/>
                    <a:pt x="16193" y="31735"/>
                  </a:cubicBezTo>
                  <a:cubicBezTo>
                    <a:pt x="7428" y="31735"/>
                    <a:pt x="395" y="24702"/>
                    <a:pt x="395" y="15937"/>
                  </a:cubicBezTo>
                  <a:cubicBezTo>
                    <a:pt x="395" y="7173"/>
                    <a:pt x="7428" y="139"/>
                    <a:pt x="16193" y="139"/>
                  </a:cubicBezTo>
                  <a:cubicBezTo>
                    <a:pt x="24957" y="139"/>
                    <a:pt x="31991" y="7173"/>
                    <a:pt x="31991" y="15937"/>
                  </a:cubicBezTo>
                  <a:lnTo>
                    <a:pt x="31991" y="15937"/>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1" name="Freeform: Shape 170">
              <a:extLst>
                <a:ext uri="{FF2B5EF4-FFF2-40B4-BE49-F238E27FC236}">
                  <a16:creationId xmlns:a16="http://schemas.microsoft.com/office/drawing/2014/main" id="{DA33279D-B6E1-57E5-77AF-32E3B68F6AC3}"/>
                </a:ext>
              </a:extLst>
            </p:cNvPr>
            <p:cNvSpPr/>
            <p:nvPr/>
          </p:nvSpPr>
          <p:spPr>
            <a:xfrm>
              <a:off x="6231470" y="3181582"/>
              <a:ext cx="31595" cy="31595"/>
            </a:xfrm>
            <a:custGeom>
              <a:avLst/>
              <a:gdLst>
                <a:gd name="connsiteX0" fmla="*/ 31994 w 31595"/>
                <a:gd name="connsiteY0" fmla="*/ 15938 h 31595"/>
                <a:gd name="connsiteX1" fmla="*/ 16196 w 31595"/>
                <a:gd name="connsiteY1" fmla="*/ 31736 h 31595"/>
                <a:gd name="connsiteX2" fmla="*/ 398 w 31595"/>
                <a:gd name="connsiteY2" fmla="*/ 15938 h 31595"/>
                <a:gd name="connsiteX3" fmla="*/ 16196 w 31595"/>
                <a:gd name="connsiteY3" fmla="*/ 140 h 31595"/>
                <a:gd name="connsiteX4" fmla="*/ 31994 w 31595"/>
                <a:gd name="connsiteY4" fmla="*/ 15938 h 31595"/>
                <a:gd name="connsiteX5" fmla="*/ 31994 w 31595"/>
                <a:gd name="connsiteY5" fmla="*/ 1593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4" y="15938"/>
                  </a:moveTo>
                  <a:cubicBezTo>
                    <a:pt x="31994" y="24703"/>
                    <a:pt x="24960" y="31736"/>
                    <a:pt x="16196" y="31736"/>
                  </a:cubicBezTo>
                  <a:cubicBezTo>
                    <a:pt x="7431" y="31736"/>
                    <a:pt x="398" y="24703"/>
                    <a:pt x="398" y="15938"/>
                  </a:cubicBezTo>
                  <a:cubicBezTo>
                    <a:pt x="398" y="7174"/>
                    <a:pt x="7431" y="140"/>
                    <a:pt x="16196" y="140"/>
                  </a:cubicBezTo>
                  <a:cubicBezTo>
                    <a:pt x="24960" y="140"/>
                    <a:pt x="31994" y="7174"/>
                    <a:pt x="31994" y="15938"/>
                  </a:cubicBezTo>
                  <a:lnTo>
                    <a:pt x="31994" y="1593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2" name="Freeform: Shape 171">
              <a:extLst>
                <a:ext uri="{FF2B5EF4-FFF2-40B4-BE49-F238E27FC236}">
                  <a16:creationId xmlns:a16="http://schemas.microsoft.com/office/drawing/2014/main" id="{A3A95706-4CD7-39FD-BC7C-55D9633C0A9E}"/>
                </a:ext>
              </a:extLst>
            </p:cNvPr>
            <p:cNvSpPr/>
            <p:nvPr/>
          </p:nvSpPr>
          <p:spPr>
            <a:xfrm>
              <a:off x="6263933" y="3192403"/>
              <a:ext cx="31595" cy="31595"/>
            </a:xfrm>
            <a:custGeom>
              <a:avLst/>
              <a:gdLst>
                <a:gd name="connsiteX0" fmla="*/ 31997 w 31595"/>
                <a:gd name="connsiteY0" fmla="*/ 15939 h 31595"/>
                <a:gd name="connsiteX1" fmla="*/ 16199 w 31595"/>
                <a:gd name="connsiteY1" fmla="*/ 31737 h 31595"/>
                <a:gd name="connsiteX2" fmla="*/ 401 w 31595"/>
                <a:gd name="connsiteY2" fmla="*/ 15939 h 31595"/>
                <a:gd name="connsiteX3" fmla="*/ 16199 w 31595"/>
                <a:gd name="connsiteY3" fmla="*/ 141 h 31595"/>
                <a:gd name="connsiteX4" fmla="*/ 31997 w 31595"/>
                <a:gd name="connsiteY4" fmla="*/ 15939 h 31595"/>
                <a:gd name="connsiteX5" fmla="*/ 31997 w 31595"/>
                <a:gd name="connsiteY5" fmla="*/ 1593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7" y="15939"/>
                  </a:moveTo>
                  <a:cubicBezTo>
                    <a:pt x="31997" y="24704"/>
                    <a:pt x="24963" y="31737"/>
                    <a:pt x="16199" y="31737"/>
                  </a:cubicBezTo>
                  <a:cubicBezTo>
                    <a:pt x="7434" y="31737"/>
                    <a:pt x="401" y="24704"/>
                    <a:pt x="401" y="15939"/>
                  </a:cubicBezTo>
                  <a:cubicBezTo>
                    <a:pt x="401" y="7175"/>
                    <a:pt x="7434" y="141"/>
                    <a:pt x="16199" y="141"/>
                  </a:cubicBezTo>
                  <a:cubicBezTo>
                    <a:pt x="24963" y="141"/>
                    <a:pt x="31997" y="7175"/>
                    <a:pt x="31997" y="15939"/>
                  </a:cubicBezTo>
                  <a:lnTo>
                    <a:pt x="31997" y="15939"/>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3" name="Freeform: Shape 172">
              <a:extLst>
                <a:ext uri="{FF2B5EF4-FFF2-40B4-BE49-F238E27FC236}">
                  <a16:creationId xmlns:a16="http://schemas.microsoft.com/office/drawing/2014/main" id="{B78DB888-7655-6765-5A6F-4E7CBD68AD05}"/>
                </a:ext>
              </a:extLst>
            </p:cNvPr>
            <p:cNvSpPr/>
            <p:nvPr/>
          </p:nvSpPr>
          <p:spPr>
            <a:xfrm>
              <a:off x="6296391" y="3203223"/>
              <a:ext cx="31595" cy="31595"/>
            </a:xfrm>
            <a:custGeom>
              <a:avLst/>
              <a:gdLst>
                <a:gd name="connsiteX0" fmla="*/ 32000 w 31595"/>
                <a:gd name="connsiteY0" fmla="*/ 15940 h 31595"/>
                <a:gd name="connsiteX1" fmla="*/ 16202 w 31595"/>
                <a:gd name="connsiteY1" fmla="*/ 31738 h 31595"/>
                <a:gd name="connsiteX2" fmla="*/ 404 w 31595"/>
                <a:gd name="connsiteY2" fmla="*/ 15940 h 31595"/>
                <a:gd name="connsiteX3" fmla="*/ 16202 w 31595"/>
                <a:gd name="connsiteY3" fmla="*/ 142 h 31595"/>
                <a:gd name="connsiteX4" fmla="*/ 32000 w 31595"/>
                <a:gd name="connsiteY4" fmla="*/ 15940 h 31595"/>
                <a:gd name="connsiteX5" fmla="*/ 32000 w 31595"/>
                <a:gd name="connsiteY5" fmla="*/ 1594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0" y="15940"/>
                  </a:moveTo>
                  <a:cubicBezTo>
                    <a:pt x="32000" y="24705"/>
                    <a:pt x="24966" y="31738"/>
                    <a:pt x="16202" y="31738"/>
                  </a:cubicBezTo>
                  <a:cubicBezTo>
                    <a:pt x="7437" y="31738"/>
                    <a:pt x="404" y="24705"/>
                    <a:pt x="404" y="15940"/>
                  </a:cubicBezTo>
                  <a:cubicBezTo>
                    <a:pt x="404" y="7176"/>
                    <a:pt x="7437" y="142"/>
                    <a:pt x="16202" y="142"/>
                  </a:cubicBezTo>
                  <a:cubicBezTo>
                    <a:pt x="24966" y="142"/>
                    <a:pt x="32000" y="7176"/>
                    <a:pt x="32000" y="15940"/>
                  </a:cubicBezTo>
                  <a:lnTo>
                    <a:pt x="32000" y="15940"/>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4" name="Freeform: Shape 173">
              <a:extLst>
                <a:ext uri="{FF2B5EF4-FFF2-40B4-BE49-F238E27FC236}">
                  <a16:creationId xmlns:a16="http://schemas.microsoft.com/office/drawing/2014/main" id="{C38EFC95-AA18-D8D2-3192-AACB4FF8BD2D}"/>
                </a:ext>
              </a:extLst>
            </p:cNvPr>
            <p:cNvSpPr/>
            <p:nvPr/>
          </p:nvSpPr>
          <p:spPr>
            <a:xfrm>
              <a:off x="6317492" y="3209066"/>
              <a:ext cx="31595" cy="31595"/>
            </a:xfrm>
            <a:custGeom>
              <a:avLst/>
              <a:gdLst>
                <a:gd name="connsiteX0" fmla="*/ 32002 w 31595"/>
                <a:gd name="connsiteY0" fmla="*/ 15941 h 31595"/>
                <a:gd name="connsiteX1" fmla="*/ 16204 w 31595"/>
                <a:gd name="connsiteY1" fmla="*/ 31739 h 31595"/>
                <a:gd name="connsiteX2" fmla="*/ 406 w 31595"/>
                <a:gd name="connsiteY2" fmla="*/ 15941 h 31595"/>
                <a:gd name="connsiteX3" fmla="*/ 16204 w 31595"/>
                <a:gd name="connsiteY3" fmla="*/ 143 h 31595"/>
                <a:gd name="connsiteX4" fmla="*/ 32002 w 31595"/>
                <a:gd name="connsiteY4" fmla="*/ 15941 h 31595"/>
                <a:gd name="connsiteX5" fmla="*/ 32002 w 31595"/>
                <a:gd name="connsiteY5" fmla="*/ 1594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2" y="15941"/>
                  </a:moveTo>
                  <a:cubicBezTo>
                    <a:pt x="32002" y="24705"/>
                    <a:pt x="24968" y="31739"/>
                    <a:pt x="16204" y="31739"/>
                  </a:cubicBezTo>
                  <a:cubicBezTo>
                    <a:pt x="7439" y="31739"/>
                    <a:pt x="406" y="24705"/>
                    <a:pt x="406" y="15941"/>
                  </a:cubicBezTo>
                  <a:cubicBezTo>
                    <a:pt x="406" y="7176"/>
                    <a:pt x="7439" y="143"/>
                    <a:pt x="16204" y="143"/>
                  </a:cubicBezTo>
                  <a:cubicBezTo>
                    <a:pt x="24968" y="143"/>
                    <a:pt x="32002" y="7176"/>
                    <a:pt x="32002" y="15941"/>
                  </a:cubicBezTo>
                  <a:lnTo>
                    <a:pt x="32002" y="15941"/>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5" name="Freeform: Shape 174">
              <a:extLst>
                <a:ext uri="{FF2B5EF4-FFF2-40B4-BE49-F238E27FC236}">
                  <a16:creationId xmlns:a16="http://schemas.microsoft.com/office/drawing/2014/main" id="{DBA585B8-350E-0CE8-BC48-DD4AADBD092E}"/>
                </a:ext>
              </a:extLst>
            </p:cNvPr>
            <p:cNvSpPr/>
            <p:nvPr/>
          </p:nvSpPr>
          <p:spPr>
            <a:xfrm>
              <a:off x="6339130" y="3219887"/>
              <a:ext cx="31595" cy="31595"/>
            </a:xfrm>
            <a:custGeom>
              <a:avLst/>
              <a:gdLst>
                <a:gd name="connsiteX0" fmla="*/ 32004 w 31595"/>
                <a:gd name="connsiteY0" fmla="*/ 15942 h 31595"/>
                <a:gd name="connsiteX1" fmla="*/ 16206 w 31595"/>
                <a:gd name="connsiteY1" fmla="*/ 31740 h 31595"/>
                <a:gd name="connsiteX2" fmla="*/ 408 w 31595"/>
                <a:gd name="connsiteY2" fmla="*/ 15942 h 31595"/>
                <a:gd name="connsiteX3" fmla="*/ 16206 w 31595"/>
                <a:gd name="connsiteY3" fmla="*/ 144 h 31595"/>
                <a:gd name="connsiteX4" fmla="*/ 32004 w 31595"/>
                <a:gd name="connsiteY4" fmla="*/ 15942 h 31595"/>
                <a:gd name="connsiteX5" fmla="*/ 32004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4" y="15942"/>
                  </a:moveTo>
                  <a:cubicBezTo>
                    <a:pt x="32004" y="24706"/>
                    <a:pt x="24970" y="31740"/>
                    <a:pt x="16206" y="31740"/>
                  </a:cubicBezTo>
                  <a:cubicBezTo>
                    <a:pt x="7441" y="31740"/>
                    <a:pt x="408" y="24706"/>
                    <a:pt x="408" y="15942"/>
                  </a:cubicBezTo>
                  <a:cubicBezTo>
                    <a:pt x="408" y="7177"/>
                    <a:pt x="7441" y="144"/>
                    <a:pt x="16206" y="144"/>
                  </a:cubicBezTo>
                  <a:cubicBezTo>
                    <a:pt x="24970" y="144"/>
                    <a:pt x="32004" y="7177"/>
                    <a:pt x="32004" y="15942"/>
                  </a:cubicBezTo>
                  <a:lnTo>
                    <a:pt x="32004" y="1594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6" name="Freeform: Shape 175">
              <a:extLst>
                <a:ext uri="{FF2B5EF4-FFF2-40B4-BE49-F238E27FC236}">
                  <a16:creationId xmlns:a16="http://schemas.microsoft.com/office/drawing/2014/main" id="{1D27C33A-E5D7-4E06-7521-71458D8B9A2B}"/>
                </a:ext>
              </a:extLst>
            </p:cNvPr>
            <p:cNvSpPr/>
            <p:nvPr/>
          </p:nvSpPr>
          <p:spPr>
            <a:xfrm>
              <a:off x="6361313" y="3224864"/>
              <a:ext cx="31595" cy="31595"/>
            </a:xfrm>
            <a:custGeom>
              <a:avLst/>
              <a:gdLst>
                <a:gd name="connsiteX0" fmla="*/ 32006 w 31595"/>
                <a:gd name="connsiteY0" fmla="*/ 15942 h 31595"/>
                <a:gd name="connsiteX1" fmla="*/ 16208 w 31595"/>
                <a:gd name="connsiteY1" fmla="*/ 31740 h 31595"/>
                <a:gd name="connsiteX2" fmla="*/ 410 w 31595"/>
                <a:gd name="connsiteY2" fmla="*/ 15942 h 31595"/>
                <a:gd name="connsiteX3" fmla="*/ 16208 w 31595"/>
                <a:gd name="connsiteY3" fmla="*/ 144 h 31595"/>
                <a:gd name="connsiteX4" fmla="*/ 32006 w 31595"/>
                <a:gd name="connsiteY4" fmla="*/ 15942 h 31595"/>
                <a:gd name="connsiteX5" fmla="*/ 32006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6" y="15942"/>
                  </a:moveTo>
                  <a:cubicBezTo>
                    <a:pt x="32006" y="24707"/>
                    <a:pt x="24972" y="31740"/>
                    <a:pt x="16208" y="31740"/>
                  </a:cubicBezTo>
                  <a:cubicBezTo>
                    <a:pt x="7443" y="31740"/>
                    <a:pt x="410" y="24707"/>
                    <a:pt x="410" y="15942"/>
                  </a:cubicBezTo>
                  <a:cubicBezTo>
                    <a:pt x="410" y="7178"/>
                    <a:pt x="7443" y="144"/>
                    <a:pt x="16208" y="144"/>
                  </a:cubicBezTo>
                  <a:cubicBezTo>
                    <a:pt x="24972" y="144"/>
                    <a:pt x="32006" y="7178"/>
                    <a:pt x="32006" y="15942"/>
                  </a:cubicBezTo>
                  <a:lnTo>
                    <a:pt x="32006" y="1594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7" name="Freeform: Shape 176">
              <a:extLst>
                <a:ext uri="{FF2B5EF4-FFF2-40B4-BE49-F238E27FC236}">
                  <a16:creationId xmlns:a16="http://schemas.microsoft.com/office/drawing/2014/main" id="{8FE59238-4A27-CD9C-CCF3-B456F421FD06}"/>
                </a:ext>
              </a:extLst>
            </p:cNvPr>
            <p:cNvSpPr/>
            <p:nvPr/>
          </p:nvSpPr>
          <p:spPr>
            <a:xfrm>
              <a:off x="6393778" y="3224864"/>
              <a:ext cx="31595" cy="31595"/>
            </a:xfrm>
            <a:custGeom>
              <a:avLst/>
              <a:gdLst>
                <a:gd name="connsiteX0" fmla="*/ 32009 w 31595"/>
                <a:gd name="connsiteY0" fmla="*/ 15942 h 31595"/>
                <a:gd name="connsiteX1" fmla="*/ 16211 w 31595"/>
                <a:gd name="connsiteY1" fmla="*/ 31740 h 31595"/>
                <a:gd name="connsiteX2" fmla="*/ 413 w 31595"/>
                <a:gd name="connsiteY2" fmla="*/ 15942 h 31595"/>
                <a:gd name="connsiteX3" fmla="*/ 16211 w 31595"/>
                <a:gd name="connsiteY3" fmla="*/ 144 h 31595"/>
                <a:gd name="connsiteX4" fmla="*/ 32009 w 31595"/>
                <a:gd name="connsiteY4" fmla="*/ 15942 h 31595"/>
                <a:gd name="connsiteX5" fmla="*/ 32009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9" y="15942"/>
                  </a:moveTo>
                  <a:cubicBezTo>
                    <a:pt x="32009" y="24707"/>
                    <a:pt x="24975" y="31740"/>
                    <a:pt x="16211" y="31740"/>
                  </a:cubicBezTo>
                  <a:cubicBezTo>
                    <a:pt x="7446" y="31740"/>
                    <a:pt x="413" y="24707"/>
                    <a:pt x="413" y="15942"/>
                  </a:cubicBezTo>
                  <a:cubicBezTo>
                    <a:pt x="413" y="7178"/>
                    <a:pt x="7446" y="144"/>
                    <a:pt x="16211" y="144"/>
                  </a:cubicBezTo>
                  <a:cubicBezTo>
                    <a:pt x="24975" y="144"/>
                    <a:pt x="32009" y="7178"/>
                    <a:pt x="32009" y="15942"/>
                  </a:cubicBezTo>
                  <a:lnTo>
                    <a:pt x="32009" y="1594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8" name="Freeform: Shape 177">
              <a:extLst>
                <a:ext uri="{FF2B5EF4-FFF2-40B4-BE49-F238E27FC236}">
                  <a16:creationId xmlns:a16="http://schemas.microsoft.com/office/drawing/2014/main" id="{B0C1F7B3-20CA-29B2-9128-20AA6C6954C4}"/>
                </a:ext>
              </a:extLst>
            </p:cNvPr>
            <p:cNvSpPr/>
            <p:nvPr/>
          </p:nvSpPr>
          <p:spPr>
            <a:xfrm>
              <a:off x="6415419" y="3224864"/>
              <a:ext cx="31595" cy="31595"/>
            </a:xfrm>
            <a:custGeom>
              <a:avLst/>
              <a:gdLst>
                <a:gd name="connsiteX0" fmla="*/ 32011 w 31595"/>
                <a:gd name="connsiteY0" fmla="*/ 15942 h 31595"/>
                <a:gd name="connsiteX1" fmla="*/ 16213 w 31595"/>
                <a:gd name="connsiteY1" fmla="*/ 31740 h 31595"/>
                <a:gd name="connsiteX2" fmla="*/ 415 w 31595"/>
                <a:gd name="connsiteY2" fmla="*/ 15942 h 31595"/>
                <a:gd name="connsiteX3" fmla="*/ 16213 w 31595"/>
                <a:gd name="connsiteY3" fmla="*/ 144 h 31595"/>
                <a:gd name="connsiteX4" fmla="*/ 32011 w 31595"/>
                <a:gd name="connsiteY4" fmla="*/ 15942 h 31595"/>
                <a:gd name="connsiteX5" fmla="*/ 32011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1" y="15942"/>
                  </a:moveTo>
                  <a:cubicBezTo>
                    <a:pt x="32011" y="24707"/>
                    <a:pt x="24977" y="31740"/>
                    <a:pt x="16213" y="31740"/>
                  </a:cubicBezTo>
                  <a:cubicBezTo>
                    <a:pt x="7448" y="31740"/>
                    <a:pt x="415" y="24707"/>
                    <a:pt x="415" y="15942"/>
                  </a:cubicBezTo>
                  <a:cubicBezTo>
                    <a:pt x="415" y="7178"/>
                    <a:pt x="7448" y="144"/>
                    <a:pt x="16213" y="144"/>
                  </a:cubicBezTo>
                  <a:cubicBezTo>
                    <a:pt x="24977" y="144"/>
                    <a:pt x="32011" y="7178"/>
                    <a:pt x="32011" y="15942"/>
                  </a:cubicBezTo>
                  <a:lnTo>
                    <a:pt x="32011" y="1594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9" name="Freeform: Shape 178">
              <a:extLst>
                <a:ext uri="{FF2B5EF4-FFF2-40B4-BE49-F238E27FC236}">
                  <a16:creationId xmlns:a16="http://schemas.microsoft.com/office/drawing/2014/main" id="{6643C479-1C06-AEB6-E217-A5FD618428CB}"/>
                </a:ext>
              </a:extLst>
            </p:cNvPr>
            <p:cNvSpPr/>
            <p:nvPr/>
          </p:nvSpPr>
          <p:spPr>
            <a:xfrm>
              <a:off x="6447884" y="3224864"/>
              <a:ext cx="31595" cy="31595"/>
            </a:xfrm>
            <a:custGeom>
              <a:avLst/>
              <a:gdLst>
                <a:gd name="connsiteX0" fmla="*/ 32014 w 31595"/>
                <a:gd name="connsiteY0" fmla="*/ 15942 h 31595"/>
                <a:gd name="connsiteX1" fmla="*/ 16216 w 31595"/>
                <a:gd name="connsiteY1" fmla="*/ 31740 h 31595"/>
                <a:gd name="connsiteX2" fmla="*/ 418 w 31595"/>
                <a:gd name="connsiteY2" fmla="*/ 15942 h 31595"/>
                <a:gd name="connsiteX3" fmla="*/ 16216 w 31595"/>
                <a:gd name="connsiteY3" fmla="*/ 144 h 31595"/>
                <a:gd name="connsiteX4" fmla="*/ 32014 w 31595"/>
                <a:gd name="connsiteY4" fmla="*/ 15942 h 31595"/>
                <a:gd name="connsiteX5" fmla="*/ 32014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4" y="15942"/>
                  </a:moveTo>
                  <a:cubicBezTo>
                    <a:pt x="32014" y="24707"/>
                    <a:pt x="24980" y="31740"/>
                    <a:pt x="16216" y="31740"/>
                  </a:cubicBezTo>
                  <a:cubicBezTo>
                    <a:pt x="7451" y="31740"/>
                    <a:pt x="418" y="24707"/>
                    <a:pt x="418" y="15942"/>
                  </a:cubicBezTo>
                  <a:cubicBezTo>
                    <a:pt x="418" y="7178"/>
                    <a:pt x="7451" y="144"/>
                    <a:pt x="16216" y="144"/>
                  </a:cubicBezTo>
                  <a:cubicBezTo>
                    <a:pt x="24980" y="144"/>
                    <a:pt x="32014" y="7178"/>
                    <a:pt x="32014" y="15942"/>
                  </a:cubicBezTo>
                  <a:lnTo>
                    <a:pt x="32014" y="1594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0" name="Freeform: Shape 179">
              <a:extLst>
                <a:ext uri="{FF2B5EF4-FFF2-40B4-BE49-F238E27FC236}">
                  <a16:creationId xmlns:a16="http://schemas.microsoft.com/office/drawing/2014/main" id="{1DE62D50-5F1A-7565-7BFC-6228617DAC37}"/>
                </a:ext>
              </a:extLst>
            </p:cNvPr>
            <p:cNvSpPr/>
            <p:nvPr/>
          </p:nvSpPr>
          <p:spPr>
            <a:xfrm>
              <a:off x="6480348" y="3224864"/>
              <a:ext cx="31595" cy="31595"/>
            </a:xfrm>
            <a:custGeom>
              <a:avLst/>
              <a:gdLst>
                <a:gd name="connsiteX0" fmla="*/ 32017 w 31595"/>
                <a:gd name="connsiteY0" fmla="*/ 15942 h 31595"/>
                <a:gd name="connsiteX1" fmla="*/ 16219 w 31595"/>
                <a:gd name="connsiteY1" fmla="*/ 31740 h 31595"/>
                <a:gd name="connsiteX2" fmla="*/ 421 w 31595"/>
                <a:gd name="connsiteY2" fmla="*/ 15942 h 31595"/>
                <a:gd name="connsiteX3" fmla="*/ 16219 w 31595"/>
                <a:gd name="connsiteY3" fmla="*/ 144 h 31595"/>
                <a:gd name="connsiteX4" fmla="*/ 32017 w 31595"/>
                <a:gd name="connsiteY4" fmla="*/ 15942 h 31595"/>
                <a:gd name="connsiteX5" fmla="*/ 32017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7" y="15942"/>
                  </a:moveTo>
                  <a:cubicBezTo>
                    <a:pt x="32017" y="24707"/>
                    <a:pt x="24983" y="31740"/>
                    <a:pt x="16219" y="31740"/>
                  </a:cubicBezTo>
                  <a:cubicBezTo>
                    <a:pt x="7454" y="31740"/>
                    <a:pt x="421" y="24707"/>
                    <a:pt x="421" y="15942"/>
                  </a:cubicBezTo>
                  <a:cubicBezTo>
                    <a:pt x="421" y="7178"/>
                    <a:pt x="7454" y="144"/>
                    <a:pt x="16219" y="144"/>
                  </a:cubicBezTo>
                  <a:cubicBezTo>
                    <a:pt x="24983" y="144"/>
                    <a:pt x="32017" y="7178"/>
                    <a:pt x="32017" y="15942"/>
                  </a:cubicBezTo>
                  <a:lnTo>
                    <a:pt x="32017" y="15942"/>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1" name="Freeform: Shape 180">
              <a:extLst>
                <a:ext uri="{FF2B5EF4-FFF2-40B4-BE49-F238E27FC236}">
                  <a16:creationId xmlns:a16="http://schemas.microsoft.com/office/drawing/2014/main" id="{BE17D753-6BF7-12FD-2049-55E39E7BE0FD}"/>
                </a:ext>
              </a:extLst>
            </p:cNvPr>
            <p:cNvSpPr/>
            <p:nvPr/>
          </p:nvSpPr>
          <p:spPr>
            <a:xfrm>
              <a:off x="6501986" y="3235685"/>
              <a:ext cx="31595" cy="31595"/>
            </a:xfrm>
            <a:custGeom>
              <a:avLst/>
              <a:gdLst>
                <a:gd name="connsiteX0" fmla="*/ 32019 w 31595"/>
                <a:gd name="connsiteY0" fmla="*/ 15943 h 31595"/>
                <a:gd name="connsiteX1" fmla="*/ 16221 w 31595"/>
                <a:gd name="connsiteY1" fmla="*/ 31741 h 31595"/>
                <a:gd name="connsiteX2" fmla="*/ 423 w 31595"/>
                <a:gd name="connsiteY2" fmla="*/ 15943 h 31595"/>
                <a:gd name="connsiteX3" fmla="*/ 16221 w 31595"/>
                <a:gd name="connsiteY3" fmla="*/ 145 h 31595"/>
                <a:gd name="connsiteX4" fmla="*/ 32019 w 31595"/>
                <a:gd name="connsiteY4" fmla="*/ 15943 h 31595"/>
                <a:gd name="connsiteX5" fmla="*/ 32019 w 31595"/>
                <a:gd name="connsiteY5" fmla="*/ 1594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9" y="15943"/>
                  </a:moveTo>
                  <a:cubicBezTo>
                    <a:pt x="32019" y="24708"/>
                    <a:pt x="24985" y="31741"/>
                    <a:pt x="16221" y="31741"/>
                  </a:cubicBezTo>
                  <a:cubicBezTo>
                    <a:pt x="7456" y="31741"/>
                    <a:pt x="423" y="24708"/>
                    <a:pt x="423" y="15943"/>
                  </a:cubicBezTo>
                  <a:cubicBezTo>
                    <a:pt x="423" y="7179"/>
                    <a:pt x="7456" y="145"/>
                    <a:pt x="16221" y="145"/>
                  </a:cubicBezTo>
                  <a:cubicBezTo>
                    <a:pt x="24985" y="145"/>
                    <a:pt x="32019" y="7179"/>
                    <a:pt x="32019" y="15943"/>
                  </a:cubicBezTo>
                  <a:lnTo>
                    <a:pt x="32019" y="15943"/>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2" name="Freeform: Shape 181">
              <a:extLst>
                <a:ext uri="{FF2B5EF4-FFF2-40B4-BE49-F238E27FC236}">
                  <a16:creationId xmlns:a16="http://schemas.microsoft.com/office/drawing/2014/main" id="{0A88191D-69FF-4847-9057-784517E09304}"/>
                </a:ext>
              </a:extLst>
            </p:cNvPr>
            <p:cNvSpPr/>
            <p:nvPr/>
          </p:nvSpPr>
          <p:spPr>
            <a:xfrm>
              <a:off x="6501987" y="3278966"/>
              <a:ext cx="31595" cy="31595"/>
            </a:xfrm>
            <a:custGeom>
              <a:avLst/>
              <a:gdLst>
                <a:gd name="connsiteX0" fmla="*/ 32019 w 31595"/>
                <a:gd name="connsiteY0" fmla="*/ 15947 h 31595"/>
                <a:gd name="connsiteX1" fmla="*/ 16221 w 31595"/>
                <a:gd name="connsiteY1" fmla="*/ 31745 h 31595"/>
                <a:gd name="connsiteX2" fmla="*/ 423 w 31595"/>
                <a:gd name="connsiteY2" fmla="*/ 15947 h 31595"/>
                <a:gd name="connsiteX3" fmla="*/ 16221 w 31595"/>
                <a:gd name="connsiteY3" fmla="*/ 149 h 31595"/>
                <a:gd name="connsiteX4" fmla="*/ 32019 w 31595"/>
                <a:gd name="connsiteY4" fmla="*/ 15947 h 31595"/>
                <a:gd name="connsiteX5" fmla="*/ 32019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9" y="15947"/>
                  </a:moveTo>
                  <a:cubicBezTo>
                    <a:pt x="32019" y="24712"/>
                    <a:pt x="24985" y="31745"/>
                    <a:pt x="16221" y="31745"/>
                  </a:cubicBezTo>
                  <a:cubicBezTo>
                    <a:pt x="7456" y="31745"/>
                    <a:pt x="423" y="24712"/>
                    <a:pt x="423" y="15947"/>
                  </a:cubicBezTo>
                  <a:cubicBezTo>
                    <a:pt x="423" y="7183"/>
                    <a:pt x="7456" y="149"/>
                    <a:pt x="16221" y="149"/>
                  </a:cubicBezTo>
                  <a:cubicBezTo>
                    <a:pt x="24985" y="149"/>
                    <a:pt x="32019" y="7183"/>
                    <a:pt x="32019" y="15947"/>
                  </a:cubicBezTo>
                  <a:lnTo>
                    <a:pt x="32019" y="15947"/>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3" name="Freeform: Shape 182">
              <a:extLst>
                <a:ext uri="{FF2B5EF4-FFF2-40B4-BE49-F238E27FC236}">
                  <a16:creationId xmlns:a16="http://schemas.microsoft.com/office/drawing/2014/main" id="{07935A77-4005-81C6-39C5-7029A6C37E74}"/>
                </a:ext>
              </a:extLst>
            </p:cNvPr>
            <p:cNvSpPr/>
            <p:nvPr/>
          </p:nvSpPr>
          <p:spPr>
            <a:xfrm>
              <a:off x="6524596" y="3288813"/>
              <a:ext cx="31595" cy="31595"/>
            </a:xfrm>
            <a:custGeom>
              <a:avLst/>
              <a:gdLst>
                <a:gd name="connsiteX0" fmla="*/ 32021 w 31595"/>
                <a:gd name="connsiteY0" fmla="*/ 15948 h 31595"/>
                <a:gd name="connsiteX1" fmla="*/ 16223 w 31595"/>
                <a:gd name="connsiteY1" fmla="*/ 31746 h 31595"/>
                <a:gd name="connsiteX2" fmla="*/ 425 w 31595"/>
                <a:gd name="connsiteY2" fmla="*/ 15948 h 31595"/>
                <a:gd name="connsiteX3" fmla="*/ 16223 w 31595"/>
                <a:gd name="connsiteY3" fmla="*/ 150 h 31595"/>
                <a:gd name="connsiteX4" fmla="*/ 32021 w 31595"/>
                <a:gd name="connsiteY4" fmla="*/ 15948 h 31595"/>
                <a:gd name="connsiteX5" fmla="*/ 32021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1" y="15948"/>
                  </a:moveTo>
                  <a:cubicBezTo>
                    <a:pt x="32021" y="24713"/>
                    <a:pt x="24987" y="31746"/>
                    <a:pt x="16223" y="31746"/>
                  </a:cubicBezTo>
                  <a:cubicBezTo>
                    <a:pt x="7458" y="31746"/>
                    <a:pt x="425" y="24713"/>
                    <a:pt x="425" y="15948"/>
                  </a:cubicBezTo>
                  <a:cubicBezTo>
                    <a:pt x="425" y="7184"/>
                    <a:pt x="7458" y="150"/>
                    <a:pt x="16223" y="150"/>
                  </a:cubicBezTo>
                  <a:cubicBezTo>
                    <a:pt x="24987" y="150"/>
                    <a:pt x="32021" y="7184"/>
                    <a:pt x="32021" y="15948"/>
                  </a:cubicBezTo>
                  <a:lnTo>
                    <a:pt x="32021"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4" name="Freeform: Shape 183">
              <a:extLst>
                <a:ext uri="{FF2B5EF4-FFF2-40B4-BE49-F238E27FC236}">
                  <a16:creationId xmlns:a16="http://schemas.microsoft.com/office/drawing/2014/main" id="{E094D989-A79B-CDC5-4730-DFB8305E8190}"/>
                </a:ext>
              </a:extLst>
            </p:cNvPr>
            <p:cNvSpPr/>
            <p:nvPr/>
          </p:nvSpPr>
          <p:spPr>
            <a:xfrm>
              <a:off x="6557063" y="3288813"/>
              <a:ext cx="31595" cy="31595"/>
            </a:xfrm>
            <a:custGeom>
              <a:avLst/>
              <a:gdLst>
                <a:gd name="connsiteX0" fmla="*/ 32024 w 31595"/>
                <a:gd name="connsiteY0" fmla="*/ 15948 h 31595"/>
                <a:gd name="connsiteX1" fmla="*/ 16226 w 31595"/>
                <a:gd name="connsiteY1" fmla="*/ 31746 h 31595"/>
                <a:gd name="connsiteX2" fmla="*/ 428 w 31595"/>
                <a:gd name="connsiteY2" fmla="*/ 15948 h 31595"/>
                <a:gd name="connsiteX3" fmla="*/ 16226 w 31595"/>
                <a:gd name="connsiteY3" fmla="*/ 150 h 31595"/>
                <a:gd name="connsiteX4" fmla="*/ 32024 w 31595"/>
                <a:gd name="connsiteY4" fmla="*/ 15948 h 31595"/>
                <a:gd name="connsiteX5" fmla="*/ 32024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4" y="15948"/>
                  </a:moveTo>
                  <a:cubicBezTo>
                    <a:pt x="32024" y="24713"/>
                    <a:pt x="24990" y="31746"/>
                    <a:pt x="16226" y="31746"/>
                  </a:cubicBezTo>
                  <a:cubicBezTo>
                    <a:pt x="7461" y="31746"/>
                    <a:pt x="428" y="24713"/>
                    <a:pt x="428" y="15948"/>
                  </a:cubicBezTo>
                  <a:cubicBezTo>
                    <a:pt x="428" y="7184"/>
                    <a:pt x="7461" y="150"/>
                    <a:pt x="16226" y="150"/>
                  </a:cubicBezTo>
                  <a:cubicBezTo>
                    <a:pt x="24990" y="150"/>
                    <a:pt x="32024" y="7184"/>
                    <a:pt x="32024" y="15948"/>
                  </a:cubicBezTo>
                  <a:lnTo>
                    <a:pt x="32024"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5" name="Freeform: Shape 184">
              <a:extLst>
                <a:ext uri="{FF2B5EF4-FFF2-40B4-BE49-F238E27FC236}">
                  <a16:creationId xmlns:a16="http://schemas.microsoft.com/office/drawing/2014/main" id="{2A1E2C6B-D597-A328-22D1-1D431AD47ED7}"/>
                </a:ext>
              </a:extLst>
            </p:cNvPr>
            <p:cNvSpPr/>
            <p:nvPr/>
          </p:nvSpPr>
          <p:spPr>
            <a:xfrm>
              <a:off x="6589527" y="3288813"/>
              <a:ext cx="31595" cy="31595"/>
            </a:xfrm>
            <a:custGeom>
              <a:avLst/>
              <a:gdLst>
                <a:gd name="connsiteX0" fmla="*/ 32027 w 31595"/>
                <a:gd name="connsiteY0" fmla="*/ 15948 h 31595"/>
                <a:gd name="connsiteX1" fmla="*/ 16229 w 31595"/>
                <a:gd name="connsiteY1" fmla="*/ 31746 h 31595"/>
                <a:gd name="connsiteX2" fmla="*/ 431 w 31595"/>
                <a:gd name="connsiteY2" fmla="*/ 15948 h 31595"/>
                <a:gd name="connsiteX3" fmla="*/ 16229 w 31595"/>
                <a:gd name="connsiteY3" fmla="*/ 150 h 31595"/>
                <a:gd name="connsiteX4" fmla="*/ 32027 w 31595"/>
                <a:gd name="connsiteY4" fmla="*/ 15948 h 31595"/>
                <a:gd name="connsiteX5" fmla="*/ 32027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7" y="15948"/>
                  </a:moveTo>
                  <a:cubicBezTo>
                    <a:pt x="32027" y="24713"/>
                    <a:pt x="24993" y="31746"/>
                    <a:pt x="16229" y="31746"/>
                  </a:cubicBezTo>
                  <a:cubicBezTo>
                    <a:pt x="7464" y="31746"/>
                    <a:pt x="431" y="24713"/>
                    <a:pt x="431" y="15948"/>
                  </a:cubicBezTo>
                  <a:cubicBezTo>
                    <a:pt x="431" y="7184"/>
                    <a:pt x="7464" y="150"/>
                    <a:pt x="16229" y="150"/>
                  </a:cubicBezTo>
                  <a:cubicBezTo>
                    <a:pt x="24993" y="150"/>
                    <a:pt x="32027" y="7184"/>
                    <a:pt x="32027" y="15948"/>
                  </a:cubicBezTo>
                  <a:lnTo>
                    <a:pt x="32027"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6" name="Freeform: Shape 185">
              <a:extLst>
                <a:ext uri="{FF2B5EF4-FFF2-40B4-BE49-F238E27FC236}">
                  <a16:creationId xmlns:a16="http://schemas.microsoft.com/office/drawing/2014/main" id="{5E2D49AF-15CD-213F-5158-D6A08C9710C9}"/>
                </a:ext>
              </a:extLst>
            </p:cNvPr>
            <p:cNvSpPr/>
            <p:nvPr/>
          </p:nvSpPr>
          <p:spPr>
            <a:xfrm>
              <a:off x="6621988" y="3288813"/>
              <a:ext cx="31595" cy="31595"/>
            </a:xfrm>
            <a:custGeom>
              <a:avLst/>
              <a:gdLst>
                <a:gd name="connsiteX0" fmla="*/ 32030 w 31595"/>
                <a:gd name="connsiteY0" fmla="*/ 15948 h 31595"/>
                <a:gd name="connsiteX1" fmla="*/ 16232 w 31595"/>
                <a:gd name="connsiteY1" fmla="*/ 31746 h 31595"/>
                <a:gd name="connsiteX2" fmla="*/ 434 w 31595"/>
                <a:gd name="connsiteY2" fmla="*/ 15948 h 31595"/>
                <a:gd name="connsiteX3" fmla="*/ 16232 w 31595"/>
                <a:gd name="connsiteY3" fmla="*/ 150 h 31595"/>
                <a:gd name="connsiteX4" fmla="*/ 32030 w 31595"/>
                <a:gd name="connsiteY4" fmla="*/ 15948 h 31595"/>
                <a:gd name="connsiteX5" fmla="*/ 32030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0" y="15948"/>
                  </a:moveTo>
                  <a:cubicBezTo>
                    <a:pt x="32030" y="24713"/>
                    <a:pt x="24996" y="31746"/>
                    <a:pt x="16232" y="31746"/>
                  </a:cubicBezTo>
                  <a:cubicBezTo>
                    <a:pt x="7467" y="31746"/>
                    <a:pt x="434" y="24713"/>
                    <a:pt x="434" y="15948"/>
                  </a:cubicBezTo>
                  <a:cubicBezTo>
                    <a:pt x="434" y="7184"/>
                    <a:pt x="7467" y="150"/>
                    <a:pt x="16232" y="150"/>
                  </a:cubicBezTo>
                  <a:cubicBezTo>
                    <a:pt x="24996" y="150"/>
                    <a:pt x="32030" y="7184"/>
                    <a:pt x="32030" y="15948"/>
                  </a:cubicBezTo>
                  <a:lnTo>
                    <a:pt x="32030"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7" name="Freeform: Shape 186">
              <a:extLst>
                <a:ext uri="{FF2B5EF4-FFF2-40B4-BE49-F238E27FC236}">
                  <a16:creationId xmlns:a16="http://schemas.microsoft.com/office/drawing/2014/main" id="{E412690E-A6CE-141C-12DA-564D7CCF1209}"/>
                </a:ext>
              </a:extLst>
            </p:cNvPr>
            <p:cNvSpPr/>
            <p:nvPr/>
          </p:nvSpPr>
          <p:spPr>
            <a:xfrm>
              <a:off x="6654444" y="3288813"/>
              <a:ext cx="31595" cy="31595"/>
            </a:xfrm>
            <a:custGeom>
              <a:avLst/>
              <a:gdLst>
                <a:gd name="connsiteX0" fmla="*/ 32033 w 31595"/>
                <a:gd name="connsiteY0" fmla="*/ 15948 h 31595"/>
                <a:gd name="connsiteX1" fmla="*/ 16235 w 31595"/>
                <a:gd name="connsiteY1" fmla="*/ 31746 h 31595"/>
                <a:gd name="connsiteX2" fmla="*/ 437 w 31595"/>
                <a:gd name="connsiteY2" fmla="*/ 15948 h 31595"/>
                <a:gd name="connsiteX3" fmla="*/ 16235 w 31595"/>
                <a:gd name="connsiteY3" fmla="*/ 150 h 31595"/>
                <a:gd name="connsiteX4" fmla="*/ 32033 w 31595"/>
                <a:gd name="connsiteY4" fmla="*/ 15948 h 31595"/>
                <a:gd name="connsiteX5" fmla="*/ 32033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3" y="15948"/>
                  </a:moveTo>
                  <a:cubicBezTo>
                    <a:pt x="32033" y="24713"/>
                    <a:pt x="24999" y="31746"/>
                    <a:pt x="16235" y="31746"/>
                  </a:cubicBezTo>
                  <a:cubicBezTo>
                    <a:pt x="7470" y="31746"/>
                    <a:pt x="437" y="24713"/>
                    <a:pt x="437" y="15948"/>
                  </a:cubicBezTo>
                  <a:cubicBezTo>
                    <a:pt x="437" y="7184"/>
                    <a:pt x="7470" y="150"/>
                    <a:pt x="16235" y="150"/>
                  </a:cubicBezTo>
                  <a:cubicBezTo>
                    <a:pt x="24999" y="150"/>
                    <a:pt x="32033" y="7184"/>
                    <a:pt x="32033" y="15948"/>
                  </a:cubicBezTo>
                  <a:lnTo>
                    <a:pt x="32033"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8" name="Freeform: Shape 187">
              <a:extLst>
                <a:ext uri="{FF2B5EF4-FFF2-40B4-BE49-F238E27FC236}">
                  <a16:creationId xmlns:a16="http://schemas.microsoft.com/office/drawing/2014/main" id="{7E104714-965B-A88E-9B26-08A7329241FB}"/>
                </a:ext>
              </a:extLst>
            </p:cNvPr>
            <p:cNvSpPr/>
            <p:nvPr/>
          </p:nvSpPr>
          <p:spPr>
            <a:xfrm>
              <a:off x="6686901" y="3288813"/>
              <a:ext cx="31595" cy="31595"/>
            </a:xfrm>
            <a:custGeom>
              <a:avLst/>
              <a:gdLst>
                <a:gd name="connsiteX0" fmla="*/ 32036 w 31595"/>
                <a:gd name="connsiteY0" fmla="*/ 15948 h 31595"/>
                <a:gd name="connsiteX1" fmla="*/ 16238 w 31595"/>
                <a:gd name="connsiteY1" fmla="*/ 31746 h 31595"/>
                <a:gd name="connsiteX2" fmla="*/ 440 w 31595"/>
                <a:gd name="connsiteY2" fmla="*/ 15948 h 31595"/>
                <a:gd name="connsiteX3" fmla="*/ 16238 w 31595"/>
                <a:gd name="connsiteY3" fmla="*/ 150 h 31595"/>
                <a:gd name="connsiteX4" fmla="*/ 32036 w 31595"/>
                <a:gd name="connsiteY4" fmla="*/ 15948 h 31595"/>
                <a:gd name="connsiteX5" fmla="*/ 32036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6" y="15948"/>
                  </a:moveTo>
                  <a:cubicBezTo>
                    <a:pt x="32036" y="24713"/>
                    <a:pt x="25002" y="31746"/>
                    <a:pt x="16238" y="31746"/>
                  </a:cubicBezTo>
                  <a:cubicBezTo>
                    <a:pt x="7473" y="31746"/>
                    <a:pt x="440" y="24713"/>
                    <a:pt x="440" y="15948"/>
                  </a:cubicBezTo>
                  <a:cubicBezTo>
                    <a:pt x="440" y="7184"/>
                    <a:pt x="7473" y="150"/>
                    <a:pt x="16238" y="150"/>
                  </a:cubicBezTo>
                  <a:cubicBezTo>
                    <a:pt x="25002" y="150"/>
                    <a:pt x="32036" y="7184"/>
                    <a:pt x="32036" y="15948"/>
                  </a:cubicBezTo>
                  <a:lnTo>
                    <a:pt x="32036"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9" name="Freeform: Shape 188">
              <a:extLst>
                <a:ext uri="{FF2B5EF4-FFF2-40B4-BE49-F238E27FC236}">
                  <a16:creationId xmlns:a16="http://schemas.microsoft.com/office/drawing/2014/main" id="{500DB4EB-A577-0D0A-318A-0483F44A14FD}"/>
                </a:ext>
              </a:extLst>
            </p:cNvPr>
            <p:cNvSpPr/>
            <p:nvPr/>
          </p:nvSpPr>
          <p:spPr>
            <a:xfrm>
              <a:off x="6730174" y="3288813"/>
              <a:ext cx="31595" cy="31595"/>
            </a:xfrm>
            <a:custGeom>
              <a:avLst/>
              <a:gdLst>
                <a:gd name="connsiteX0" fmla="*/ 32040 w 31595"/>
                <a:gd name="connsiteY0" fmla="*/ 15948 h 31595"/>
                <a:gd name="connsiteX1" fmla="*/ 16242 w 31595"/>
                <a:gd name="connsiteY1" fmla="*/ 31746 h 31595"/>
                <a:gd name="connsiteX2" fmla="*/ 444 w 31595"/>
                <a:gd name="connsiteY2" fmla="*/ 15948 h 31595"/>
                <a:gd name="connsiteX3" fmla="*/ 16242 w 31595"/>
                <a:gd name="connsiteY3" fmla="*/ 150 h 31595"/>
                <a:gd name="connsiteX4" fmla="*/ 32040 w 31595"/>
                <a:gd name="connsiteY4" fmla="*/ 15948 h 31595"/>
                <a:gd name="connsiteX5" fmla="*/ 32040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0" y="15948"/>
                  </a:moveTo>
                  <a:cubicBezTo>
                    <a:pt x="32040" y="24713"/>
                    <a:pt x="25006" y="31746"/>
                    <a:pt x="16242" y="31746"/>
                  </a:cubicBezTo>
                  <a:cubicBezTo>
                    <a:pt x="7477" y="31746"/>
                    <a:pt x="444" y="24713"/>
                    <a:pt x="444" y="15948"/>
                  </a:cubicBezTo>
                  <a:cubicBezTo>
                    <a:pt x="444" y="7184"/>
                    <a:pt x="7477" y="150"/>
                    <a:pt x="16242" y="150"/>
                  </a:cubicBezTo>
                  <a:cubicBezTo>
                    <a:pt x="25006" y="150"/>
                    <a:pt x="32040" y="7184"/>
                    <a:pt x="32040" y="15948"/>
                  </a:cubicBezTo>
                  <a:lnTo>
                    <a:pt x="32040"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0" name="Freeform: Shape 189">
              <a:extLst>
                <a:ext uri="{FF2B5EF4-FFF2-40B4-BE49-F238E27FC236}">
                  <a16:creationId xmlns:a16="http://schemas.microsoft.com/office/drawing/2014/main" id="{980CD3B0-DCC7-6814-0AAF-DF6CBBA0B4D0}"/>
                </a:ext>
              </a:extLst>
            </p:cNvPr>
            <p:cNvSpPr/>
            <p:nvPr/>
          </p:nvSpPr>
          <p:spPr>
            <a:xfrm>
              <a:off x="6751818" y="3288813"/>
              <a:ext cx="31595" cy="31595"/>
            </a:xfrm>
            <a:custGeom>
              <a:avLst/>
              <a:gdLst>
                <a:gd name="connsiteX0" fmla="*/ 32042 w 31595"/>
                <a:gd name="connsiteY0" fmla="*/ 15948 h 31595"/>
                <a:gd name="connsiteX1" fmla="*/ 16244 w 31595"/>
                <a:gd name="connsiteY1" fmla="*/ 31746 h 31595"/>
                <a:gd name="connsiteX2" fmla="*/ 446 w 31595"/>
                <a:gd name="connsiteY2" fmla="*/ 15948 h 31595"/>
                <a:gd name="connsiteX3" fmla="*/ 16244 w 31595"/>
                <a:gd name="connsiteY3" fmla="*/ 150 h 31595"/>
                <a:gd name="connsiteX4" fmla="*/ 32042 w 31595"/>
                <a:gd name="connsiteY4" fmla="*/ 15948 h 31595"/>
                <a:gd name="connsiteX5" fmla="*/ 32042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2" y="15948"/>
                  </a:moveTo>
                  <a:cubicBezTo>
                    <a:pt x="32042" y="24713"/>
                    <a:pt x="25008" y="31746"/>
                    <a:pt x="16244" y="31746"/>
                  </a:cubicBezTo>
                  <a:cubicBezTo>
                    <a:pt x="7479" y="31746"/>
                    <a:pt x="446" y="24713"/>
                    <a:pt x="446" y="15948"/>
                  </a:cubicBezTo>
                  <a:cubicBezTo>
                    <a:pt x="446" y="7184"/>
                    <a:pt x="7479" y="150"/>
                    <a:pt x="16244" y="150"/>
                  </a:cubicBezTo>
                  <a:cubicBezTo>
                    <a:pt x="25008" y="150"/>
                    <a:pt x="32042" y="7184"/>
                    <a:pt x="32042" y="15948"/>
                  </a:cubicBezTo>
                  <a:lnTo>
                    <a:pt x="32042"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1" name="Freeform: Shape 190">
              <a:extLst>
                <a:ext uri="{FF2B5EF4-FFF2-40B4-BE49-F238E27FC236}">
                  <a16:creationId xmlns:a16="http://schemas.microsoft.com/office/drawing/2014/main" id="{E154D3C3-A700-FA4D-A049-DA93BA8A32A1}"/>
                </a:ext>
              </a:extLst>
            </p:cNvPr>
            <p:cNvSpPr/>
            <p:nvPr/>
          </p:nvSpPr>
          <p:spPr>
            <a:xfrm>
              <a:off x="6784392" y="3288813"/>
              <a:ext cx="31595" cy="31595"/>
            </a:xfrm>
            <a:custGeom>
              <a:avLst/>
              <a:gdLst>
                <a:gd name="connsiteX0" fmla="*/ 32045 w 31595"/>
                <a:gd name="connsiteY0" fmla="*/ 15948 h 31595"/>
                <a:gd name="connsiteX1" fmla="*/ 16247 w 31595"/>
                <a:gd name="connsiteY1" fmla="*/ 31746 h 31595"/>
                <a:gd name="connsiteX2" fmla="*/ 449 w 31595"/>
                <a:gd name="connsiteY2" fmla="*/ 15948 h 31595"/>
                <a:gd name="connsiteX3" fmla="*/ 16247 w 31595"/>
                <a:gd name="connsiteY3" fmla="*/ 150 h 31595"/>
                <a:gd name="connsiteX4" fmla="*/ 32045 w 31595"/>
                <a:gd name="connsiteY4" fmla="*/ 15948 h 31595"/>
                <a:gd name="connsiteX5" fmla="*/ 32045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5" y="15948"/>
                  </a:moveTo>
                  <a:cubicBezTo>
                    <a:pt x="32045" y="24713"/>
                    <a:pt x="25011" y="31746"/>
                    <a:pt x="16247" y="31746"/>
                  </a:cubicBezTo>
                  <a:cubicBezTo>
                    <a:pt x="7482" y="31746"/>
                    <a:pt x="449" y="24713"/>
                    <a:pt x="449" y="15948"/>
                  </a:cubicBezTo>
                  <a:cubicBezTo>
                    <a:pt x="449" y="7184"/>
                    <a:pt x="7482" y="150"/>
                    <a:pt x="16247" y="150"/>
                  </a:cubicBezTo>
                  <a:cubicBezTo>
                    <a:pt x="25011" y="150"/>
                    <a:pt x="32045" y="7184"/>
                    <a:pt x="32045" y="15948"/>
                  </a:cubicBezTo>
                  <a:lnTo>
                    <a:pt x="32045"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2" name="Freeform: Shape 191">
              <a:extLst>
                <a:ext uri="{FF2B5EF4-FFF2-40B4-BE49-F238E27FC236}">
                  <a16:creationId xmlns:a16="http://schemas.microsoft.com/office/drawing/2014/main" id="{086E1767-BDC6-1056-76BC-C797850CF037}"/>
                </a:ext>
              </a:extLst>
            </p:cNvPr>
            <p:cNvSpPr/>
            <p:nvPr/>
          </p:nvSpPr>
          <p:spPr>
            <a:xfrm>
              <a:off x="6870954" y="3288813"/>
              <a:ext cx="31595" cy="31595"/>
            </a:xfrm>
            <a:custGeom>
              <a:avLst/>
              <a:gdLst>
                <a:gd name="connsiteX0" fmla="*/ 32053 w 31595"/>
                <a:gd name="connsiteY0" fmla="*/ 15948 h 31595"/>
                <a:gd name="connsiteX1" fmla="*/ 16255 w 31595"/>
                <a:gd name="connsiteY1" fmla="*/ 31746 h 31595"/>
                <a:gd name="connsiteX2" fmla="*/ 457 w 31595"/>
                <a:gd name="connsiteY2" fmla="*/ 15948 h 31595"/>
                <a:gd name="connsiteX3" fmla="*/ 16255 w 31595"/>
                <a:gd name="connsiteY3" fmla="*/ 150 h 31595"/>
                <a:gd name="connsiteX4" fmla="*/ 32053 w 31595"/>
                <a:gd name="connsiteY4" fmla="*/ 15948 h 31595"/>
                <a:gd name="connsiteX5" fmla="*/ 32053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3" y="15948"/>
                  </a:moveTo>
                  <a:cubicBezTo>
                    <a:pt x="32053" y="24713"/>
                    <a:pt x="25019" y="31746"/>
                    <a:pt x="16255" y="31746"/>
                  </a:cubicBezTo>
                  <a:cubicBezTo>
                    <a:pt x="7490" y="31746"/>
                    <a:pt x="457" y="24713"/>
                    <a:pt x="457" y="15948"/>
                  </a:cubicBezTo>
                  <a:cubicBezTo>
                    <a:pt x="457" y="7184"/>
                    <a:pt x="7490" y="150"/>
                    <a:pt x="16255" y="150"/>
                  </a:cubicBezTo>
                  <a:cubicBezTo>
                    <a:pt x="25019" y="150"/>
                    <a:pt x="32053" y="7184"/>
                    <a:pt x="32053" y="15948"/>
                  </a:cubicBezTo>
                  <a:lnTo>
                    <a:pt x="32053"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3" name="Freeform: Shape 192">
              <a:extLst>
                <a:ext uri="{FF2B5EF4-FFF2-40B4-BE49-F238E27FC236}">
                  <a16:creationId xmlns:a16="http://schemas.microsoft.com/office/drawing/2014/main" id="{A4C8B4D5-12A7-9B7D-29B8-DD476FAAEAD9}"/>
                </a:ext>
              </a:extLst>
            </p:cNvPr>
            <p:cNvSpPr/>
            <p:nvPr/>
          </p:nvSpPr>
          <p:spPr>
            <a:xfrm>
              <a:off x="6816860" y="3288813"/>
              <a:ext cx="31595" cy="31595"/>
            </a:xfrm>
            <a:custGeom>
              <a:avLst/>
              <a:gdLst>
                <a:gd name="connsiteX0" fmla="*/ 32048 w 31595"/>
                <a:gd name="connsiteY0" fmla="*/ 15948 h 31595"/>
                <a:gd name="connsiteX1" fmla="*/ 16250 w 31595"/>
                <a:gd name="connsiteY1" fmla="*/ 31746 h 31595"/>
                <a:gd name="connsiteX2" fmla="*/ 452 w 31595"/>
                <a:gd name="connsiteY2" fmla="*/ 15948 h 31595"/>
                <a:gd name="connsiteX3" fmla="*/ 16250 w 31595"/>
                <a:gd name="connsiteY3" fmla="*/ 150 h 31595"/>
                <a:gd name="connsiteX4" fmla="*/ 32048 w 31595"/>
                <a:gd name="connsiteY4" fmla="*/ 15948 h 31595"/>
                <a:gd name="connsiteX5" fmla="*/ 32048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8" y="15948"/>
                  </a:moveTo>
                  <a:cubicBezTo>
                    <a:pt x="32048" y="24713"/>
                    <a:pt x="25014" y="31746"/>
                    <a:pt x="16250" y="31746"/>
                  </a:cubicBezTo>
                  <a:cubicBezTo>
                    <a:pt x="7485" y="31746"/>
                    <a:pt x="452" y="24713"/>
                    <a:pt x="452" y="15948"/>
                  </a:cubicBezTo>
                  <a:cubicBezTo>
                    <a:pt x="452" y="7184"/>
                    <a:pt x="7485" y="150"/>
                    <a:pt x="16250" y="150"/>
                  </a:cubicBezTo>
                  <a:cubicBezTo>
                    <a:pt x="25014" y="150"/>
                    <a:pt x="32048" y="7184"/>
                    <a:pt x="32048" y="15948"/>
                  </a:cubicBezTo>
                  <a:lnTo>
                    <a:pt x="32048"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4" name="Freeform: Shape 193">
              <a:extLst>
                <a:ext uri="{FF2B5EF4-FFF2-40B4-BE49-F238E27FC236}">
                  <a16:creationId xmlns:a16="http://schemas.microsoft.com/office/drawing/2014/main" id="{F43D2E91-02E2-F9BC-411A-4A17C39E991F}"/>
                </a:ext>
              </a:extLst>
            </p:cNvPr>
            <p:cNvSpPr/>
            <p:nvPr/>
          </p:nvSpPr>
          <p:spPr>
            <a:xfrm>
              <a:off x="6849331" y="3288813"/>
              <a:ext cx="31595" cy="31595"/>
            </a:xfrm>
            <a:custGeom>
              <a:avLst/>
              <a:gdLst>
                <a:gd name="connsiteX0" fmla="*/ 32051 w 31595"/>
                <a:gd name="connsiteY0" fmla="*/ 15948 h 31595"/>
                <a:gd name="connsiteX1" fmla="*/ 16253 w 31595"/>
                <a:gd name="connsiteY1" fmla="*/ 31746 h 31595"/>
                <a:gd name="connsiteX2" fmla="*/ 455 w 31595"/>
                <a:gd name="connsiteY2" fmla="*/ 15948 h 31595"/>
                <a:gd name="connsiteX3" fmla="*/ 16253 w 31595"/>
                <a:gd name="connsiteY3" fmla="*/ 150 h 31595"/>
                <a:gd name="connsiteX4" fmla="*/ 32051 w 31595"/>
                <a:gd name="connsiteY4" fmla="*/ 15948 h 31595"/>
                <a:gd name="connsiteX5" fmla="*/ 32051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1" y="15948"/>
                  </a:moveTo>
                  <a:cubicBezTo>
                    <a:pt x="32051" y="24713"/>
                    <a:pt x="25017" y="31746"/>
                    <a:pt x="16253" y="31746"/>
                  </a:cubicBezTo>
                  <a:cubicBezTo>
                    <a:pt x="7488" y="31746"/>
                    <a:pt x="455" y="24713"/>
                    <a:pt x="455" y="15948"/>
                  </a:cubicBezTo>
                  <a:cubicBezTo>
                    <a:pt x="455" y="7184"/>
                    <a:pt x="7488" y="150"/>
                    <a:pt x="16253" y="150"/>
                  </a:cubicBezTo>
                  <a:cubicBezTo>
                    <a:pt x="25017" y="150"/>
                    <a:pt x="32051" y="7184"/>
                    <a:pt x="32051" y="15948"/>
                  </a:cubicBezTo>
                  <a:lnTo>
                    <a:pt x="32051"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5" name="Freeform: Shape 194">
              <a:extLst>
                <a:ext uri="{FF2B5EF4-FFF2-40B4-BE49-F238E27FC236}">
                  <a16:creationId xmlns:a16="http://schemas.microsoft.com/office/drawing/2014/main" id="{6028702A-349F-1AF3-96F5-3AAF5779D99D}"/>
                </a:ext>
              </a:extLst>
            </p:cNvPr>
            <p:cNvSpPr/>
            <p:nvPr/>
          </p:nvSpPr>
          <p:spPr>
            <a:xfrm>
              <a:off x="6903448" y="3288813"/>
              <a:ext cx="31595" cy="31595"/>
            </a:xfrm>
            <a:custGeom>
              <a:avLst/>
              <a:gdLst>
                <a:gd name="connsiteX0" fmla="*/ 32056 w 31595"/>
                <a:gd name="connsiteY0" fmla="*/ 15948 h 31595"/>
                <a:gd name="connsiteX1" fmla="*/ 16258 w 31595"/>
                <a:gd name="connsiteY1" fmla="*/ 31746 h 31595"/>
                <a:gd name="connsiteX2" fmla="*/ 460 w 31595"/>
                <a:gd name="connsiteY2" fmla="*/ 15948 h 31595"/>
                <a:gd name="connsiteX3" fmla="*/ 16258 w 31595"/>
                <a:gd name="connsiteY3" fmla="*/ 150 h 31595"/>
                <a:gd name="connsiteX4" fmla="*/ 32056 w 31595"/>
                <a:gd name="connsiteY4" fmla="*/ 15948 h 31595"/>
                <a:gd name="connsiteX5" fmla="*/ 32056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6" y="15948"/>
                  </a:moveTo>
                  <a:cubicBezTo>
                    <a:pt x="32056" y="24713"/>
                    <a:pt x="25022" y="31746"/>
                    <a:pt x="16258" y="31746"/>
                  </a:cubicBezTo>
                  <a:cubicBezTo>
                    <a:pt x="7493" y="31746"/>
                    <a:pt x="460" y="24713"/>
                    <a:pt x="460" y="15948"/>
                  </a:cubicBezTo>
                  <a:cubicBezTo>
                    <a:pt x="460" y="7184"/>
                    <a:pt x="7493" y="150"/>
                    <a:pt x="16258" y="150"/>
                  </a:cubicBezTo>
                  <a:cubicBezTo>
                    <a:pt x="25022" y="150"/>
                    <a:pt x="32056" y="7184"/>
                    <a:pt x="32056" y="15948"/>
                  </a:cubicBezTo>
                  <a:lnTo>
                    <a:pt x="32056"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6" name="Freeform: Shape 195">
              <a:extLst>
                <a:ext uri="{FF2B5EF4-FFF2-40B4-BE49-F238E27FC236}">
                  <a16:creationId xmlns:a16="http://schemas.microsoft.com/office/drawing/2014/main" id="{388A1520-C26D-C758-9093-85C6826F5AB3}"/>
                </a:ext>
              </a:extLst>
            </p:cNvPr>
            <p:cNvSpPr/>
            <p:nvPr/>
          </p:nvSpPr>
          <p:spPr>
            <a:xfrm>
              <a:off x="6935896" y="3288813"/>
              <a:ext cx="31595" cy="31595"/>
            </a:xfrm>
            <a:custGeom>
              <a:avLst/>
              <a:gdLst>
                <a:gd name="connsiteX0" fmla="*/ 32059 w 31595"/>
                <a:gd name="connsiteY0" fmla="*/ 15948 h 31595"/>
                <a:gd name="connsiteX1" fmla="*/ 16261 w 31595"/>
                <a:gd name="connsiteY1" fmla="*/ 31746 h 31595"/>
                <a:gd name="connsiteX2" fmla="*/ 463 w 31595"/>
                <a:gd name="connsiteY2" fmla="*/ 15948 h 31595"/>
                <a:gd name="connsiteX3" fmla="*/ 16261 w 31595"/>
                <a:gd name="connsiteY3" fmla="*/ 150 h 31595"/>
                <a:gd name="connsiteX4" fmla="*/ 32059 w 31595"/>
                <a:gd name="connsiteY4" fmla="*/ 15948 h 31595"/>
                <a:gd name="connsiteX5" fmla="*/ 32059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9" y="15948"/>
                  </a:moveTo>
                  <a:cubicBezTo>
                    <a:pt x="32059" y="24713"/>
                    <a:pt x="25025" y="31746"/>
                    <a:pt x="16261" y="31746"/>
                  </a:cubicBezTo>
                  <a:cubicBezTo>
                    <a:pt x="7496" y="31746"/>
                    <a:pt x="463" y="24713"/>
                    <a:pt x="463" y="15948"/>
                  </a:cubicBezTo>
                  <a:cubicBezTo>
                    <a:pt x="463" y="7184"/>
                    <a:pt x="7496" y="150"/>
                    <a:pt x="16261" y="150"/>
                  </a:cubicBezTo>
                  <a:cubicBezTo>
                    <a:pt x="25025" y="150"/>
                    <a:pt x="32059" y="7184"/>
                    <a:pt x="32059" y="15948"/>
                  </a:cubicBezTo>
                  <a:lnTo>
                    <a:pt x="32059"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7" name="Freeform: Shape 196">
              <a:extLst>
                <a:ext uri="{FF2B5EF4-FFF2-40B4-BE49-F238E27FC236}">
                  <a16:creationId xmlns:a16="http://schemas.microsoft.com/office/drawing/2014/main" id="{8BDD3F36-0CDB-0F39-852B-0B727BCE8A82}"/>
                </a:ext>
              </a:extLst>
            </p:cNvPr>
            <p:cNvSpPr/>
            <p:nvPr/>
          </p:nvSpPr>
          <p:spPr>
            <a:xfrm>
              <a:off x="6957530" y="3288813"/>
              <a:ext cx="31595" cy="31595"/>
            </a:xfrm>
            <a:custGeom>
              <a:avLst/>
              <a:gdLst>
                <a:gd name="connsiteX0" fmla="*/ 32061 w 31595"/>
                <a:gd name="connsiteY0" fmla="*/ 15948 h 31595"/>
                <a:gd name="connsiteX1" fmla="*/ 16263 w 31595"/>
                <a:gd name="connsiteY1" fmla="*/ 31746 h 31595"/>
                <a:gd name="connsiteX2" fmla="*/ 465 w 31595"/>
                <a:gd name="connsiteY2" fmla="*/ 15948 h 31595"/>
                <a:gd name="connsiteX3" fmla="*/ 16263 w 31595"/>
                <a:gd name="connsiteY3" fmla="*/ 150 h 31595"/>
                <a:gd name="connsiteX4" fmla="*/ 32061 w 31595"/>
                <a:gd name="connsiteY4" fmla="*/ 15948 h 31595"/>
                <a:gd name="connsiteX5" fmla="*/ 32061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61" y="15948"/>
                  </a:moveTo>
                  <a:cubicBezTo>
                    <a:pt x="32061" y="24713"/>
                    <a:pt x="25027" y="31746"/>
                    <a:pt x="16263" y="31746"/>
                  </a:cubicBezTo>
                  <a:cubicBezTo>
                    <a:pt x="7498" y="31746"/>
                    <a:pt x="465" y="24713"/>
                    <a:pt x="465" y="15948"/>
                  </a:cubicBezTo>
                  <a:cubicBezTo>
                    <a:pt x="465" y="7184"/>
                    <a:pt x="7498" y="150"/>
                    <a:pt x="16263" y="150"/>
                  </a:cubicBezTo>
                  <a:cubicBezTo>
                    <a:pt x="25027" y="150"/>
                    <a:pt x="32061" y="7184"/>
                    <a:pt x="32061" y="15948"/>
                  </a:cubicBezTo>
                  <a:lnTo>
                    <a:pt x="32061"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8" name="Freeform: Shape 197">
              <a:extLst>
                <a:ext uri="{FF2B5EF4-FFF2-40B4-BE49-F238E27FC236}">
                  <a16:creationId xmlns:a16="http://schemas.microsoft.com/office/drawing/2014/main" id="{84DD3597-21F8-31FF-6AE0-C26D1BB66C4D}"/>
                </a:ext>
              </a:extLst>
            </p:cNvPr>
            <p:cNvSpPr/>
            <p:nvPr/>
          </p:nvSpPr>
          <p:spPr>
            <a:xfrm>
              <a:off x="7044151" y="3288813"/>
              <a:ext cx="31595" cy="31595"/>
            </a:xfrm>
            <a:custGeom>
              <a:avLst/>
              <a:gdLst>
                <a:gd name="connsiteX0" fmla="*/ 32069 w 31595"/>
                <a:gd name="connsiteY0" fmla="*/ 15948 h 31595"/>
                <a:gd name="connsiteX1" fmla="*/ 16271 w 31595"/>
                <a:gd name="connsiteY1" fmla="*/ 31746 h 31595"/>
                <a:gd name="connsiteX2" fmla="*/ 473 w 31595"/>
                <a:gd name="connsiteY2" fmla="*/ 15948 h 31595"/>
                <a:gd name="connsiteX3" fmla="*/ 16271 w 31595"/>
                <a:gd name="connsiteY3" fmla="*/ 150 h 31595"/>
                <a:gd name="connsiteX4" fmla="*/ 32069 w 31595"/>
                <a:gd name="connsiteY4" fmla="*/ 15948 h 31595"/>
                <a:gd name="connsiteX5" fmla="*/ 32069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69" y="15948"/>
                  </a:moveTo>
                  <a:cubicBezTo>
                    <a:pt x="32069" y="24713"/>
                    <a:pt x="25035" y="31746"/>
                    <a:pt x="16271" y="31746"/>
                  </a:cubicBezTo>
                  <a:cubicBezTo>
                    <a:pt x="7506" y="31746"/>
                    <a:pt x="473" y="24713"/>
                    <a:pt x="473" y="15948"/>
                  </a:cubicBezTo>
                  <a:cubicBezTo>
                    <a:pt x="473" y="7184"/>
                    <a:pt x="7506" y="150"/>
                    <a:pt x="16271" y="150"/>
                  </a:cubicBezTo>
                  <a:cubicBezTo>
                    <a:pt x="25035" y="150"/>
                    <a:pt x="32069" y="7184"/>
                    <a:pt x="32069" y="15948"/>
                  </a:cubicBezTo>
                  <a:lnTo>
                    <a:pt x="32069" y="15948"/>
                  </a:ln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199" name="Graphic 25">
            <a:extLst>
              <a:ext uri="{FF2B5EF4-FFF2-40B4-BE49-F238E27FC236}">
                <a16:creationId xmlns:a16="http://schemas.microsoft.com/office/drawing/2014/main" id="{E2D042B9-C7A8-8259-C72E-9745E246BBD1}"/>
              </a:ext>
            </a:extLst>
          </p:cNvPr>
          <p:cNvGrpSpPr/>
          <p:nvPr/>
        </p:nvGrpSpPr>
        <p:grpSpPr>
          <a:xfrm>
            <a:off x="2383531" y="1693644"/>
            <a:ext cx="6396046" cy="2006538"/>
            <a:chOff x="1987120" y="1662396"/>
            <a:chExt cx="4912361" cy="2006538"/>
          </a:xfrm>
        </p:grpSpPr>
        <p:sp>
          <p:nvSpPr>
            <p:cNvPr id="200" name="Freeform: Shape 199">
              <a:extLst>
                <a:ext uri="{FF2B5EF4-FFF2-40B4-BE49-F238E27FC236}">
                  <a16:creationId xmlns:a16="http://schemas.microsoft.com/office/drawing/2014/main" id="{4A22F2F6-AB1D-A19D-D18B-31245579CD72}"/>
                </a:ext>
              </a:extLst>
            </p:cNvPr>
            <p:cNvSpPr/>
            <p:nvPr/>
          </p:nvSpPr>
          <p:spPr>
            <a:xfrm>
              <a:off x="2598690" y="1726561"/>
              <a:ext cx="31595" cy="31595"/>
            </a:xfrm>
            <a:custGeom>
              <a:avLst/>
              <a:gdLst>
                <a:gd name="connsiteX0" fmla="*/ 31658 w 31595"/>
                <a:gd name="connsiteY0" fmla="*/ 15804 h 31595"/>
                <a:gd name="connsiteX1" fmla="*/ 15860 w 31595"/>
                <a:gd name="connsiteY1" fmla="*/ 31602 h 31595"/>
                <a:gd name="connsiteX2" fmla="*/ 62 w 31595"/>
                <a:gd name="connsiteY2" fmla="*/ 15804 h 31595"/>
                <a:gd name="connsiteX3" fmla="*/ 15860 w 31595"/>
                <a:gd name="connsiteY3" fmla="*/ 6 h 31595"/>
                <a:gd name="connsiteX4" fmla="*/ 31658 w 31595"/>
                <a:gd name="connsiteY4" fmla="*/ 15804 h 31595"/>
                <a:gd name="connsiteX5" fmla="*/ 31658 w 31595"/>
                <a:gd name="connsiteY5" fmla="*/ 1580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58" y="15804"/>
                  </a:moveTo>
                  <a:cubicBezTo>
                    <a:pt x="31658" y="24568"/>
                    <a:pt x="24625" y="31602"/>
                    <a:pt x="15860" y="31602"/>
                  </a:cubicBezTo>
                  <a:cubicBezTo>
                    <a:pt x="7095" y="31602"/>
                    <a:pt x="62" y="24568"/>
                    <a:pt x="62" y="15804"/>
                  </a:cubicBezTo>
                  <a:cubicBezTo>
                    <a:pt x="62" y="7039"/>
                    <a:pt x="7095" y="6"/>
                    <a:pt x="15860" y="6"/>
                  </a:cubicBezTo>
                  <a:cubicBezTo>
                    <a:pt x="24625" y="6"/>
                    <a:pt x="31658" y="7039"/>
                    <a:pt x="31658" y="15804"/>
                  </a:cubicBezTo>
                  <a:lnTo>
                    <a:pt x="31658" y="15804"/>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1" name="Freeform: Shape 200">
              <a:extLst>
                <a:ext uri="{FF2B5EF4-FFF2-40B4-BE49-F238E27FC236}">
                  <a16:creationId xmlns:a16="http://schemas.microsoft.com/office/drawing/2014/main" id="{98EF66A0-A0E7-5EB7-2402-DEE4958BAA4E}"/>
                </a:ext>
              </a:extLst>
            </p:cNvPr>
            <p:cNvSpPr/>
            <p:nvPr/>
          </p:nvSpPr>
          <p:spPr>
            <a:xfrm>
              <a:off x="3074897" y="1845585"/>
              <a:ext cx="31595" cy="31595"/>
            </a:xfrm>
            <a:custGeom>
              <a:avLst/>
              <a:gdLst>
                <a:gd name="connsiteX0" fmla="*/ 31702 w 31595"/>
                <a:gd name="connsiteY0" fmla="*/ 15815 h 31595"/>
                <a:gd name="connsiteX1" fmla="*/ 15904 w 31595"/>
                <a:gd name="connsiteY1" fmla="*/ 31613 h 31595"/>
                <a:gd name="connsiteX2" fmla="*/ 106 w 31595"/>
                <a:gd name="connsiteY2" fmla="*/ 15815 h 31595"/>
                <a:gd name="connsiteX3" fmla="*/ 15904 w 31595"/>
                <a:gd name="connsiteY3" fmla="*/ 17 h 31595"/>
                <a:gd name="connsiteX4" fmla="*/ 31702 w 31595"/>
                <a:gd name="connsiteY4" fmla="*/ 15815 h 31595"/>
                <a:gd name="connsiteX5" fmla="*/ 31702 w 31595"/>
                <a:gd name="connsiteY5" fmla="*/ 1581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02" y="15815"/>
                  </a:moveTo>
                  <a:cubicBezTo>
                    <a:pt x="31702" y="24579"/>
                    <a:pt x="24669" y="31613"/>
                    <a:pt x="15904" y="31613"/>
                  </a:cubicBezTo>
                  <a:cubicBezTo>
                    <a:pt x="7139" y="31613"/>
                    <a:pt x="106" y="24579"/>
                    <a:pt x="106" y="15815"/>
                  </a:cubicBezTo>
                  <a:cubicBezTo>
                    <a:pt x="106" y="7050"/>
                    <a:pt x="7139" y="17"/>
                    <a:pt x="15904" y="17"/>
                  </a:cubicBezTo>
                  <a:cubicBezTo>
                    <a:pt x="24669" y="17"/>
                    <a:pt x="31702" y="7050"/>
                    <a:pt x="31702" y="15815"/>
                  </a:cubicBezTo>
                  <a:lnTo>
                    <a:pt x="31702" y="15815"/>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2" name="Freeform: Shape 201">
              <a:extLst>
                <a:ext uri="{FF2B5EF4-FFF2-40B4-BE49-F238E27FC236}">
                  <a16:creationId xmlns:a16="http://schemas.microsoft.com/office/drawing/2014/main" id="{D65FEFE6-F6EE-FD9E-4692-FB3C6E046569}"/>
                </a:ext>
              </a:extLst>
            </p:cNvPr>
            <p:cNvSpPr/>
            <p:nvPr/>
          </p:nvSpPr>
          <p:spPr>
            <a:xfrm>
              <a:off x="3233524" y="1933988"/>
              <a:ext cx="31595" cy="31595"/>
            </a:xfrm>
            <a:custGeom>
              <a:avLst/>
              <a:gdLst>
                <a:gd name="connsiteX0" fmla="*/ 31717 w 31595"/>
                <a:gd name="connsiteY0" fmla="*/ 15823 h 31595"/>
                <a:gd name="connsiteX1" fmla="*/ 15919 w 31595"/>
                <a:gd name="connsiteY1" fmla="*/ 31621 h 31595"/>
                <a:gd name="connsiteX2" fmla="*/ 121 w 31595"/>
                <a:gd name="connsiteY2" fmla="*/ 15823 h 31595"/>
                <a:gd name="connsiteX3" fmla="*/ 15919 w 31595"/>
                <a:gd name="connsiteY3" fmla="*/ 25 h 31595"/>
                <a:gd name="connsiteX4" fmla="*/ 31717 w 31595"/>
                <a:gd name="connsiteY4" fmla="*/ 15823 h 31595"/>
                <a:gd name="connsiteX5" fmla="*/ 31717 w 31595"/>
                <a:gd name="connsiteY5" fmla="*/ 1582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17" y="15823"/>
                  </a:moveTo>
                  <a:cubicBezTo>
                    <a:pt x="31717" y="24587"/>
                    <a:pt x="24683" y="31621"/>
                    <a:pt x="15919" y="31621"/>
                  </a:cubicBezTo>
                  <a:cubicBezTo>
                    <a:pt x="7154" y="31621"/>
                    <a:pt x="121" y="24587"/>
                    <a:pt x="121" y="15823"/>
                  </a:cubicBezTo>
                  <a:cubicBezTo>
                    <a:pt x="121" y="7058"/>
                    <a:pt x="7154" y="25"/>
                    <a:pt x="15919" y="25"/>
                  </a:cubicBezTo>
                  <a:cubicBezTo>
                    <a:pt x="24683" y="25"/>
                    <a:pt x="31717" y="7058"/>
                    <a:pt x="31717" y="15823"/>
                  </a:cubicBezTo>
                  <a:lnTo>
                    <a:pt x="31717" y="15823"/>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3" name="Freeform: Shape 202">
              <a:extLst>
                <a:ext uri="{FF2B5EF4-FFF2-40B4-BE49-F238E27FC236}">
                  <a16:creationId xmlns:a16="http://schemas.microsoft.com/office/drawing/2014/main" id="{D3AE6979-4804-E6A1-F1F8-CB05C05B156F}"/>
                </a:ext>
              </a:extLst>
            </p:cNvPr>
            <p:cNvSpPr/>
            <p:nvPr/>
          </p:nvSpPr>
          <p:spPr>
            <a:xfrm>
              <a:off x="3482394" y="2096294"/>
              <a:ext cx="31595" cy="31595"/>
            </a:xfrm>
            <a:custGeom>
              <a:avLst/>
              <a:gdLst>
                <a:gd name="connsiteX0" fmla="*/ 31740 w 31595"/>
                <a:gd name="connsiteY0" fmla="*/ 15838 h 31595"/>
                <a:gd name="connsiteX1" fmla="*/ 15942 w 31595"/>
                <a:gd name="connsiteY1" fmla="*/ 31636 h 31595"/>
                <a:gd name="connsiteX2" fmla="*/ 144 w 31595"/>
                <a:gd name="connsiteY2" fmla="*/ 15838 h 31595"/>
                <a:gd name="connsiteX3" fmla="*/ 15942 w 31595"/>
                <a:gd name="connsiteY3" fmla="*/ 40 h 31595"/>
                <a:gd name="connsiteX4" fmla="*/ 31740 w 31595"/>
                <a:gd name="connsiteY4" fmla="*/ 15838 h 31595"/>
                <a:gd name="connsiteX5" fmla="*/ 31740 w 31595"/>
                <a:gd name="connsiteY5" fmla="*/ 1583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40" y="15838"/>
                  </a:moveTo>
                  <a:cubicBezTo>
                    <a:pt x="31740" y="24602"/>
                    <a:pt x="24706" y="31636"/>
                    <a:pt x="15942" y="31636"/>
                  </a:cubicBezTo>
                  <a:cubicBezTo>
                    <a:pt x="7177" y="31636"/>
                    <a:pt x="144" y="24602"/>
                    <a:pt x="144" y="15838"/>
                  </a:cubicBezTo>
                  <a:cubicBezTo>
                    <a:pt x="144" y="7073"/>
                    <a:pt x="7177" y="40"/>
                    <a:pt x="15942" y="40"/>
                  </a:cubicBezTo>
                  <a:cubicBezTo>
                    <a:pt x="24706" y="40"/>
                    <a:pt x="31740" y="7073"/>
                    <a:pt x="31740" y="15838"/>
                  </a:cubicBezTo>
                  <a:lnTo>
                    <a:pt x="31740" y="15838"/>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4" name="Freeform: Shape 203">
              <a:extLst>
                <a:ext uri="{FF2B5EF4-FFF2-40B4-BE49-F238E27FC236}">
                  <a16:creationId xmlns:a16="http://schemas.microsoft.com/office/drawing/2014/main" id="{4F0A8959-306C-B7B4-C732-15B37B944CB8}"/>
                </a:ext>
              </a:extLst>
            </p:cNvPr>
            <p:cNvSpPr/>
            <p:nvPr/>
          </p:nvSpPr>
          <p:spPr>
            <a:xfrm>
              <a:off x="3591572" y="2183291"/>
              <a:ext cx="31595" cy="31595"/>
            </a:xfrm>
            <a:custGeom>
              <a:avLst/>
              <a:gdLst>
                <a:gd name="connsiteX0" fmla="*/ 31750 w 31595"/>
                <a:gd name="connsiteY0" fmla="*/ 15846 h 31595"/>
                <a:gd name="connsiteX1" fmla="*/ 15952 w 31595"/>
                <a:gd name="connsiteY1" fmla="*/ 31644 h 31595"/>
                <a:gd name="connsiteX2" fmla="*/ 154 w 31595"/>
                <a:gd name="connsiteY2" fmla="*/ 15846 h 31595"/>
                <a:gd name="connsiteX3" fmla="*/ 15952 w 31595"/>
                <a:gd name="connsiteY3" fmla="*/ 48 h 31595"/>
                <a:gd name="connsiteX4" fmla="*/ 31750 w 31595"/>
                <a:gd name="connsiteY4" fmla="*/ 15846 h 31595"/>
                <a:gd name="connsiteX5" fmla="*/ 31750 w 31595"/>
                <a:gd name="connsiteY5" fmla="*/ 1584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50" y="15846"/>
                  </a:moveTo>
                  <a:cubicBezTo>
                    <a:pt x="31750" y="24610"/>
                    <a:pt x="24716" y="31644"/>
                    <a:pt x="15952" y="31644"/>
                  </a:cubicBezTo>
                  <a:cubicBezTo>
                    <a:pt x="7187" y="31644"/>
                    <a:pt x="154" y="24610"/>
                    <a:pt x="154" y="15846"/>
                  </a:cubicBezTo>
                  <a:cubicBezTo>
                    <a:pt x="154" y="7081"/>
                    <a:pt x="7187" y="48"/>
                    <a:pt x="15952" y="48"/>
                  </a:cubicBezTo>
                  <a:cubicBezTo>
                    <a:pt x="24716" y="48"/>
                    <a:pt x="31750" y="7081"/>
                    <a:pt x="31750" y="15846"/>
                  </a:cubicBezTo>
                  <a:lnTo>
                    <a:pt x="31750" y="1584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5" name="Freeform: Shape 204">
              <a:extLst>
                <a:ext uri="{FF2B5EF4-FFF2-40B4-BE49-F238E27FC236}">
                  <a16:creationId xmlns:a16="http://schemas.microsoft.com/office/drawing/2014/main" id="{16A851D2-5828-8312-9A76-713E1A2A6A9D}"/>
                </a:ext>
              </a:extLst>
            </p:cNvPr>
            <p:cNvSpPr/>
            <p:nvPr/>
          </p:nvSpPr>
          <p:spPr>
            <a:xfrm>
              <a:off x="4457421" y="2701264"/>
              <a:ext cx="31595" cy="31595"/>
            </a:xfrm>
            <a:custGeom>
              <a:avLst/>
              <a:gdLst>
                <a:gd name="connsiteX0" fmla="*/ 31830 w 31595"/>
                <a:gd name="connsiteY0" fmla="*/ 15894 h 31595"/>
                <a:gd name="connsiteX1" fmla="*/ 16032 w 31595"/>
                <a:gd name="connsiteY1" fmla="*/ 31692 h 31595"/>
                <a:gd name="connsiteX2" fmla="*/ 234 w 31595"/>
                <a:gd name="connsiteY2" fmla="*/ 15894 h 31595"/>
                <a:gd name="connsiteX3" fmla="*/ 16032 w 31595"/>
                <a:gd name="connsiteY3" fmla="*/ 96 h 31595"/>
                <a:gd name="connsiteX4" fmla="*/ 31830 w 31595"/>
                <a:gd name="connsiteY4" fmla="*/ 15894 h 31595"/>
                <a:gd name="connsiteX5" fmla="*/ 31830 w 31595"/>
                <a:gd name="connsiteY5" fmla="*/ 1589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30" y="15894"/>
                  </a:moveTo>
                  <a:cubicBezTo>
                    <a:pt x="31830" y="24658"/>
                    <a:pt x="24796" y="31692"/>
                    <a:pt x="16032" y="31692"/>
                  </a:cubicBezTo>
                  <a:cubicBezTo>
                    <a:pt x="7267" y="31692"/>
                    <a:pt x="234" y="24658"/>
                    <a:pt x="234" y="15894"/>
                  </a:cubicBezTo>
                  <a:cubicBezTo>
                    <a:pt x="234" y="7129"/>
                    <a:pt x="7267" y="96"/>
                    <a:pt x="16032" y="96"/>
                  </a:cubicBezTo>
                  <a:cubicBezTo>
                    <a:pt x="24796" y="96"/>
                    <a:pt x="31830" y="7129"/>
                    <a:pt x="31830" y="15894"/>
                  </a:cubicBezTo>
                  <a:lnTo>
                    <a:pt x="31830" y="15894"/>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6" name="Freeform: Shape 205">
              <a:extLst>
                <a:ext uri="{FF2B5EF4-FFF2-40B4-BE49-F238E27FC236}">
                  <a16:creationId xmlns:a16="http://schemas.microsoft.com/office/drawing/2014/main" id="{9F0B0303-2630-A1A1-7F97-7D1B05B72EB6}"/>
                </a:ext>
              </a:extLst>
            </p:cNvPr>
            <p:cNvSpPr/>
            <p:nvPr/>
          </p:nvSpPr>
          <p:spPr>
            <a:xfrm>
              <a:off x="4754009" y="2853832"/>
              <a:ext cx="31595" cy="31595"/>
            </a:xfrm>
            <a:custGeom>
              <a:avLst/>
              <a:gdLst>
                <a:gd name="connsiteX0" fmla="*/ 31857 w 31595"/>
                <a:gd name="connsiteY0" fmla="*/ 15908 h 31595"/>
                <a:gd name="connsiteX1" fmla="*/ 16059 w 31595"/>
                <a:gd name="connsiteY1" fmla="*/ 31706 h 31595"/>
                <a:gd name="connsiteX2" fmla="*/ 261 w 31595"/>
                <a:gd name="connsiteY2" fmla="*/ 15908 h 31595"/>
                <a:gd name="connsiteX3" fmla="*/ 16059 w 31595"/>
                <a:gd name="connsiteY3" fmla="*/ 110 h 31595"/>
                <a:gd name="connsiteX4" fmla="*/ 31857 w 31595"/>
                <a:gd name="connsiteY4" fmla="*/ 15908 h 31595"/>
                <a:gd name="connsiteX5" fmla="*/ 31857 w 31595"/>
                <a:gd name="connsiteY5" fmla="*/ 1590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57" y="15908"/>
                  </a:moveTo>
                  <a:cubicBezTo>
                    <a:pt x="31857" y="24672"/>
                    <a:pt x="24824" y="31706"/>
                    <a:pt x="16059" y="31706"/>
                  </a:cubicBezTo>
                  <a:cubicBezTo>
                    <a:pt x="7295" y="31706"/>
                    <a:pt x="261" y="24672"/>
                    <a:pt x="261" y="15908"/>
                  </a:cubicBezTo>
                  <a:cubicBezTo>
                    <a:pt x="261" y="7143"/>
                    <a:pt x="7295" y="110"/>
                    <a:pt x="16059" y="110"/>
                  </a:cubicBezTo>
                  <a:cubicBezTo>
                    <a:pt x="24824" y="110"/>
                    <a:pt x="31857" y="7143"/>
                    <a:pt x="31857" y="15908"/>
                  </a:cubicBezTo>
                  <a:lnTo>
                    <a:pt x="31857" y="15908"/>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7" name="Freeform: Shape 206">
              <a:extLst>
                <a:ext uri="{FF2B5EF4-FFF2-40B4-BE49-F238E27FC236}">
                  <a16:creationId xmlns:a16="http://schemas.microsoft.com/office/drawing/2014/main" id="{8AFDEB98-2436-80DB-B208-93925C3B1112}"/>
                </a:ext>
              </a:extLst>
            </p:cNvPr>
            <p:cNvSpPr/>
            <p:nvPr/>
          </p:nvSpPr>
          <p:spPr>
            <a:xfrm>
              <a:off x="4974421" y="2989736"/>
              <a:ext cx="31595" cy="31595"/>
            </a:xfrm>
            <a:custGeom>
              <a:avLst/>
              <a:gdLst>
                <a:gd name="connsiteX0" fmla="*/ 31877 w 31595"/>
                <a:gd name="connsiteY0" fmla="*/ 15920 h 31595"/>
                <a:gd name="connsiteX1" fmla="*/ 16080 w 31595"/>
                <a:gd name="connsiteY1" fmla="*/ 31718 h 31595"/>
                <a:gd name="connsiteX2" fmla="*/ 282 w 31595"/>
                <a:gd name="connsiteY2" fmla="*/ 15920 h 31595"/>
                <a:gd name="connsiteX3" fmla="*/ 16080 w 31595"/>
                <a:gd name="connsiteY3" fmla="*/ 123 h 31595"/>
                <a:gd name="connsiteX4" fmla="*/ 31877 w 31595"/>
                <a:gd name="connsiteY4" fmla="*/ 15920 h 31595"/>
                <a:gd name="connsiteX5" fmla="*/ 31877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77" y="15920"/>
                  </a:moveTo>
                  <a:cubicBezTo>
                    <a:pt x="31877" y="24685"/>
                    <a:pt x="24844" y="31718"/>
                    <a:pt x="16080" y="31718"/>
                  </a:cubicBezTo>
                  <a:cubicBezTo>
                    <a:pt x="7315" y="31718"/>
                    <a:pt x="282" y="24685"/>
                    <a:pt x="282" y="15920"/>
                  </a:cubicBezTo>
                  <a:cubicBezTo>
                    <a:pt x="282" y="7156"/>
                    <a:pt x="7315" y="123"/>
                    <a:pt x="16080" y="123"/>
                  </a:cubicBezTo>
                  <a:cubicBezTo>
                    <a:pt x="24844" y="123"/>
                    <a:pt x="31877" y="7156"/>
                    <a:pt x="31877" y="15920"/>
                  </a:cubicBezTo>
                  <a:lnTo>
                    <a:pt x="31877" y="1592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8" name="Freeform: Shape 207">
              <a:extLst>
                <a:ext uri="{FF2B5EF4-FFF2-40B4-BE49-F238E27FC236}">
                  <a16:creationId xmlns:a16="http://schemas.microsoft.com/office/drawing/2014/main" id="{7AE8DF98-8AAC-5A83-7A81-F8E72FDF7349}"/>
                </a:ext>
              </a:extLst>
            </p:cNvPr>
            <p:cNvSpPr/>
            <p:nvPr/>
          </p:nvSpPr>
          <p:spPr>
            <a:xfrm>
              <a:off x="5056981" y="3042865"/>
              <a:ext cx="31595" cy="31595"/>
            </a:xfrm>
            <a:custGeom>
              <a:avLst/>
              <a:gdLst>
                <a:gd name="connsiteX0" fmla="*/ 31885 w 31595"/>
                <a:gd name="connsiteY0" fmla="*/ 15925 h 31595"/>
                <a:gd name="connsiteX1" fmla="*/ 16087 w 31595"/>
                <a:gd name="connsiteY1" fmla="*/ 31723 h 31595"/>
                <a:gd name="connsiteX2" fmla="*/ 289 w 31595"/>
                <a:gd name="connsiteY2" fmla="*/ 15925 h 31595"/>
                <a:gd name="connsiteX3" fmla="*/ 16087 w 31595"/>
                <a:gd name="connsiteY3" fmla="*/ 128 h 31595"/>
                <a:gd name="connsiteX4" fmla="*/ 31885 w 31595"/>
                <a:gd name="connsiteY4" fmla="*/ 15925 h 31595"/>
                <a:gd name="connsiteX5" fmla="*/ 31885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85" y="15925"/>
                  </a:moveTo>
                  <a:cubicBezTo>
                    <a:pt x="31885" y="24690"/>
                    <a:pt x="24852" y="31723"/>
                    <a:pt x="16087" y="31723"/>
                  </a:cubicBezTo>
                  <a:cubicBezTo>
                    <a:pt x="7323" y="31723"/>
                    <a:pt x="289" y="24690"/>
                    <a:pt x="289" y="15925"/>
                  </a:cubicBezTo>
                  <a:cubicBezTo>
                    <a:pt x="289" y="7161"/>
                    <a:pt x="7323" y="128"/>
                    <a:pt x="16087" y="128"/>
                  </a:cubicBezTo>
                  <a:cubicBezTo>
                    <a:pt x="24852" y="128"/>
                    <a:pt x="31885" y="7161"/>
                    <a:pt x="31885" y="15925"/>
                  </a:cubicBezTo>
                  <a:lnTo>
                    <a:pt x="31885" y="15925"/>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9" name="Freeform: Shape 208">
              <a:extLst>
                <a:ext uri="{FF2B5EF4-FFF2-40B4-BE49-F238E27FC236}">
                  <a16:creationId xmlns:a16="http://schemas.microsoft.com/office/drawing/2014/main" id="{95A21714-69A7-4845-FD3E-933470C25A2F}"/>
                </a:ext>
              </a:extLst>
            </p:cNvPr>
            <p:cNvSpPr/>
            <p:nvPr/>
          </p:nvSpPr>
          <p:spPr>
            <a:xfrm>
              <a:off x="5301631" y="3097291"/>
              <a:ext cx="31595" cy="31595"/>
            </a:xfrm>
            <a:custGeom>
              <a:avLst/>
              <a:gdLst>
                <a:gd name="connsiteX0" fmla="*/ 31908 w 31595"/>
                <a:gd name="connsiteY0" fmla="*/ 15930 h 31595"/>
                <a:gd name="connsiteX1" fmla="*/ 16110 w 31595"/>
                <a:gd name="connsiteY1" fmla="*/ 31728 h 31595"/>
                <a:gd name="connsiteX2" fmla="*/ 312 w 31595"/>
                <a:gd name="connsiteY2" fmla="*/ 15930 h 31595"/>
                <a:gd name="connsiteX3" fmla="*/ 16110 w 31595"/>
                <a:gd name="connsiteY3" fmla="*/ 133 h 31595"/>
                <a:gd name="connsiteX4" fmla="*/ 31908 w 31595"/>
                <a:gd name="connsiteY4" fmla="*/ 15930 h 31595"/>
                <a:gd name="connsiteX5" fmla="*/ 31908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08" y="15930"/>
                  </a:moveTo>
                  <a:cubicBezTo>
                    <a:pt x="31908" y="24695"/>
                    <a:pt x="24874" y="31728"/>
                    <a:pt x="16110" y="31728"/>
                  </a:cubicBezTo>
                  <a:cubicBezTo>
                    <a:pt x="7345" y="31728"/>
                    <a:pt x="312" y="24695"/>
                    <a:pt x="312" y="15930"/>
                  </a:cubicBezTo>
                  <a:cubicBezTo>
                    <a:pt x="312" y="7166"/>
                    <a:pt x="7345" y="133"/>
                    <a:pt x="16110" y="133"/>
                  </a:cubicBezTo>
                  <a:cubicBezTo>
                    <a:pt x="24874" y="133"/>
                    <a:pt x="31908" y="7166"/>
                    <a:pt x="31908" y="15930"/>
                  </a:cubicBezTo>
                  <a:lnTo>
                    <a:pt x="31908" y="1593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0" name="Freeform: Shape 209">
              <a:extLst>
                <a:ext uri="{FF2B5EF4-FFF2-40B4-BE49-F238E27FC236}">
                  <a16:creationId xmlns:a16="http://schemas.microsoft.com/office/drawing/2014/main" id="{B7A859AB-A171-6015-D6FD-E252858404AC}"/>
                </a:ext>
              </a:extLst>
            </p:cNvPr>
            <p:cNvSpPr/>
            <p:nvPr/>
          </p:nvSpPr>
          <p:spPr>
            <a:xfrm>
              <a:off x="5366553" y="3118932"/>
              <a:ext cx="31595" cy="31595"/>
            </a:xfrm>
            <a:custGeom>
              <a:avLst/>
              <a:gdLst>
                <a:gd name="connsiteX0" fmla="*/ 31914 w 31595"/>
                <a:gd name="connsiteY0" fmla="*/ 15932 h 31595"/>
                <a:gd name="connsiteX1" fmla="*/ 16116 w 31595"/>
                <a:gd name="connsiteY1" fmla="*/ 31730 h 31595"/>
                <a:gd name="connsiteX2" fmla="*/ 318 w 31595"/>
                <a:gd name="connsiteY2" fmla="*/ 15932 h 31595"/>
                <a:gd name="connsiteX3" fmla="*/ 16116 w 31595"/>
                <a:gd name="connsiteY3" fmla="*/ 135 h 31595"/>
                <a:gd name="connsiteX4" fmla="*/ 31914 w 31595"/>
                <a:gd name="connsiteY4" fmla="*/ 15932 h 31595"/>
                <a:gd name="connsiteX5" fmla="*/ 31914 w 31595"/>
                <a:gd name="connsiteY5" fmla="*/ 1593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4" y="15932"/>
                  </a:moveTo>
                  <a:cubicBezTo>
                    <a:pt x="31914" y="24697"/>
                    <a:pt x="24880" y="31730"/>
                    <a:pt x="16116" y="31730"/>
                  </a:cubicBezTo>
                  <a:cubicBezTo>
                    <a:pt x="7351" y="31730"/>
                    <a:pt x="318" y="24697"/>
                    <a:pt x="318" y="15932"/>
                  </a:cubicBezTo>
                  <a:cubicBezTo>
                    <a:pt x="318" y="7168"/>
                    <a:pt x="7351" y="135"/>
                    <a:pt x="16116" y="135"/>
                  </a:cubicBezTo>
                  <a:cubicBezTo>
                    <a:pt x="24880" y="135"/>
                    <a:pt x="31914" y="7168"/>
                    <a:pt x="31914" y="15932"/>
                  </a:cubicBezTo>
                  <a:lnTo>
                    <a:pt x="31914" y="15932"/>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1" name="Freeform: Shape 210">
              <a:extLst>
                <a:ext uri="{FF2B5EF4-FFF2-40B4-BE49-F238E27FC236}">
                  <a16:creationId xmlns:a16="http://schemas.microsoft.com/office/drawing/2014/main" id="{9E99997B-20CA-5709-AC6D-013839FA6BB4}"/>
                </a:ext>
              </a:extLst>
            </p:cNvPr>
            <p:cNvSpPr/>
            <p:nvPr/>
          </p:nvSpPr>
          <p:spPr>
            <a:xfrm>
              <a:off x="5399014" y="3129753"/>
              <a:ext cx="31595" cy="31595"/>
            </a:xfrm>
            <a:custGeom>
              <a:avLst/>
              <a:gdLst>
                <a:gd name="connsiteX0" fmla="*/ 31917 w 31595"/>
                <a:gd name="connsiteY0" fmla="*/ 15933 h 31595"/>
                <a:gd name="connsiteX1" fmla="*/ 16119 w 31595"/>
                <a:gd name="connsiteY1" fmla="*/ 31731 h 31595"/>
                <a:gd name="connsiteX2" fmla="*/ 321 w 31595"/>
                <a:gd name="connsiteY2" fmla="*/ 15933 h 31595"/>
                <a:gd name="connsiteX3" fmla="*/ 16119 w 31595"/>
                <a:gd name="connsiteY3" fmla="*/ 136 h 31595"/>
                <a:gd name="connsiteX4" fmla="*/ 31917 w 31595"/>
                <a:gd name="connsiteY4" fmla="*/ 15933 h 31595"/>
                <a:gd name="connsiteX5" fmla="*/ 31917 w 31595"/>
                <a:gd name="connsiteY5" fmla="*/ 1593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7" y="15933"/>
                  </a:moveTo>
                  <a:cubicBezTo>
                    <a:pt x="31917" y="24698"/>
                    <a:pt x="24883" y="31731"/>
                    <a:pt x="16119" y="31731"/>
                  </a:cubicBezTo>
                  <a:cubicBezTo>
                    <a:pt x="7354" y="31731"/>
                    <a:pt x="321" y="24698"/>
                    <a:pt x="321" y="15933"/>
                  </a:cubicBezTo>
                  <a:cubicBezTo>
                    <a:pt x="321" y="7169"/>
                    <a:pt x="7354" y="136"/>
                    <a:pt x="16119" y="136"/>
                  </a:cubicBezTo>
                  <a:cubicBezTo>
                    <a:pt x="24883" y="136"/>
                    <a:pt x="31917" y="7169"/>
                    <a:pt x="31917" y="15933"/>
                  </a:cubicBezTo>
                  <a:lnTo>
                    <a:pt x="31917" y="15933"/>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2" name="Freeform: Shape 211">
              <a:extLst>
                <a:ext uri="{FF2B5EF4-FFF2-40B4-BE49-F238E27FC236}">
                  <a16:creationId xmlns:a16="http://schemas.microsoft.com/office/drawing/2014/main" id="{6127EFA9-78FE-93FA-0619-A6F6C515674C}"/>
                </a:ext>
              </a:extLst>
            </p:cNvPr>
            <p:cNvSpPr/>
            <p:nvPr/>
          </p:nvSpPr>
          <p:spPr>
            <a:xfrm>
              <a:off x="5420655" y="3140573"/>
              <a:ext cx="31595" cy="31595"/>
            </a:xfrm>
            <a:custGeom>
              <a:avLst/>
              <a:gdLst>
                <a:gd name="connsiteX0" fmla="*/ 31919 w 31595"/>
                <a:gd name="connsiteY0" fmla="*/ 15934 h 31595"/>
                <a:gd name="connsiteX1" fmla="*/ 16121 w 31595"/>
                <a:gd name="connsiteY1" fmla="*/ 31732 h 31595"/>
                <a:gd name="connsiteX2" fmla="*/ 323 w 31595"/>
                <a:gd name="connsiteY2" fmla="*/ 15934 h 31595"/>
                <a:gd name="connsiteX3" fmla="*/ 16121 w 31595"/>
                <a:gd name="connsiteY3" fmla="*/ 137 h 31595"/>
                <a:gd name="connsiteX4" fmla="*/ 31919 w 31595"/>
                <a:gd name="connsiteY4" fmla="*/ 15934 h 31595"/>
                <a:gd name="connsiteX5" fmla="*/ 31919 w 31595"/>
                <a:gd name="connsiteY5" fmla="*/ 1593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9" y="15934"/>
                  </a:moveTo>
                  <a:cubicBezTo>
                    <a:pt x="31919" y="24699"/>
                    <a:pt x="24885" y="31732"/>
                    <a:pt x="16121" y="31732"/>
                  </a:cubicBezTo>
                  <a:cubicBezTo>
                    <a:pt x="7356" y="31732"/>
                    <a:pt x="323" y="24699"/>
                    <a:pt x="323" y="15934"/>
                  </a:cubicBezTo>
                  <a:cubicBezTo>
                    <a:pt x="323" y="7170"/>
                    <a:pt x="7356" y="137"/>
                    <a:pt x="16121" y="137"/>
                  </a:cubicBezTo>
                  <a:cubicBezTo>
                    <a:pt x="24885" y="137"/>
                    <a:pt x="31919" y="7170"/>
                    <a:pt x="31919" y="15934"/>
                  </a:cubicBezTo>
                  <a:lnTo>
                    <a:pt x="31919" y="15934"/>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3" name="Freeform: Shape 212">
              <a:extLst>
                <a:ext uri="{FF2B5EF4-FFF2-40B4-BE49-F238E27FC236}">
                  <a16:creationId xmlns:a16="http://schemas.microsoft.com/office/drawing/2014/main" id="{8562D69B-DCF0-E3F2-78B8-C5E3AFD79C79}"/>
                </a:ext>
              </a:extLst>
            </p:cNvPr>
            <p:cNvSpPr/>
            <p:nvPr/>
          </p:nvSpPr>
          <p:spPr>
            <a:xfrm>
              <a:off x="5442296" y="3151393"/>
              <a:ext cx="31595" cy="31595"/>
            </a:xfrm>
            <a:custGeom>
              <a:avLst/>
              <a:gdLst>
                <a:gd name="connsiteX0" fmla="*/ 31921 w 31595"/>
                <a:gd name="connsiteY0" fmla="*/ 15935 h 31595"/>
                <a:gd name="connsiteX1" fmla="*/ 16123 w 31595"/>
                <a:gd name="connsiteY1" fmla="*/ 31733 h 31595"/>
                <a:gd name="connsiteX2" fmla="*/ 325 w 31595"/>
                <a:gd name="connsiteY2" fmla="*/ 15935 h 31595"/>
                <a:gd name="connsiteX3" fmla="*/ 16123 w 31595"/>
                <a:gd name="connsiteY3" fmla="*/ 138 h 31595"/>
                <a:gd name="connsiteX4" fmla="*/ 31921 w 31595"/>
                <a:gd name="connsiteY4" fmla="*/ 15935 h 31595"/>
                <a:gd name="connsiteX5" fmla="*/ 31921 w 31595"/>
                <a:gd name="connsiteY5" fmla="*/ 1593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1" y="15935"/>
                  </a:moveTo>
                  <a:cubicBezTo>
                    <a:pt x="31921" y="24700"/>
                    <a:pt x="24887" y="31733"/>
                    <a:pt x="16123" y="31733"/>
                  </a:cubicBezTo>
                  <a:cubicBezTo>
                    <a:pt x="7358" y="31733"/>
                    <a:pt x="325" y="24700"/>
                    <a:pt x="325" y="15935"/>
                  </a:cubicBezTo>
                  <a:cubicBezTo>
                    <a:pt x="325" y="7171"/>
                    <a:pt x="7358" y="138"/>
                    <a:pt x="16123" y="138"/>
                  </a:cubicBezTo>
                  <a:cubicBezTo>
                    <a:pt x="24887" y="138"/>
                    <a:pt x="31921" y="7171"/>
                    <a:pt x="31921" y="15935"/>
                  </a:cubicBezTo>
                  <a:lnTo>
                    <a:pt x="31921" y="15935"/>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4" name="Freeform: Shape 213">
              <a:extLst>
                <a:ext uri="{FF2B5EF4-FFF2-40B4-BE49-F238E27FC236}">
                  <a16:creationId xmlns:a16="http://schemas.microsoft.com/office/drawing/2014/main" id="{96090E41-9956-4B3E-4725-9D05F9A5E908}"/>
                </a:ext>
              </a:extLst>
            </p:cNvPr>
            <p:cNvSpPr/>
            <p:nvPr/>
          </p:nvSpPr>
          <p:spPr>
            <a:xfrm>
              <a:off x="5474757" y="3162214"/>
              <a:ext cx="31595" cy="31595"/>
            </a:xfrm>
            <a:custGeom>
              <a:avLst/>
              <a:gdLst>
                <a:gd name="connsiteX0" fmla="*/ 31924 w 31595"/>
                <a:gd name="connsiteY0" fmla="*/ 15936 h 31595"/>
                <a:gd name="connsiteX1" fmla="*/ 16126 w 31595"/>
                <a:gd name="connsiteY1" fmla="*/ 31734 h 31595"/>
                <a:gd name="connsiteX2" fmla="*/ 328 w 31595"/>
                <a:gd name="connsiteY2" fmla="*/ 15936 h 31595"/>
                <a:gd name="connsiteX3" fmla="*/ 16126 w 31595"/>
                <a:gd name="connsiteY3" fmla="*/ 139 h 31595"/>
                <a:gd name="connsiteX4" fmla="*/ 31924 w 31595"/>
                <a:gd name="connsiteY4" fmla="*/ 15936 h 31595"/>
                <a:gd name="connsiteX5" fmla="*/ 31924 w 31595"/>
                <a:gd name="connsiteY5" fmla="*/ 1593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4" y="15936"/>
                  </a:moveTo>
                  <a:cubicBezTo>
                    <a:pt x="31924" y="24701"/>
                    <a:pt x="24890" y="31734"/>
                    <a:pt x="16126" y="31734"/>
                  </a:cubicBezTo>
                  <a:cubicBezTo>
                    <a:pt x="7361" y="31734"/>
                    <a:pt x="328" y="24701"/>
                    <a:pt x="328" y="15936"/>
                  </a:cubicBezTo>
                  <a:cubicBezTo>
                    <a:pt x="328" y="7172"/>
                    <a:pt x="7361" y="139"/>
                    <a:pt x="16126" y="139"/>
                  </a:cubicBezTo>
                  <a:cubicBezTo>
                    <a:pt x="24890" y="139"/>
                    <a:pt x="31924" y="7172"/>
                    <a:pt x="31924" y="15936"/>
                  </a:cubicBezTo>
                  <a:lnTo>
                    <a:pt x="31924" y="1593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5" name="Freeform: Shape 214">
              <a:extLst>
                <a:ext uri="{FF2B5EF4-FFF2-40B4-BE49-F238E27FC236}">
                  <a16:creationId xmlns:a16="http://schemas.microsoft.com/office/drawing/2014/main" id="{20D3A2D2-CBF9-5BFE-FC2B-6C9BFA23191F}"/>
                </a:ext>
              </a:extLst>
            </p:cNvPr>
            <p:cNvSpPr/>
            <p:nvPr/>
          </p:nvSpPr>
          <p:spPr>
            <a:xfrm>
              <a:off x="5507218" y="3162214"/>
              <a:ext cx="31595" cy="31595"/>
            </a:xfrm>
            <a:custGeom>
              <a:avLst/>
              <a:gdLst>
                <a:gd name="connsiteX0" fmla="*/ 31927 w 31595"/>
                <a:gd name="connsiteY0" fmla="*/ 15936 h 31595"/>
                <a:gd name="connsiteX1" fmla="*/ 16129 w 31595"/>
                <a:gd name="connsiteY1" fmla="*/ 31734 h 31595"/>
                <a:gd name="connsiteX2" fmla="*/ 331 w 31595"/>
                <a:gd name="connsiteY2" fmla="*/ 15936 h 31595"/>
                <a:gd name="connsiteX3" fmla="*/ 16129 w 31595"/>
                <a:gd name="connsiteY3" fmla="*/ 139 h 31595"/>
                <a:gd name="connsiteX4" fmla="*/ 31927 w 31595"/>
                <a:gd name="connsiteY4" fmla="*/ 15936 h 31595"/>
                <a:gd name="connsiteX5" fmla="*/ 31927 w 31595"/>
                <a:gd name="connsiteY5" fmla="*/ 1593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7" y="15936"/>
                  </a:moveTo>
                  <a:cubicBezTo>
                    <a:pt x="31927" y="24701"/>
                    <a:pt x="24893" y="31734"/>
                    <a:pt x="16129" y="31734"/>
                  </a:cubicBezTo>
                  <a:cubicBezTo>
                    <a:pt x="7364" y="31734"/>
                    <a:pt x="331" y="24701"/>
                    <a:pt x="331" y="15936"/>
                  </a:cubicBezTo>
                  <a:cubicBezTo>
                    <a:pt x="331" y="7172"/>
                    <a:pt x="7364" y="139"/>
                    <a:pt x="16129" y="139"/>
                  </a:cubicBezTo>
                  <a:cubicBezTo>
                    <a:pt x="24893" y="139"/>
                    <a:pt x="31927" y="7172"/>
                    <a:pt x="31927" y="15936"/>
                  </a:cubicBezTo>
                  <a:lnTo>
                    <a:pt x="31927" y="1593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6" name="Freeform: Shape 215">
              <a:extLst>
                <a:ext uri="{FF2B5EF4-FFF2-40B4-BE49-F238E27FC236}">
                  <a16:creationId xmlns:a16="http://schemas.microsoft.com/office/drawing/2014/main" id="{86C86707-72CC-E2E7-3EBD-1EA9C1713D08}"/>
                </a:ext>
              </a:extLst>
            </p:cNvPr>
            <p:cNvSpPr/>
            <p:nvPr/>
          </p:nvSpPr>
          <p:spPr>
            <a:xfrm>
              <a:off x="5528859" y="3162214"/>
              <a:ext cx="31595" cy="31595"/>
            </a:xfrm>
            <a:custGeom>
              <a:avLst/>
              <a:gdLst>
                <a:gd name="connsiteX0" fmla="*/ 31929 w 31595"/>
                <a:gd name="connsiteY0" fmla="*/ 15936 h 31595"/>
                <a:gd name="connsiteX1" fmla="*/ 16131 w 31595"/>
                <a:gd name="connsiteY1" fmla="*/ 31734 h 31595"/>
                <a:gd name="connsiteX2" fmla="*/ 333 w 31595"/>
                <a:gd name="connsiteY2" fmla="*/ 15936 h 31595"/>
                <a:gd name="connsiteX3" fmla="*/ 16131 w 31595"/>
                <a:gd name="connsiteY3" fmla="*/ 139 h 31595"/>
                <a:gd name="connsiteX4" fmla="*/ 31929 w 31595"/>
                <a:gd name="connsiteY4" fmla="*/ 15936 h 31595"/>
                <a:gd name="connsiteX5" fmla="*/ 31929 w 31595"/>
                <a:gd name="connsiteY5" fmla="*/ 1593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9" y="15936"/>
                  </a:moveTo>
                  <a:cubicBezTo>
                    <a:pt x="31929" y="24701"/>
                    <a:pt x="24895" y="31734"/>
                    <a:pt x="16131" y="31734"/>
                  </a:cubicBezTo>
                  <a:cubicBezTo>
                    <a:pt x="7366" y="31734"/>
                    <a:pt x="333" y="24701"/>
                    <a:pt x="333" y="15936"/>
                  </a:cubicBezTo>
                  <a:cubicBezTo>
                    <a:pt x="333" y="7172"/>
                    <a:pt x="7366" y="139"/>
                    <a:pt x="16131" y="139"/>
                  </a:cubicBezTo>
                  <a:cubicBezTo>
                    <a:pt x="24895" y="139"/>
                    <a:pt x="31929" y="7172"/>
                    <a:pt x="31929" y="15936"/>
                  </a:cubicBezTo>
                  <a:lnTo>
                    <a:pt x="31929" y="1593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7" name="Freeform: Shape 216">
              <a:extLst>
                <a:ext uri="{FF2B5EF4-FFF2-40B4-BE49-F238E27FC236}">
                  <a16:creationId xmlns:a16="http://schemas.microsoft.com/office/drawing/2014/main" id="{4E20F5A8-B918-8349-F6DF-EFC5E1305EB2}"/>
                </a:ext>
              </a:extLst>
            </p:cNvPr>
            <p:cNvSpPr/>
            <p:nvPr/>
          </p:nvSpPr>
          <p:spPr>
            <a:xfrm>
              <a:off x="5561321" y="3173034"/>
              <a:ext cx="31595" cy="31595"/>
            </a:xfrm>
            <a:custGeom>
              <a:avLst/>
              <a:gdLst>
                <a:gd name="connsiteX0" fmla="*/ 31932 w 31595"/>
                <a:gd name="connsiteY0" fmla="*/ 15937 h 31595"/>
                <a:gd name="connsiteX1" fmla="*/ 16134 w 31595"/>
                <a:gd name="connsiteY1" fmla="*/ 31735 h 31595"/>
                <a:gd name="connsiteX2" fmla="*/ 336 w 31595"/>
                <a:gd name="connsiteY2" fmla="*/ 15937 h 31595"/>
                <a:gd name="connsiteX3" fmla="*/ 16134 w 31595"/>
                <a:gd name="connsiteY3" fmla="*/ 140 h 31595"/>
                <a:gd name="connsiteX4" fmla="*/ 31932 w 31595"/>
                <a:gd name="connsiteY4" fmla="*/ 15937 h 31595"/>
                <a:gd name="connsiteX5" fmla="*/ 31932 w 31595"/>
                <a:gd name="connsiteY5" fmla="*/ 1593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2" y="15937"/>
                  </a:moveTo>
                  <a:cubicBezTo>
                    <a:pt x="31932" y="24702"/>
                    <a:pt x="24898" y="31735"/>
                    <a:pt x="16134" y="31735"/>
                  </a:cubicBezTo>
                  <a:cubicBezTo>
                    <a:pt x="7369" y="31735"/>
                    <a:pt x="336" y="24702"/>
                    <a:pt x="336" y="15937"/>
                  </a:cubicBezTo>
                  <a:cubicBezTo>
                    <a:pt x="336" y="7173"/>
                    <a:pt x="7369" y="140"/>
                    <a:pt x="16134" y="140"/>
                  </a:cubicBezTo>
                  <a:cubicBezTo>
                    <a:pt x="24898" y="140"/>
                    <a:pt x="31932" y="7173"/>
                    <a:pt x="31932" y="15937"/>
                  </a:cubicBezTo>
                  <a:lnTo>
                    <a:pt x="31932" y="1593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8" name="Freeform: Shape 217">
              <a:extLst>
                <a:ext uri="{FF2B5EF4-FFF2-40B4-BE49-F238E27FC236}">
                  <a16:creationId xmlns:a16="http://schemas.microsoft.com/office/drawing/2014/main" id="{6695971E-AA63-02CB-2A10-233ECD878899}"/>
                </a:ext>
              </a:extLst>
            </p:cNvPr>
            <p:cNvSpPr/>
            <p:nvPr/>
          </p:nvSpPr>
          <p:spPr>
            <a:xfrm>
              <a:off x="5593782" y="3173034"/>
              <a:ext cx="31595" cy="31595"/>
            </a:xfrm>
            <a:custGeom>
              <a:avLst/>
              <a:gdLst>
                <a:gd name="connsiteX0" fmla="*/ 31935 w 31595"/>
                <a:gd name="connsiteY0" fmla="*/ 15937 h 31595"/>
                <a:gd name="connsiteX1" fmla="*/ 16137 w 31595"/>
                <a:gd name="connsiteY1" fmla="*/ 31735 h 31595"/>
                <a:gd name="connsiteX2" fmla="*/ 339 w 31595"/>
                <a:gd name="connsiteY2" fmla="*/ 15937 h 31595"/>
                <a:gd name="connsiteX3" fmla="*/ 16137 w 31595"/>
                <a:gd name="connsiteY3" fmla="*/ 140 h 31595"/>
                <a:gd name="connsiteX4" fmla="*/ 31935 w 31595"/>
                <a:gd name="connsiteY4" fmla="*/ 15937 h 31595"/>
                <a:gd name="connsiteX5" fmla="*/ 31935 w 31595"/>
                <a:gd name="connsiteY5" fmla="*/ 1593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5" y="15937"/>
                  </a:moveTo>
                  <a:cubicBezTo>
                    <a:pt x="31935" y="24702"/>
                    <a:pt x="24901" y="31735"/>
                    <a:pt x="16137" y="31735"/>
                  </a:cubicBezTo>
                  <a:cubicBezTo>
                    <a:pt x="7372" y="31735"/>
                    <a:pt x="339" y="24702"/>
                    <a:pt x="339" y="15937"/>
                  </a:cubicBezTo>
                  <a:cubicBezTo>
                    <a:pt x="339" y="7173"/>
                    <a:pt x="7372" y="140"/>
                    <a:pt x="16137" y="140"/>
                  </a:cubicBezTo>
                  <a:cubicBezTo>
                    <a:pt x="24901" y="140"/>
                    <a:pt x="31935" y="7173"/>
                    <a:pt x="31935" y="15937"/>
                  </a:cubicBezTo>
                  <a:lnTo>
                    <a:pt x="31935" y="1593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9" name="Freeform: Shape 218">
              <a:extLst>
                <a:ext uri="{FF2B5EF4-FFF2-40B4-BE49-F238E27FC236}">
                  <a16:creationId xmlns:a16="http://schemas.microsoft.com/office/drawing/2014/main" id="{01B561F6-6D13-5B66-DEDA-D41E38FB01C7}"/>
                </a:ext>
              </a:extLst>
            </p:cNvPr>
            <p:cNvSpPr/>
            <p:nvPr/>
          </p:nvSpPr>
          <p:spPr>
            <a:xfrm>
              <a:off x="5615423" y="3194675"/>
              <a:ext cx="31595" cy="31595"/>
            </a:xfrm>
            <a:custGeom>
              <a:avLst/>
              <a:gdLst>
                <a:gd name="connsiteX0" fmla="*/ 31937 w 31595"/>
                <a:gd name="connsiteY0" fmla="*/ 15939 h 31595"/>
                <a:gd name="connsiteX1" fmla="*/ 16139 w 31595"/>
                <a:gd name="connsiteY1" fmla="*/ 31737 h 31595"/>
                <a:gd name="connsiteX2" fmla="*/ 341 w 31595"/>
                <a:gd name="connsiteY2" fmla="*/ 15939 h 31595"/>
                <a:gd name="connsiteX3" fmla="*/ 16139 w 31595"/>
                <a:gd name="connsiteY3" fmla="*/ 142 h 31595"/>
                <a:gd name="connsiteX4" fmla="*/ 31937 w 31595"/>
                <a:gd name="connsiteY4" fmla="*/ 15939 h 31595"/>
                <a:gd name="connsiteX5" fmla="*/ 31937 w 31595"/>
                <a:gd name="connsiteY5" fmla="*/ 1593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7" y="15939"/>
                  </a:moveTo>
                  <a:cubicBezTo>
                    <a:pt x="31937" y="24704"/>
                    <a:pt x="24903" y="31737"/>
                    <a:pt x="16139" y="31737"/>
                  </a:cubicBezTo>
                  <a:cubicBezTo>
                    <a:pt x="7374" y="31737"/>
                    <a:pt x="341" y="24704"/>
                    <a:pt x="341" y="15939"/>
                  </a:cubicBezTo>
                  <a:cubicBezTo>
                    <a:pt x="341" y="7175"/>
                    <a:pt x="7374" y="142"/>
                    <a:pt x="16139" y="142"/>
                  </a:cubicBezTo>
                  <a:cubicBezTo>
                    <a:pt x="24903" y="142"/>
                    <a:pt x="31937" y="7175"/>
                    <a:pt x="31937" y="15939"/>
                  </a:cubicBezTo>
                  <a:lnTo>
                    <a:pt x="31937" y="15939"/>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0" name="Freeform: Shape 219">
              <a:extLst>
                <a:ext uri="{FF2B5EF4-FFF2-40B4-BE49-F238E27FC236}">
                  <a16:creationId xmlns:a16="http://schemas.microsoft.com/office/drawing/2014/main" id="{9534CA93-3B72-5609-80BA-B2069B1131CA}"/>
                </a:ext>
              </a:extLst>
            </p:cNvPr>
            <p:cNvSpPr/>
            <p:nvPr/>
          </p:nvSpPr>
          <p:spPr>
            <a:xfrm>
              <a:off x="5647992" y="3216316"/>
              <a:ext cx="31595" cy="31595"/>
            </a:xfrm>
            <a:custGeom>
              <a:avLst/>
              <a:gdLst>
                <a:gd name="connsiteX0" fmla="*/ 31940 w 31595"/>
                <a:gd name="connsiteY0" fmla="*/ 15941 h 31595"/>
                <a:gd name="connsiteX1" fmla="*/ 16142 w 31595"/>
                <a:gd name="connsiteY1" fmla="*/ 31739 h 31595"/>
                <a:gd name="connsiteX2" fmla="*/ 344 w 31595"/>
                <a:gd name="connsiteY2" fmla="*/ 15941 h 31595"/>
                <a:gd name="connsiteX3" fmla="*/ 16142 w 31595"/>
                <a:gd name="connsiteY3" fmla="*/ 144 h 31595"/>
                <a:gd name="connsiteX4" fmla="*/ 31940 w 31595"/>
                <a:gd name="connsiteY4" fmla="*/ 15941 h 31595"/>
                <a:gd name="connsiteX5" fmla="*/ 31940 w 31595"/>
                <a:gd name="connsiteY5" fmla="*/ 1594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0" y="15941"/>
                  </a:moveTo>
                  <a:cubicBezTo>
                    <a:pt x="31940" y="24706"/>
                    <a:pt x="24906" y="31739"/>
                    <a:pt x="16142" y="31739"/>
                  </a:cubicBezTo>
                  <a:cubicBezTo>
                    <a:pt x="7377" y="31739"/>
                    <a:pt x="344" y="24706"/>
                    <a:pt x="344" y="15941"/>
                  </a:cubicBezTo>
                  <a:cubicBezTo>
                    <a:pt x="344" y="7177"/>
                    <a:pt x="7377" y="144"/>
                    <a:pt x="16142" y="144"/>
                  </a:cubicBezTo>
                  <a:cubicBezTo>
                    <a:pt x="24906" y="144"/>
                    <a:pt x="31940" y="7177"/>
                    <a:pt x="31940" y="15941"/>
                  </a:cubicBezTo>
                  <a:lnTo>
                    <a:pt x="31940" y="15941"/>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1" name="Freeform: Shape 220">
              <a:extLst>
                <a:ext uri="{FF2B5EF4-FFF2-40B4-BE49-F238E27FC236}">
                  <a16:creationId xmlns:a16="http://schemas.microsoft.com/office/drawing/2014/main" id="{440CE476-6016-1027-7555-2B1B121146AA}"/>
                </a:ext>
              </a:extLst>
            </p:cNvPr>
            <p:cNvSpPr/>
            <p:nvPr/>
          </p:nvSpPr>
          <p:spPr>
            <a:xfrm>
              <a:off x="5669633" y="3237957"/>
              <a:ext cx="31595" cy="31595"/>
            </a:xfrm>
            <a:custGeom>
              <a:avLst/>
              <a:gdLst>
                <a:gd name="connsiteX0" fmla="*/ 31942 w 31595"/>
                <a:gd name="connsiteY0" fmla="*/ 15943 h 31595"/>
                <a:gd name="connsiteX1" fmla="*/ 16144 w 31595"/>
                <a:gd name="connsiteY1" fmla="*/ 31741 h 31595"/>
                <a:gd name="connsiteX2" fmla="*/ 346 w 31595"/>
                <a:gd name="connsiteY2" fmla="*/ 15943 h 31595"/>
                <a:gd name="connsiteX3" fmla="*/ 16144 w 31595"/>
                <a:gd name="connsiteY3" fmla="*/ 146 h 31595"/>
                <a:gd name="connsiteX4" fmla="*/ 31942 w 31595"/>
                <a:gd name="connsiteY4" fmla="*/ 15943 h 31595"/>
                <a:gd name="connsiteX5" fmla="*/ 31942 w 31595"/>
                <a:gd name="connsiteY5" fmla="*/ 1594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2" y="15943"/>
                  </a:moveTo>
                  <a:cubicBezTo>
                    <a:pt x="31942" y="24708"/>
                    <a:pt x="24908" y="31741"/>
                    <a:pt x="16144" y="31741"/>
                  </a:cubicBezTo>
                  <a:cubicBezTo>
                    <a:pt x="7379" y="31741"/>
                    <a:pt x="346" y="24708"/>
                    <a:pt x="346" y="15943"/>
                  </a:cubicBezTo>
                  <a:cubicBezTo>
                    <a:pt x="346" y="7179"/>
                    <a:pt x="7379" y="146"/>
                    <a:pt x="16144" y="146"/>
                  </a:cubicBezTo>
                  <a:cubicBezTo>
                    <a:pt x="24908" y="146"/>
                    <a:pt x="31942" y="7179"/>
                    <a:pt x="31942" y="15943"/>
                  </a:cubicBezTo>
                  <a:lnTo>
                    <a:pt x="31942" y="15943"/>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2" name="Freeform: Shape 221">
              <a:extLst>
                <a:ext uri="{FF2B5EF4-FFF2-40B4-BE49-F238E27FC236}">
                  <a16:creationId xmlns:a16="http://schemas.microsoft.com/office/drawing/2014/main" id="{FBBF9EE8-04A8-39BF-F0EE-DF354A46BF86}"/>
                </a:ext>
              </a:extLst>
            </p:cNvPr>
            <p:cNvSpPr/>
            <p:nvPr/>
          </p:nvSpPr>
          <p:spPr>
            <a:xfrm>
              <a:off x="5691274" y="3259598"/>
              <a:ext cx="31595" cy="31595"/>
            </a:xfrm>
            <a:custGeom>
              <a:avLst/>
              <a:gdLst>
                <a:gd name="connsiteX0" fmla="*/ 31944 w 31595"/>
                <a:gd name="connsiteY0" fmla="*/ 15945 h 31595"/>
                <a:gd name="connsiteX1" fmla="*/ 16146 w 31595"/>
                <a:gd name="connsiteY1" fmla="*/ 31743 h 31595"/>
                <a:gd name="connsiteX2" fmla="*/ 348 w 31595"/>
                <a:gd name="connsiteY2" fmla="*/ 15945 h 31595"/>
                <a:gd name="connsiteX3" fmla="*/ 16146 w 31595"/>
                <a:gd name="connsiteY3" fmla="*/ 148 h 31595"/>
                <a:gd name="connsiteX4" fmla="*/ 31944 w 31595"/>
                <a:gd name="connsiteY4" fmla="*/ 15945 h 31595"/>
                <a:gd name="connsiteX5" fmla="*/ 31944 w 31595"/>
                <a:gd name="connsiteY5" fmla="*/ 1594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4" y="15945"/>
                  </a:moveTo>
                  <a:cubicBezTo>
                    <a:pt x="31944" y="24710"/>
                    <a:pt x="24910" y="31743"/>
                    <a:pt x="16146" y="31743"/>
                  </a:cubicBezTo>
                  <a:cubicBezTo>
                    <a:pt x="7381" y="31743"/>
                    <a:pt x="348" y="24710"/>
                    <a:pt x="348" y="15945"/>
                  </a:cubicBezTo>
                  <a:cubicBezTo>
                    <a:pt x="348" y="7181"/>
                    <a:pt x="7381" y="148"/>
                    <a:pt x="16146" y="148"/>
                  </a:cubicBezTo>
                  <a:cubicBezTo>
                    <a:pt x="24910" y="148"/>
                    <a:pt x="31944" y="7181"/>
                    <a:pt x="31944" y="15945"/>
                  </a:cubicBezTo>
                  <a:lnTo>
                    <a:pt x="31944" y="15945"/>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3" name="Freeform: Shape 222">
              <a:extLst>
                <a:ext uri="{FF2B5EF4-FFF2-40B4-BE49-F238E27FC236}">
                  <a16:creationId xmlns:a16="http://schemas.microsoft.com/office/drawing/2014/main" id="{8B15F31E-84A4-AD1C-8DD5-96C3A9EFF209}"/>
                </a:ext>
              </a:extLst>
            </p:cNvPr>
            <p:cNvSpPr/>
            <p:nvPr/>
          </p:nvSpPr>
          <p:spPr>
            <a:xfrm>
              <a:off x="5712915" y="3270418"/>
              <a:ext cx="31595" cy="31595"/>
            </a:xfrm>
            <a:custGeom>
              <a:avLst/>
              <a:gdLst>
                <a:gd name="connsiteX0" fmla="*/ 31946 w 31595"/>
                <a:gd name="connsiteY0" fmla="*/ 15946 h 31595"/>
                <a:gd name="connsiteX1" fmla="*/ 16148 w 31595"/>
                <a:gd name="connsiteY1" fmla="*/ 31744 h 31595"/>
                <a:gd name="connsiteX2" fmla="*/ 350 w 31595"/>
                <a:gd name="connsiteY2" fmla="*/ 15946 h 31595"/>
                <a:gd name="connsiteX3" fmla="*/ 16148 w 31595"/>
                <a:gd name="connsiteY3" fmla="*/ 149 h 31595"/>
                <a:gd name="connsiteX4" fmla="*/ 31946 w 31595"/>
                <a:gd name="connsiteY4" fmla="*/ 15946 h 31595"/>
                <a:gd name="connsiteX5" fmla="*/ 31946 w 31595"/>
                <a:gd name="connsiteY5" fmla="*/ 1594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6" y="15946"/>
                  </a:moveTo>
                  <a:cubicBezTo>
                    <a:pt x="31946" y="24711"/>
                    <a:pt x="24912" y="31744"/>
                    <a:pt x="16148" y="31744"/>
                  </a:cubicBezTo>
                  <a:cubicBezTo>
                    <a:pt x="7383" y="31744"/>
                    <a:pt x="350" y="24711"/>
                    <a:pt x="350" y="15946"/>
                  </a:cubicBezTo>
                  <a:cubicBezTo>
                    <a:pt x="350" y="7182"/>
                    <a:pt x="7383" y="149"/>
                    <a:pt x="16148" y="149"/>
                  </a:cubicBezTo>
                  <a:cubicBezTo>
                    <a:pt x="24912" y="149"/>
                    <a:pt x="31946" y="7182"/>
                    <a:pt x="31946" y="15946"/>
                  </a:cubicBezTo>
                  <a:lnTo>
                    <a:pt x="31946" y="1594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4" name="Freeform: Shape 223">
              <a:extLst>
                <a:ext uri="{FF2B5EF4-FFF2-40B4-BE49-F238E27FC236}">
                  <a16:creationId xmlns:a16="http://schemas.microsoft.com/office/drawing/2014/main" id="{1CC29F96-6600-2710-B82B-CA884385C074}"/>
                </a:ext>
              </a:extLst>
            </p:cNvPr>
            <p:cNvSpPr/>
            <p:nvPr/>
          </p:nvSpPr>
          <p:spPr>
            <a:xfrm>
              <a:off x="5745376" y="3270418"/>
              <a:ext cx="31595" cy="31595"/>
            </a:xfrm>
            <a:custGeom>
              <a:avLst/>
              <a:gdLst>
                <a:gd name="connsiteX0" fmla="*/ 31949 w 31595"/>
                <a:gd name="connsiteY0" fmla="*/ 15946 h 31595"/>
                <a:gd name="connsiteX1" fmla="*/ 16151 w 31595"/>
                <a:gd name="connsiteY1" fmla="*/ 31744 h 31595"/>
                <a:gd name="connsiteX2" fmla="*/ 353 w 31595"/>
                <a:gd name="connsiteY2" fmla="*/ 15946 h 31595"/>
                <a:gd name="connsiteX3" fmla="*/ 16151 w 31595"/>
                <a:gd name="connsiteY3" fmla="*/ 149 h 31595"/>
                <a:gd name="connsiteX4" fmla="*/ 31949 w 31595"/>
                <a:gd name="connsiteY4" fmla="*/ 15946 h 31595"/>
                <a:gd name="connsiteX5" fmla="*/ 31949 w 31595"/>
                <a:gd name="connsiteY5" fmla="*/ 1594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9" y="15946"/>
                  </a:moveTo>
                  <a:cubicBezTo>
                    <a:pt x="31949" y="24711"/>
                    <a:pt x="24915" y="31744"/>
                    <a:pt x="16151" y="31744"/>
                  </a:cubicBezTo>
                  <a:cubicBezTo>
                    <a:pt x="7386" y="31744"/>
                    <a:pt x="353" y="24711"/>
                    <a:pt x="353" y="15946"/>
                  </a:cubicBezTo>
                  <a:cubicBezTo>
                    <a:pt x="353" y="7182"/>
                    <a:pt x="7386" y="149"/>
                    <a:pt x="16151" y="149"/>
                  </a:cubicBezTo>
                  <a:cubicBezTo>
                    <a:pt x="24915" y="149"/>
                    <a:pt x="31949" y="7182"/>
                    <a:pt x="31949" y="15946"/>
                  </a:cubicBezTo>
                  <a:lnTo>
                    <a:pt x="31949" y="1594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5" name="Freeform: Shape 224">
              <a:extLst>
                <a:ext uri="{FF2B5EF4-FFF2-40B4-BE49-F238E27FC236}">
                  <a16:creationId xmlns:a16="http://schemas.microsoft.com/office/drawing/2014/main" id="{0BC464B7-DCD2-E178-D7BD-3E0A79183217}"/>
                </a:ext>
              </a:extLst>
            </p:cNvPr>
            <p:cNvSpPr/>
            <p:nvPr/>
          </p:nvSpPr>
          <p:spPr>
            <a:xfrm>
              <a:off x="5777837" y="3281238"/>
              <a:ext cx="31595" cy="31595"/>
            </a:xfrm>
            <a:custGeom>
              <a:avLst/>
              <a:gdLst>
                <a:gd name="connsiteX0" fmla="*/ 31952 w 31595"/>
                <a:gd name="connsiteY0" fmla="*/ 15947 h 31595"/>
                <a:gd name="connsiteX1" fmla="*/ 16154 w 31595"/>
                <a:gd name="connsiteY1" fmla="*/ 31745 h 31595"/>
                <a:gd name="connsiteX2" fmla="*/ 356 w 31595"/>
                <a:gd name="connsiteY2" fmla="*/ 15947 h 31595"/>
                <a:gd name="connsiteX3" fmla="*/ 16154 w 31595"/>
                <a:gd name="connsiteY3" fmla="*/ 150 h 31595"/>
                <a:gd name="connsiteX4" fmla="*/ 31952 w 31595"/>
                <a:gd name="connsiteY4" fmla="*/ 15947 h 31595"/>
                <a:gd name="connsiteX5" fmla="*/ 31952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2" y="15947"/>
                  </a:moveTo>
                  <a:cubicBezTo>
                    <a:pt x="31952" y="24712"/>
                    <a:pt x="24918" y="31745"/>
                    <a:pt x="16154" y="31745"/>
                  </a:cubicBezTo>
                  <a:cubicBezTo>
                    <a:pt x="7389" y="31745"/>
                    <a:pt x="356" y="24712"/>
                    <a:pt x="356" y="15947"/>
                  </a:cubicBezTo>
                  <a:cubicBezTo>
                    <a:pt x="356" y="7183"/>
                    <a:pt x="7389" y="150"/>
                    <a:pt x="16154" y="150"/>
                  </a:cubicBezTo>
                  <a:cubicBezTo>
                    <a:pt x="24918" y="150"/>
                    <a:pt x="31952" y="7183"/>
                    <a:pt x="31952" y="15947"/>
                  </a:cubicBezTo>
                  <a:lnTo>
                    <a:pt x="31952" y="1594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6" name="Freeform: Shape 225">
              <a:extLst>
                <a:ext uri="{FF2B5EF4-FFF2-40B4-BE49-F238E27FC236}">
                  <a16:creationId xmlns:a16="http://schemas.microsoft.com/office/drawing/2014/main" id="{F0FA2440-FE1E-FA66-8EA4-8F3DD89735FE}"/>
                </a:ext>
              </a:extLst>
            </p:cNvPr>
            <p:cNvSpPr/>
            <p:nvPr/>
          </p:nvSpPr>
          <p:spPr>
            <a:xfrm>
              <a:off x="5799478" y="3281238"/>
              <a:ext cx="31595" cy="31595"/>
            </a:xfrm>
            <a:custGeom>
              <a:avLst/>
              <a:gdLst>
                <a:gd name="connsiteX0" fmla="*/ 31954 w 31595"/>
                <a:gd name="connsiteY0" fmla="*/ 15947 h 31595"/>
                <a:gd name="connsiteX1" fmla="*/ 16156 w 31595"/>
                <a:gd name="connsiteY1" fmla="*/ 31745 h 31595"/>
                <a:gd name="connsiteX2" fmla="*/ 358 w 31595"/>
                <a:gd name="connsiteY2" fmla="*/ 15947 h 31595"/>
                <a:gd name="connsiteX3" fmla="*/ 16156 w 31595"/>
                <a:gd name="connsiteY3" fmla="*/ 150 h 31595"/>
                <a:gd name="connsiteX4" fmla="*/ 31954 w 31595"/>
                <a:gd name="connsiteY4" fmla="*/ 15947 h 31595"/>
                <a:gd name="connsiteX5" fmla="*/ 31954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4" y="15947"/>
                  </a:moveTo>
                  <a:cubicBezTo>
                    <a:pt x="31954" y="24712"/>
                    <a:pt x="24920" y="31745"/>
                    <a:pt x="16156" y="31745"/>
                  </a:cubicBezTo>
                  <a:cubicBezTo>
                    <a:pt x="7391" y="31745"/>
                    <a:pt x="358" y="24712"/>
                    <a:pt x="358" y="15947"/>
                  </a:cubicBezTo>
                  <a:cubicBezTo>
                    <a:pt x="358" y="7183"/>
                    <a:pt x="7391" y="150"/>
                    <a:pt x="16156" y="150"/>
                  </a:cubicBezTo>
                  <a:cubicBezTo>
                    <a:pt x="24920" y="150"/>
                    <a:pt x="31954" y="7183"/>
                    <a:pt x="31954" y="15947"/>
                  </a:cubicBezTo>
                  <a:lnTo>
                    <a:pt x="31954" y="1594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7" name="Freeform: Shape 226">
              <a:extLst>
                <a:ext uri="{FF2B5EF4-FFF2-40B4-BE49-F238E27FC236}">
                  <a16:creationId xmlns:a16="http://schemas.microsoft.com/office/drawing/2014/main" id="{5FA3FA66-3857-4B14-1D7C-28AD0B3763A4}"/>
                </a:ext>
              </a:extLst>
            </p:cNvPr>
            <p:cNvSpPr/>
            <p:nvPr/>
          </p:nvSpPr>
          <p:spPr>
            <a:xfrm>
              <a:off x="5831939" y="3281238"/>
              <a:ext cx="31595" cy="31595"/>
            </a:xfrm>
            <a:custGeom>
              <a:avLst/>
              <a:gdLst>
                <a:gd name="connsiteX0" fmla="*/ 31957 w 31595"/>
                <a:gd name="connsiteY0" fmla="*/ 15947 h 31595"/>
                <a:gd name="connsiteX1" fmla="*/ 16159 w 31595"/>
                <a:gd name="connsiteY1" fmla="*/ 31745 h 31595"/>
                <a:gd name="connsiteX2" fmla="*/ 361 w 31595"/>
                <a:gd name="connsiteY2" fmla="*/ 15947 h 31595"/>
                <a:gd name="connsiteX3" fmla="*/ 16159 w 31595"/>
                <a:gd name="connsiteY3" fmla="*/ 150 h 31595"/>
                <a:gd name="connsiteX4" fmla="*/ 31957 w 31595"/>
                <a:gd name="connsiteY4" fmla="*/ 15947 h 31595"/>
                <a:gd name="connsiteX5" fmla="*/ 31957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7" y="15947"/>
                  </a:moveTo>
                  <a:cubicBezTo>
                    <a:pt x="31957" y="24712"/>
                    <a:pt x="24923" y="31745"/>
                    <a:pt x="16159" y="31745"/>
                  </a:cubicBezTo>
                  <a:cubicBezTo>
                    <a:pt x="7394" y="31745"/>
                    <a:pt x="361" y="24712"/>
                    <a:pt x="361" y="15947"/>
                  </a:cubicBezTo>
                  <a:cubicBezTo>
                    <a:pt x="361" y="7183"/>
                    <a:pt x="7394" y="150"/>
                    <a:pt x="16159" y="150"/>
                  </a:cubicBezTo>
                  <a:cubicBezTo>
                    <a:pt x="24923" y="150"/>
                    <a:pt x="31957" y="7183"/>
                    <a:pt x="31957" y="15947"/>
                  </a:cubicBezTo>
                  <a:lnTo>
                    <a:pt x="31957" y="1594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8" name="Freeform: Shape 227">
              <a:extLst>
                <a:ext uri="{FF2B5EF4-FFF2-40B4-BE49-F238E27FC236}">
                  <a16:creationId xmlns:a16="http://schemas.microsoft.com/office/drawing/2014/main" id="{27C3607B-B608-8312-83F6-587C20078610}"/>
                </a:ext>
              </a:extLst>
            </p:cNvPr>
            <p:cNvSpPr/>
            <p:nvPr/>
          </p:nvSpPr>
          <p:spPr>
            <a:xfrm>
              <a:off x="5853580" y="3292059"/>
              <a:ext cx="31595" cy="31595"/>
            </a:xfrm>
            <a:custGeom>
              <a:avLst/>
              <a:gdLst>
                <a:gd name="connsiteX0" fmla="*/ 31959 w 31595"/>
                <a:gd name="connsiteY0" fmla="*/ 15948 h 31595"/>
                <a:gd name="connsiteX1" fmla="*/ 16161 w 31595"/>
                <a:gd name="connsiteY1" fmla="*/ 31746 h 31595"/>
                <a:gd name="connsiteX2" fmla="*/ 363 w 31595"/>
                <a:gd name="connsiteY2" fmla="*/ 15948 h 31595"/>
                <a:gd name="connsiteX3" fmla="*/ 16161 w 31595"/>
                <a:gd name="connsiteY3" fmla="*/ 151 h 31595"/>
                <a:gd name="connsiteX4" fmla="*/ 31959 w 31595"/>
                <a:gd name="connsiteY4" fmla="*/ 15948 h 31595"/>
                <a:gd name="connsiteX5" fmla="*/ 31959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9" y="15948"/>
                  </a:moveTo>
                  <a:cubicBezTo>
                    <a:pt x="31959" y="24713"/>
                    <a:pt x="24925" y="31746"/>
                    <a:pt x="16161" y="31746"/>
                  </a:cubicBezTo>
                  <a:cubicBezTo>
                    <a:pt x="7396" y="31746"/>
                    <a:pt x="363" y="24713"/>
                    <a:pt x="363" y="15948"/>
                  </a:cubicBezTo>
                  <a:cubicBezTo>
                    <a:pt x="363" y="7184"/>
                    <a:pt x="7396" y="151"/>
                    <a:pt x="16161" y="151"/>
                  </a:cubicBezTo>
                  <a:cubicBezTo>
                    <a:pt x="24925" y="151"/>
                    <a:pt x="31959" y="7184"/>
                    <a:pt x="31959" y="15948"/>
                  </a:cubicBezTo>
                  <a:lnTo>
                    <a:pt x="31959" y="15948"/>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9" name="Freeform: Shape 228">
              <a:extLst>
                <a:ext uri="{FF2B5EF4-FFF2-40B4-BE49-F238E27FC236}">
                  <a16:creationId xmlns:a16="http://schemas.microsoft.com/office/drawing/2014/main" id="{5F3D0F22-419E-62F6-E81B-31747647C578}"/>
                </a:ext>
              </a:extLst>
            </p:cNvPr>
            <p:cNvSpPr/>
            <p:nvPr/>
          </p:nvSpPr>
          <p:spPr>
            <a:xfrm>
              <a:off x="5875221" y="3302879"/>
              <a:ext cx="31595" cy="31595"/>
            </a:xfrm>
            <a:custGeom>
              <a:avLst/>
              <a:gdLst>
                <a:gd name="connsiteX0" fmla="*/ 31961 w 31595"/>
                <a:gd name="connsiteY0" fmla="*/ 15949 h 31595"/>
                <a:gd name="connsiteX1" fmla="*/ 16163 w 31595"/>
                <a:gd name="connsiteY1" fmla="*/ 31747 h 31595"/>
                <a:gd name="connsiteX2" fmla="*/ 365 w 31595"/>
                <a:gd name="connsiteY2" fmla="*/ 15949 h 31595"/>
                <a:gd name="connsiteX3" fmla="*/ 16163 w 31595"/>
                <a:gd name="connsiteY3" fmla="*/ 152 h 31595"/>
                <a:gd name="connsiteX4" fmla="*/ 31961 w 31595"/>
                <a:gd name="connsiteY4" fmla="*/ 15949 h 31595"/>
                <a:gd name="connsiteX5" fmla="*/ 31961 w 31595"/>
                <a:gd name="connsiteY5" fmla="*/ 1594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1" y="15949"/>
                  </a:moveTo>
                  <a:cubicBezTo>
                    <a:pt x="31961" y="24714"/>
                    <a:pt x="24927" y="31747"/>
                    <a:pt x="16163" y="31747"/>
                  </a:cubicBezTo>
                  <a:cubicBezTo>
                    <a:pt x="7398" y="31747"/>
                    <a:pt x="365" y="24714"/>
                    <a:pt x="365" y="15949"/>
                  </a:cubicBezTo>
                  <a:cubicBezTo>
                    <a:pt x="365" y="7185"/>
                    <a:pt x="7398" y="152"/>
                    <a:pt x="16163" y="152"/>
                  </a:cubicBezTo>
                  <a:cubicBezTo>
                    <a:pt x="24927" y="152"/>
                    <a:pt x="31961" y="7185"/>
                    <a:pt x="31961" y="15949"/>
                  </a:cubicBezTo>
                  <a:lnTo>
                    <a:pt x="31961" y="15949"/>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0" name="Freeform: Shape 229">
              <a:extLst>
                <a:ext uri="{FF2B5EF4-FFF2-40B4-BE49-F238E27FC236}">
                  <a16:creationId xmlns:a16="http://schemas.microsoft.com/office/drawing/2014/main" id="{FE2230B4-D482-DB2D-E562-F1B638CDD41A}"/>
                </a:ext>
              </a:extLst>
            </p:cNvPr>
            <p:cNvSpPr/>
            <p:nvPr/>
          </p:nvSpPr>
          <p:spPr>
            <a:xfrm>
              <a:off x="5896862" y="3313700"/>
              <a:ext cx="31595" cy="31595"/>
            </a:xfrm>
            <a:custGeom>
              <a:avLst/>
              <a:gdLst>
                <a:gd name="connsiteX0" fmla="*/ 31963 w 31595"/>
                <a:gd name="connsiteY0" fmla="*/ 15950 h 31595"/>
                <a:gd name="connsiteX1" fmla="*/ 16165 w 31595"/>
                <a:gd name="connsiteY1" fmla="*/ 31748 h 31595"/>
                <a:gd name="connsiteX2" fmla="*/ 367 w 31595"/>
                <a:gd name="connsiteY2" fmla="*/ 15950 h 31595"/>
                <a:gd name="connsiteX3" fmla="*/ 16165 w 31595"/>
                <a:gd name="connsiteY3" fmla="*/ 153 h 31595"/>
                <a:gd name="connsiteX4" fmla="*/ 31963 w 31595"/>
                <a:gd name="connsiteY4" fmla="*/ 15950 h 31595"/>
                <a:gd name="connsiteX5" fmla="*/ 31963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3" y="15950"/>
                  </a:moveTo>
                  <a:cubicBezTo>
                    <a:pt x="31963" y="24715"/>
                    <a:pt x="24929" y="31748"/>
                    <a:pt x="16165" y="31748"/>
                  </a:cubicBezTo>
                  <a:cubicBezTo>
                    <a:pt x="7400" y="31748"/>
                    <a:pt x="367" y="24715"/>
                    <a:pt x="367" y="15950"/>
                  </a:cubicBezTo>
                  <a:cubicBezTo>
                    <a:pt x="367" y="7186"/>
                    <a:pt x="7400" y="153"/>
                    <a:pt x="16165" y="153"/>
                  </a:cubicBezTo>
                  <a:cubicBezTo>
                    <a:pt x="24929" y="153"/>
                    <a:pt x="31963" y="7186"/>
                    <a:pt x="31963" y="15950"/>
                  </a:cubicBezTo>
                  <a:lnTo>
                    <a:pt x="31963"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1" name="Freeform: Shape 230">
              <a:extLst>
                <a:ext uri="{FF2B5EF4-FFF2-40B4-BE49-F238E27FC236}">
                  <a16:creationId xmlns:a16="http://schemas.microsoft.com/office/drawing/2014/main" id="{778EA94E-3BDD-D20F-18BF-B6724D38EC64}"/>
                </a:ext>
              </a:extLst>
            </p:cNvPr>
            <p:cNvSpPr/>
            <p:nvPr/>
          </p:nvSpPr>
          <p:spPr>
            <a:xfrm>
              <a:off x="5918503" y="3313700"/>
              <a:ext cx="31595" cy="31595"/>
            </a:xfrm>
            <a:custGeom>
              <a:avLst/>
              <a:gdLst>
                <a:gd name="connsiteX0" fmla="*/ 31965 w 31595"/>
                <a:gd name="connsiteY0" fmla="*/ 15950 h 31595"/>
                <a:gd name="connsiteX1" fmla="*/ 16167 w 31595"/>
                <a:gd name="connsiteY1" fmla="*/ 31748 h 31595"/>
                <a:gd name="connsiteX2" fmla="*/ 369 w 31595"/>
                <a:gd name="connsiteY2" fmla="*/ 15950 h 31595"/>
                <a:gd name="connsiteX3" fmla="*/ 16167 w 31595"/>
                <a:gd name="connsiteY3" fmla="*/ 153 h 31595"/>
                <a:gd name="connsiteX4" fmla="*/ 31965 w 31595"/>
                <a:gd name="connsiteY4" fmla="*/ 15950 h 31595"/>
                <a:gd name="connsiteX5" fmla="*/ 31965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5" y="15950"/>
                  </a:moveTo>
                  <a:cubicBezTo>
                    <a:pt x="31965" y="24715"/>
                    <a:pt x="24931" y="31748"/>
                    <a:pt x="16167" y="31748"/>
                  </a:cubicBezTo>
                  <a:cubicBezTo>
                    <a:pt x="7402" y="31748"/>
                    <a:pt x="369" y="24715"/>
                    <a:pt x="369" y="15950"/>
                  </a:cubicBezTo>
                  <a:cubicBezTo>
                    <a:pt x="369" y="7186"/>
                    <a:pt x="7402" y="153"/>
                    <a:pt x="16167" y="153"/>
                  </a:cubicBezTo>
                  <a:cubicBezTo>
                    <a:pt x="24931" y="153"/>
                    <a:pt x="31965" y="7186"/>
                    <a:pt x="31965" y="15950"/>
                  </a:cubicBezTo>
                  <a:lnTo>
                    <a:pt x="31965"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2" name="Freeform: Shape 231">
              <a:extLst>
                <a:ext uri="{FF2B5EF4-FFF2-40B4-BE49-F238E27FC236}">
                  <a16:creationId xmlns:a16="http://schemas.microsoft.com/office/drawing/2014/main" id="{7183EA19-BEAB-F623-A638-60D32E93AF63}"/>
                </a:ext>
              </a:extLst>
            </p:cNvPr>
            <p:cNvSpPr/>
            <p:nvPr/>
          </p:nvSpPr>
          <p:spPr>
            <a:xfrm>
              <a:off x="5940143" y="3313700"/>
              <a:ext cx="31595" cy="31595"/>
            </a:xfrm>
            <a:custGeom>
              <a:avLst/>
              <a:gdLst>
                <a:gd name="connsiteX0" fmla="*/ 31967 w 31595"/>
                <a:gd name="connsiteY0" fmla="*/ 15950 h 31595"/>
                <a:gd name="connsiteX1" fmla="*/ 16169 w 31595"/>
                <a:gd name="connsiteY1" fmla="*/ 31748 h 31595"/>
                <a:gd name="connsiteX2" fmla="*/ 371 w 31595"/>
                <a:gd name="connsiteY2" fmla="*/ 15950 h 31595"/>
                <a:gd name="connsiteX3" fmla="*/ 16169 w 31595"/>
                <a:gd name="connsiteY3" fmla="*/ 153 h 31595"/>
                <a:gd name="connsiteX4" fmla="*/ 31967 w 31595"/>
                <a:gd name="connsiteY4" fmla="*/ 15950 h 31595"/>
                <a:gd name="connsiteX5" fmla="*/ 31967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7" y="15950"/>
                  </a:moveTo>
                  <a:cubicBezTo>
                    <a:pt x="31967" y="24715"/>
                    <a:pt x="24933" y="31748"/>
                    <a:pt x="16169" y="31748"/>
                  </a:cubicBezTo>
                  <a:cubicBezTo>
                    <a:pt x="7404" y="31748"/>
                    <a:pt x="371" y="24715"/>
                    <a:pt x="371" y="15950"/>
                  </a:cubicBezTo>
                  <a:cubicBezTo>
                    <a:pt x="371" y="7186"/>
                    <a:pt x="7404" y="153"/>
                    <a:pt x="16169" y="153"/>
                  </a:cubicBezTo>
                  <a:cubicBezTo>
                    <a:pt x="24933" y="153"/>
                    <a:pt x="31967" y="7186"/>
                    <a:pt x="31967" y="15950"/>
                  </a:cubicBezTo>
                  <a:lnTo>
                    <a:pt x="31967"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3" name="Freeform: Shape 232">
              <a:extLst>
                <a:ext uri="{FF2B5EF4-FFF2-40B4-BE49-F238E27FC236}">
                  <a16:creationId xmlns:a16="http://schemas.microsoft.com/office/drawing/2014/main" id="{03ADB838-E306-AAD6-AC9E-B5C61D602234}"/>
                </a:ext>
              </a:extLst>
            </p:cNvPr>
            <p:cNvSpPr/>
            <p:nvPr/>
          </p:nvSpPr>
          <p:spPr>
            <a:xfrm>
              <a:off x="5961784" y="3313700"/>
              <a:ext cx="31595" cy="31595"/>
            </a:xfrm>
            <a:custGeom>
              <a:avLst/>
              <a:gdLst>
                <a:gd name="connsiteX0" fmla="*/ 31969 w 31595"/>
                <a:gd name="connsiteY0" fmla="*/ 15950 h 31595"/>
                <a:gd name="connsiteX1" fmla="*/ 16171 w 31595"/>
                <a:gd name="connsiteY1" fmla="*/ 31748 h 31595"/>
                <a:gd name="connsiteX2" fmla="*/ 373 w 31595"/>
                <a:gd name="connsiteY2" fmla="*/ 15950 h 31595"/>
                <a:gd name="connsiteX3" fmla="*/ 16171 w 31595"/>
                <a:gd name="connsiteY3" fmla="*/ 153 h 31595"/>
                <a:gd name="connsiteX4" fmla="*/ 31969 w 31595"/>
                <a:gd name="connsiteY4" fmla="*/ 15950 h 31595"/>
                <a:gd name="connsiteX5" fmla="*/ 31969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9" y="15950"/>
                  </a:moveTo>
                  <a:cubicBezTo>
                    <a:pt x="31969" y="24715"/>
                    <a:pt x="24935" y="31748"/>
                    <a:pt x="16171" y="31748"/>
                  </a:cubicBezTo>
                  <a:cubicBezTo>
                    <a:pt x="7406" y="31748"/>
                    <a:pt x="373" y="24715"/>
                    <a:pt x="373" y="15950"/>
                  </a:cubicBezTo>
                  <a:cubicBezTo>
                    <a:pt x="373" y="7186"/>
                    <a:pt x="7406" y="153"/>
                    <a:pt x="16171" y="153"/>
                  </a:cubicBezTo>
                  <a:cubicBezTo>
                    <a:pt x="24935" y="153"/>
                    <a:pt x="31969" y="7186"/>
                    <a:pt x="31969" y="15950"/>
                  </a:cubicBezTo>
                  <a:lnTo>
                    <a:pt x="31969"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4" name="Freeform: Shape 233">
              <a:extLst>
                <a:ext uri="{FF2B5EF4-FFF2-40B4-BE49-F238E27FC236}">
                  <a16:creationId xmlns:a16="http://schemas.microsoft.com/office/drawing/2014/main" id="{9D54B4A0-22E9-EE3A-69FA-4964F257C480}"/>
                </a:ext>
              </a:extLst>
            </p:cNvPr>
            <p:cNvSpPr/>
            <p:nvPr/>
          </p:nvSpPr>
          <p:spPr>
            <a:xfrm>
              <a:off x="5983425" y="3313700"/>
              <a:ext cx="31595" cy="31595"/>
            </a:xfrm>
            <a:custGeom>
              <a:avLst/>
              <a:gdLst>
                <a:gd name="connsiteX0" fmla="*/ 31971 w 31595"/>
                <a:gd name="connsiteY0" fmla="*/ 15950 h 31595"/>
                <a:gd name="connsiteX1" fmla="*/ 16173 w 31595"/>
                <a:gd name="connsiteY1" fmla="*/ 31748 h 31595"/>
                <a:gd name="connsiteX2" fmla="*/ 375 w 31595"/>
                <a:gd name="connsiteY2" fmla="*/ 15950 h 31595"/>
                <a:gd name="connsiteX3" fmla="*/ 16173 w 31595"/>
                <a:gd name="connsiteY3" fmla="*/ 153 h 31595"/>
                <a:gd name="connsiteX4" fmla="*/ 31971 w 31595"/>
                <a:gd name="connsiteY4" fmla="*/ 15950 h 31595"/>
                <a:gd name="connsiteX5" fmla="*/ 31971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1" y="15950"/>
                  </a:moveTo>
                  <a:cubicBezTo>
                    <a:pt x="31971" y="24715"/>
                    <a:pt x="24937" y="31748"/>
                    <a:pt x="16173" y="31748"/>
                  </a:cubicBezTo>
                  <a:cubicBezTo>
                    <a:pt x="7408" y="31748"/>
                    <a:pt x="375" y="24715"/>
                    <a:pt x="375" y="15950"/>
                  </a:cubicBezTo>
                  <a:cubicBezTo>
                    <a:pt x="375" y="7186"/>
                    <a:pt x="7408" y="153"/>
                    <a:pt x="16173" y="153"/>
                  </a:cubicBezTo>
                  <a:cubicBezTo>
                    <a:pt x="24937" y="153"/>
                    <a:pt x="31971" y="7186"/>
                    <a:pt x="31971" y="15950"/>
                  </a:cubicBezTo>
                  <a:lnTo>
                    <a:pt x="31971"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5" name="Freeform: Shape 234">
              <a:extLst>
                <a:ext uri="{FF2B5EF4-FFF2-40B4-BE49-F238E27FC236}">
                  <a16:creationId xmlns:a16="http://schemas.microsoft.com/office/drawing/2014/main" id="{A4899801-4B88-EAC3-1F38-6488448AF97E}"/>
                </a:ext>
              </a:extLst>
            </p:cNvPr>
            <p:cNvSpPr/>
            <p:nvPr/>
          </p:nvSpPr>
          <p:spPr>
            <a:xfrm>
              <a:off x="6015886" y="3313700"/>
              <a:ext cx="31595" cy="31595"/>
            </a:xfrm>
            <a:custGeom>
              <a:avLst/>
              <a:gdLst>
                <a:gd name="connsiteX0" fmla="*/ 31974 w 31595"/>
                <a:gd name="connsiteY0" fmla="*/ 15950 h 31595"/>
                <a:gd name="connsiteX1" fmla="*/ 16176 w 31595"/>
                <a:gd name="connsiteY1" fmla="*/ 31748 h 31595"/>
                <a:gd name="connsiteX2" fmla="*/ 378 w 31595"/>
                <a:gd name="connsiteY2" fmla="*/ 15950 h 31595"/>
                <a:gd name="connsiteX3" fmla="*/ 16176 w 31595"/>
                <a:gd name="connsiteY3" fmla="*/ 153 h 31595"/>
                <a:gd name="connsiteX4" fmla="*/ 31974 w 31595"/>
                <a:gd name="connsiteY4" fmla="*/ 15950 h 31595"/>
                <a:gd name="connsiteX5" fmla="*/ 31974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4" y="15950"/>
                  </a:moveTo>
                  <a:cubicBezTo>
                    <a:pt x="31974" y="24715"/>
                    <a:pt x="24940" y="31748"/>
                    <a:pt x="16176" y="31748"/>
                  </a:cubicBezTo>
                  <a:cubicBezTo>
                    <a:pt x="7411" y="31748"/>
                    <a:pt x="378" y="24715"/>
                    <a:pt x="378" y="15950"/>
                  </a:cubicBezTo>
                  <a:cubicBezTo>
                    <a:pt x="378" y="7186"/>
                    <a:pt x="7411" y="153"/>
                    <a:pt x="16176" y="153"/>
                  </a:cubicBezTo>
                  <a:cubicBezTo>
                    <a:pt x="24940" y="153"/>
                    <a:pt x="31974" y="7186"/>
                    <a:pt x="31974" y="15950"/>
                  </a:cubicBezTo>
                  <a:lnTo>
                    <a:pt x="31974"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6" name="Freeform: Shape 235">
              <a:extLst>
                <a:ext uri="{FF2B5EF4-FFF2-40B4-BE49-F238E27FC236}">
                  <a16:creationId xmlns:a16="http://schemas.microsoft.com/office/drawing/2014/main" id="{0D0D0E38-CEB5-6DBD-8303-365F774A1601}"/>
                </a:ext>
              </a:extLst>
            </p:cNvPr>
            <p:cNvSpPr/>
            <p:nvPr/>
          </p:nvSpPr>
          <p:spPr>
            <a:xfrm>
              <a:off x="6037527" y="3313700"/>
              <a:ext cx="31595" cy="31595"/>
            </a:xfrm>
            <a:custGeom>
              <a:avLst/>
              <a:gdLst>
                <a:gd name="connsiteX0" fmla="*/ 31976 w 31595"/>
                <a:gd name="connsiteY0" fmla="*/ 15950 h 31595"/>
                <a:gd name="connsiteX1" fmla="*/ 16178 w 31595"/>
                <a:gd name="connsiteY1" fmla="*/ 31748 h 31595"/>
                <a:gd name="connsiteX2" fmla="*/ 380 w 31595"/>
                <a:gd name="connsiteY2" fmla="*/ 15950 h 31595"/>
                <a:gd name="connsiteX3" fmla="*/ 16178 w 31595"/>
                <a:gd name="connsiteY3" fmla="*/ 153 h 31595"/>
                <a:gd name="connsiteX4" fmla="*/ 31976 w 31595"/>
                <a:gd name="connsiteY4" fmla="*/ 15950 h 31595"/>
                <a:gd name="connsiteX5" fmla="*/ 31976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6" y="15950"/>
                  </a:moveTo>
                  <a:cubicBezTo>
                    <a:pt x="31976" y="24715"/>
                    <a:pt x="24942" y="31748"/>
                    <a:pt x="16178" y="31748"/>
                  </a:cubicBezTo>
                  <a:cubicBezTo>
                    <a:pt x="7413" y="31748"/>
                    <a:pt x="380" y="24715"/>
                    <a:pt x="380" y="15950"/>
                  </a:cubicBezTo>
                  <a:cubicBezTo>
                    <a:pt x="380" y="7186"/>
                    <a:pt x="7413" y="153"/>
                    <a:pt x="16178" y="153"/>
                  </a:cubicBezTo>
                  <a:cubicBezTo>
                    <a:pt x="24942" y="153"/>
                    <a:pt x="31976" y="7186"/>
                    <a:pt x="31976" y="15950"/>
                  </a:cubicBezTo>
                  <a:lnTo>
                    <a:pt x="31976" y="1595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7" name="Freeform: Shape 236">
              <a:extLst>
                <a:ext uri="{FF2B5EF4-FFF2-40B4-BE49-F238E27FC236}">
                  <a16:creationId xmlns:a16="http://schemas.microsoft.com/office/drawing/2014/main" id="{A3317524-A3E7-5BF2-DEFE-D9CD58179B6B}"/>
                </a:ext>
              </a:extLst>
            </p:cNvPr>
            <p:cNvSpPr/>
            <p:nvPr/>
          </p:nvSpPr>
          <p:spPr>
            <a:xfrm>
              <a:off x="6069988" y="3324520"/>
              <a:ext cx="31595" cy="31595"/>
            </a:xfrm>
            <a:custGeom>
              <a:avLst/>
              <a:gdLst>
                <a:gd name="connsiteX0" fmla="*/ 31979 w 31595"/>
                <a:gd name="connsiteY0" fmla="*/ 15951 h 31595"/>
                <a:gd name="connsiteX1" fmla="*/ 16181 w 31595"/>
                <a:gd name="connsiteY1" fmla="*/ 31749 h 31595"/>
                <a:gd name="connsiteX2" fmla="*/ 383 w 31595"/>
                <a:gd name="connsiteY2" fmla="*/ 15951 h 31595"/>
                <a:gd name="connsiteX3" fmla="*/ 16181 w 31595"/>
                <a:gd name="connsiteY3" fmla="*/ 154 h 31595"/>
                <a:gd name="connsiteX4" fmla="*/ 31979 w 31595"/>
                <a:gd name="connsiteY4" fmla="*/ 15951 h 31595"/>
                <a:gd name="connsiteX5" fmla="*/ 31979 w 31595"/>
                <a:gd name="connsiteY5" fmla="*/ 1595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9" y="15951"/>
                  </a:moveTo>
                  <a:cubicBezTo>
                    <a:pt x="31979" y="24716"/>
                    <a:pt x="24945" y="31749"/>
                    <a:pt x="16181" y="31749"/>
                  </a:cubicBezTo>
                  <a:cubicBezTo>
                    <a:pt x="7416" y="31749"/>
                    <a:pt x="383" y="24716"/>
                    <a:pt x="383" y="15951"/>
                  </a:cubicBezTo>
                  <a:cubicBezTo>
                    <a:pt x="383" y="7187"/>
                    <a:pt x="7416" y="154"/>
                    <a:pt x="16181" y="154"/>
                  </a:cubicBezTo>
                  <a:cubicBezTo>
                    <a:pt x="24945" y="154"/>
                    <a:pt x="31979" y="7187"/>
                    <a:pt x="31979" y="15951"/>
                  </a:cubicBezTo>
                  <a:lnTo>
                    <a:pt x="31979" y="15951"/>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8" name="Freeform: Shape 237">
              <a:extLst>
                <a:ext uri="{FF2B5EF4-FFF2-40B4-BE49-F238E27FC236}">
                  <a16:creationId xmlns:a16="http://schemas.microsoft.com/office/drawing/2014/main" id="{4162BCFA-ACA3-3C60-A037-B2DB3F57C050}"/>
                </a:ext>
              </a:extLst>
            </p:cNvPr>
            <p:cNvSpPr/>
            <p:nvPr/>
          </p:nvSpPr>
          <p:spPr>
            <a:xfrm>
              <a:off x="6091629" y="3346161"/>
              <a:ext cx="31595" cy="31595"/>
            </a:xfrm>
            <a:custGeom>
              <a:avLst/>
              <a:gdLst>
                <a:gd name="connsiteX0" fmla="*/ 31981 w 31595"/>
                <a:gd name="connsiteY0" fmla="*/ 15953 h 31595"/>
                <a:gd name="connsiteX1" fmla="*/ 16183 w 31595"/>
                <a:gd name="connsiteY1" fmla="*/ 31751 h 31595"/>
                <a:gd name="connsiteX2" fmla="*/ 385 w 31595"/>
                <a:gd name="connsiteY2" fmla="*/ 15953 h 31595"/>
                <a:gd name="connsiteX3" fmla="*/ 16183 w 31595"/>
                <a:gd name="connsiteY3" fmla="*/ 156 h 31595"/>
                <a:gd name="connsiteX4" fmla="*/ 31981 w 31595"/>
                <a:gd name="connsiteY4" fmla="*/ 15953 h 31595"/>
                <a:gd name="connsiteX5" fmla="*/ 31981 w 31595"/>
                <a:gd name="connsiteY5" fmla="*/ 1595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1" y="15953"/>
                  </a:moveTo>
                  <a:cubicBezTo>
                    <a:pt x="31981" y="24718"/>
                    <a:pt x="24947" y="31751"/>
                    <a:pt x="16183" y="31751"/>
                  </a:cubicBezTo>
                  <a:cubicBezTo>
                    <a:pt x="7418" y="31751"/>
                    <a:pt x="385" y="24718"/>
                    <a:pt x="385" y="15953"/>
                  </a:cubicBezTo>
                  <a:cubicBezTo>
                    <a:pt x="385" y="7189"/>
                    <a:pt x="7418" y="156"/>
                    <a:pt x="16183" y="156"/>
                  </a:cubicBezTo>
                  <a:cubicBezTo>
                    <a:pt x="24947" y="156"/>
                    <a:pt x="31981" y="7189"/>
                    <a:pt x="31981" y="15953"/>
                  </a:cubicBezTo>
                  <a:lnTo>
                    <a:pt x="31981" y="15953"/>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9" name="Freeform: Shape 238">
              <a:extLst>
                <a:ext uri="{FF2B5EF4-FFF2-40B4-BE49-F238E27FC236}">
                  <a16:creationId xmlns:a16="http://schemas.microsoft.com/office/drawing/2014/main" id="{BC1C5726-C006-6358-8F99-5E65FCE76861}"/>
                </a:ext>
              </a:extLst>
            </p:cNvPr>
            <p:cNvSpPr/>
            <p:nvPr/>
          </p:nvSpPr>
          <p:spPr>
            <a:xfrm>
              <a:off x="6113270" y="3356981"/>
              <a:ext cx="31595" cy="31595"/>
            </a:xfrm>
            <a:custGeom>
              <a:avLst/>
              <a:gdLst>
                <a:gd name="connsiteX0" fmla="*/ 31983 w 31595"/>
                <a:gd name="connsiteY0" fmla="*/ 15954 h 31595"/>
                <a:gd name="connsiteX1" fmla="*/ 16185 w 31595"/>
                <a:gd name="connsiteY1" fmla="*/ 31752 h 31595"/>
                <a:gd name="connsiteX2" fmla="*/ 387 w 31595"/>
                <a:gd name="connsiteY2" fmla="*/ 15954 h 31595"/>
                <a:gd name="connsiteX3" fmla="*/ 16185 w 31595"/>
                <a:gd name="connsiteY3" fmla="*/ 157 h 31595"/>
                <a:gd name="connsiteX4" fmla="*/ 31983 w 31595"/>
                <a:gd name="connsiteY4" fmla="*/ 15954 h 31595"/>
                <a:gd name="connsiteX5" fmla="*/ 31983 w 31595"/>
                <a:gd name="connsiteY5" fmla="*/ 1595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3" y="15954"/>
                  </a:moveTo>
                  <a:cubicBezTo>
                    <a:pt x="31983" y="24719"/>
                    <a:pt x="24949" y="31752"/>
                    <a:pt x="16185" y="31752"/>
                  </a:cubicBezTo>
                  <a:cubicBezTo>
                    <a:pt x="7420" y="31752"/>
                    <a:pt x="387" y="24719"/>
                    <a:pt x="387" y="15954"/>
                  </a:cubicBezTo>
                  <a:cubicBezTo>
                    <a:pt x="387" y="7190"/>
                    <a:pt x="7420" y="157"/>
                    <a:pt x="16185" y="157"/>
                  </a:cubicBezTo>
                  <a:cubicBezTo>
                    <a:pt x="24949" y="157"/>
                    <a:pt x="31983" y="7190"/>
                    <a:pt x="31983" y="15954"/>
                  </a:cubicBezTo>
                  <a:lnTo>
                    <a:pt x="31983" y="15954"/>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0" name="Freeform: Shape 239">
              <a:extLst>
                <a:ext uri="{FF2B5EF4-FFF2-40B4-BE49-F238E27FC236}">
                  <a16:creationId xmlns:a16="http://schemas.microsoft.com/office/drawing/2014/main" id="{3EBBE477-CDE0-BA89-BA43-260B3B86389B}"/>
                </a:ext>
              </a:extLst>
            </p:cNvPr>
            <p:cNvSpPr/>
            <p:nvPr/>
          </p:nvSpPr>
          <p:spPr>
            <a:xfrm>
              <a:off x="6145731" y="3367802"/>
              <a:ext cx="31595" cy="31595"/>
            </a:xfrm>
            <a:custGeom>
              <a:avLst/>
              <a:gdLst>
                <a:gd name="connsiteX0" fmla="*/ 31986 w 31595"/>
                <a:gd name="connsiteY0" fmla="*/ 15955 h 31595"/>
                <a:gd name="connsiteX1" fmla="*/ 16188 w 31595"/>
                <a:gd name="connsiteY1" fmla="*/ 31753 h 31595"/>
                <a:gd name="connsiteX2" fmla="*/ 390 w 31595"/>
                <a:gd name="connsiteY2" fmla="*/ 15955 h 31595"/>
                <a:gd name="connsiteX3" fmla="*/ 16188 w 31595"/>
                <a:gd name="connsiteY3" fmla="*/ 158 h 31595"/>
                <a:gd name="connsiteX4" fmla="*/ 31986 w 31595"/>
                <a:gd name="connsiteY4" fmla="*/ 15955 h 31595"/>
                <a:gd name="connsiteX5" fmla="*/ 31986 w 31595"/>
                <a:gd name="connsiteY5" fmla="*/ 1595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6" y="15955"/>
                  </a:moveTo>
                  <a:cubicBezTo>
                    <a:pt x="31986" y="24720"/>
                    <a:pt x="24952" y="31753"/>
                    <a:pt x="16188" y="31753"/>
                  </a:cubicBezTo>
                  <a:cubicBezTo>
                    <a:pt x="7423" y="31753"/>
                    <a:pt x="390" y="24720"/>
                    <a:pt x="390" y="15955"/>
                  </a:cubicBezTo>
                  <a:cubicBezTo>
                    <a:pt x="390" y="7191"/>
                    <a:pt x="7423" y="158"/>
                    <a:pt x="16188" y="158"/>
                  </a:cubicBezTo>
                  <a:cubicBezTo>
                    <a:pt x="24952" y="158"/>
                    <a:pt x="31986" y="7191"/>
                    <a:pt x="31986" y="15955"/>
                  </a:cubicBezTo>
                  <a:lnTo>
                    <a:pt x="31986" y="15955"/>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1" name="Freeform: Shape 240">
              <a:extLst>
                <a:ext uri="{FF2B5EF4-FFF2-40B4-BE49-F238E27FC236}">
                  <a16:creationId xmlns:a16="http://schemas.microsoft.com/office/drawing/2014/main" id="{A8AB0A37-06E7-882B-D3D7-8A197B0F374F}"/>
                </a:ext>
              </a:extLst>
            </p:cNvPr>
            <p:cNvSpPr/>
            <p:nvPr/>
          </p:nvSpPr>
          <p:spPr>
            <a:xfrm>
              <a:off x="6167372" y="3378622"/>
              <a:ext cx="31595" cy="31595"/>
            </a:xfrm>
            <a:custGeom>
              <a:avLst/>
              <a:gdLst>
                <a:gd name="connsiteX0" fmla="*/ 31988 w 31595"/>
                <a:gd name="connsiteY0" fmla="*/ 15956 h 31595"/>
                <a:gd name="connsiteX1" fmla="*/ 16190 w 31595"/>
                <a:gd name="connsiteY1" fmla="*/ 31754 h 31595"/>
                <a:gd name="connsiteX2" fmla="*/ 392 w 31595"/>
                <a:gd name="connsiteY2" fmla="*/ 15956 h 31595"/>
                <a:gd name="connsiteX3" fmla="*/ 16190 w 31595"/>
                <a:gd name="connsiteY3" fmla="*/ 159 h 31595"/>
                <a:gd name="connsiteX4" fmla="*/ 31988 w 31595"/>
                <a:gd name="connsiteY4" fmla="*/ 15956 h 31595"/>
                <a:gd name="connsiteX5" fmla="*/ 31988 w 31595"/>
                <a:gd name="connsiteY5" fmla="*/ 1595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8" y="15956"/>
                  </a:moveTo>
                  <a:cubicBezTo>
                    <a:pt x="31988" y="24721"/>
                    <a:pt x="24954" y="31754"/>
                    <a:pt x="16190" y="31754"/>
                  </a:cubicBezTo>
                  <a:cubicBezTo>
                    <a:pt x="7425" y="31754"/>
                    <a:pt x="392" y="24721"/>
                    <a:pt x="392" y="15956"/>
                  </a:cubicBezTo>
                  <a:cubicBezTo>
                    <a:pt x="392" y="7192"/>
                    <a:pt x="7425" y="159"/>
                    <a:pt x="16190" y="159"/>
                  </a:cubicBezTo>
                  <a:cubicBezTo>
                    <a:pt x="24954" y="159"/>
                    <a:pt x="31988" y="7192"/>
                    <a:pt x="31988" y="15956"/>
                  </a:cubicBezTo>
                  <a:lnTo>
                    <a:pt x="31988" y="1595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2" name="Freeform: Shape 241">
              <a:extLst>
                <a:ext uri="{FF2B5EF4-FFF2-40B4-BE49-F238E27FC236}">
                  <a16:creationId xmlns:a16="http://schemas.microsoft.com/office/drawing/2014/main" id="{BCC71137-719A-9E75-B10C-238F6A44C616}"/>
                </a:ext>
              </a:extLst>
            </p:cNvPr>
            <p:cNvSpPr/>
            <p:nvPr/>
          </p:nvSpPr>
          <p:spPr>
            <a:xfrm>
              <a:off x="6199833" y="3432724"/>
              <a:ext cx="31595" cy="31595"/>
            </a:xfrm>
            <a:custGeom>
              <a:avLst/>
              <a:gdLst>
                <a:gd name="connsiteX0" fmla="*/ 31991 w 31595"/>
                <a:gd name="connsiteY0" fmla="*/ 15961 h 31595"/>
                <a:gd name="connsiteX1" fmla="*/ 16193 w 31595"/>
                <a:gd name="connsiteY1" fmla="*/ 31759 h 31595"/>
                <a:gd name="connsiteX2" fmla="*/ 395 w 31595"/>
                <a:gd name="connsiteY2" fmla="*/ 15961 h 31595"/>
                <a:gd name="connsiteX3" fmla="*/ 16193 w 31595"/>
                <a:gd name="connsiteY3" fmla="*/ 164 h 31595"/>
                <a:gd name="connsiteX4" fmla="*/ 31991 w 31595"/>
                <a:gd name="connsiteY4" fmla="*/ 15961 h 31595"/>
                <a:gd name="connsiteX5" fmla="*/ 31991 w 31595"/>
                <a:gd name="connsiteY5" fmla="*/ 1596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1" y="15961"/>
                  </a:moveTo>
                  <a:cubicBezTo>
                    <a:pt x="31991" y="24726"/>
                    <a:pt x="24957" y="31759"/>
                    <a:pt x="16193" y="31759"/>
                  </a:cubicBezTo>
                  <a:cubicBezTo>
                    <a:pt x="7428" y="31759"/>
                    <a:pt x="395" y="24726"/>
                    <a:pt x="395" y="15961"/>
                  </a:cubicBezTo>
                  <a:cubicBezTo>
                    <a:pt x="395" y="7197"/>
                    <a:pt x="7428" y="164"/>
                    <a:pt x="16193" y="164"/>
                  </a:cubicBezTo>
                  <a:cubicBezTo>
                    <a:pt x="24957" y="164"/>
                    <a:pt x="31991" y="7197"/>
                    <a:pt x="31991" y="15961"/>
                  </a:cubicBezTo>
                  <a:lnTo>
                    <a:pt x="31991" y="15961"/>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3" name="Freeform: Shape 242">
              <a:extLst>
                <a:ext uri="{FF2B5EF4-FFF2-40B4-BE49-F238E27FC236}">
                  <a16:creationId xmlns:a16="http://schemas.microsoft.com/office/drawing/2014/main" id="{36130A15-8562-8EA3-B09D-234EF32C1996}"/>
                </a:ext>
              </a:extLst>
            </p:cNvPr>
            <p:cNvSpPr/>
            <p:nvPr/>
          </p:nvSpPr>
          <p:spPr>
            <a:xfrm>
              <a:off x="6221474" y="3465186"/>
              <a:ext cx="31595" cy="31595"/>
            </a:xfrm>
            <a:custGeom>
              <a:avLst/>
              <a:gdLst>
                <a:gd name="connsiteX0" fmla="*/ 31993 w 31595"/>
                <a:gd name="connsiteY0" fmla="*/ 15964 h 31595"/>
                <a:gd name="connsiteX1" fmla="*/ 16195 w 31595"/>
                <a:gd name="connsiteY1" fmla="*/ 31762 h 31595"/>
                <a:gd name="connsiteX2" fmla="*/ 397 w 31595"/>
                <a:gd name="connsiteY2" fmla="*/ 15964 h 31595"/>
                <a:gd name="connsiteX3" fmla="*/ 16195 w 31595"/>
                <a:gd name="connsiteY3" fmla="*/ 167 h 31595"/>
                <a:gd name="connsiteX4" fmla="*/ 31993 w 31595"/>
                <a:gd name="connsiteY4" fmla="*/ 15964 h 31595"/>
                <a:gd name="connsiteX5" fmla="*/ 31993 w 31595"/>
                <a:gd name="connsiteY5" fmla="*/ 1596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3" y="15964"/>
                  </a:moveTo>
                  <a:cubicBezTo>
                    <a:pt x="31993" y="24729"/>
                    <a:pt x="24959" y="31762"/>
                    <a:pt x="16195" y="31762"/>
                  </a:cubicBezTo>
                  <a:cubicBezTo>
                    <a:pt x="7430" y="31762"/>
                    <a:pt x="397" y="24729"/>
                    <a:pt x="397" y="15964"/>
                  </a:cubicBezTo>
                  <a:cubicBezTo>
                    <a:pt x="397" y="7200"/>
                    <a:pt x="7430" y="167"/>
                    <a:pt x="16195" y="167"/>
                  </a:cubicBezTo>
                  <a:cubicBezTo>
                    <a:pt x="24959" y="167"/>
                    <a:pt x="31993" y="7200"/>
                    <a:pt x="31993" y="15964"/>
                  </a:cubicBezTo>
                  <a:lnTo>
                    <a:pt x="31993" y="15964"/>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4" name="Freeform: Shape 243">
              <a:extLst>
                <a:ext uri="{FF2B5EF4-FFF2-40B4-BE49-F238E27FC236}">
                  <a16:creationId xmlns:a16="http://schemas.microsoft.com/office/drawing/2014/main" id="{819354FD-3074-7C1B-B3A0-4574FDA76C02}"/>
                </a:ext>
              </a:extLst>
            </p:cNvPr>
            <p:cNvSpPr/>
            <p:nvPr/>
          </p:nvSpPr>
          <p:spPr>
            <a:xfrm>
              <a:off x="6243115" y="3486826"/>
              <a:ext cx="31595" cy="31595"/>
            </a:xfrm>
            <a:custGeom>
              <a:avLst/>
              <a:gdLst>
                <a:gd name="connsiteX0" fmla="*/ 31995 w 31595"/>
                <a:gd name="connsiteY0" fmla="*/ 15966 h 31595"/>
                <a:gd name="connsiteX1" fmla="*/ 16197 w 31595"/>
                <a:gd name="connsiteY1" fmla="*/ 31764 h 31595"/>
                <a:gd name="connsiteX2" fmla="*/ 399 w 31595"/>
                <a:gd name="connsiteY2" fmla="*/ 15966 h 31595"/>
                <a:gd name="connsiteX3" fmla="*/ 16197 w 31595"/>
                <a:gd name="connsiteY3" fmla="*/ 169 h 31595"/>
                <a:gd name="connsiteX4" fmla="*/ 31995 w 31595"/>
                <a:gd name="connsiteY4" fmla="*/ 15966 h 31595"/>
                <a:gd name="connsiteX5" fmla="*/ 31995 w 31595"/>
                <a:gd name="connsiteY5" fmla="*/ 1596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5" y="15966"/>
                  </a:moveTo>
                  <a:cubicBezTo>
                    <a:pt x="31995" y="24731"/>
                    <a:pt x="24961" y="31764"/>
                    <a:pt x="16197" y="31764"/>
                  </a:cubicBezTo>
                  <a:cubicBezTo>
                    <a:pt x="7432" y="31764"/>
                    <a:pt x="399" y="24731"/>
                    <a:pt x="399" y="15966"/>
                  </a:cubicBezTo>
                  <a:cubicBezTo>
                    <a:pt x="399" y="7202"/>
                    <a:pt x="7432" y="169"/>
                    <a:pt x="16197" y="169"/>
                  </a:cubicBezTo>
                  <a:cubicBezTo>
                    <a:pt x="24961" y="169"/>
                    <a:pt x="31995" y="7202"/>
                    <a:pt x="31995" y="15966"/>
                  </a:cubicBezTo>
                  <a:lnTo>
                    <a:pt x="31995" y="15966"/>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nvGrpSpPr>
            <p:cNvPr id="245" name="Graphic 25">
              <a:extLst>
                <a:ext uri="{FF2B5EF4-FFF2-40B4-BE49-F238E27FC236}">
                  <a16:creationId xmlns:a16="http://schemas.microsoft.com/office/drawing/2014/main" id="{2BBED4A6-9182-C12C-3D8E-56C6621A0B4A}"/>
                </a:ext>
              </a:extLst>
            </p:cNvPr>
            <p:cNvGrpSpPr/>
            <p:nvPr/>
          </p:nvGrpSpPr>
          <p:grpSpPr>
            <a:xfrm>
              <a:off x="6264756" y="3497755"/>
              <a:ext cx="399489" cy="31595"/>
              <a:chOff x="6264756" y="3497755"/>
              <a:chExt cx="399489" cy="31595"/>
            </a:xfrm>
          </p:grpSpPr>
          <p:sp>
            <p:nvSpPr>
              <p:cNvPr id="246" name="Freeform: Shape 245">
                <a:extLst>
                  <a:ext uri="{FF2B5EF4-FFF2-40B4-BE49-F238E27FC236}">
                    <a16:creationId xmlns:a16="http://schemas.microsoft.com/office/drawing/2014/main" id="{E6C0C953-2F1D-8892-4275-D094F2E96AB5}"/>
                  </a:ext>
                </a:extLst>
              </p:cNvPr>
              <p:cNvSpPr/>
              <p:nvPr/>
            </p:nvSpPr>
            <p:spPr>
              <a:xfrm>
                <a:off x="6264756" y="3497755"/>
                <a:ext cx="31595" cy="31595"/>
              </a:xfrm>
              <a:custGeom>
                <a:avLst/>
                <a:gdLst>
                  <a:gd name="connsiteX0" fmla="*/ 31997 w 31595"/>
                  <a:gd name="connsiteY0" fmla="*/ 15967 h 31595"/>
                  <a:gd name="connsiteX1" fmla="*/ 16199 w 31595"/>
                  <a:gd name="connsiteY1" fmla="*/ 31765 h 31595"/>
                  <a:gd name="connsiteX2" fmla="*/ 401 w 31595"/>
                  <a:gd name="connsiteY2" fmla="*/ 15967 h 31595"/>
                  <a:gd name="connsiteX3" fmla="*/ 16199 w 31595"/>
                  <a:gd name="connsiteY3" fmla="*/ 170 h 31595"/>
                  <a:gd name="connsiteX4" fmla="*/ 31997 w 31595"/>
                  <a:gd name="connsiteY4" fmla="*/ 15967 h 31595"/>
                  <a:gd name="connsiteX5" fmla="*/ 31997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7" y="15967"/>
                    </a:moveTo>
                    <a:cubicBezTo>
                      <a:pt x="31997" y="24732"/>
                      <a:pt x="24963" y="31765"/>
                      <a:pt x="16199" y="31765"/>
                    </a:cubicBezTo>
                    <a:cubicBezTo>
                      <a:pt x="7434" y="31765"/>
                      <a:pt x="401" y="24732"/>
                      <a:pt x="401" y="15967"/>
                    </a:cubicBezTo>
                    <a:cubicBezTo>
                      <a:pt x="401" y="7203"/>
                      <a:pt x="7434" y="170"/>
                      <a:pt x="16199" y="170"/>
                    </a:cubicBezTo>
                    <a:cubicBezTo>
                      <a:pt x="24963" y="170"/>
                      <a:pt x="31997" y="7203"/>
                      <a:pt x="31997" y="15967"/>
                    </a:cubicBezTo>
                    <a:lnTo>
                      <a:pt x="31997"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7" name="Freeform: Shape 246">
                <a:extLst>
                  <a:ext uri="{FF2B5EF4-FFF2-40B4-BE49-F238E27FC236}">
                    <a16:creationId xmlns:a16="http://schemas.microsoft.com/office/drawing/2014/main" id="{09997697-A988-90D7-FB32-BF1DB8FE0DD4}"/>
                  </a:ext>
                </a:extLst>
              </p:cNvPr>
              <p:cNvSpPr/>
              <p:nvPr/>
            </p:nvSpPr>
            <p:spPr>
              <a:xfrm>
                <a:off x="6297217" y="3497755"/>
                <a:ext cx="31595" cy="31595"/>
              </a:xfrm>
              <a:custGeom>
                <a:avLst/>
                <a:gdLst>
                  <a:gd name="connsiteX0" fmla="*/ 32000 w 31595"/>
                  <a:gd name="connsiteY0" fmla="*/ 15967 h 31595"/>
                  <a:gd name="connsiteX1" fmla="*/ 16202 w 31595"/>
                  <a:gd name="connsiteY1" fmla="*/ 31765 h 31595"/>
                  <a:gd name="connsiteX2" fmla="*/ 404 w 31595"/>
                  <a:gd name="connsiteY2" fmla="*/ 15967 h 31595"/>
                  <a:gd name="connsiteX3" fmla="*/ 16202 w 31595"/>
                  <a:gd name="connsiteY3" fmla="*/ 170 h 31595"/>
                  <a:gd name="connsiteX4" fmla="*/ 32000 w 31595"/>
                  <a:gd name="connsiteY4" fmla="*/ 15967 h 31595"/>
                  <a:gd name="connsiteX5" fmla="*/ 32000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0" y="15967"/>
                    </a:moveTo>
                    <a:cubicBezTo>
                      <a:pt x="32000" y="24732"/>
                      <a:pt x="24966" y="31765"/>
                      <a:pt x="16202" y="31765"/>
                    </a:cubicBezTo>
                    <a:cubicBezTo>
                      <a:pt x="7437" y="31765"/>
                      <a:pt x="404" y="24732"/>
                      <a:pt x="404" y="15967"/>
                    </a:cubicBezTo>
                    <a:cubicBezTo>
                      <a:pt x="404" y="7203"/>
                      <a:pt x="7437" y="170"/>
                      <a:pt x="16202" y="170"/>
                    </a:cubicBezTo>
                    <a:cubicBezTo>
                      <a:pt x="24966" y="170"/>
                      <a:pt x="32000" y="7203"/>
                      <a:pt x="32000" y="15967"/>
                    </a:cubicBezTo>
                    <a:lnTo>
                      <a:pt x="32000"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8" name="Freeform: Shape 247">
                <a:extLst>
                  <a:ext uri="{FF2B5EF4-FFF2-40B4-BE49-F238E27FC236}">
                    <a16:creationId xmlns:a16="http://schemas.microsoft.com/office/drawing/2014/main" id="{34FC26D7-F25C-9B2A-79DD-6A8F328F05E2}"/>
                  </a:ext>
                </a:extLst>
              </p:cNvPr>
              <p:cNvSpPr/>
              <p:nvPr/>
            </p:nvSpPr>
            <p:spPr>
              <a:xfrm>
                <a:off x="6329678" y="3497755"/>
                <a:ext cx="31595" cy="31595"/>
              </a:xfrm>
              <a:custGeom>
                <a:avLst/>
                <a:gdLst>
                  <a:gd name="connsiteX0" fmla="*/ 32003 w 31595"/>
                  <a:gd name="connsiteY0" fmla="*/ 15967 h 31595"/>
                  <a:gd name="connsiteX1" fmla="*/ 16205 w 31595"/>
                  <a:gd name="connsiteY1" fmla="*/ 31765 h 31595"/>
                  <a:gd name="connsiteX2" fmla="*/ 407 w 31595"/>
                  <a:gd name="connsiteY2" fmla="*/ 15967 h 31595"/>
                  <a:gd name="connsiteX3" fmla="*/ 16205 w 31595"/>
                  <a:gd name="connsiteY3" fmla="*/ 170 h 31595"/>
                  <a:gd name="connsiteX4" fmla="*/ 32003 w 31595"/>
                  <a:gd name="connsiteY4" fmla="*/ 15967 h 31595"/>
                  <a:gd name="connsiteX5" fmla="*/ 32003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3" y="15967"/>
                    </a:moveTo>
                    <a:cubicBezTo>
                      <a:pt x="32003" y="24732"/>
                      <a:pt x="24969" y="31765"/>
                      <a:pt x="16205" y="31765"/>
                    </a:cubicBezTo>
                    <a:cubicBezTo>
                      <a:pt x="7440" y="31765"/>
                      <a:pt x="407" y="24732"/>
                      <a:pt x="407" y="15967"/>
                    </a:cubicBezTo>
                    <a:cubicBezTo>
                      <a:pt x="407" y="7203"/>
                      <a:pt x="7440" y="170"/>
                      <a:pt x="16205" y="170"/>
                    </a:cubicBezTo>
                    <a:cubicBezTo>
                      <a:pt x="24969" y="170"/>
                      <a:pt x="32003" y="7203"/>
                      <a:pt x="32003" y="15967"/>
                    </a:cubicBezTo>
                    <a:lnTo>
                      <a:pt x="32003"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9" name="Freeform: Shape 248">
                <a:extLst>
                  <a:ext uri="{FF2B5EF4-FFF2-40B4-BE49-F238E27FC236}">
                    <a16:creationId xmlns:a16="http://schemas.microsoft.com/office/drawing/2014/main" id="{00BFB619-E4B1-0A8E-F017-30C755901063}"/>
                  </a:ext>
                </a:extLst>
              </p:cNvPr>
              <p:cNvSpPr/>
              <p:nvPr/>
            </p:nvSpPr>
            <p:spPr>
              <a:xfrm>
                <a:off x="6362140" y="3497755"/>
                <a:ext cx="31595" cy="31595"/>
              </a:xfrm>
              <a:custGeom>
                <a:avLst/>
                <a:gdLst>
                  <a:gd name="connsiteX0" fmla="*/ 32006 w 31595"/>
                  <a:gd name="connsiteY0" fmla="*/ 15967 h 31595"/>
                  <a:gd name="connsiteX1" fmla="*/ 16208 w 31595"/>
                  <a:gd name="connsiteY1" fmla="*/ 31765 h 31595"/>
                  <a:gd name="connsiteX2" fmla="*/ 410 w 31595"/>
                  <a:gd name="connsiteY2" fmla="*/ 15967 h 31595"/>
                  <a:gd name="connsiteX3" fmla="*/ 16208 w 31595"/>
                  <a:gd name="connsiteY3" fmla="*/ 170 h 31595"/>
                  <a:gd name="connsiteX4" fmla="*/ 32006 w 31595"/>
                  <a:gd name="connsiteY4" fmla="*/ 15967 h 31595"/>
                  <a:gd name="connsiteX5" fmla="*/ 32006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6" y="15967"/>
                    </a:moveTo>
                    <a:cubicBezTo>
                      <a:pt x="32006" y="24732"/>
                      <a:pt x="24972" y="31765"/>
                      <a:pt x="16208" y="31765"/>
                    </a:cubicBezTo>
                    <a:cubicBezTo>
                      <a:pt x="7443" y="31765"/>
                      <a:pt x="410" y="24732"/>
                      <a:pt x="410" y="15967"/>
                    </a:cubicBezTo>
                    <a:cubicBezTo>
                      <a:pt x="410" y="7203"/>
                      <a:pt x="7443" y="170"/>
                      <a:pt x="16208" y="170"/>
                    </a:cubicBezTo>
                    <a:cubicBezTo>
                      <a:pt x="24972" y="170"/>
                      <a:pt x="32006" y="7203"/>
                      <a:pt x="32006" y="15967"/>
                    </a:cubicBezTo>
                    <a:lnTo>
                      <a:pt x="32006"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0" name="Freeform: Shape 249">
                <a:extLst>
                  <a:ext uri="{FF2B5EF4-FFF2-40B4-BE49-F238E27FC236}">
                    <a16:creationId xmlns:a16="http://schemas.microsoft.com/office/drawing/2014/main" id="{EBAA3BFC-D671-77B7-EE2C-81B46269D268}"/>
                  </a:ext>
                </a:extLst>
              </p:cNvPr>
              <p:cNvSpPr/>
              <p:nvPr/>
            </p:nvSpPr>
            <p:spPr>
              <a:xfrm>
                <a:off x="6394601" y="3497755"/>
                <a:ext cx="31595" cy="31595"/>
              </a:xfrm>
              <a:custGeom>
                <a:avLst/>
                <a:gdLst>
                  <a:gd name="connsiteX0" fmla="*/ 32009 w 31595"/>
                  <a:gd name="connsiteY0" fmla="*/ 15967 h 31595"/>
                  <a:gd name="connsiteX1" fmla="*/ 16211 w 31595"/>
                  <a:gd name="connsiteY1" fmla="*/ 31765 h 31595"/>
                  <a:gd name="connsiteX2" fmla="*/ 413 w 31595"/>
                  <a:gd name="connsiteY2" fmla="*/ 15967 h 31595"/>
                  <a:gd name="connsiteX3" fmla="*/ 16211 w 31595"/>
                  <a:gd name="connsiteY3" fmla="*/ 170 h 31595"/>
                  <a:gd name="connsiteX4" fmla="*/ 32009 w 31595"/>
                  <a:gd name="connsiteY4" fmla="*/ 15967 h 31595"/>
                  <a:gd name="connsiteX5" fmla="*/ 32009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9" y="15967"/>
                    </a:moveTo>
                    <a:cubicBezTo>
                      <a:pt x="32009" y="24732"/>
                      <a:pt x="24975" y="31765"/>
                      <a:pt x="16211" y="31765"/>
                    </a:cubicBezTo>
                    <a:cubicBezTo>
                      <a:pt x="7446" y="31765"/>
                      <a:pt x="413" y="24732"/>
                      <a:pt x="413" y="15967"/>
                    </a:cubicBezTo>
                    <a:cubicBezTo>
                      <a:pt x="413" y="7203"/>
                      <a:pt x="7446" y="170"/>
                      <a:pt x="16211" y="170"/>
                    </a:cubicBezTo>
                    <a:cubicBezTo>
                      <a:pt x="24975" y="170"/>
                      <a:pt x="32009" y="7203"/>
                      <a:pt x="32009" y="15967"/>
                    </a:cubicBezTo>
                    <a:lnTo>
                      <a:pt x="32009"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1" name="Freeform: Shape 250">
                <a:extLst>
                  <a:ext uri="{FF2B5EF4-FFF2-40B4-BE49-F238E27FC236}">
                    <a16:creationId xmlns:a16="http://schemas.microsoft.com/office/drawing/2014/main" id="{6B64FC1D-5AF9-076B-DD6D-0EB2D42F7107}"/>
                  </a:ext>
                </a:extLst>
              </p:cNvPr>
              <p:cNvSpPr/>
              <p:nvPr/>
            </p:nvSpPr>
            <p:spPr>
              <a:xfrm>
                <a:off x="6437883" y="3497755"/>
                <a:ext cx="31595" cy="31595"/>
              </a:xfrm>
              <a:custGeom>
                <a:avLst/>
                <a:gdLst>
                  <a:gd name="connsiteX0" fmla="*/ 32013 w 31595"/>
                  <a:gd name="connsiteY0" fmla="*/ 15967 h 31595"/>
                  <a:gd name="connsiteX1" fmla="*/ 16215 w 31595"/>
                  <a:gd name="connsiteY1" fmla="*/ 31765 h 31595"/>
                  <a:gd name="connsiteX2" fmla="*/ 417 w 31595"/>
                  <a:gd name="connsiteY2" fmla="*/ 15967 h 31595"/>
                  <a:gd name="connsiteX3" fmla="*/ 16215 w 31595"/>
                  <a:gd name="connsiteY3" fmla="*/ 170 h 31595"/>
                  <a:gd name="connsiteX4" fmla="*/ 32013 w 31595"/>
                  <a:gd name="connsiteY4" fmla="*/ 15967 h 31595"/>
                  <a:gd name="connsiteX5" fmla="*/ 32013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3" y="15967"/>
                    </a:moveTo>
                    <a:cubicBezTo>
                      <a:pt x="32013" y="24732"/>
                      <a:pt x="24979" y="31765"/>
                      <a:pt x="16215" y="31765"/>
                    </a:cubicBezTo>
                    <a:cubicBezTo>
                      <a:pt x="7450" y="31765"/>
                      <a:pt x="417" y="24732"/>
                      <a:pt x="417" y="15967"/>
                    </a:cubicBezTo>
                    <a:cubicBezTo>
                      <a:pt x="417" y="7203"/>
                      <a:pt x="7450" y="170"/>
                      <a:pt x="16215" y="170"/>
                    </a:cubicBezTo>
                    <a:cubicBezTo>
                      <a:pt x="24979" y="170"/>
                      <a:pt x="32013" y="7203"/>
                      <a:pt x="32013" y="15967"/>
                    </a:cubicBezTo>
                    <a:lnTo>
                      <a:pt x="32013"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2" name="Freeform: Shape 251">
                <a:extLst>
                  <a:ext uri="{FF2B5EF4-FFF2-40B4-BE49-F238E27FC236}">
                    <a16:creationId xmlns:a16="http://schemas.microsoft.com/office/drawing/2014/main" id="{EE0C5482-25A7-27E6-859C-3E670DD80BA9}"/>
                  </a:ext>
                </a:extLst>
              </p:cNvPr>
              <p:cNvSpPr/>
              <p:nvPr/>
            </p:nvSpPr>
            <p:spPr>
              <a:xfrm>
                <a:off x="6470344" y="3497755"/>
                <a:ext cx="31595" cy="31595"/>
              </a:xfrm>
              <a:custGeom>
                <a:avLst/>
                <a:gdLst>
                  <a:gd name="connsiteX0" fmla="*/ 32016 w 31595"/>
                  <a:gd name="connsiteY0" fmla="*/ 15967 h 31595"/>
                  <a:gd name="connsiteX1" fmla="*/ 16218 w 31595"/>
                  <a:gd name="connsiteY1" fmla="*/ 31765 h 31595"/>
                  <a:gd name="connsiteX2" fmla="*/ 420 w 31595"/>
                  <a:gd name="connsiteY2" fmla="*/ 15967 h 31595"/>
                  <a:gd name="connsiteX3" fmla="*/ 16218 w 31595"/>
                  <a:gd name="connsiteY3" fmla="*/ 170 h 31595"/>
                  <a:gd name="connsiteX4" fmla="*/ 32016 w 31595"/>
                  <a:gd name="connsiteY4" fmla="*/ 15967 h 31595"/>
                  <a:gd name="connsiteX5" fmla="*/ 32016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6" y="15967"/>
                    </a:moveTo>
                    <a:cubicBezTo>
                      <a:pt x="32016" y="24732"/>
                      <a:pt x="24982" y="31765"/>
                      <a:pt x="16218" y="31765"/>
                    </a:cubicBezTo>
                    <a:cubicBezTo>
                      <a:pt x="7453" y="31765"/>
                      <a:pt x="420" y="24732"/>
                      <a:pt x="420" y="15967"/>
                    </a:cubicBezTo>
                    <a:cubicBezTo>
                      <a:pt x="420" y="7203"/>
                      <a:pt x="7453" y="170"/>
                      <a:pt x="16218" y="170"/>
                    </a:cubicBezTo>
                    <a:cubicBezTo>
                      <a:pt x="24982" y="170"/>
                      <a:pt x="32016" y="7203"/>
                      <a:pt x="32016" y="15967"/>
                    </a:cubicBezTo>
                    <a:lnTo>
                      <a:pt x="32016"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3" name="Freeform: Shape 252">
                <a:extLst>
                  <a:ext uri="{FF2B5EF4-FFF2-40B4-BE49-F238E27FC236}">
                    <a16:creationId xmlns:a16="http://schemas.microsoft.com/office/drawing/2014/main" id="{70B41A3A-2FA1-7324-E2C6-EF8A159A37C4}"/>
                  </a:ext>
                </a:extLst>
              </p:cNvPr>
              <p:cNvSpPr/>
              <p:nvPr/>
            </p:nvSpPr>
            <p:spPr>
              <a:xfrm>
                <a:off x="6502805" y="3497755"/>
                <a:ext cx="31595" cy="31595"/>
              </a:xfrm>
              <a:custGeom>
                <a:avLst/>
                <a:gdLst>
                  <a:gd name="connsiteX0" fmla="*/ 32019 w 31595"/>
                  <a:gd name="connsiteY0" fmla="*/ 15967 h 31595"/>
                  <a:gd name="connsiteX1" fmla="*/ 16221 w 31595"/>
                  <a:gd name="connsiteY1" fmla="*/ 31765 h 31595"/>
                  <a:gd name="connsiteX2" fmla="*/ 423 w 31595"/>
                  <a:gd name="connsiteY2" fmla="*/ 15967 h 31595"/>
                  <a:gd name="connsiteX3" fmla="*/ 16221 w 31595"/>
                  <a:gd name="connsiteY3" fmla="*/ 170 h 31595"/>
                  <a:gd name="connsiteX4" fmla="*/ 32019 w 31595"/>
                  <a:gd name="connsiteY4" fmla="*/ 15967 h 31595"/>
                  <a:gd name="connsiteX5" fmla="*/ 32019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9" y="15967"/>
                    </a:moveTo>
                    <a:cubicBezTo>
                      <a:pt x="32019" y="24732"/>
                      <a:pt x="24985" y="31765"/>
                      <a:pt x="16221" y="31765"/>
                    </a:cubicBezTo>
                    <a:cubicBezTo>
                      <a:pt x="7456" y="31765"/>
                      <a:pt x="423" y="24732"/>
                      <a:pt x="423" y="15967"/>
                    </a:cubicBezTo>
                    <a:cubicBezTo>
                      <a:pt x="423" y="7203"/>
                      <a:pt x="7456" y="170"/>
                      <a:pt x="16221" y="170"/>
                    </a:cubicBezTo>
                    <a:cubicBezTo>
                      <a:pt x="24985" y="170"/>
                      <a:pt x="32019" y="7203"/>
                      <a:pt x="32019" y="15967"/>
                    </a:cubicBezTo>
                    <a:lnTo>
                      <a:pt x="32019"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4" name="Freeform: Shape 253">
                <a:extLst>
                  <a:ext uri="{FF2B5EF4-FFF2-40B4-BE49-F238E27FC236}">
                    <a16:creationId xmlns:a16="http://schemas.microsoft.com/office/drawing/2014/main" id="{88FD51FB-9A74-7B8F-D8CF-D953E6E058DB}"/>
                  </a:ext>
                </a:extLst>
              </p:cNvPr>
              <p:cNvSpPr/>
              <p:nvPr/>
            </p:nvSpPr>
            <p:spPr>
              <a:xfrm>
                <a:off x="6524446" y="3497755"/>
                <a:ext cx="31595" cy="31595"/>
              </a:xfrm>
              <a:custGeom>
                <a:avLst/>
                <a:gdLst>
                  <a:gd name="connsiteX0" fmla="*/ 32021 w 31595"/>
                  <a:gd name="connsiteY0" fmla="*/ 15967 h 31595"/>
                  <a:gd name="connsiteX1" fmla="*/ 16223 w 31595"/>
                  <a:gd name="connsiteY1" fmla="*/ 31765 h 31595"/>
                  <a:gd name="connsiteX2" fmla="*/ 425 w 31595"/>
                  <a:gd name="connsiteY2" fmla="*/ 15967 h 31595"/>
                  <a:gd name="connsiteX3" fmla="*/ 16223 w 31595"/>
                  <a:gd name="connsiteY3" fmla="*/ 170 h 31595"/>
                  <a:gd name="connsiteX4" fmla="*/ 32021 w 31595"/>
                  <a:gd name="connsiteY4" fmla="*/ 15967 h 31595"/>
                  <a:gd name="connsiteX5" fmla="*/ 32021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1" y="15967"/>
                    </a:moveTo>
                    <a:cubicBezTo>
                      <a:pt x="32021" y="24732"/>
                      <a:pt x="24987" y="31765"/>
                      <a:pt x="16223" y="31765"/>
                    </a:cubicBezTo>
                    <a:cubicBezTo>
                      <a:pt x="7458" y="31765"/>
                      <a:pt x="425" y="24732"/>
                      <a:pt x="425" y="15967"/>
                    </a:cubicBezTo>
                    <a:cubicBezTo>
                      <a:pt x="425" y="7203"/>
                      <a:pt x="7458" y="170"/>
                      <a:pt x="16223" y="170"/>
                    </a:cubicBezTo>
                    <a:cubicBezTo>
                      <a:pt x="24987" y="170"/>
                      <a:pt x="32021" y="7203"/>
                      <a:pt x="32021" y="15967"/>
                    </a:cubicBezTo>
                    <a:lnTo>
                      <a:pt x="32021"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5" name="Freeform: Shape 254">
                <a:extLst>
                  <a:ext uri="{FF2B5EF4-FFF2-40B4-BE49-F238E27FC236}">
                    <a16:creationId xmlns:a16="http://schemas.microsoft.com/office/drawing/2014/main" id="{553F8E0D-D1A7-2CD8-35EA-01B0F6CCA857}"/>
                  </a:ext>
                </a:extLst>
              </p:cNvPr>
              <p:cNvSpPr/>
              <p:nvPr/>
            </p:nvSpPr>
            <p:spPr>
              <a:xfrm>
                <a:off x="6546087" y="3497755"/>
                <a:ext cx="31595" cy="31595"/>
              </a:xfrm>
              <a:custGeom>
                <a:avLst/>
                <a:gdLst>
                  <a:gd name="connsiteX0" fmla="*/ 32023 w 31595"/>
                  <a:gd name="connsiteY0" fmla="*/ 15967 h 31595"/>
                  <a:gd name="connsiteX1" fmla="*/ 16225 w 31595"/>
                  <a:gd name="connsiteY1" fmla="*/ 31765 h 31595"/>
                  <a:gd name="connsiteX2" fmla="*/ 427 w 31595"/>
                  <a:gd name="connsiteY2" fmla="*/ 15967 h 31595"/>
                  <a:gd name="connsiteX3" fmla="*/ 16225 w 31595"/>
                  <a:gd name="connsiteY3" fmla="*/ 170 h 31595"/>
                  <a:gd name="connsiteX4" fmla="*/ 32023 w 31595"/>
                  <a:gd name="connsiteY4" fmla="*/ 15967 h 31595"/>
                  <a:gd name="connsiteX5" fmla="*/ 32023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3" y="15967"/>
                    </a:moveTo>
                    <a:cubicBezTo>
                      <a:pt x="32023" y="24732"/>
                      <a:pt x="24989" y="31765"/>
                      <a:pt x="16225" y="31765"/>
                    </a:cubicBezTo>
                    <a:cubicBezTo>
                      <a:pt x="7460" y="31765"/>
                      <a:pt x="427" y="24732"/>
                      <a:pt x="427" y="15967"/>
                    </a:cubicBezTo>
                    <a:cubicBezTo>
                      <a:pt x="427" y="7203"/>
                      <a:pt x="7460" y="170"/>
                      <a:pt x="16225" y="170"/>
                    </a:cubicBezTo>
                    <a:cubicBezTo>
                      <a:pt x="24989" y="170"/>
                      <a:pt x="32023" y="7203"/>
                      <a:pt x="32023" y="15967"/>
                    </a:cubicBezTo>
                    <a:lnTo>
                      <a:pt x="32023"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6" name="Freeform: Shape 255">
                <a:extLst>
                  <a:ext uri="{FF2B5EF4-FFF2-40B4-BE49-F238E27FC236}">
                    <a16:creationId xmlns:a16="http://schemas.microsoft.com/office/drawing/2014/main" id="{C7F74268-B140-D252-381A-D6B0C1E0EC31}"/>
                  </a:ext>
                </a:extLst>
              </p:cNvPr>
              <p:cNvSpPr/>
              <p:nvPr/>
            </p:nvSpPr>
            <p:spPr>
              <a:xfrm>
                <a:off x="6567728" y="3497755"/>
                <a:ext cx="31595" cy="31595"/>
              </a:xfrm>
              <a:custGeom>
                <a:avLst/>
                <a:gdLst>
                  <a:gd name="connsiteX0" fmla="*/ 32025 w 31595"/>
                  <a:gd name="connsiteY0" fmla="*/ 15967 h 31595"/>
                  <a:gd name="connsiteX1" fmla="*/ 16227 w 31595"/>
                  <a:gd name="connsiteY1" fmla="*/ 31765 h 31595"/>
                  <a:gd name="connsiteX2" fmla="*/ 429 w 31595"/>
                  <a:gd name="connsiteY2" fmla="*/ 15967 h 31595"/>
                  <a:gd name="connsiteX3" fmla="*/ 16227 w 31595"/>
                  <a:gd name="connsiteY3" fmla="*/ 170 h 31595"/>
                  <a:gd name="connsiteX4" fmla="*/ 32025 w 31595"/>
                  <a:gd name="connsiteY4" fmla="*/ 15967 h 31595"/>
                  <a:gd name="connsiteX5" fmla="*/ 32025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5" y="15967"/>
                    </a:moveTo>
                    <a:cubicBezTo>
                      <a:pt x="32025" y="24732"/>
                      <a:pt x="24991" y="31765"/>
                      <a:pt x="16227" y="31765"/>
                    </a:cubicBezTo>
                    <a:cubicBezTo>
                      <a:pt x="7462" y="31765"/>
                      <a:pt x="429" y="24732"/>
                      <a:pt x="429" y="15967"/>
                    </a:cubicBezTo>
                    <a:cubicBezTo>
                      <a:pt x="429" y="7203"/>
                      <a:pt x="7462" y="170"/>
                      <a:pt x="16227" y="170"/>
                    </a:cubicBezTo>
                    <a:cubicBezTo>
                      <a:pt x="24991" y="170"/>
                      <a:pt x="32025" y="7203"/>
                      <a:pt x="32025" y="15967"/>
                    </a:cubicBezTo>
                    <a:lnTo>
                      <a:pt x="32025"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7" name="Freeform: Shape 256">
                <a:extLst>
                  <a:ext uri="{FF2B5EF4-FFF2-40B4-BE49-F238E27FC236}">
                    <a16:creationId xmlns:a16="http://schemas.microsoft.com/office/drawing/2014/main" id="{5444B056-12C0-8C62-A922-3C971EBBC4C3}"/>
                  </a:ext>
                </a:extLst>
              </p:cNvPr>
              <p:cNvSpPr/>
              <p:nvPr/>
            </p:nvSpPr>
            <p:spPr>
              <a:xfrm>
                <a:off x="6589369" y="3497755"/>
                <a:ext cx="31595" cy="31595"/>
              </a:xfrm>
              <a:custGeom>
                <a:avLst/>
                <a:gdLst>
                  <a:gd name="connsiteX0" fmla="*/ 32027 w 31595"/>
                  <a:gd name="connsiteY0" fmla="*/ 15967 h 31595"/>
                  <a:gd name="connsiteX1" fmla="*/ 16229 w 31595"/>
                  <a:gd name="connsiteY1" fmla="*/ 31765 h 31595"/>
                  <a:gd name="connsiteX2" fmla="*/ 431 w 31595"/>
                  <a:gd name="connsiteY2" fmla="*/ 15967 h 31595"/>
                  <a:gd name="connsiteX3" fmla="*/ 16229 w 31595"/>
                  <a:gd name="connsiteY3" fmla="*/ 170 h 31595"/>
                  <a:gd name="connsiteX4" fmla="*/ 32027 w 31595"/>
                  <a:gd name="connsiteY4" fmla="*/ 15967 h 31595"/>
                  <a:gd name="connsiteX5" fmla="*/ 32027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7" y="15967"/>
                    </a:moveTo>
                    <a:cubicBezTo>
                      <a:pt x="32027" y="24732"/>
                      <a:pt x="24993" y="31765"/>
                      <a:pt x="16229" y="31765"/>
                    </a:cubicBezTo>
                    <a:cubicBezTo>
                      <a:pt x="7464" y="31765"/>
                      <a:pt x="431" y="24732"/>
                      <a:pt x="431" y="15967"/>
                    </a:cubicBezTo>
                    <a:cubicBezTo>
                      <a:pt x="431" y="7203"/>
                      <a:pt x="7464" y="170"/>
                      <a:pt x="16229" y="170"/>
                    </a:cubicBezTo>
                    <a:cubicBezTo>
                      <a:pt x="24993" y="170"/>
                      <a:pt x="32027" y="7203"/>
                      <a:pt x="32027" y="15967"/>
                    </a:cubicBezTo>
                    <a:lnTo>
                      <a:pt x="32027"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8" name="Freeform: Shape 257">
                <a:extLst>
                  <a:ext uri="{FF2B5EF4-FFF2-40B4-BE49-F238E27FC236}">
                    <a16:creationId xmlns:a16="http://schemas.microsoft.com/office/drawing/2014/main" id="{6C0A5E1C-D3B1-4813-5E86-8F0AC3F449BF}"/>
                  </a:ext>
                </a:extLst>
              </p:cNvPr>
              <p:cNvSpPr/>
              <p:nvPr/>
            </p:nvSpPr>
            <p:spPr>
              <a:xfrm>
                <a:off x="6611009" y="3497755"/>
                <a:ext cx="31595" cy="31595"/>
              </a:xfrm>
              <a:custGeom>
                <a:avLst/>
                <a:gdLst>
                  <a:gd name="connsiteX0" fmla="*/ 32029 w 31595"/>
                  <a:gd name="connsiteY0" fmla="*/ 15967 h 31595"/>
                  <a:gd name="connsiteX1" fmla="*/ 16231 w 31595"/>
                  <a:gd name="connsiteY1" fmla="*/ 31765 h 31595"/>
                  <a:gd name="connsiteX2" fmla="*/ 433 w 31595"/>
                  <a:gd name="connsiteY2" fmla="*/ 15967 h 31595"/>
                  <a:gd name="connsiteX3" fmla="*/ 16231 w 31595"/>
                  <a:gd name="connsiteY3" fmla="*/ 170 h 31595"/>
                  <a:gd name="connsiteX4" fmla="*/ 32029 w 31595"/>
                  <a:gd name="connsiteY4" fmla="*/ 15967 h 31595"/>
                  <a:gd name="connsiteX5" fmla="*/ 32029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9" y="15967"/>
                    </a:moveTo>
                    <a:cubicBezTo>
                      <a:pt x="32029" y="24732"/>
                      <a:pt x="24995" y="31765"/>
                      <a:pt x="16231" y="31765"/>
                    </a:cubicBezTo>
                    <a:cubicBezTo>
                      <a:pt x="7466" y="31765"/>
                      <a:pt x="433" y="24732"/>
                      <a:pt x="433" y="15967"/>
                    </a:cubicBezTo>
                    <a:cubicBezTo>
                      <a:pt x="433" y="7203"/>
                      <a:pt x="7466" y="170"/>
                      <a:pt x="16231" y="170"/>
                    </a:cubicBezTo>
                    <a:cubicBezTo>
                      <a:pt x="24995" y="170"/>
                      <a:pt x="32029" y="7203"/>
                      <a:pt x="32029" y="15967"/>
                    </a:cubicBezTo>
                    <a:lnTo>
                      <a:pt x="32029"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9" name="Freeform: Shape 258">
                <a:extLst>
                  <a:ext uri="{FF2B5EF4-FFF2-40B4-BE49-F238E27FC236}">
                    <a16:creationId xmlns:a16="http://schemas.microsoft.com/office/drawing/2014/main" id="{61E752E3-A666-6A08-2486-6E226F45E17B}"/>
                  </a:ext>
                </a:extLst>
              </p:cNvPr>
              <p:cNvSpPr/>
              <p:nvPr/>
            </p:nvSpPr>
            <p:spPr>
              <a:xfrm>
                <a:off x="6632650" y="3497755"/>
                <a:ext cx="31595" cy="31595"/>
              </a:xfrm>
              <a:custGeom>
                <a:avLst/>
                <a:gdLst>
                  <a:gd name="connsiteX0" fmla="*/ 32031 w 31595"/>
                  <a:gd name="connsiteY0" fmla="*/ 15967 h 31595"/>
                  <a:gd name="connsiteX1" fmla="*/ 16233 w 31595"/>
                  <a:gd name="connsiteY1" fmla="*/ 31765 h 31595"/>
                  <a:gd name="connsiteX2" fmla="*/ 435 w 31595"/>
                  <a:gd name="connsiteY2" fmla="*/ 15967 h 31595"/>
                  <a:gd name="connsiteX3" fmla="*/ 16233 w 31595"/>
                  <a:gd name="connsiteY3" fmla="*/ 170 h 31595"/>
                  <a:gd name="connsiteX4" fmla="*/ 32031 w 31595"/>
                  <a:gd name="connsiteY4" fmla="*/ 15967 h 31595"/>
                  <a:gd name="connsiteX5" fmla="*/ 32031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1" y="15967"/>
                    </a:moveTo>
                    <a:cubicBezTo>
                      <a:pt x="32031" y="24732"/>
                      <a:pt x="24997" y="31765"/>
                      <a:pt x="16233" y="31765"/>
                    </a:cubicBezTo>
                    <a:cubicBezTo>
                      <a:pt x="7468" y="31765"/>
                      <a:pt x="435" y="24732"/>
                      <a:pt x="435" y="15967"/>
                    </a:cubicBezTo>
                    <a:cubicBezTo>
                      <a:pt x="435" y="7203"/>
                      <a:pt x="7468" y="170"/>
                      <a:pt x="16233" y="170"/>
                    </a:cubicBezTo>
                    <a:cubicBezTo>
                      <a:pt x="24997" y="170"/>
                      <a:pt x="32031" y="7203"/>
                      <a:pt x="32031" y="15967"/>
                    </a:cubicBezTo>
                    <a:lnTo>
                      <a:pt x="32031" y="15967"/>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sp>
          <p:nvSpPr>
            <p:cNvPr id="260" name="Freeform: Shape 259">
              <a:extLst>
                <a:ext uri="{FF2B5EF4-FFF2-40B4-BE49-F238E27FC236}">
                  <a16:creationId xmlns:a16="http://schemas.microsoft.com/office/drawing/2014/main" id="{34C432B4-584E-3BDD-22F3-AC3E55B14FAC}"/>
                </a:ext>
              </a:extLst>
            </p:cNvPr>
            <p:cNvSpPr/>
            <p:nvPr/>
          </p:nvSpPr>
          <p:spPr>
            <a:xfrm>
              <a:off x="6705580" y="3637338"/>
              <a:ext cx="31595" cy="31595"/>
            </a:xfrm>
            <a:custGeom>
              <a:avLst/>
              <a:gdLst>
                <a:gd name="connsiteX0" fmla="*/ 32037 w 31595"/>
                <a:gd name="connsiteY0" fmla="*/ 15980 h 31595"/>
                <a:gd name="connsiteX1" fmla="*/ 16240 w 31595"/>
                <a:gd name="connsiteY1" fmla="*/ 31778 h 31595"/>
                <a:gd name="connsiteX2" fmla="*/ 442 w 31595"/>
                <a:gd name="connsiteY2" fmla="*/ 15980 h 31595"/>
                <a:gd name="connsiteX3" fmla="*/ 16240 w 31595"/>
                <a:gd name="connsiteY3" fmla="*/ 183 h 31595"/>
                <a:gd name="connsiteX4" fmla="*/ 32037 w 31595"/>
                <a:gd name="connsiteY4" fmla="*/ 15980 h 31595"/>
                <a:gd name="connsiteX5" fmla="*/ 32037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7" y="15980"/>
                  </a:moveTo>
                  <a:cubicBezTo>
                    <a:pt x="32037" y="24745"/>
                    <a:pt x="25004" y="31778"/>
                    <a:pt x="16240" y="31778"/>
                  </a:cubicBezTo>
                  <a:cubicBezTo>
                    <a:pt x="7475" y="31778"/>
                    <a:pt x="442" y="24745"/>
                    <a:pt x="442" y="15980"/>
                  </a:cubicBezTo>
                  <a:cubicBezTo>
                    <a:pt x="442" y="7216"/>
                    <a:pt x="7475" y="183"/>
                    <a:pt x="16240" y="183"/>
                  </a:cubicBezTo>
                  <a:cubicBezTo>
                    <a:pt x="25004" y="183"/>
                    <a:pt x="32037" y="7216"/>
                    <a:pt x="32037" y="15980"/>
                  </a:cubicBezTo>
                  <a:lnTo>
                    <a:pt x="32037" y="1598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1" name="Freeform: Shape 260">
              <a:extLst>
                <a:ext uri="{FF2B5EF4-FFF2-40B4-BE49-F238E27FC236}">
                  <a16:creationId xmlns:a16="http://schemas.microsoft.com/office/drawing/2014/main" id="{C97D0DE6-71B2-6F5E-A105-40F0C84F542B}"/>
                </a:ext>
              </a:extLst>
            </p:cNvPr>
            <p:cNvSpPr/>
            <p:nvPr/>
          </p:nvSpPr>
          <p:spPr>
            <a:xfrm>
              <a:off x="6738041" y="3637338"/>
              <a:ext cx="31595" cy="31595"/>
            </a:xfrm>
            <a:custGeom>
              <a:avLst/>
              <a:gdLst>
                <a:gd name="connsiteX0" fmla="*/ 32040 w 31595"/>
                <a:gd name="connsiteY0" fmla="*/ 15980 h 31595"/>
                <a:gd name="connsiteX1" fmla="*/ 16243 w 31595"/>
                <a:gd name="connsiteY1" fmla="*/ 31778 h 31595"/>
                <a:gd name="connsiteX2" fmla="*/ 445 w 31595"/>
                <a:gd name="connsiteY2" fmla="*/ 15980 h 31595"/>
                <a:gd name="connsiteX3" fmla="*/ 16243 w 31595"/>
                <a:gd name="connsiteY3" fmla="*/ 183 h 31595"/>
                <a:gd name="connsiteX4" fmla="*/ 32040 w 31595"/>
                <a:gd name="connsiteY4" fmla="*/ 15980 h 31595"/>
                <a:gd name="connsiteX5" fmla="*/ 32040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0" y="15980"/>
                  </a:moveTo>
                  <a:cubicBezTo>
                    <a:pt x="32040" y="24745"/>
                    <a:pt x="25007" y="31778"/>
                    <a:pt x="16243" y="31778"/>
                  </a:cubicBezTo>
                  <a:cubicBezTo>
                    <a:pt x="7478" y="31778"/>
                    <a:pt x="445" y="24745"/>
                    <a:pt x="445" y="15980"/>
                  </a:cubicBezTo>
                  <a:cubicBezTo>
                    <a:pt x="445" y="7216"/>
                    <a:pt x="7478" y="183"/>
                    <a:pt x="16243" y="183"/>
                  </a:cubicBezTo>
                  <a:cubicBezTo>
                    <a:pt x="25007" y="183"/>
                    <a:pt x="32040" y="7216"/>
                    <a:pt x="32040" y="15980"/>
                  </a:cubicBezTo>
                  <a:lnTo>
                    <a:pt x="32040" y="1598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2" name="Freeform: Shape 261">
              <a:extLst>
                <a:ext uri="{FF2B5EF4-FFF2-40B4-BE49-F238E27FC236}">
                  <a16:creationId xmlns:a16="http://schemas.microsoft.com/office/drawing/2014/main" id="{FC1B5B7E-B255-8C2C-EFFF-75362F271B4E}"/>
                </a:ext>
              </a:extLst>
            </p:cNvPr>
            <p:cNvSpPr/>
            <p:nvPr/>
          </p:nvSpPr>
          <p:spPr>
            <a:xfrm>
              <a:off x="6770502" y="3637338"/>
              <a:ext cx="31595" cy="31595"/>
            </a:xfrm>
            <a:custGeom>
              <a:avLst/>
              <a:gdLst>
                <a:gd name="connsiteX0" fmla="*/ 32043 w 31595"/>
                <a:gd name="connsiteY0" fmla="*/ 15980 h 31595"/>
                <a:gd name="connsiteX1" fmla="*/ 16246 w 31595"/>
                <a:gd name="connsiteY1" fmla="*/ 31778 h 31595"/>
                <a:gd name="connsiteX2" fmla="*/ 448 w 31595"/>
                <a:gd name="connsiteY2" fmla="*/ 15980 h 31595"/>
                <a:gd name="connsiteX3" fmla="*/ 16246 w 31595"/>
                <a:gd name="connsiteY3" fmla="*/ 183 h 31595"/>
                <a:gd name="connsiteX4" fmla="*/ 32043 w 31595"/>
                <a:gd name="connsiteY4" fmla="*/ 15980 h 31595"/>
                <a:gd name="connsiteX5" fmla="*/ 32043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3" y="15980"/>
                  </a:moveTo>
                  <a:cubicBezTo>
                    <a:pt x="32043" y="24745"/>
                    <a:pt x="25010" y="31778"/>
                    <a:pt x="16246" y="31778"/>
                  </a:cubicBezTo>
                  <a:cubicBezTo>
                    <a:pt x="7481" y="31778"/>
                    <a:pt x="448" y="24745"/>
                    <a:pt x="448" y="15980"/>
                  </a:cubicBezTo>
                  <a:cubicBezTo>
                    <a:pt x="448" y="7216"/>
                    <a:pt x="7481" y="183"/>
                    <a:pt x="16246" y="183"/>
                  </a:cubicBezTo>
                  <a:cubicBezTo>
                    <a:pt x="25010" y="183"/>
                    <a:pt x="32043" y="7216"/>
                    <a:pt x="32043" y="15980"/>
                  </a:cubicBezTo>
                  <a:lnTo>
                    <a:pt x="32043" y="1598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3" name="Freeform: Shape 262">
              <a:extLst>
                <a:ext uri="{FF2B5EF4-FFF2-40B4-BE49-F238E27FC236}">
                  <a16:creationId xmlns:a16="http://schemas.microsoft.com/office/drawing/2014/main" id="{A375557B-5835-E962-FA70-BDA866860D50}"/>
                </a:ext>
              </a:extLst>
            </p:cNvPr>
            <p:cNvSpPr/>
            <p:nvPr/>
          </p:nvSpPr>
          <p:spPr>
            <a:xfrm>
              <a:off x="6802964" y="3637338"/>
              <a:ext cx="31595" cy="31595"/>
            </a:xfrm>
            <a:custGeom>
              <a:avLst/>
              <a:gdLst>
                <a:gd name="connsiteX0" fmla="*/ 32046 w 31595"/>
                <a:gd name="connsiteY0" fmla="*/ 15980 h 31595"/>
                <a:gd name="connsiteX1" fmla="*/ 16249 w 31595"/>
                <a:gd name="connsiteY1" fmla="*/ 31778 h 31595"/>
                <a:gd name="connsiteX2" fmla="*/ 451 w 31595"/>
                <a:gd name="connsiteY2" fmla="*/ 15980 h 31595"/>
                <a:gd name="connsiteX3" fmla="*/ 16249 w 31595"/>
                <a:gd name="connsiteY3" fmla="*/ 183 h 31595"/>
                <a:gd name="connsiteX4" fmla="*/ 32046 w 31595"/>
                <a:gd name="connsiteY4" fmla="*/ 15980 h 31595"/>
                <a:gd name="connsiteX5" fmla="*/ 32046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6" y="15980"/>
                  </a:moveTo>
                  <a:cubicBezTo>
                    <a:pt x="32046" y="24745"/>
                    <a:pt x="25013" y="31778"/>
                    <a:pt x="16249" y="31778"/>
                  </a:cubicBezTo>
                  <a:cubicBezTo>
                    <a:pt x="7484" y="31778"/>
                    <a:pt x="451" y="24745"/>
                    <a:pt x="451" y="15980"/>
                  </a:cubicBezTo>
                  <a:cubicBezTo>
                    <a:pt x="451" y="7216"/>
                    <a:pt x="7484" y="183"/>
                    <a:pt x="16249" y="183"/>
                  </a:cubicBezTo>
                  <a:cubicBezTo>
                    <a:pt x="25013" y="183"/>
                    <a:pt x="32046" y="7216"/>
                    <a:pt x="32046" y="15980"/>
                  </a:cubicBezTo>
                  <a:lnTo>
                    <a:pt x="32046" y="1598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4" name="Freeform: Shape 263">
              <a:extLst>
                <a:ext uri="{FF2B5EF4-FFF2-40B4-BE49-F238E27FC236}">
                  <a16:creationId xmlns:a16="http://schemas.microsoft.com/office/drawing/2014/main" id="{17CA1780-6A07-096A-CD13-7449F3512139}"/>
                </a:ext>
              </a:extLst>
            </p:cNvPr>
            <p:cNvSpPr/>
            <p:nvPr/>
          </p:nvSpPr>
          <p:spPr>
            <a:xfrm>
              <a:off x="6835425" y="3637338"/>
              <a:ext cx="31595" cy="31595"/>
            </a:xfrm>
            <a:custGeom>
              <a:avLst/>
              <a:gdLst>
                <a:gd name="connsiteX0" fmla="*/ 32049 w 31595"/>
                <a:gd name="connsiteY0" fmla="*/ 15980 h 31595"/>
                <a:gd name="connsiteX1" fmla="*/ 16252 w 31595"/>
                <a:gd name="connsiteY1" fmla="*/ 31778 h 31595"/>
                <a:gd name="connsiteX2" fmla="*/ 454 w 31595"/>
                <a:gd name="connsiteY2" fmla="*/ 15980 h 31595"/>
                <a:gd name="connsiteX3" fmla="*/ 16252 w 31595"/>
                <a:gd name="connsiteY3" fmla="*/ 183 h 31595"/>
                <a:gd name="connsiteX4" fmla="*/ 32049 w 31595"/>
                <a:gd name="connsiteY4" fmla="*/ 15980 h 31595"/>
                <a:gd name="connsiteX5" fmla="*/ 32049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9" y="15980"/>
                  </a:moveTo>
                  <a:cubicBezTo>
                    <a:pt x="32049" y="24745"/>
                    <a:pt x="25016" y="31778"/>
                    <a:pt x="16252" y="31778"/>
                  </a:cubicBezTo>
                  <a:cubicBezTo>
                    <a:pt x="7487" y="31778"/>
                    <a:pt x="454" y="24745"/>
                    <a:pt x="454" y="15980"/>
                  </a:cubicBezTo>
                  <a:cubicBezTo>
                    <a:pt x="454" y="7216"/>
                    <a:pt x="7487" y="183"/>
                    <a:pt x="16252" y="183"/>
                  </a:cubicBezTo>
                  <a:cubicBezTo>
                    <a:pt x="25016" y="183"/>
                    <a:pt x="32049" y="7216"/>
                    <a:pt x="32049" y="15980"/>
                  </a:cubicBezTo>
                  <a:lnTo>
                    <a:pt x="32049" y="1598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5" name="Freeform: Shape 264">
              <a:extLst>
                <a:ext uri="{FF2B5EF4-FFF2-40B4-BE49-F238E27FC236}">
                  <a16:creationId xmlns:a16="http://schemas.microsoft.com/office/drawing/2014/main" id="{2C9CE1AD-7E2A-E825-D37B-D8A48C2235C9}"/>
                </a:ext>
              </a:extLst>
            </p:cNvPr>
            <p:cNvSpPr/>
            <p:nvPr/>
          </p:nvSpPr>
          <p:spPr>
            <a:xfrm>
              <a:off x="6867886" y="3637338"/>
              <a:ext cx="31595" cy="31595"/>
            </a:xfrm>
            <a:custGeom>
              <a:avLst/>
              <a:gdLst>
                <a:gd name="connsiteX0" fmla="*/ 32052 w 31595"/>
                <a:gd name="connsiteY0" fmla="*/ 15980 h 31595"/>
                <a:gd name="connsiteX1" fmla="*/ 16255 w 31595"/>
                <a:gd name="connsiteY1" fmla="*/ 31778 h 31595"/>
                <a:gd name="connsiteX2" fmla="*/ 457 w 31595"/>
                <a:gd name="connsiteY2" fmla="*/ 15980 h 31595"/>
                <a:gd name="connsiteX3" fmla="*/ 16255 w 31595"/>
                <a:gd name="connsiteY3" fmla="*/ 183 h 31595"/>
                <a:gd name="connsiteX4" fmla="*/ 32052 w 31595"/>
                <a:gd name="connsiteY4" fmla="*/ 15980 h 31595"/>
                <a:gd name="connsiteX5" fmla="*/ 32052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2" y="15980"/>
                  </a:moveTo>
                  <a:cubicBezTo>
                    <a:pt x="32052" y="24745"/>
                    <a:pt x="25019" y="31778"/>
                    <a:pt x="16255" y="31778"/>
                  </a:cubicBezTo>
                  <a:cubicBezTo>
                    <a:pt x="7490" y="31778"/>
                    <a:pt x="457" y="24745"/>
                    <a:pt x="457" y="15980"/>
                  </a:cubicBezTo>
                  <a:cubicBezTo>
                    <a:pt x="457" y="7216"/>
                    <a:pt x="7490" y="183"/>
                    <a:pt x="16255" y="183"/>
                  </a:cubicBezTo>
                  <a:cubicBezTo>
                    <a:pt x="25019" y="183"/>
                    <a:pt x="32052" y="7216"/>
                    <a:pt x="32052" y="15980"/>
                  </a:cubicBezTo>
                  <a:lnTo>
                    <a:pt x="32052" y="15980"/>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6" name="Freeform: Shape 265">
              <a:extLst>
                <a:ext uri="{FF2B5EF4-FFF2-40B4-BE49-F238E27FC236}">
                  <a16:creationId xmlns:a16="http://schemas.microsoft.com/office/drawing/2014/main" id="{167D605D-A1D8-31E0-9302-4B505BAF09B9}"/>
                </a:ext>
              </a:extLst>
            </p:cNvPr>
            <p:cNvSpPr/>
            <p:nvPr/>
          </p:nvSpPr>
          <p:spPr>
            <a:xfrm>
              <a:off x="2349820" y="1704920"/>
              <a:ext cx="31595" cy="31595"/>
            </a:xfrm>
            <a:custGeom>
              <a:avLst/>
              <a:gdLst>
                <a:gd name="connsiteX0" fmla="*/ 31635 w 31595"/>
                <a:gd name="connsiteY0" fmla="*/ 15802 h 31595"/>
                <a:gd name="connsiteX1" fmla="*/ 15837 w 31595"/>
                <a:gd name="connsiteY1" fmla="*/ 31600 h 31595"/>
                <a:gd name="connsiteX2" fmla="*/ 39 w 31595"/>
                <a:gd name="connsiteY2" fmla="*/ 15802 h 31595"/>
                <a:gd name="connsiteX3" fmla="*/ 15837 w 31595"/>
                <a:gd name="connsiteY3" fmla="*/ 4 h 31595"/>
                <a:gd name="connsiteX4" fmla="*/ 31635 w 31595"/>
                <a:gd name="connsiteY4" fmla="*/ 15802 h 31595"/>
                <a:gd name="connsiteX5" fmla="*/ 31635 w 31595"/>
                <a:gd name="connsiteY5" fmla="*/ 1580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35" y="15802"/>
                  </a:moveTo>
                  <a:cubicBezTo>
                    <a:pt x="31635" y="24566"/>
                    <a:pt x="24602" y="31600"/>
                    <a:pt x="15837" y="31600"/>
                  </a:cubicBezTo>
                  <a:cubicBezTo>
                    <a:pt x="7072" y="31600"/>
                    <a:pt x="39" y="24566"/>
                    <a:pt x="39" y="15802"/>
                  </a:cubicBezTo>
                  <a:cubicBezTo>
                    <a:pt x="39" y="7037"/>
                    <a:pt x="7072" y="4"/>
                    <a:pt x="15837" y="4"/>
                  </a:cubicBezTo>
                  <a:cubicBezTo>
                    <a:pt x="24602" y="4"/>
                    <a:pt x="31635" y="7037"/>
                    <a:pt x="31635" y="15802"/>
                  </a:cubicBezTo>
                  <a:lnTo>
                    <a:pt x="31635" y="15802"/>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7" name="Freeform: Shape 266">
              <a:extLst>
                <a:ext uri="{FF2B5EF4-FFF2-40B4-BE49-F238E27FC236}">
                  <a16:creationId xmlns:a16="http://schemas.microsoft.com/office/drawing/2014/main" id="{ECDFAEA0-16B5-4C6E-7946-D381F09F3DE9}"/>
                </a:ext>
              </a:extLst>
            </p:cNvPr>
            <p:cNvSpPr/>
            <p:nvPr/>
          </p:nvSpPr>
          <p:spPr>
            <a:xfrm>
              <a:off x="2284898" y="1694100"/>
              <a:ext cx="31595" cy="31595"/>
            </a:xfrm>
            <a:custGeom>
              <a:avLst/>
              <a:gdLst>
                <a:gd name="connsiteX0" fmla="*/ 31629 w 31595"/>
                <a:gd name="connsiteY0" fmla="*/ 15801 h 31595"/>
                <a:gd name="connsiteX1" fmla="*/ 15831 w 31595"/>
                <a:gd name="connsiteY1" fmla="*/ 31599 h 31595"/>
                <a:gd name="connsiteX2" fmla="*/ 33 w 31595"/>
                <a:gd name="connsiteY2" fmla="*/ 15801 h 31595"/>
                <a:gd name="connsiteX3" fmla="*/ 15831 w 31595"/>
                <a:gd name="connsiteY3" fmla="*/ 3 h 31595"/>
                <a:gd name="connsiteX4" fmla="*/ 31629 w 31595"/>
                <a:gd name="connsiteY4" fmla="*/ 15801 h 31595"/>
                <a:gd name="connsiteX5" fmla="*/ 31629 w 31595"/>
                <a:gd name="connsiteY5" fmla="*/ 1580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29" y="15801"/>
                  </a:moveTo>
                  <a:cubicBezTo>
                    <a:pt x="31629" y="24565"/>
                    <a:pt x="24596" y="31599"/>
                    <a:pt x="15831" y="31599"/>
                  </a:cubicBezTo>
                  <a:cubicBezTo>
                    <a:pt x="7066" y="31599"/>
                    <a:pt x="33" y="24565"/>
                    <a:pt x="33" y="15801"/>
                  </a:cubicBezTo>
                  <a:cubicBezTo>
                    <a:pt x="33" y="7036"/>
                    <a:pt x="7066" y="3"/>
                    <a:pt x="15831" y="3"/>
                  </a:cubicBezTo>
                  <a:cubicBezTo>
                    <a:pt x="24596" y="3"/>
                    <a:pt x="31629" y="7036"/>
                    <a:pt x="31629" y="15801"/>
                  </a:cubicBezTo>
                  <a:lnTo>
                    <a:pt x="31629" y="15801"/>
                  </a:lnTo>
                  <a:close/>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8" name="Freeform: Shape 267">
              <a:extLst>
                <a:ext uri="{FF2B5EF4-FFF2-40B4-BE49-F238E27FC236}">
                  <a16:creationId xmlns:a16="http://schemas.microsoft.com/office/drawing/2014/main" id="{3CCCD3E4-9DAF-608E-B589-F5E70DFC850F}"/>
                </a:ext>
              </a:extLst>
            </p:cNvPr>
            <p:cNvSpPr/>
            <p:nvPr/>
          </p:nvSpPr>
          <p:spPr>
            <a:xfrm>
              <a:off x="1987120" y="1662396"/>
              <a:ext cx="4893967" cy="1991714"/>
            </a:xfrm>
            <a:custGeom>
              <a:avLst/>
              <a:gdLst>
                <a:gd name="connsiteX0" fmla="*/ 0 w 4893967"/>
                <a:gd name="connsiteY0" fmla="*/ 0 h 1991714"/>
                <a:gd name="connsiteX1" fmla="*/ 168041 w 4893967"/>
                <a:gd name="connsiteY1" fmla="*/ 0 h 1991714"/>
                <a:gd name="connsiteX2" fmla="*/ 168041 w 4893967"/>
                <a:gd name="connsiteY2" fmla="*/ 8548 h 1991714"/>
                <a:gd name="connsiteX3" fmla="*/ 250493 w 4893967"/>
                <a:gd name="connsiteY3" fmla="*/ 8548 h 1991714"/>
                <a:gd name="connsiteX4" fmla="*/ 250493 w 4893967"/>
                <a:gd name="connsiteY4" fmla="*/ 23480 h 1991714"/>
                <a:gd name="connsiteX5" fmla="*/ 276353 w 4893967"/>
                <a:gd name="connsiteY5" fmla="*/ 23480 h 1991714"/>
                <a:gd name="connsiteX6" fmla="*/ 276353 w 4893967"/>
                <a:gd name="connsiteY6" fmla="*/ 38196 h 1991714"/>
                <a:gd name="connsiteX7" fmla="*/ 370599 w 4893967"/>
                <a:gd name="connsiteY7" fmla="*/ 38196 h 1991714"/>
                <a:gd name="connsiteX8" fmla="*/ 370599 w 4893967"/>
                <a:gd name="connsiteY8" fmla="*/ 55833 h 1991714"/>
                <a:gd name="connsiteX9" fmla="*/ 410635 w 4893967"/>
                <a:gd name="connsiteY9" fmla="*/ 55833 h 1991714"/>
                <a:gd name="connsiteX10" fmla="*/ 410635 w 4893967"/>
                <a:gd name="connsiteY10" fmla="*/ 72280 h 1991714"/>
                <a:gd name="connsiteX11" fmla="*/ 473069 w 4893967"/>
                <a:gd name="connsiteY11" fmla="*/ 72280 h 1991714"/>
                <a:gd name="connsiteX12" fmla="*/ 473069 w 4893967"/>
                <a:gd name="connsiteY12" fmla="*/ 81694 h 1991714"/>
                <a:gd name="connsiteX13" fmla="*/ 627368 w 4893967"/>
                <a:gd name="connsiteY13" fmla="*/ 81694 h 1991714"/>
                <a:gd name="connsiteX14" fmla="*/ 627368 w 4893967"/>
                <a:gd name="connsiteY14" fmla="*/ 89918 h 1991714"/>
                <a:gd name="connsiteX15" fmla="*/ 639162 w 4893967"/>
                <a:gd name="connsiteY15" fmla="*/ 89918 h 1991714"/>
                <a:gd name="connsiteX16" fmla="*/ 639162 w 4893967"/>
                <a:gd name="connsiteY16" fmla="*/ 104092 h 1991714"/>
                <a:gd name="connsiteX17" fmla="*/ 707439 w 4893967"/>
                <a:gd name="connsiteY17" fmla="*/ 104092 h 1991714"/>
                <a:gd name="connsiteX18" fmla="*/ 707439 w 4893967"/>
                <a:gd name="connsiteY18" fmla="*/ 132334 h 1991714"/>
                <a:gd name="connsiteX19" fmla="*/ 782749 w 4893967"/>
                <a:gd name="connsiteY19" fmla="*/ 132334 h 1991714"/>
                <a:gd name="connsiteX20" fmla="*/ 782749 w 4893967"/>
                <a:gd name="connsiteY20" fmla="*/ 142938 h 1991714"/>
                <a:gd name="connsiteX21" fmla="*/ 845183 w 4893967"/>
                <a:gd name="connsiteY21" fmla="*/ 142938 h 1991714"/>
                <a:gd name="connsiteX22" fmla="*/ 845183 w 4893967"/>
                <a:gd name="connsiteY22" fmla="*/ 155922 h 1991714"/>
                <a:gd name="connsiteX23" fmla="*/ 898203 w 4893967"/>
                <a:gd name="connsiteY23" fmla="*/ 155922 h 1991714"/>
                <a:gd name="connsiteX24" fmla="*/ 898203 w 4893967"/>
                <a:gd name="connsiteY24" fmla="*/ 173560 h 1991714"/>
                <a:gd name="connsiteX25" fmla="*/ 990068 w 4893967"/>
                <a:gd name="connsiteY25" fmla="*/ 173560 h 1991714"/>
                <a:gd name="connsiteX26" fmla="*/ 990068 w 4893967"/>
                <a:gd name="connsiteY26" fmla="*/ 193577 h 1991714"/>
                <a:gd name="connsiteX27" fmla="*/ 1053692 w 4893967"/>
                <a:gd name="connsiteY27" fmla="*/ 193577 h 1991714"/>
                <a:gd name="connsiteX28" fmla="*/ 1053476 w 4893967"/>
                <a:gd name="connsiteY28" fmla="*/ 200935 h 1991714"/>
                <a:gd name="connsiteX29" fmla="*/ 1114720 w 4893967"/>
                <a:gd name="connsiteY29" fmla="*/ 200935 h 1991714"/>
                <a:gd name="connsiteX30" fmla="*/ 1114936 w 4893967"/>
                <a:gd name="connsiteY30" fmla="*/ 225389 h 1991714"/>
                <a:gd name="connsiteX31" fmla="*/ 1189164 w 4893967"/>
                <a:gd name="connsiteY31" fmla="*/ 225389 h 1991714"/>
                <a:gd name="connsiteX32" fmla="*/ 1189164 w 4893967"/>
                <a:gd name="connsiteY32" fmla="*/ 239564 h 1991714"/>
                <a:gd name="connsiteX33" fmla="*/ 1223357 w 4893967"/>
                <a:gd name="connsiteY33" fmla="*/ 239564 h 1991714"/>
                <a:gd name="connsiteX34" fmla="*/ 1223357 w 4893967"/>
                <a:gd name="connsiteY34" fmla="*/ 258392 h 1991714"/>
                <a:gd name="connsiteX35" fmla="*/ 1264582 w 4893967"/>
                <a:gd name="connsiteY35" fmla="*/ 258392 h 1991714"/>
                <a:gd name="connsiteX36" fmla="*/ 1264582 w 4893967"/>
                <a:gd name="connsiteY36" fmla="*/ 299617 h 1991714"/>
                <a:gd name="connsiteX37" fmla="*/ 1291633 w 4893967"/>
                <a:gd name="connsiteY37" fmla="*/ 299617 h 1991714"/>
                <a:gd name="connsiteX38" fmla="*/ 1291633 w 4893967"/>
                <a:gd name="connsiteY38" fmla="*/ 312602 h 1991714"/>
                <a:gd name="connsiteX39" fmla="*/ 1343463 w 4893967"/>
                <a:gd name="connsiteY39" fmla="*/ 312602 h 1991714"/>
                <a:gd name="connsiteX40" fmla="*/ 1343463 w 4893967"/>
                <a:gd name="connsiteY40" fmla="*/ 327859 h 1991714"/>
                <a:gd name="connsiteX41" fmla="*/ 1359910 w 4893967"/>
                <a:gd name="connsiteY41" fmla="*/ 327859 h 1991714"/>
                <a:gd name="connsiteX42" fmla="*/ 1359910 w 4893967"/>
                <a:gd name="connsiteY42" fmla="*/ 342033 h 1991714"/>
                <a:gd name="connsiteX43" fmla="*/ 1401136 w 4893967"/>
                <a:gd name="connsiteY43" fmla="*/ 342033 h 1991714"/>
                <a:gd name="connsiteX44" fmla="*/ 1401136 w 4893967"/>
                <a:gd name="connsiteY44" fmla="*/ 382069 h 1991714"/>
                <a:gd name="connsiteX45" fmla="*/ 1456428 w 4893967"/>
                <a:gd name="connsiteY45" fmla="*/ 382069 h 1991714"/>
                <a:gd name="connsiteX46" fmla="*/ 1456428 w 4893967"/>
                <a:gd name="connsiteY46" fmla="*/ 400897 h 1991714"/>
                <a:gd name="connsiteX47" fmla="*/ 1476446 w 4893967"/>
                <a:gd name="connsiteY47" fmla="*/ 400897 h 1991714"/>
                <a:gd name="connsiteX48" fmla="*/ 1476446 w 4893967"/>
                <a:gd name="connsiteY48" fmla="*/ 440932 h 1991714"/>
                <a:gd name="connsiteX49" fmla="*/ 1509448 w 4893967"/>
                <a:gd name="connsiteY49" fmla="*/ 440932 h 1991714"/>
                <a:gd name="connsiteX50" fmla="*/ 1509448 w 4893967"/>
                <a:gd name="connsiteY50" fmla="*/ 465711 h 1991714"/>
                <a:gd name="connsiteX51" fmla="*/ 1551864 w 4893967"/>
                <a:gd name="connsiteY51" fmla="*/ 465711 h 1991714"/>
                <a:gd name="connsiteX52" fmla="*/ 1551864 w 4893967"/>
                <a:gd name="connsiteY52" fmla="*/ 496333 h 1991714"/>
                <a:gd name="connsiteX53" fmla="*/ 1586057 w 4893967"/>
                <a:gd name="connsiteY53" fmla="*/ 496333 h 1991714"/>
                <a:gd name="connsiteX54" fmla="*/ 1586057 w 4893967"/>
                <a:gd name="connsiteY54" fmla="*/ 528145 h 1991714"/>
                <a:gd name="connsiteX55" fmla="*/ 1630854 w 4893967"/>
                <a:gd name="connsiteY55" fmla="*/ 528145 h 1991714"/>
                <a:gd name="connsiteX56" fmla="*/ 1630854 w 4893967"/>
                <a:gd name="connsiteY56" fmla="*/ 555196 h 1991714"/>
                <a:gd name="connsiteX57" fmla="*/ 1649681 w 4893967"/>
                <a:gd name="connsiteY57" fmla="*/ 555196 h 1991714"/>
                <a:gd name="connsiteX58" fmla="*/ 1649681 w 4893967"/>
                <a:gd name="connsiteY58" fmla="*/ 570452 h 1991714"/>
                <a:gd name="connsiteX59" fmla="*/ 1692097 w 4893967"/>
                <a:gd name="connsiteY59" fmla="*/ 570452 h 1991714"/>
                <a:gd name="connsiteX60" fmla="*/ 1692097 w 4893967"/>
                <a:gd name="connsiteY60" fmla="*/ 595231 h 1991714"/>
                <a:gd name="connsiteX61" fmla="*/ 1709734 w 4893967"/>
                <a:gd name="connsiteY61" fmla="*/ 595231 h 1991714"/>
                <a:gd name="connsiteX62" fmla="*/ 1709734 w 4893967"/>
                <a:gd name="connsiteY62" fmla="*/ 616439 h 1991714"/>
                <a:gd name="connsiteX63" fmla="*/ 1733323 w 4893967"/>
                <a:gd name="connsiteY63" fmla="*/ 616439 h 1991714"/>
                <a:gd name="connsiteX64" fmla="*/ 1733323 w 4893967"/>
                <a:gd name="connsiteY64" fmla="*/ 631696 h 1991714"/>
                <a:gd name="connsiteX65" fmla="*/ 1755721 w 4893967"/>
                <a:gd name="connsiteY65" fmla="*/ 631696 h 1991714"/>
                <a:gd name="connsiteX66" fmla="*/ 1755721 w 4893967"/>
                <a:gd name="connsiteY66" fmla="*/ 646953 h 1991714"/>
                <a:gd name="connsiteX67" fmla="*/ 1785153 w 4893967"/>
                <a:gd name="connsiteY67" fmla="*/ 646953 h 1991714"/>
                <a:gd name="connsiteX68" fmla="*/ 1785153 w 4893967"/>
                <a:gd name="connsiteY68" fmla="*/ 663400 h 1991714"/>
                <a:gd name="connsiteX69" fmla="*/ 1829949 w 4893967"/>
                <a:gd name="connsiteY69" fmla="*/ 663400 h 1991714"/>
                <a:gd name="connsiteX70" fmla="*/ 1829949 w 4893967"/>
                <a:gd name="connsiteY70" fmla="*/ 671623 h 1991714"/>
                <a:gd name="connsiteX71" fmla="*/ 1871175 w 4893967"/>
                <a:gd name="connsiteY71" fmla="*/ 671623 h 1991714"/>
                <a:gd name="connsiteX72" fmla="*/ 1871175 w 4893967"/>
                <a:gd name="connsiteY72" fmla="*/ 678657 h 1991714"/>
                <a:gd name="connsiteX73" fmla="*/ 1888812 w 4893967"/>
                <a:gd name="connsiteY73" fmla="*/ 678657 h 1991714"/>
                <a:gd name="connsiteX74" fmla="*/ 1888812 w 4893967"/>
                <a:gd name="connsiteY74" fmla="*/ 692831 h 1991714"/>
                <a:gd name="connsiteX75" fmla="*/ 1923005 w 4893967"/>
                <a:gd name="connsiteY75" fmla="*/ 692831 h 1991714"/>
                <a:gd name="connsiteX76" fmla="*/ 1923005 w 4893967"/>
                <a:gd name="connsiteY76" fmla="*/ 707006 h 1991714"/>
                <a:gd name="connsiteX77" fmla="*/ 1992472 w 4893967"/>
                <a:gd name="connsiteY77" fmla="*/ 707006 h 1991714"/>
                <a:gd name="connsiteX78" fmla="*/ 1992472 w 4893967"/>
                <a:gd name="connsiteY78" fmla="*/ 717610 h 1991714"/>
                <a:gd name="connsiteX79" fmla="*/ 2043111 w 4893967"/>
                <a:gd name="connsiteY79" fmla="*/ 717610 h 1991714"/>
                <a:gd name="connsiteX80" fmla="*/ 2043111 w 4893967"/>
                <a:gd name="connsiteY80" fmla="*/ 730595 h 1991714"/>
                <a:gd name="connsiteX81" fmla="*/ 2081957 w 4893967"/>
                <a:gd name="connsiteY81" fmla="*/ 730595 h 1991714"/>
                <a:gd name="connsiteX82" fmla="*/ 2081957 w 4893967"/>
                <a:gd name="connsiteY82" fmla="*/ 741199 h 1991714"/>
                <a:gd name="connsiteX83" fmla="*/ 2146771 w 4893967"/>
                <a:gd name="connsiteY83" fmla="*/ 741199 h 1991714"/>
                <a:gd name="connsiteX84" fmla="*/ 2146771 w 4893967"/>
                <a:gd name="connsiteY84" fmla="*/ 748232 h 1991714"/>
                <a:gd name="connsiteX85" fmla="*/ 2192650 w 4893967"/>
                <a:gd name="connsiteY85" fmla="*/ 748232 h 1991714"/>
                <a:gd name="connsiteX86" fmla="*/ 2192650 w 4893967"/>
                <a:gd name="connsiteY86" fmla="*/ 764679 h 1991714"/>
                <a:gd name="connsiteX87" fmla="*/ 2207907 w 4893967"/>
                <a:gd name="connsiteY87" fmla="*/ 764679 h 1991714"/>
                <a:gd name="connsiteX88" fmla="*/ 2207907 w 4893967"/>
                <a:gd name="connsiteY88" fmla="*/ 776473 h 1991714"/>
                <a:gd name="connsiteX89" fmla="*/ 2245562 w 4893967"/>
                <a:gd name="connsiteY89" fmla="*/ 776473 h 1991714"/>
                <a:gd name="connsiteX90" fmla="*/ 2245562 w 4893967"/>
                <a:gd name="connsiteY90" fmla="*/ 805905 h 1991714"/>
                <a:gd name="connsiteX91" fmla="*/ 2259736 w 4893967"/>
                <a:gd name="connsiteY91" fmla="*/ 805905 h 1991714"/>
                <a:gd name="connsiteX92" fmla="*/ 2259736 w 4893967"/>
                <a:gd name="connsiteY92" fmla="*/ 824732 h 1991714"/>
                <a:gd name="connsiteX93" fmla="*/ 2283325 w 4893967"/>
                <a:gd name="connsiteY93" fmla="*/ 824732 h 1991714"/>
                <a:gd name="connsiteX94" fmla="*/ 2283325 w 4893967"/>
                <a:gd name="connsiteY94" fmla="*/ 845940 h 1991714"/>
                <a:gd name="connsiteX95" fmla="*/ 2295119 w 4893967"/>
                <a:gd name="connsiteY95" fmla="*/ 845940 h 1991714"/>
                <a:gd name="connsiteX96" fmla="*/ 2295119 w 4893967"/>
                <a:gd name="connsiteY96" fmla="*/ 861197 h 1991714"/>
                <a:gd name="connsiteX97" fmla="*/ 2343378 w 4893967"/>
                <a:gd name="connsiteY97" fmla="*/ 861197 h 1991714"/>
                <a:gd name="connsiteX98" fmla="*/ 2343378 w 4893967"/>
                <a:gd name="connsiteY98" fmla="*/ 878834 h 1991714"/>
                <a:gd name="connsiteX99" fmla="*/ 2363396 w 4893967"/>
                <a:gd name="connsiteY99" fmla="*/ 878834 h 1991714"/>
                <a:gd name="connsiteX100" fmla="*/ 2363396 w 4893967"/>
                <a:gd name="connsiteY100" fmla="*/ 888248 h 1991714"/>
                <a:gd name="connsiteX101" fmla="*/ 2392828 w 4893967"/>
                <a:gd name="connsiteY101" fmla="*/ 888248 h 1991714"/>
                <a:gd name="connsiteX102" fmla="*/ 2392828 w 4893967"/>
                <a:gd name="connsiteY102" fmla="*/ 913027 h 1991714"/>
                <a:gd name="connsiteX103" fmla="*/ 2402241 w 4893967"/>
                <a:gd name="connsiteY103" fmla="*/ 913027 h 1991714"/>
                <a:gd name="connsiteX104" fmla="*/ 2402241 w 4893967"/>
                <a:gd name="connsiteY104" fmla="*/ 930664 h 1991714"/>
                <a:gd name="connsiteX105" fmla="*/ 2410465 w 4893967"/>
                <a:gd name="connsiteY105" fmla="*/ 930664 h 1991714"/>
                <a:gd name="connsiteX106" fmla="*/ 2410465 w 4893967"/>
                <a:gd name="connsiteY106" fmla="*/ 950682 h 1991714"/>
                <a:gd name="connsiteX107" fmla="*/ 2429292 w 4893967"/>
                <a:gd name="connsiteY107" fmla="*/ 950682 h 1991714"/>
                <a:gd name="connsiteX108" fmla="*/ 2429292 w 4893967"/>
                <a:gd name="connsiteY108" fmla="*/ 970700 h 1991714"/>
                <a:gd name="connsiteX109" fmla="*/ 2463485 w 4893967"/>
                <a:gd name="connsiteY109" fmla="*/ 970700 h 1991714"/>
                <a:gd name="connsiteX110" fmla="*/ 2463485 w 4893967"/>
                <a:gd name="connsiteY110" fmla="*/ 1029563 h 1991714"/>
                <a:gd name="connsiteX111" fmla="*/ 2487182 w 4893967"/>
                <a:gd name="connsiteY111" fmla="*/ 1029563 h 1991714"/>
                <a:gd name="connsiteX112" fmla="*/ 2487182 w 4893967"/>
                <a:gd name="connsiteY112" fmla="*/ 1067110 h 1991714"/>
                <a:gd name="connsiteX113" fmla="*/ 2521158 w 4893967"/>
                <a:gd name="connsiteY113" fmla="*/ 1067110 h 1991714"/>
                <a:gd name="connsiteX114" fmla="*/ 2521158 w 4893967"/>
                <a:gd name="connsiteY114" fmla="*/ 1082475 h 1991714"/>
                <a:gd name="connsiteX115" fmla="*/ 2557731 w 4893967"/>
                <a:gd name="connsiteY115" fmla="*/ 1082475 h 1991714"/>
                <a:gd name="connsiteX116" fmla="*/ 2557731 w 4893967"/>
                <a:gd name="connsiteY116" fmla="*/ 1114287 h 1991714"/>
                <a:gd name="connsiteX117" fmla="*/ 2611833 w 4893967"/>
                <a:gd name="connsiteY117" fmla="*/ 1114287 h 1991714"/>
                <a:gd name="connsiteX118" fmla="*/ 2611833 w 4893967"/>
                <a:gd name="connsiteY118" fmla="*/ 1143718 h 1991714"/>
                <a:gd name="connsiteX119" fmla="*/ 2675457 w 4893967"/>
                <a:gd name="connsiteY119" fmla="*/ 1143718 h 1991714"/>
                <a:gd name="connsiteX120" fmla="*/ 2675457 w 4893967"/>
                <a:gd name="connsiteY120" fmla="*/ 1162546 h 1991714"/>
                <a:gd name="connsiteX121" fmla="*/ 2744924 w 4893967"/>
                <a:gd name="connsiteY121" fmla="*/ 1162546 h 1991714"/>
                <a:gd name="connsiteX122" fmla="*/ 2744924 w 4893967"/>
                <a:gd name="connsiteY122" fmla="*/ 1208533 h 1991714"/>
                <a:gd name="connsiteX123" fmla="*/ 2804869 w 4893967"/>
                <a:gd name="connsiteY123" fmla="*/ 1208533 h 1991714"/>
                <a:gd name="connsiteX124" fmla="*/ 2804869 w 4893967"/>
                <a:gd name="connsiteY124" fmla="*/ 1237856 h 1991714"/>
                <a:gd name="connsiteX125" fmla="*/ 2827375 w 4893967"/>
                <a:gd name="connsiteY125" fmla="*/ 1237856 h 1991714"/>
                <a:gd name="connsiteX126" fmla="*/ 2827375 w 4893967"/>
                <a:gd name="connsiteY126" fmla="*/ 1283734 h 1991714"/>
                <a:gd name="connsiteX127" fmla="*/ 2873254 w 4893967"/>
                <a:gd name="connsiteY127" fmla="*/ 1283734 h 1991714"/>
                <a:gd name="connsiteX128" fmla="*/ 2873254 w 4893967"/>
                <a:gd name="connsiteY128" fmla="*/ 1308513 h 1991714"/>
                <a:gd name="connsiteX129" fmla="*/ 2887429 w 4893967"/>
                <a:gd name="connsiteY129" fmla="*/ 1308513 h 1991714"/>
                <a:gd name="connsiteX130" fmla="*/ 2887429 w 4893967"/>
                <a:gd name="connsiteY130" fmla="*/ 1322688 h 1991714"/>
                <a:gd name="connsiteX131" fmla="*/ 2968690 w 4893967"/>
                <a:gd name="connsiteY131" fmla="*/ 1322688 h 1991714"/>
                <a:gd name="connsiteX132" fmla="*/ 2968257 w 4893967"/>
                <a:gd name="connsiteY132" fmla="*/ 1344004 h 1991714"/>
                <a:gd name="connsiteX133" fmla="*/ 3031882 w 4893967"/>
                <a:gd name="connsiteY133" fmla="*/ 1344004 h 1991714"/>
                <a:gd name="connsiteX134" fmla="*/ 3032314 w 4893967"/>
                <a:gd name="connsiteY134" fmla="*/ 1367484 h 1991714"/>
                <a:gd name="connsiteX135" fmla="*/ 3063477 w 4893967"/>
                <a:gd name="connsiteY135" fmla="*/ 1367484 h 1991714"/>
                <a:gd name="connsiteX136" fmla="*/ 3063477 w 4893967"/>
                <a:gd name="connsiteY136" fmla="*/ 1397998 h 1991714"/>
                <a:gd name="connsiteX137" fmla="*/ 3145929 w 4893967"/>
                <a:gd name="connsiteY137" fmla="*/ 1397998 h 1991714"/>
                <a:gd name="connsiteX138" fmla="*/ 3146470 w 4893967"/>
                <a:gd name="connsiteY138" fmla="*/ 1405248 h 1991714"/>
                <a:gd name="connsiteX139" fmla="*/ 3199490 w 4893967"/>
                <a:gd name="connsiteY139" fmla="*/ 1405248 h 1991714"/>
                <a:gd name="connsiteX140" fmla="*/ 3199490 w 4893967"/>
                <a:gd name="connsiteY140" fmla="*/ 1418232 h 1991714"/>
                <a:gd name="connsiteX141" fmla="*/ 3223078 w 4893967"/>
                <a:gd name="connsiteY141" fmla="*/ 1418232 h 1991714"/>
                <a:gd name="connsiteX142" fmla="*/ 3223078 w 4893967"/>
                <a:gd name="connsiteY142" fmla="*/ 1448962 h 1991714"/>
                <a:gd name="connsiteX143" fmla="*/ 3332256 w 4893967"/>
                <a:gd name="connsiteY143" fmla="*/ 1448962 h 1991714"/>
                <a:gd name="connsiteX144" fmla="*/ 3332256 w 4893967"/>
                <a:gd name="connsiteY144" fmla="*/ 1462380 h 1991714"/>
                <a:gd name="connsiteX145" fmla="*/ 3394366 w 4893967"/>
                <a:gd name="connsiteY145" fmla="*/ 1462271 h 1991714"/>
                <a:gd name="connsiteX146" fmla="*/ 3394149 w 4893967"/>
                <a:gd name="connsiteY146" fmla="*/ 1481640 h 1991714"/>
                <a:gd name="connsiteX147" fmla="*/ 3450307 w 4893967"/>
                <a:gd name="connsiteY147" fmla="*/ 1482614 h 1991714"/>
                <a:gd name="connsiteX148" fmla="*/ 3450307 w 4893967"/>
                <a:gd name="connsiteY148" fmla="*/ 1505012 h 1991714"/>
                <a:gd name="connsiteX149" fmla="*/ 3503219 w 4893967"/>
                <a:gd name="connsiteY149" fmla="*/ 1504038 h 1991714"/>
                <a:gd name="connsiteX150" fmla="*/ 3503976 w 4893967"/>
                <a:gd name="connsiteY150" fmla="*/ 1516265 h 1991714"/>
                <a:gd name="connsiteX151" fmla="*/ 3561325 w 4893967"/>
                <a:gd name="connsiteY151" fmla="*/ 1516265 h 1991714"/>
                <a:gd name="connsiteX152" fmla="*/ 3561974 w 4893967"/>
                <a:gd name="connsiteY152" fmla="*/ 1527410 h 1991714"/>
                <a:gd name="connsiteX153" fmla="*/ 3622460 w 4893967"/>
                <a:gd name="connsiteY153" fmla="*/ 1527410 h 1991714"/>
                <a:gd name="connsiteX154" fmla="*/ 3621594 w 4893967"/>
                <a:gd name="connsiteY154" fmla="*/ 1540719 h 1991714"/>
                <a:gd name="connsiteX155" fmla="*/ 3658925 w 4893967"/>
                <a:gd name="connsiteY155" fmla="*/ 1540719 h 1991714"/>
                <a:gd name="connsiteX156" fmla="*/ 3657410 w 4893967"/>
                <a:gd name="connsiteY156" fmla="*/ 1570151 h 1991714"/>
                <a:gd name="connsiteX157" fmla="*/ 3697878 w 4893967"/>
                <a:gd name="connsiteY157" fmla="*/ 1569177 h 1991714"/>
                <a:gd name="connsiteX158" fmla="*/ 3697878 w 4893967"/>
                <a:gd name="connsiteY158" fmla="*/ 1597418 h 1991714"/>
                <a:gd name="connsiteX159" fmla="*/ 3721358 w 4893967"/>
                <a:gd name="connsiteY159" fmla="*/ 1598392 h 1991714"/>
                <a:gd name="connsiteX160" fmla="*/ 3721358 w 4893967"/>
                <a:gd name="connsiteY160" fmla="*/ 1614839 h 1991714"/>
                <a:gd name="connsiteX161" fmla="*/ 3742675 w 4893967"/>
                <a:gd name="connsiteY161" fmla="*/ 1616895 h 1991714"/>
                <a:gd name="connsiteX162" fmla="*/ 3742675 w 4893967"/>
                <a:gd name="connsiteY162" fmla="*/ 1621981 h 1991714"/>
                <a:gd name="connsiteX163" fmla="*/ 3775244 w 4893967"/>
                <a:gd name="connsiteY163" fmla="*/ 1622955 h 1991714"/>
                <a:gd name="connsiteX164" fmla="*/ 3774920 w 4893967"/>
                <a:gd name="connsiteY164" fmla="*/ 1636264 h 1991714"/>
                <a:gd name="connsiteX165" fmla="*/ 3828156 w 4893967"/>
                <a:gd name="connsiteY165" fmla="*/ 1634208 h 1991714"/>
                <a:gd name="connsiteX166" fmla="*/ 3828481 w 4893967"/>
                <a:gd name="connsiteY166" fmla="*/ 1641890 h 1991714"/>
                <a:gd name="connsiteX167" fmla="*/ 3875549 w 4893967"/>
                <a:gd name="connsiteY167" fmla="*/ 1641890 h 1991714"/>
                <a:gd name="connsiteX168" fmla="*/ 3875549 w 4893967"/>
                <a:gd name="connsiteY168" fmla="*/ 1654009 h 1991714"/>
                <a:gd name="connsiteX169" fmla="*/ 3910824 w 4893967"/>
                <a:gd name="connsiteY169" fmla="*/ 1654009 h 1991714"/>
                <a:gd name="connsiteX170" fmla="*/ 3910824 w 4893967"/>
                <a:gd name="connsiteY170" fmla="*/ 1661908 h 1991714"/>
                <a:gd name="connsiteX171" fmla="*/ 3946099 w 4893967"/>
                <a:gd name="connsiteY171" fmla="*/ 1661908 h 1991714"/>
                <a:gd name="connsiteX172" fmla="*/ 3945666 w 4893967"/>
                <a:gd name="connsiteY172" fmla="*/ 1667751 h 1991714"/>
                <a:gd name="connsiteX173" fmla="*/ 4016323 w 4893967"/>
                <a:gd name="connsiteY173" fmla="*/ 1667751 h 1991714"/>
                <a:gd name="connsiteX174" fmla="*/ 4015349 w 4893967"/>
                <a:gd name="connsiteY174" fmla="*/ 1666777 h 1991714"/>
                <a:gd name="connsiteX175" fmla="*/ 4073022 w 4893967"/>
                <a:gd name="connsiteY175" fmla="*/ 1666777 h 1991714"/>
                <a:gd name="connsiteX176" fmla="*/ 4098667 w 4893967"/>
                <a:gd name="connsiteY176" fmla="*/ 1667751 h 1991714"/>
                <a:gd name="connsiteX177" fmla="*/ 4099965 w 4893967"/>
                <a:gd name="connsiteY177" fmla="*/ 1699455 h 1991714"/>
                <a:gd name="connsiteX178" fmla="*/ 4139027 w 4893967"/>
                <a:gd name="connsiteY178" fmla="*/ 1698481 h 1991714"/>
                <a:gd name="connsiteX179" fmla="*/ 4139351 w 4893967"/>
                <a:gd name="connsiteY179" fmla="*/ 1710600 h 1991714"/>
                <a:gd name="connsiteX180" fmla="*/ 4161749 w 4893967"/>
                <a:gd name="connsiteY180" fmla="*/ 1710600 h 1991714"/>
                <a:gd name="connsiteX181" fmla="*/ 4162074 w 4893967"/>
                <a:gd name="connsiteY181" fmla="*/ 1720771 h 1991714"/>
                <a:gd name="connsiteX182" fmla="*/ 4197349 w 4893967"/>
                <a:gd name="connsiteY182" fmla="*/ 1720771 h 1991714"/>
                <a:gd name="connsiteX183" fmla="*/ 4196700 w 4893967"/>
                <a:gd name="connsiteY183" fmla="*/ 1738517 h 1991714"/>
                <a:gd name="connsiteX184" fmla="*/ 4196700 w 4893967"/>
                <a:gd name="connsiteY184" fmla="*/ 1762105 h 1991714"/>
                <a:gd name="connsiteX185" fmla="*/ 4217908 w 4893967"/>
                <a:gd name="connsiteY185" fmla="*/ 1762105 h 1991714"/>
                <a:gd name="connsiteX186" fmla="*/ 4218341 w 4893967"/>
                <a:gd name="connsiteY186" fmla="*/ 1786992 h 1991714"/>
                <a:gd name="connsiteX187" fmla="*/ 4229918 w 4893967"/>
                <a:gd name="connsiteY187" fmla="*/ 1786992 h 1991714"/>
                <a:gd name="connsiteX188" fmla="*/ 4229918 w 4893967"/>
                <a:gd name="connsiteY188" fmla="*/ 1806361 h 1991714"/>
                <a:gd name="connsiteX189" fmla="*/ 4250585 w 4893967"/>
                <a:gd name="connsiteY189" fmla="*/ 1806361 h 1991714"/>
                <a:gd name="connsiteX190" fmla="*/ 4250585 w 4893967"/>
                <a:gd name="connsiteY190" fmla="*/ 1826703 h 1991714"/>
                <a:gd name="connsiteX191" fmla="*/ 4265517 w 4893967"/>
                <a:gd name="connsiteY191" fmla="*/ 1826703 h 1991714"/>
                <a:gd name="connsiteX192" fmla="*/ 4265517 w 4893967"/>
                <a:gd name="connsiteY192" fmla="*/ 1851590 h 1991714"/>
                <a:gd name="connsiteX193" fmla="*/ 4687730 w 4893967"/>
                <a:gd name="connsiteY193" fmla="*/ 1851590 h 1991714"/>
                <a:gd name="connsiteX194" fmla="*/ 4706558 w 4893967"/>
                <a:gd name="connsiteY194" fmla="*/ 1851590 h 1991714"/>
                <a:gd name="connsiteX195" fmla="*/ 4706558 w 4893967"/>
                <a:gd name="connsiteY195" fmla="*/ 1991715 h 1991714"/>
                <a:gd name="connsiteX196" fmla="*/ 4893967 w 4893967"/>
                <a:gd name="connsiteY196" fmla="*/ 1991715 h 199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4893967" h="1991714">
                  <a:moveTo>
                    <a:pt x="0" y="0"/>
                  </a:moveTo>
                  <a:lnTo>
                    <a:pt x="168041" y="0"/>
                  </a:lnTo>
                  <a:lnTo>
                    <a:pt x="168041" y="8548"/>
                  </a:lnTo>
                  <a:lnTo>
                    <a:pt x="250493" y="8548"/>
                  </a:lnTo>
                  <a:lnTo>
                    <a:pt x="250493" y="23480"/>
                  </a:lnTo>
                  <a:cubicBezTo>
                    <a:pt x="250493" y="23480"/>
                    <a:pt x="276353" y="23480"/>
                    <a:pt x="276353" y="23480"/>
                  </a:cubicBezTo>
                  <a:lnTo>
                    <a:pt x="276353" y="38196"/>
                  </a:lnTo>
                  <a:lnTo>
                    <a:pt x="370599" y="38196"/>
                  </a:lnTo>
                  <a:lnTo>
                    <a:pt x="370599" y="55833"/>
                  </a:lnTo>
                  <a:lnTo>
                    <a:pt x="410635" y="55833"/>
                  </a:lnTo>
                  <a:lnTo>
                    <a:pt x="410635" y="72280"/>
                  </a:lnTo>
                  <a:lnTo>
                    <a:pt x="473069" y="72280"/>
                  </a:lnTo>
                  <a:lnTo>
                    <a:pt x="473069" y="81694"/>
                  </a:lnTo>
                  <a:lnTo>
                    <a:pt x="627368" y="81694"/>
                  </a:lnTo>
                  <a:lnTo>
                    <a:pt x="627368" y="89918"/>
                  </a:lnTo>
                  <a:lnTo>
                    <a:pt x="639162" y="89918"/>
                  </a:lnTo>
                  <a:lnTo>
                    <a:pt x="639162" y="104092"/>
                  </a:lnTo>
                  <a:lnTo>
                    <a:pt x="707439" y="104092"/>
                  </a:lnTo>
                  <a:lnTo>
                    <a:pt x="707439" y="132334"/>
                  </a:lnTo>
                  <a:lnTo>
                    <a:pt x="782749" y="132334"/>
                  </a:lnTo>
                  <a:lnTo>
                    <a:pt x="782749" y="142938"/>
                  </a:lnTo>
                  <a:lnTo>
                    <a:pt x="845183" y="142938"/>
                  </a:lnTo>
                  <a:lnTo>
                    <a:pt x="845183" y="155922"/>
                  </a:lnTo>
                  <a:lnTo>
                    <a:pt x="898203" y="155922"/>
                  </a:lnTo>
                  <a:lnTo>
                    <a:pt x="898203" y="173560"/>
                  </a:lnTo>
                  <a:lnTo>
                    <a:pt x="990068" y="173560"/>
                  </a:lnTo>
                  <a:lnTo>
                    <a:pt x="990068" y="193577"/>
                  </a:lnTo>
                  <a:lnTo>
                    <a:pt x="1053692" y="193577"/>
                  </a:lnTo>
                  <a:lnTo>
                    <a:pt x="1053476" y="200935"/>
                  </a:lnTo>
                  <a:lnTo>
                    <a:pt x="1114720" y="200935"/>
                  </a:lnTo>
                  <a:lnTo>
                    <a:pt x="1114936" y="225389"/>
                  </a:lnTo>
                  <a:lnTo>
                    <a:pt x="1189164" y="225389"/>
                  </a:lnTo>
                  <a:lnTo>
                    <a:pt x="1189164" y="239564"/>
                  </a:lnTo>
                  <a:lnTo>
                    <a:pt x="1223357" y="239564"/>
                  </a:lnTo>
                  <a:lnTo>
                    <a:pt x="1223357" y="258392"/>
                  </a:lnTo>
                  <a:lnTo>
                    <a:pt x="1264582" y="258392"/>
                  </a:lnTo>
                  <a:lnTo>
                    <a:pt x="1264582" y="299617"/>
                  </a:lnTo>
                  <a:lnTo>
                    <a:pt x="1291633" y="299617"/>
                  </a:lnTo>
                  <a:lnTo>
                    <a:pt x="1291633" y="312602"/>
                  </a:lnTo>
                  <a:lnTo>
                    <a:pt x="1343463" y="312602"/>
                  </a:lnTo>
                  <a:lnTo>
                    <a:pt x="1343463" y="327859"/>
                  </a:lnTo>
                  <a:lnTo>
                    <a:pt x="1359910" y="327859"/>
                  </a:lnTo>
                  <a:lnTo>
                    <a:pt x="1359910" y="342033"/>
                  </a:lnTo>
                  <a:lnTo>
                    <a:pt x="1401136" y="342033"/>
                  </a:lnTo>
                  <a:lnTo>
                    <a:pt x="1401136" y="382069"/>
                  </a:lnTo>
                  <a:lnTo>
                    <a:pt x="1456428" y="382069"/>
                  </a:lnTo>
                  <a:lnTo>
                    <a:pt x="1456428" y="400897"/>
                  </a:lnTo>
                  <a:lnTo>
                    <a:pt x="1476446" y="400897"/>
                  </a:lnTo>
                  <a:lnTo>
                    <a:pt x="1476446" y="440932"/>
                  </a:lnTo>
                  <a:lnTo>
                    <a:pt x="1509448" y="440932"/>
                  </a:lnTo>
                  <a:lnTo>
                    <a:pt x="1509448" y="465711"/>
                  </a:lnTo>
                  <a:lnTo>
                    <a:pt x="1551864" y="465711"/>
                  </a:lnTo>
                  <a:lnTo>
                    <a:pt x="1551864" y="496333"/>
                  </a:lnTo>
                  <a:lnTo>
                    <a:pt x="1586057" y="496333"/>
                  </a:lnTo>
                  <a:lnTo>
                    <a:pt x="1586057" y="528145"/>
                  </a:lnTo>
                  <a:lnTo>
                    <a:pt x="1630854" y="528145"/>
                  </a:lnTo>
                  <a:lnTo>
                    <a:pt x="1630854" y="555196"/>
                  </a:lnTo>
                  <a:lnTo>
                    <a:pt x="1649681" y="555196"/>
                  </a:lnTo>
                  <a:lnTo>
                    <a:pt x="1649681" y="570452"/>
                  </a:lnTo>
                  <a:lnTo>
                    <a:pt x="1692097" y="570452"/>
                  </a:lnTo>
                  <a:lnTo>
                    <a:pt x="1692097" y="595231"/>
                  </a:lnTo>
                  <a:lnTo>
                    <a:pt x="1709734" y="595231"/>
                  </a:lnTo>
                  <a:lnTo>
                    <a:pt x="1709734" y="616439"/>
                  </a:lnTo>
                  <a:lnTo>
                    <a:pt x="1733323" y="616439"/>
                  </a:lnTo>
                  <a:lnTo>
                    <a:pt x="1733323" y="631696"/>
                  </a:lnTo>
                  <a:lnTo>
                    <a:pt x="1755721" y="631696"/>
                  </a:lnTo>
                  <a:lnTo>
                    <a:pt x="1755721" y="646953"/>
                  </a:lnTo>
                  <a:lnTo>
                    <a:pt x="1785153" y="646953"/>
                  </a:lnTo>
                  <a:lnTo>
                    <a:pt x="1785153" y="663400"/>
                  </a:lnTo>
                  <a:lnTo>
                    <a:pt x="1829949" y="663400"/>
                  </a:lnTo>
                  <a:lnTo>
                    <a:pt x="1829949" y="671623"/>
                  </a:lnTo>
                  <a:lnTo>
                    <a:pt x="1871175" y="671623"/>
                  </a:lnTo>
                  <a:lnTo>
                    <a:pt x="1871175" y="678657"/>
                  </a:lnTo>
                  <a:lnTo>
                    <a:pt x="1888812" y="678657"/>
                  </a:lnTo>
                  <a:lnTo>
                    <a:pt x="1888812" y="692831"/>
                  </a:lnTo>
                  <a:lnTo>
                    <a:pt x="1923005" y="692831"/>
                  </a:lnTo>
                  <a:lnTo>
                    <a:pt x="1923005" y="707006"/>
                  </a:lnTo>
                  <a:lnTo>
                    <a:pt x="1992472" y="707006"/>
                  </a:lnTo>
                  <a:lnTo>
                    <a:pt x="1992472" y="717610"/>
                  </a:lnTo>
                  <a:lnTo>
                    <a:pt x="2043111" y="717610"/>
                  </a:lnTo>
                  <a:lnTo>
                    <a:pt x="2043111" y="730595"/>
                  </a:lnTo>
                  <a:lnTo>
                    <a:pt x="2081957" y="730595"/>
                  </a:lnTo>
                  <a:lnTo>
                    <a:pt x="2081957" y="741199"/>
                  </a:lnTo>
                  <a:lnTo>
                    <a:pt x="2146771" y="741199"/>
                  </a:lnTo>
                  <a:lnTo>
                    <a:pt x="2146771" y="748232"/>
                  </a:lnTo>
                  <a:lnTo>
                    <a:pt x="2192650" y="748232"/>
                  </a:lnTo>
                  <a:lnTo>
                    <a:pt x="2192650" y="764679"/>
                  </a:lnTo>
                  <a:lnTo>
                    <a:pt x="2207907" y="764679"/>
                  </a:lnTo>
                  <a:lnTo>
                    <a:pt x="2207907" y="776473"/>
                  </a:lnTo>
                  <a:lnTo>
                    <a:pt x="2245562" y="776473"/>
                  </a:lnTo>
                  <a:lnTo>
                    <a:pt x="2245562" y="805905"/>
                  </a:lnTo>
                  <a:lnTo>
                    <a:pt x="2259736" y="805905"/>
                  </a:lnTo>
                  <a:lnTo>
                    <a:pt x="2259736" y="824732"/>
                  </a:lnTo>
                  <a:lnTo>
                    <a:pt x="2283325" y="824732"/>
                  </a:lnTo>
                  <a:lnTo>
                    <a:pt x="2283325" y="845940"/>
                  </a:lnTo>
                  <a:lnTo>
                    <a:pt x="2295119" y="845940"/>
                  </a:lnTo>
                  <a:lnTo>
                    <a:pt x="2295119" y="861197"/>
                  </a:lnTo>
                  <a:lnTo>
                    <a:pt x="2343378" y="861197"/>
                  </a:lnTo>
                  <a:lnTo>
                    <a:pt x="2343378" y="878834"/>
                  </a:lnTo>
                  <a:lnTo>
                    <a:pt x="2363396" y="878834"/>
                  </a:lnTo>
                  <a:lnTo>
                    <a:pt x="2363396" y="888248"/>
                  </a:lnTo>
                  <a:lnTo>
                    <a:pt x="2392828" y="888248"/>
                  </a:lnTo>
                  <a:lnTo>
                    <a:pt x="2392828" y="913027"/>
                  </a:lnTo>
                  <a:lnTo>
                    <a:pt x="2402241" y="913027"/>
                  </a:lnTo>
                  <a:lnTo>
                    <a:pt x="2402241" y="930664"/>
                  </a:lnTo>
                  <a:lnTo>
                    <a:pt x="2410465" y="930664"/>
                  </a:lnTo>
                  <a:lnTo>
                    <a:pt x="2410465" y="950682"/>
                  </a:lnTo>
                  <a:lnTo>
                    <a:pt x="2429292" y="950682"/>
                  </a:lnTo>
                  <a:lnTo>
                    <a:pt x="2429292" y="970700"/>
                  </a:lnTo>
                  <a:lnTo>
                    <a:pt x="2463485" y="970700"/>
                  </a:lnTo>
                  <a:lnTo>
                    <a:pt x="2463485" y="1029563"/>
                  </a:lnTo>
                  <a:lnTo>
                    <a:pt x="2487182" y="1029563"/>
                  </a:lnTo>
                  <a:cubicBezTo>
                    <a:pt x="2487182" y="1029563"/>
                    <a:pt x="2487182" y="1067110"/>
                    <a:pt x="2487182" y="1067110"/>
                  </a:cubicBezTo>
                  <a:lnTo>
                    <a:pt x="2521158" y="1067110"/>
                  </a:lnTo>
                  <a:lnTo>
                    <a:pt x="2521158" y="1082475"/>
                  </a:lnTo>
                  <a:lnTo>
                    <a:pt x="2557731" y="1082475"/>
                  </a:lnTo>
                  <a:lnTo>
                    <a:pt x="2557731" y="1114287"/>
                  </a:lnTo>
                  <a:lnTo>
                    <a:pt x="2611833" y="1114287"/>
                  </a:lnTo>
                  <a:lnTo>
                    <a:pt x="2611833" y="1143718"/>
                  </a:lnTo>
                  <a:lnTo>
                    <a:pt x="2675457" y="1143718"/>
                  </a:lnTo>
                  <a:lnTo>
                    <a:pt x="2675457" y="1162546"/>
                  </a:lnTo>
                  <a:lnTo>
                    <a:pt x="2744924" y="1162546"/>
                  </a:lnTo>
                  <a:lnTo>
                    <a:pt x="2744924" y="1208533"/>
                  </a:lnTo>
                  <a:cubicBezTo>
                    <a:pt x="2744924" y="1208533"/>
                    <a:pt x="2804869" y="1208533"/>
                    <a:pt x="2804869" y="1208533"/>
                  </a:cubicBezTo>
                  <a:lnTo>
                    <a:pt x="2804869" y="1237856"/>
                  </a:lnTo>
                  <a:lnTo>
                    <a:pt x="2827375" y="1237856"/>
                  </a:lnTo>
                  <a:lnTo>
                    <a:pt x="2827375" y="1283734"/>
                  </a:lnTo>
                  <a:lnTo>
                    <a:pt x="2873254" y="1283734"/>
                  </a:lnTo>
                  <a:lnTo>
                    <a:pt x="2873254" y="1308513"/>
                  </a:lnTo>
                  <a:lnTo>
                    <a:pt x="2887429" y="1308513"/>
                  </a:lnTo>
                  <a:lnTo>
                    <a:pt x="2887429" y="1322688"/>
                  </a:lnTo>
                  <a:lnTo>
                    <a:pt x="2968690" y="1322688"/>
                  </a:lnTo>
                  <a:lnTo>
                    <a:pt x="2968257" y="1344004"/>
                  </a:lnTo>
                  <a:lnTo>
                    <a:pt x="3031882" y="1344004"/>
                  </a:lnTo>
                  <a:lnTo>
                    <a:pt x="3032314" y="1367484"/>
                  </a:lnTo>
                  <a:lnTo>
                    <a:pt x="3063477" y="1367484"/>
                  </a:lnTo>
                  <a:lnTo>
                    <a:pt x="3063477" y="1397998"/>
                  </a:lnTo>
                  <a:lnTo>
                    <a:pt x="3145929" y="1397998"/>
                  </a:lnTo>
                  <a:lnTo>
                    <a:pt x="3146470" y="1405248"/>
                  </a:lnTo>
                  <a:lnTo>
                    <a:pt x="3199490" y="1405248"/>
                  </a:lnTo>
                  <a:lnTo>
                    <a:pt x="3199490" y="1418232"/>
                  </a:lnTo>
                  <a:lnTo>
                    <a:pt x="3223078" y="1418232"/>
                  </a:lnTo>
                  <a:lnTo>
                    <a:pt x="3223078" y="1448962"/>
                  </a:lnTo>
                  <a:lnTo>
                    <a:pt x="3332256" y="1448962"/>
                  </a:lnTo>
                  <a:lnTo>
                    <a:pt x="3332256" y="1462380"/>
                  </a:lnTo>
                  <a:cubicBezTo>
                    <a:pt x="3332256" y="1462380"/>
                    <a:pt x="3394366" y="1462271"/>
                    <a:pt x="3394366" y="1462271"/>
                  </a:cubicBezTo>
                  <a:lnTo>
                    <a:pt x="3394149" y="1481640"/>
                  </a:lnTo>
                  <a:lnTo>
                    <a:pt x="3450307" y="1482614"/>
                  </a:lnTo>
                  <a:lnTo>
                    <a:pt x="3450307" y="1505012"/>
                  </a:lnTo>
                  <a:cubicBezTo>
                    <a:pt x="3450307" y="1505012"/>
                    <a:pt x="3503219" y="1504038"/>
                    <a:pt x="3503219" y="1504038"/>
                  </a:cubicBezTo>
                  <a:lnTo>
                    <a:pt x="3503976" y="1516265"/>
                  </a:lnTo>
                  <a:lnTo>
                    <a:pt x="3561325" y="1516265"/>
                  </a:lnTo>
                  <a:lnTo>
                    <a:pt x="3561974" y="1527410"/>
                  </a:lnTo>
                  <a:lnTo>
                    <a:pt x="3622460" y="1527410"/>
                  </a:lnTo>
                  <a:lnTo>
                    <a:pt x="3621594" y="1540719"/>
                  </a:lnTo>
                  <a:lnTo>
                    <a:pt x="3658925" y="1540719"/>
                  </a:lnTo>
                  <a:lnTo>
                    <a:pt x="3657410" y="1570151"/>
                  </a:lnTo>
                  <a:lnTo>
                    <a:pt x="3697878" y="1569177"/>
                  </a:lnTo>
                  <a:lnTo>
                    <a:pt x="3697878" y="1597418"/>
                  </a:lnTo>
                  <a:lnTo>
                    <a:pt x="3721358" y="1598392"/>
                  </a:lnTo>
                  <a:lnTo>
                    <a:pt x="3721358" y="1614839"/>
                  </a:lnTo>
                  <a:lnTo>
                    <a:pt x="3742675" y="1616895"/>
                  </a:lnTo>
                  <a:lnTo>
                    <a:pt x="3742675" y="1621981"/>
                  </a:lnTo>
                  <a:lnTo>
                    <a:pt x="3775244" y="1622955"/>
                  </a:lnTo>
                  <a:lnTo>
                    <a:pt x="3774920" y="1636264"/>
                  </a:lnTo>
                  <a:lnTo>
                    <a:pt x="3828156" y="1634208"/>
                  </a:lnTo>
                  <a:lnTo>
                    <a:pt x="3828481" y="1641890"/>
                  </a:lnTo>
                  <a:lnTo>
                    <a:pt x="3875549" y="1641890"/>
                  </a:lnTo>
                  <a:lnTo>
                    <a:pt x="3875549" y="1654009"/>
                  </a:lnTo>
                  <a:lnTo>
                    <a:pt x="3910824" y="1654009"/>
                  </a:lnTo>
                  <a:lnTo>
                    <a:pt x="3910824" y="1661908"/>
                  </a:lnTo>
                  <a:lnTo>
                    <a:pt x="3946099" y="1661908"/>
                  </a:lnTo>
                  <a:lnTo>
                    <a:pt x="3945666" y="1667751"/>
                  </a:lnTo>
                  <a:lnTo>
                    <a:pt x="4016323" y="1667751"/>
                  </a:lnTo>
                  <a:lnTo>
                    <a:pt x="4015349" y="1666777"/>
                  </a:lnTo>
                  <a:lnTo>
                    <a:pt x="4073022" y="1666777"/>
                  </a:lnTo>
                  <a:lnTo>
                    <a:pt x="4098667" y="1667751"/>
                  </a:lnTo>
                  <a:lnTo>
                    <a:pt x="4099965" y="1699455"/>
                  </a:lnTo>
                  <a:lnTo>
                    <a:pt x="4139027" y="1698481"/>
                  </a:lnTo>
                  <a:lnTo>
                    <a:pt x="4139351" y="1710600"/>
                  </a:lnTo>
                  <a:lnTo>
                    <a:pt x="4161749" y="1710600"/>
                  </a:lnTo>
                  <a:lnTo>
                    <a:pt x="4162074" y="1720771"/>
                  </a:lnTo>
                  <a:lnTo>
                    <a:pt x="4197349" y="1720771"/>
                  </a:lnTo>
                  <a:lnTo>
                    <a:pt x="4196700" y="1738517"/>
                  </a:lnTo>
                  <a:lnTo>
                    <a:pt x="4196700" y="1762105"/>
                  </a:lnTo>
                  <a:lnTo>
                    <a:pt x="4217908" y="1762105"/>
                  </a:lnTo>
                  <a:lnTo>
                    <a:pt x="4218341" y="1786992"/>
                  </a:lnTo>
                  <a:lnTo>
                    <a:pt x="4229918" y="1786992"/>
                  </a:lnTo>
                  <a:lnTo>
                    <a:pt x="4229918" y="1806361"/>
                  </a:lnTo>
                  <a:lnTo>
                    <a:pt x="4250585" y="1806361"/>
                  </a:lnTo>
                  <a:lnTo>
                    <a:pt x="4250585" y="1826703"/>
                  </a:lnTo>
                  <a:lnTo>
                    <a:pt x="4265517" y="1826703"/>
                  </a:lnTo>
                  <a:lnTo>
                    <a:pt x="4265517" y="1851590"/>
                  </a:lnTo>
                  <a:cubicBezTo>
                    <a:pt x="4265517" y="1851590"/>
                    <a:pt x="4687297" y="1851915"/>
                    <a:pt x="4687730" y="1851590"/>
                  </a:cubicBezTo>
                  <a:lnTo>
                    <a:pt x="4706558" y="1851590"/>
                  </a:lnTo>
                  <a:lnTo>
                    <a:pt x="4706558" y="1991715"/>
                  </a:lnTo>
                  <a:lnTo>
                    <a:pt x="4893967" y="1991715"/>
                  </a:lnTo>
                </a:path>
              </a:pathLst>
            </a:custGeom>
            <a:noFill/>
            <a:ln w="1905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sp>
        <p:nvSpPr>
          <p:cNvPr id="6" name="TextBox 5">
            <a:extLst>
              <a:ext uri="{FF2B5EF4-FFF2-40B4-BE49-F238E27FC236}">
                <a16:creationId xmlns:a16="http://schemas.microsoft.com/office/drawing/2014/main" id="{BB27A6B9-E515-2A40-7D5A-15B62A54E00F}"/>
              </a:ext>
            </a:extLst>
          </p:cNvPr>
          <p:cNvSpPr txBox="1"/>
          <p:nvPr/>
        </p:nvSpPr>
        <p:spPr>
          <a:xfrm>
            <a:off x="7390620" y="4396414"/>
            <a:ext cx="788998" cy="4924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dirty="0">
                <a:ln>
                  <a:noFill/>
                </a:ln>
                <a:solidFill>
                  <a:prstClr val="black"/>
                </a:solidFill>
                <a:effectLst/>
                <a:uLnTx/>
                <a:uFillTx/>
                <a:latin typeface="Arial" panose="020B0604020202020204"/>
                <a:ea typeface="+mn-ea"/>
                <a:cs typeface="+mn-cs"/>
              </a:rPr>
              <a:t>∆ 7.4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cxnSp>
        <p:nvCxnSpPr>
          <p:cNvPr id="3" name="Straight Connector 2">
            <a:extLst>
              <a:ext uri="{FF2B5EF4-FFF2-40B4-BE49-F238E27FC236}">
                <a16:creationId xmlns:a16="http://schemas.microsoft.com/office/drawing/2014/main" id="{7B8BC9C1-5FC4-CAB4-4AB2-6B192CAEB569}"/>
              </a:ext>
            </a:extLst>
          </p:cNvPr>
          <p:cNvCxnSpPr>
            <a:cxnSpLocks/>
          </p:cNvCxnSpPr>
          <p:nvPr/>
        </p:nvCxnSpPr>
        <p:spPr>
          <a:xfrm>
            <a:off x="2323549" y="3311142"/>
            <a:ext cx="5961686"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64ECD8-361E-7CEE-BC81-2A4A6AF7A1AE}"/>
              </a:ext>
            </a:extLst>
          </p:cNvPr>
          <p:cNvCxnSpPr>
            <a:cxnSpLocks/>
          </p:cNvCxnSpPr>
          <p:nvPr/>
        </p:nvCxnSpPr>
        <p:spPr>
          <a:xfrm>
            <a:off x="7222176" y="3332799"/>
            <a:ext cx="36846" cy="159113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602D597-F73F-64AD-0E0C-BD2F5B36EB1D}"/>
              </a:ext>
            </a:extLst>
          </p:cNvPr>
          <p:cNvCxnSpPr>
            <a:cxnSpLocks/>
          </p:cNvCxnSpPr>
          <p:nvPr/>
        </p:nvCxnSpPr>
        <p:spPr>
          <a:xfrm>
            <a:off x="8261924" y="3350210"/>
            <a:ext cx="36846" cy="159113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954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7">
            <a:extLst>
              <a:ext uri="{FF2B5EF4-FFF2-40B4-BE49-F238E27FC236}">
                <a16:creationId xmlns:a16="http://schemas.microsoft.com/office/drawing/2014/main" id="{2FBA454D-E107-BB98-CCFF-773CA841E003}"/>
              </a:ext>
            </a:extLst>
          </p:cNvPr>
          <p:cNvSpPr>
            <a:spLocks noGrp="1"/>
          </p:cNvSpPr>
          <p:nvPr>
            <p:ph type="body" idx="1"/>
          </p:nvPr>
        </p:nvSpPr>
        <p:spPr>
          <a:xfrm>
            <a:off x="609600" y="910800"/>
            <a:ext cx="10972800" cy="702470"/>
          </a:xfrm>
        </p:spPr>
        <p:txBody>
          <a:bodyPr/>
          <a:lstStyle/>
          <a:p>
            <a:r>
              <a:rPr lang="en-GB" dirty="0"/>
              <a:t>Results across subgroups were generally consistent with the ITT population</a:t>
            </a:r>
          </a:p>
        </p:txBody>
      </p:sp>
      <p:sp>
        <p:nvSpPr>
          <p:cNvPr id="42" name="Title 41">
            <a:extLst>
              <a:ext uri="{FF2B5EF4-FFF2-40B4-BE49-F238E27FC236}">
                <a16:creationId xmlns:a16="http://schemas.microsoft.com/office/drawing/2014/main" id="{042A7A73-803C-AC83-C3DB-296E66384793}"/>
              </a:ext>
            </a:extLst>
          </p:cNvPr>
          <p:cNvSpPr>
            <a:spLocks noGrp="1"/>
          </p:cNvSpPr>
          <p:nvPr>
            <p:ph type="title"/>
          </p:nvPr>
        </p:nvSpPr>
        <p:spPr>
          <a:xfrm>
            <a:off x="619201" y="259200"/>
            <a:ext cx="10963199" cy="514622"/>
          </a:xfrm>
        </p:spPr>
        <p:txBody>
          <a:bodyPr>
            <a:noAutofit/>
          </a:bodyPr>
          <a:lstStyle/>
          <a:p>
            <a:r>
              <a:rPr lang="en-GB" dirty="0"/>
              <a:t>PRO</a:t>
            </a:r>
            <a:r>
              <a:rPr lang="en-GB" cap="none" dirty="0"/>
              <a:t>pel</a:t>
            </a:r>
            <a:r>
              <a:rPr lang="en-GB" dirty="0"/>
              <a:t>: OS in subgroups (DCO3)</a:t>
            </a:r>
            <a:br>
              <a:rPr lang="en-GB" dirty="0"/>
            </a:br>
            <a:endParaRPr lang="en-GB" dirty="0"/>
          </a:p>
        </p:txBody>
      </p:sp>
      <p:sp>
        <p:nvSpPr>
          <p:cNvPr id="18" name="Slide Number Placeholder 17">
            <a:extLst>
              <a:ext uri="{FF2B5EF4-FFF2-40B4-BE49-F238E27FC236}">
                <a16:creationId xmlns:a16="http://schemas.microsoft.com/office/drawing/2014/main" id="{A31ACFD7-654D-2851-D6EF-60A71FDE4C1C}"/>
              </a:ext>
            </a:extLst>
          </p:cNvPr>
          <p:cNvSpPr>
            <a:spLocks noGrp="1"/>
          </p:cNvSpPr>
          <p:nvPr>
            <p:ph type="sldNum" sz="quarter" idx="4"/>
          </p:nvPr>
        </p:nvSpPr>
        <p:spPr/>
        <p:txBody>
          <a:bodyPr/>
          <a:lstStyle/>
          <a:p>
            <a:fld id="{BE33F7A0-71F0-446B-9DE8-6D75BE64EE0F}" type="slidenum">
              <a:rPr lang="en-GB" smtClean="0"/>
              <a:pPr/>
              <a:t>23</a:t>
            </a:fld>
            <a:endParaRPr lang="en-GB" dirty="0"/>
          </a:p>
        </p:txBody>
      </p:sp>
      <p:sp>
        <p:nvSpPr>
          <p:cNvPr id="2" name="Text Placeholder 398">
            <a:extLst>
              <a:ext uri="{FF2B5EF4-FFF2-40B4-BE49-F238E27FC236}">
                <a16:creationId xmlns:a16="http://schemas.microsoft.com/office/drawing/2014/main" id="{CF6533AA-E664-9CB3-5A59-FE77D577B75A}"/>
              </a:ext>
            </a:extLst>
          </p:cNvPr>
          <p:cNvSpPr>
            <a:spLocks noGrp="1"/>
          </p:cNvSpPr>
          <p:nvPr>
            <p:ph sz="quarter" idx="15"/>
          </p:nvPr>
        </p:nvSpPr>
        <p:spPr>
          <a:xfrm>
            <a:off x="620183" y="6356351"/>
            <a:ext cx="10732401" cy="365125"/>
          </a:xfrm>
        </p:spPr>
        <p:txBody>
          <a:bodyPr anchor="b" anchorCtr="0"/>
          <a:lstStyle/>
          <a:p>
            <a:r>
              <a:rPr lang="en-GB" sz="1100" dirty="0">
                <a:solidFill>
                  <a:schemeClr val="tx2"/>
                </a:solidFill>
                <a:sym typeface="Arial"/>
              </a:rPr>
              <a:t>BRCAm, breast cancer gene mutation; </a:t>
            </a:r>
            <a:r>
              <a:rPr lang="en-GB" sz="1100" dirty="0">
                <a:solidFill>
                  <a:schemeClr val="tx2"/>
                </a:solidFill>
              </a:rPr>
              <a:t>CI, confidence interval; ctDNA, circulating tumour DNA; DCO3, third data cut-off; HR, hazard ratio; </a:t>
            </a:r>
            <a:r>
              <a:rPr lang="en-GB" sz="1100" dirty="0">
                <a:solidFill>
                  <a:schemeClr val="tx2"/>
                </a:solidFill>
                <a:sym typeface="Arial"/>
              </a:rPr>
              <a:t>HRRm, homologous recombination repair mutation; </a:t>
            </a:r>
            <a:r>
              <a:rPr lang="en-GB" sz="1100" dirty="0">
                <a:solidFill>
                  <a:schemeClr val="tx2"/>
                </a:solidFill>
              </a:rPr>
              <a:t>ITT, intention-to-treat; mHSPC, metastatic hormone sensitive prostate cancer; NR, not reached; OS, overall survival</a:t>
            </a:r>
          </a:p>
          <a:p>
            <a:r>
              <a:rPr lang="en-GB" sz="1100" dirty="0">
                <a:solidFill>
                  <a:schemeClr val="tx2"/>
                </a:solidFill>
              </a:rPr>
              <a:t>Clarke N, et al. </a:t>
            </a:r>
            <a:r>
              <a:rPr lang="it-IT" sz="1100" dirty="0">
                <a:solidFill>
                  <a:schemeClr val="tx2"/>
                </a:solidFill>
              </a:rPr>
              <a:t>J Clin Oncol 41, 2023 (suppl 6; abstr LBA16) (ASCO GU 2023 oral presentation)</a:t>
            </a:r>
            <a:endParaRPr lang="en-GB" sz="1100" dirty="0">
              <a:solidFill>
                <a:schemeClr val="tx2"/>
              </a:solidFill>
            </a:endParaRPr>
          </a:p>
        </p:txBody>
      </p:sp>
      <p:sp>
        <p:nvSpPr>
          <p:cNvPr id="9" name="Rectangle 8">
            <a:extLst>
              <a:ext uri="{FF2B5EF4-FFF2-40B4-BE49-F238E27FC236}">
                <a16:creationId xmlns:a16="http://schemas.microsoft.com/office/drawing/2014/main" id="{ABE5370C-702B-4D1A-BB8B-F7459B760D33}"/>
              </a:ext>
            </a:extLst>
          </p:cNvPr>
          <p:cNvSpPr/>
          <p:nvPr/>
        </p:nvSpPr>
        <p:spPr>
          <a:xfrm>
            <a:off x="847774" y="4562080"/>
            <a:ext cx="8272056" cy="56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503" name="Rectangle 5">
            <a:extLst>
              <a:ext uri="{FF2B5EF4-FFF2-40B4-BE49-F238E27FC236}">
                <a16:creationId xmlns:a16="http://schemas.microsoft.com/office/drawing/2014/main" id="{60879DEA-D40D-2C4F-3DA7-E7F44F4D12BB}"/>
              </a:ext>
            </a:extLst>
          </p:cNvPr>
          <p:cNvSpPr>
            <a:spLocks noChangeArrowheads="1"/>
          </p:cNvSpPr>
          <p:nvPr/>
        </p:nvSpPr>
        <p:spPr bwMode="auto">
          <a:xfrm>
            <a:off x="7993292" y="1670362"/>
            <a:ext cx="481012" cy="3694243"/>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E1ED71A9-1ECD-AF96-25B0-AB762EE3A969}"/>
              </a:ext>
            </a:extLst>
          </p:cNvPr>
          <p:cNvCxnSpPr/>
          <p:nvPr/>
        </p:nvCxnSpPr>
        <p:spPr>
          <a:xfrm>
            <a:off x="8472719" y="1670362"/>
            <a:ext cx="0" cy="3684332"/>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6" name="Table 8">
            <a:extLst>
              <a:ext uri="{FF2B5EF4-FFF2-40B4-BE49-F238E27FC236}">
                <a16:creationId xmlns:a16="http://schemas.microsoft.com/office/drawing/2014/main" id="{B57D4758-F72E-F305-4DD6-D92AF7904FBA}"/>
              </a:ext>
            </a:extLst>
          </p:cNvPr>
          <p:cNvGraphicFramePr>
            <a:graphicFrameLocks noGrp="1"/>
          </p:cNvGraphicFramePr>
          <p:nvPr>
            <p:extLst>
              <p:ext uri="{D42A27DB-BD31-4B8C-83A1-F6EECF244321}">
                <p14:modId xmlns:p14="http://schemas.microsoft.com/office/powerpoint/2010/main" val="4230839134"/>
              </p:ext>
            </p:extLst>
          </p:nvPr>
        </p:nvGraphicFramePr>
        <p:xfrm>
          <a:off x="536642" y="1560945"/>
          <a:ext cx="11118716" cy="3772159"/>
        </p:xfrm>
        <a:graphic>
          <a:graphicData uri="http://schemas.openxmlformats.org/drawingml/2006/table">
            <a:tbl>
              <a:tblPr bandRow="1">
                <a:tableStyleId>{5C22544A-7EE6-4342-B048-85BDC9FD1C3A}</a:tableStyleId>
              </a:tblPr>
              <a:tblGrid>
                <a:gridCol w="2224019">
                  <a:extLst>
                    <a:ext uri="{9D8B030D-6E8A-4147-A177-3AD203B41FA5}">
                      <a16:colId xmlns:a16="http://schemas.microsoft.com/office/drawing/2014/main" val="3936048410"/>
                    </a:ext>
                  </a:extLst>
                </a:gridCol>
                <a:gridCol w="1229233">
                  <a:extLst>
                    <a:ext uri="{9D8B030D-6E8A-4147-A177-3AD203B41FA5}">
                      <a16:colId xmlns:a16="http://schemas.microsoft.com/office/drawing/2014/main" val="382767980"/>
                    </a:ext>
                  </a:extLst>
                </a:gridCol>
                <a:gridCol w="1038225">
                  <a:extLst>
                    <a:ext uri="{9D8B030D-6E8A-4147-A177-3AD203B41FA5}">
                      <a16:colId xmlns:a16="http://schemas.microsoft.com/office/drawing/2014/main" val="3317399365"/>
                    </a:ext>
                  </a:extLst>
                </a:gridCol>
                <a:gridCol w="1009650">
                  <a:extLst>
                    <a:ext uri="{9D8B030D-6E8A-4147-A177-3AD203B41FA5}">
                      <a16:colId xmlns:a16="http://schemas.microsoft.com/office/drawing/2014/main" val="2184124973"/>
                    </a:ext>
                  </a:extLst>
                </a:gridCol>
                <a:gridCol w="2432977">
                  <a:extLst>
                    <a:ext uri="{9D8B030D-6E8A-4147-A177-3AD203B41FA5}">
                      <a16:colId xmlns:a16="http://schemas.microsoft.com/office/drawing/2014/main" val="3792751243"/>
                    </a:ext>
                  </a:extLst>
                </a:gridCol>
                <a:gridCol w="988179">
                  <a:extLst>
                    <a:ext uri="{9D8B030D-6E8A-4147-A177-3AD203B41FA5}">
                      <a16:colId xmlns:a16="http://schemas.microsoft.com/office/drawing/2014/main" val="3558859632"/>
                    </a:ext>
                  </a:extLst>
                </a:gridCol>
                <a:gridCol w="2196433">
                  <a:extLst>
                    <a:ext uri="{9D8B030D-6E8A-4147-A177-3AD203B41FA5}">
                      <a16:colId xmlns:a16="http://schemas.microsoft.com/office/drawing/2014/main" val="1628181606"/>
                    </a:ext>
                  </a:extLst>
                </a:gridCol>
              </a:tblGrid>
              <a:tr h="344959">
                <a:tc>
                  <a:txBody>
                    <a:bodyPr/>
                    <a:lstStyle/>
                    <a:p>
                      <a:pPr>
                        <a:lnSpc>
                          <a:spcPts val="800"/>
                        </a:lnSpc>
                      </a:pPr>
                      <a:endParaRPr lang="en-GB" sz="900" b="1"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r>
                        <a:rPr lang="en-GB" sz="1000" b="1" dirty="0">
                          <a:solidFill>
                            <a:schemeClr val="tx1"/>
                          </a:solidFill>
                          <a:latin typeface="Arial" panose="020B0604020202020204" pitchFamily="34" charset="0"/>
                          <a:cs typeface="Arial" panose="020B0604020202020204" pitchFamily="34" charset="0"/>
                        </a:rPr>
                        <a:t>Events/ Number of patients, 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ts val="800"/>
                        </a:lnSpc>
                      </a:pPr>
                      <a:r>
                        <a:rPr lang="en-GB" sz="1000" b="1" dirty="0">
                          <a:solidFill>
                            <a:schemeClr val="tx1"/>
                          </a:solidFill>
                          <a:latin typeface="Arial" panose="020B0604020202020204" pitchFamily="34" charset="0"/>
                          <a:cs typeface="Arial" panose="020B0604020202020204" pitchFamily="34" charset="0"/>
                        </a:rPr>
                        <a:t>Median OS, months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ts val="800"/>
                        </a:lnSpc>
                        <a:spcBef>
                          <a:spcPts val="0"/>
                        </a:spcBef>
                        <a:spcAft>
                          <a:spcPts val="0"/>
                        </a:spcAft>
                        <a:buClr>
                          <a:srgbClr val="000000"/>
                        </a:buClr>
                        <a:buSzTx/>
                        <a:buFont typeface="Arial"/>
                        <a:buNone/>
                        <a:tabLst/>
                        <a:defRPr/>
                      </a:pPr>
                      <a:endParaRPr lang="en-GB" sz="800" b="1" dirty="0">
                        <a:solidFill>
                          <a:srgbClr val="4472C4"/>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endParaRPr lang="en-GB" sz="900" b="1"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ts val="800"/>
                        </a:lnSpc>
                      </a:pPr>
                      <a:endParaRPr lang="en-GB" sz="900" b="1"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i="0" dirty="0">
                          <a:solidFill>
                            <a:schemeClr val="tx1"/>
                          </a:solidFill>
                          <a:latin typeface="Arial" panose="020B0604020202020204" pitchFamily="34" charset="0"/>
                        </a:rPr>
                        <a:t>HR (95% CI)</a:t>
                      </a:r>
                      <a:endParaRPr lang="en-GB"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7620782"/>
                  </a:ext>
                </a:extLst>
              </a:tr>
              <a:tr h="201600">
                <a:tc>
                  <a:txBody>
                    <a:bodyPr/>
                    <a:lstStyle/>
                    <a:p>
                      <a:r>
                        <a:rPr lang="en-GB" sz="1000" b="1" dirty="0">
                          <a:latin typeface="Arial" panose="020B0604020202020204" pitchFamily="34" charset="0"/>
                          <a:cs typeface="Arial" panose="020B0604020202020204" pitchFamily="34" charset="0"/>
                        </a:rPr>
                        <a:t>All patients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381/796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42.1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34.7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i="0" dirty="0">
                          <a:solidFill>
                            <a:schemeClr val="tx1"/>
                          </a:solidFill>
                          <a:latin typeface="Arial" panose="020B0604020202020204" pitchFamily="34" charset="0"/>
                        </a:rPr>
                        <a:t>0.81 (0.67</a:t>
                      </a:r>
                      <a:r>
                        <a:rPr lang="en-US" sz="1000" dirty="0">
                          <a:solidFill>
                            <a:schemeClr val="tx1"/>
                          </a:solidFill>
                          <a:latin typeface="Arial" panose="020B0604020202020204" pitchFamily="34" charset="0"/>
                          <a:cs typeface="Arial" panose="020B0604020202020204" pitchFamily="34" charset="0"/>
                        </a:rPr>
                        <a:t>-1.00</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9029361"/>
                  </a:ext>
                </a:extLst>
              </a:tr>
              <a:tr h="201600">
                <a:tc>
                  <a:txBody>
                    <a:bodyPr/>
                    <a:lstStyle/>
                    <a:p>
                      <a:r>
                        <a:rPr lang="en-GB" sz="1000" b="1" dirty="0">
                          <a:latin typeface="Arial" panose="020B0604020202020204" pitchFamily="34" charset="0"/>
                          <a:cs typeface="Arial" panose="020B0604020202020204" pitchFamily="34" charset="0"/>
                        </a:rPr>
                        <a:t>Age at randomization, years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tx2"/>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accent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dirty="0">
                        <a:solidFill>
                          <a:schemeClr val="tx1"/>
                        </a:solidFill>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9905194"/>
                  </a:ext>
                </a:extLst>
              </a:tr>
              <a:tr h="201600">
                <a:tc>
                  <a:txBody>
                    <a:bodyPr/>
                    <a:lstStyle/>
                    <a:p>
                      <a:r>
                        <a:rPr lang="en-GB" sz="1000" dirty="0">
                          <a:latin typeface="Arial" panose="020B0604020202020204" pitchFamily="34" charset="0"/>
                          <a:cs typeface="Arial" panose="020B0604020202020204" pitchFamily="34" charset="0"/>
                        </a:rPr>
                        <a:t>&lt;65</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93/227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NR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33.9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0.60 (0.40</a:t>
                      </a:r>
                      <a:r>
                        <a:rPr lang="en-US" sz="1000" dirty="0">
                          <a:solidFill>
                            <a:schemeClr val="tx1"/>
                          </a:solidFill>
                          <a:latin typeface="Arial" panose="020B0604020202020204" pitchFamily="34" charset="0"/>
                          <a:cs typeface="Arial" panose="020B0604020202020204" pitchFamily="34" charset="0"/>
                        </a:rPr>
                        <a:t>-0.90)</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022484"/>
                  </a:ext>
                </a:extLst>
              </a:tr>
              <a:tr h="201600">
                <a:tc>
                  <a:txBody>
                    <a:bodyPr/>
                    <a:lstStyle/>
                    <a:p>
                      <a:r>
                        <a:rPr lang="en-GB" sz="1000" dirty="0">
                          <a:latin typeface="Arial" panose="020B0604020202020204" pitchFamily="34" charset="0"/>
                          <a:cs typeface="Arial" panose="020B0604020202020204" pitchFamily="34" charset="0"/>
                        </a:rPr>
                        <a:t>≥65</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288/569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35.9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36.2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0.95 (0.75</a:t>
                      </a:r>
                      <a:r>
                        <a:rPr lang="en-US" sz="1000" dirty="0">
                          <a:solidFill>
                            <a:schemeClr val="tx1"/>
                          </a:solidFill>
                          <a:latin typeface="Arial" panose="020B0604020202020204" pitchFamily="34" charset="0"/>
                          <a:cs typeface="Arial" panose="020B0604020202020204" pitchFamily="34" charset="0"/>
                        </a:rPr>
                        <a:t>-1.19</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7826403"/>
                  </a:ext>
                </a:extLst>
              </a:tr>
              <a:tr h="201600">
                <a:tc>
                  <a:txBody>
                    <a:bodyPr/>
                    <a:lstStyle/>
                    <a:p>
                      <a:r>
                        <a:rPr lang="en-GB" sz="1000" b="1" dirty="0">
                          <a:latin typeface="Arial" panose="020B0604020202020204" pitchFamily="34" charset="0"/>
                          <a:cs typeface="Arial" panose="020B0604020202020204" pitchFamily="34" charset="0"/>
                        </a:rPr>
                        <a:t>Site of distant metastases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tx2"/>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accent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0" i="0" dirty="0">
                        <a:solidFill>
                          <a:schemeClr val="tx1"/>
                        </a:solidFill>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256102"/>
                  </a:ext>
                </a:extLst>
              </a:tr>
              <a:tr h="201600">
                <a:tc>
                  <a:txBody>
                    <a:bodyPr/>
                    <a:lstStyle/>
                    <a:p>
                      <a:r>
                        <a:rPr lang="en-GB" sz="1000" dirty="0">
                          <a:latin typeface="Arial" panose="020B0604020202020204" pitchFamily="34" charset="0"/>
                          <a:cs typeface="Arial" panose="020B0604020202020204" pitchFamily="34" charset="0"/>
                        </a:rPr>
                        <a:t>Bone only</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198/434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NR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38.3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0.85 (0.64</a:t>
                      </a:r>
                      <a:r>
                        <a:rPr lang="en-US" sz="1000" dirty="0">
                          <a:solidFill>
                            <a:schemeClr val="tx1"/>
                          </a:solidFill>
                          <a:latin typeface="Arial" panose="020B0604020202020204" pitchFamily="34" charset="0"/>
                          <a:cs typeface="Arial" panose="020B0604020202020204" pitchFamily="34" charset="0"/>
                        </a:rPr>
                        <a:t>-1.13</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4402483"/>
                  </a:ext>
                </a:extLst>
              </a:tr>
              <a:tr h="201600">
                <a:tc>
                  <a:txBody>
                    <a:bodyPr/>
                    <a:lstStyle/>
                    <a:p>
                      <a:r>
                        <a:rPr lang="en-GB" sz="1000" dirty="0">
                          <a:latin typeface="Arial" panose="020B0604020202020204" pitchFamily="34" charset="0"/>
                          <a:cs typeface="Arial" panose="020B0604020202020204" pitchFamily="34" charset="0"/>
                        </a:rPr>
                        <a:t>Visceral</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56/105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34.0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26.1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0.89 (0.53</a:t>
                      </a:r>
                      <a:r>
                        <a:rPr lang="en-US" sz="1000" dirty="0">
                          <a:solidFill>
                            <a:schemeClr val="tx1"/>
                          </a:solidFill>
                          <a:latin typeface="Arial" panose="020B0604020202020204" pitchFamily="34" charset="0"/>
                          <a:cs typeface="Arial" panose="020B0604020202020204" pitchFamily="34" charset="0"/>
                        </a:rPr>
                        <a:t>-1.51</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3378592"/>
                  </a:ext>
                </a:extLst>
              </a:tr>
              <a:tr h="201600">
                <a:tc>
                  <a:txBody>
                    <a:bodyPr/>
                    <a:lstStyle/>
                    <a:p>
                      <a:r>
                        <a:rPr lang="en-GB" sz="1000" dirty="0">
                          <a:latin typeface="Arial" panose="020B0604020202020204" pitchFamily="34" charset="0"/>
                          <a:cs typeface="Arial" panose="020B0604020202020204" pitchFamily="34" charset="0"/>
                        </a:rPr>
                        <a:t>Other</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127/257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40.4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31.9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0.74 (0.52</a:t>
                      </a:r>
                      <a:r>
                        <a:rPr lang="en-US" sz="1000" dirty="0">
                          <a:solidFill>
                            <a:schemeClr val="tx1"/>
                          </a:solidFill>
                          <a:latin typeface="Arial" panose="020B0604020202020204" pitchFamily="34" charset="0"/>
                          <a:cs typeface="Arial" panose="020B0604020202020204" pitchFamily="34" charset="0"/>
                        </a:rPr>
                        <a:t>-1.05</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0239514"/>
                  </a:ext>
                </a:extLst>
              </a:tr>
              <a:tr h="201600">
                <a:tc>
                  <a:txBody>
                    <a:bodyPr/>
                    <a:lstStyle/>
                    <a:p>
                      <a:r>
                        <a:rPr lang="en-GB" sz="1000" b="1" dirty="0">
                          <a:latin typeface="Arial" panose="020B0604020202020204" pitchFamily="34" charset="0"/>
                          <a:cs typeface="Arial" panose="020B0604020202020204" pitchFamily="34" charset="0"/>
                        </a:rPr>
                        <a:t>Docetaxel treatment at mHSPC stage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tx2"/>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accent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0" i="0" dirty="0">
                        <a:solidFill>
                          <a:schemeClr val="tx1"/>
                        </a:solidFill>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8352617"/>
                  </a:ext>
                </a:extLst>
              </a:tr>
              <a:tr h="201600">
                <a:tc>
                  <a:txBody>
                    <a:bodyPr/>
                    <a:lstStyle/>
                    <a:p>
                      <a:r>
                        <a:rPr lang="en-GB" sz="1000" dirty="0">
                          <a:latin typeface="Arial" panose="020B0604020202020204" pitchFamily="34" charset="0"/>
                          <a:cs typeface="Arial" panose="020B0604020202020204" pitchFamily="34" charset="0"/>
                        </a:rPr>
                        <a:t>Yes</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107/189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38.8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27.2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0.76 (0.52</a:t>
                      </a:r>
                      <a:r>
                        <a:rPr lang="en-US" sz="1000" dirty="0">
                          <a:solidFill>
                            <a:schemeClr val="tx1"/>
                          </a:solidFill>
                          <a:latin typeface="Arial" panose="020B0604020202020204" pitchFamily="34" charset="0"/>
                          <a:cs typeface="Arial" panose="020B0604020202020204" pitchFamily="34" charset="0"/>
                        </a:rPr>
                        <a:t>-1.11</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6122012"/>
                  </a:ext>
                </a:extLst>
              </a:tr>
              <a:tr h="201600">
                <a:tc>
                  <a:txBody>
                    <a:bodyPr/>
                    <a:lstStyle/>
                    <a:p>
                      <a:r>
                        <a:rPr lang="en-GB" sz="1000" dirty="0">
                          <a:latin typeface="Arial" panose="020B0604020202020204" pitchFamily="34" charset="0"/>
                          <a:cs typeface="Arial" panose="020B0604020202020204" pitchFamily="34" charset="0"/>
                        </a:rPr>
                        <a:t>No</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274/607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NR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38.3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0.85 (0.67</a:t>
                      </a:r>
                      <a:r>
                        <a:rPr lang="en-US" sz="1000" dirty="0">
                          <a:solidFill>
                            <a:schemeClr val="tx1"/>
                          </a:solidFill>
                          <a:latin typeface="Arial" panose="020B0604020202020204" pitchFamily="34" charset="0"/>
                          <a:cs typeface="Arial" panose="020B0604020202020204" pitchFamily="34" charset="0"/>
                        </a:rPr>
                        <a:t>-1.07</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95419"/>
                  </a:ext>
                </a:extLst>
              </a:tr>
              <a:tr h="201600">
                <a:tc>
                  <a:txBody>
                    <a:bodyPr/>
                    <a:lstStyle/>
                    <a:p>
                      <a:r>
                        <a:rPr lang="en-GB" sz="1000" b="1" dirty="0" err="1">
                          <a:latin typeface="Arial" panose="020B0604020202020204" pitchFamily="34" charset="0"/>
                          <a:cs typeface="Arial" panose="020B0604020202020204" pitchFamily="34" charset="0"/>
                        </a:rPr>
                        <a:t>HRRm</a:t>
                      </a:r>
                      <a:r>
                        <a:rPr lang="en-GB" sz="1000" b="1" dirty="0">
                          <a:latin typeface="Arial" panose="020B0604020202020204" pitchFamily="34" charset="0"/>
                          <a:cs typeface="Arial" panose="020B0604020202020204" pitchFamily="34" charset="0"/>
                        </a:rPr>
                        <a:t> </a:t>
                      </a:r>
                      <a:r>
                        <a:rPr lang="en-GB" sz="1000" b="1" dirty="0" err="1">
                          <a:latin typeface="Arial" panose="020B0604020202020204" pitchFamily="34" charset="0"/>
                          <a:cs typeface="Arial" panose="020B0604020202020204" pitchFamily="34" charset="0"/>
                        </a:rPr>
                        <a:t>status</a:t>
                      </a:r>
                      <a:r>
                        <a:rPr lang="en-GB" sz="1000" b="1" baseline="30000" dirty="0" err="1">
                          <a:latin typeface="Arial" panose="020B0604020202020204" pitchFamily="34" charset="0"/>
                          <a:cs typeface="Arial" panose="020B0604020202020204" pitchFamily="34" charset="0"/>
                        </a:rPr>
                        <a:t>a</a:t>
                      </a:r>
                      <a:endParaRPr lang="en-GB" sz="1000" b="1" baseline="300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tx2"/>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accent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0" i="0" dirty="0">
                        <a:solidFill>
                          <a:schemeClr val="tx1"/>
                        </a:solidFill>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785832"/>
                  </a:ext>
                </a:extLst>
              </a:tr>
              <a:tr h="201600">
                <a:tc>
                  <a:txBody>
                    <a:bodyPr/>
                    <a:lstStyle/>
                    <a:p>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HRRm</a:t>
                      </a:r>
                      <a:endParaRPr lang="en-GB" sz="1000" dirty="0">
                        <a:latin typeface="Arial" panose="020B0604020202020204" pitchFamily="34" charset="0"/>
                        <a:cs typeface="Arial" panose="020B0604020202020204" pitchFamily="34" charset="0"/>
                      </a:endParaRP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i="0" dirty="0">
                          <a:latin typeface="Arial" panose="020B0604020202020204" pitchFamily="34" charset="0"/>
                        </a:rPr>
                        <a:t>117/226</a:t>
                      </a:r>
                      <a:endParaRPr lang="en-GB" sz="10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tx2"/>
                          </a:solidFill>
                          <a:latin typeface="Arial" panose="020B0604020202020204" pitchFamily="34" charset="0"/>
                        </a:rPr>
                        <a:t>NR</a:t>
                      </a:r>
                      <a:endParaRPr lang="en-GB" sz="1000" b="1" dirty="0">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accent1"/>
                          </a:solidFill>
                          <a:latin typeface="Arial" panose="020B0604020202020204" pitchFamily="34" charset="0"/>
                        </a:rPr>
                        <a:t>28.5</a:t>
                      </a:r>
                      <a:endParaRPr lang="en-GB" sz="1000" b="1"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0.66 (0.45</a:t>
                      </a:r>
                      <a:r>
                        <a:rPr lang="en-US" sz="1000" dirty="0">
                          <a:solidFill>
                            <a:schemeClr val="tx1"/>
                          </a:solidFill>
                          <a:latin typeface="Arial" panose="020B0604020202020204" pitchFamily="34" charset="0"/>
                          <a:cs typeface="Arial" panose="020B0604020202020204" pitchFamily="34" charset="0"/>
                        </a:rPr>
                        <a:t>-0.95</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163810"/>
                  </a:ext>
                </a:extLst>
              </a:tr>
              <a:tr h="2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Non-HRRm</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i="0" dirty="0">
                          <a:latin typeface="Arial" panose="020B0604020202020204" pitchFamily="34" charset="0"/>
                        </a:rPr>
                        <a:t>255/552</a:t>
                      </a:r>
                      <a:endParaRPr lang="en-GB" sz="10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tx2"/>
                          </a:solidFill>
                          <a:latin typeface="Arial" panose="020B0604020202020204" pitchFamily="34" charset="0"/>
                        </a:rPr>
                        <a:t>42.1</a:t>
                      </a:r>
                      <a:endParaRPr lang="en-GB" sz="1000" b="1" dirty="0">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accent1"/>
                          </a:solidFill>
                          <a:latin typeface="Arial" panose="020B0604020202020204" pitchFamily="34" charset="0"/>
                        </a:rPr>
                        <a:t>38.9</a:t>
                      </a:r>
                      <a:endParaRPr lang="en-GB" sz="1000" b="1"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0.89 (0.70</a:t>
                      </a:r>
                      <a:r>
                        <a:rPr lang="en-US" sz="1000" dirty="0">
                          <a:solidFill>
                            <a:schemeClr val="tx1"/>
                          </a:solidFill>
                          <a:latin typeface="Arial" panose="020B0604020202020204" pitchFamily="34" charset="0"/>
                          <a:cs typeface="Arial" panose="020B0604020202020204" pitchFamily="34" charset="0"/>
                        </a:rPr>
                        <a:t>-1.14)</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0977144"/>
                  </a:ext>
                </a:extLst>
              </a:tr>
              <a:tr h="2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BRCA</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status</a:t>
                      </a:r>
                      <a:r>
                        <a:rPr kumimoji="0" lang="en-GB" sz="10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mn-cs"/>
                        </a:rPr>
                        <a:t>a</a:t>
                      </a:r>
                      <a:endParaRPr kumimoji="0" lang="en-GB"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tx2"/>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1" dirty="0">
                        <a:solidFill>
                          <a:schemeClr val="accent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b="0" i="0" dirty="0">
                        <a:solidFill>
                          <a:schemeClr val="tx1"/>
                        </a:solidFill>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282071"/>
                  </a:ext>
                </a:extLst>
              </a:tr>
              <a:tr h="2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BRCA</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t>
                      </a: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i="0" dirty="0">
                          <a:latin typeface="Arial" panose="020B0604020202020204" pitchFamily="34" charset="0"/>
                        </a:rPr>
                        <a:t>38/85</a:t>
                      </a:r>
                      <a:endParaRPr lang="en-GB" sz="10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tx2"/>
                          </a:solidFill>
                          <a:latin typeface="Arial" panose="020B0604020202020204" pitchFamily="34" charset="0"/>
                        </a:rPr>
                        <a:t>NR</a:t>
                      </a:r>
                      <a:endParaRPr lang="en-GB" sz="1000" b="1" dirty="0">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accent1"/>
                          </a:solidFill>
                          <a:latin typeface="Arial" panose="020B0604020202020204" pitchFamily="34" charset="0"/>
                        </a:rPr>
                        <a:t>23.0</a:t>
                      </a:r>
                      <a:endParaRPr lang="en-GB" sz="1000" b="1"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0.29 (0.14</a:t>
                      </a:r>
                      <a:r>
                        <a:rPr lang="en-US" sz="1000" dirty="0">
                          <a:solidFill>
                            <a:schemeClr val="tx1"/>
                          </a:solidFill>
                          <a:latin typeface="Arial" panose="020B0604020202020204" pitchFamily="34" charset="0"/>
                          <a:cs typeface="Arial" panose="020B0604020202020204" pitchFamily="34" charset="0"/>
                        </a:rPr>
                        <a:t>-0.56</a:t>
                      </a:r>
                      <a:r>
                        <a:rPr lang="en-US" sz="1000" dirty="0">
                          <a:solidFill>
                            <a:schemeClr val="tx1"/>
                          </a:solidFill>
                        </a:rPr>
                        <a:t>)</a:t>
                      </a:r>
                      <a:endParaRPr lang="en-GB" sz="1000"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1070191"/>
                  </a:ext>
                </a:extLst>
              </a:tr>
              <a:tr h="2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Non-BRCA</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2412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0" i="0" dirty="0">
                          <a:latin typeface="Arial" panose="020B0604020202020204" pitchFamily="34" charset="0"/>
                        </a:rPr>
                        <a:t>334/693</a:t>
                      </a:r>
                      <a:endParaRPr lang="en-GB" sz="10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tx2"/>
                          </a:solidFill>
                          <a:latin typeface="Arial" panose="020B0604020202020204" pitchFamily="34" charset="0"/>
                        </a:rPr>
                        <a:t>39.6</a:t>
                      </a:r>
                      <a:endParaRPr lang="en-GB" sz="1000" b="1" dirty="0">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i="0" dirty="0">
                          <a:solidFill>
                            <a:schemeClr val="accent1"/>
                          </a:solidFill>
                          <a:latin typeface="Arial" panose="020B0604020202020204" pitchFamily="34" charset="0"/>
                        </a:rPr>
                        <a:t>38.0</a:t>
                      </a:r>
                      <a:endParaRPr lang="en-GB" sz="1000" b="1"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Arial" panose="020B0604020202020204" pitchFamily="34" charset="0"/>
                        </a:rPr>
                        <a:t>0.91 (0.73</a:t>
                      </a:r>
                      <a:r>
                        <a:rPr lang="en-US" sz="1000" dirty="0">
                          <a:solidFill>
                            <a:schemeClr val="tx1"/>
                          </a:solidFill>
                          <a:latin typeface="Arial" panose="020B0604020202020204" pitchFamily="34" charset="0"/>
                          <a:cs typeface="Arial" panose="020B0604020202020204" pitchFamily="34" charset="0"/>
                        </a:rPr>
                        <a:t>-</a:t>
                      </a:r>
                      <a:r>
                        <a:rPr lang="en-US" sz="1000" dirty="0">
                          <a:solidFill>
                            <a:schemeClr val="tx1"/>
                          </a:solidFill>
                        </a:rPr>
                        <a:t>1.13)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4445297"/>
                  </a:ext>
                </a:extLst>
              </a:tr>
            </a:tbl>
          </a:graphicData>
        </a:graphic>
      </p:graphicFrame>
      <p:grpSp>
        <p:nvGrpSpPr>
          <p:cNvPr id="44" name="Group 43">
            <a:extLst>
              <a:ext uri="{FF2B5EF4-FFF2-40B4-BE49-F238E27FC236}">
                <a16:creationId xmlns:a16="http://schemas.microsoft.com/office/drawing/2014/main" id="{2871E6AD-3619-9CC2-E7FA-CF2056ABA1EB}"/>
              </a:ext>
            </a:extLst>
          </p:cNvPr>
          <p:cNvGrpSpPr/>
          <p:nvPr/>
        </p:nvGrpSpPr>
        <p:grpSpPr>
          <a:xfrm>
            <a:off x="5793849" y="1891257"/>
            <a:ext cx="3098800" cy="3452222"/>
            <a:chOff x="5871130" y="2040494"/>
            <a:chExt cx="3098800" cy="3452222"/>
          </a:xfrm>
        </p:grpSpPr>
        <p:grpSp>
          <p:nvGrpSpPr>
            <p:cNvPr id="490" name="Group 489">
              <a:extLst>
                <a:ext uri="{FF2B5EF4-FFF2-40B4-BE49-F238E27FC236}">
                  <a16:creationId xmlns:a16="http://schemas.microsoft.com/office/drawing/2014/main" id="{10CB5DD7-8DBC-9CEC-EC61-C24F14462A72}"/>
                </a:ext>
              </a:extLst>
            </p:cNvPr>
            <p:cNvGrpSpPr/>
            <p:nvPr/>
          </p:nvGrpSpPr>
          <p:grpSpPr>
            <a:xfrm>
              <a:off x="8080930" y="2040494"/>
              <a:ext cx="466725" cy="220663"/>
              <a:chOff x="14619290" y="1177926"/>
              <a:chExt cx="466725" cy="220663"/>
            </a:xfrm>
          </p:grpSpPr>
          <p:sp>
            <p:nvSpPr>
              <p:cNvPr id="435" name="Line 60">
                <a:extLst>
                  <a:ext uri="{FF2B5EF4-FFF2-40B4-BE49-F238E27FC236}">
                    <a16:creationId xmlns:a16="http://schemas.microsoft.com/office/drawing/2014/main" id="{4EEC19C2-62FE-CA32-F7FD-F918CA399D14}"/>
                  </a:ext>
                </a:extLst>
              </p:cNvPr>
              <p:cNvSpPr>
                <a:spLocks noChangeShapeType="1"/>
              </p:cNvSpPr>
              <p:nvPr/>
            </p:nvSpPr>
            <p:spPr bwMode="auto">
              <a:xfrm>
                <a:off x="14619290" y="1289051"/>
                <a:ext cx="466725"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1" name="Line 61">
                <a:extLst>
                  <a:ext uri="{FF2B5EF4-FFF2-40B4-BE49-F238E27FC236}">
                    <a16:creationId xmlns:a16="http://schemas.microsoft.com/office/drawing/2014/main" id="{29D52888-435B-5594-B1E2-D2F14B594763}"/>
                  </a:ext>
                </a:extLst>
              </p:cNvPr>
              <p:cNvSpPr>
                <a:spLocks noChangeShapeType="1"/>
              </p:cNvSpPr>
              <p:nvPr/>
            </p:nvSpPr>
            <p:spPr bwMode="auto">
              <a:xfrm>
                <a:off x="14619290" y="1254126"/>
                <a:ext cx="0" cy="68263"/>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2" name="Line 62">
                <a:extLst>
                  <a:ext uri="{FF2B5EF4-FFF2-40B4-BE49-F238E27FC236}">
                    <a16:creationId xmlns:a16="http://schemas.microsoft.com/office/drawing/2014/main" id="{E52233C7-86BD-6BAD-D7A9-19BC72E3DC6C}"/>
                  </a:ext>
                </a:extLst>
              </p:cNvPr>
              <p:cNvSpPr>
                <a:spLocks noChangeShapeType="1"/>
              </p:cNvSpPr>
              <p:nvPr/>
            </p:nvSpPr>
            <p:spPr bwMode="auto">
              <a:xfrm>
                <a:off x="15086015" y="1255713"/>
                <a:ext cx="0" cy="66675"/>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3" name="Oval 63">
                <a:extLst>
                  <a:ext uri="{FF2B5EF4-FFF2-40B4-BE49-F238E27FC236}">
                    <a16:creationId xmlns:a16="http://schemas.microsoft.com/office/drawing/2014/main" id="{4E46F9AC-2F89-A902-54A1-4534CAEE2AB4}"/>
                  </a:ext>
                </a:extLst>
              </p:cNvPr>
              <p:cNvSpPr>
                <a:spLocks noChangeArrowheads="1"/>
              </p:cNvSpPr>
              <p:nvPr/>
            </p:nvSpPr>
            <p:spPr bwMode="auto">
              <a:xfrm>
                <a:off x="14739940" y="1177926"/>
                <a:ext cx="220663" cy="2206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4" name="Group 493">
              <a:extLst>
                <a:ext uri="{FF2B5EF4-FFF2-40B4-BE49-F238E27FC236}">
                  <a16:creationId xmlns:a16="http://schemas.microsoft.com/office/drawing/2014/main" id="{1955F38C-ED58-70BA-2BE9-49624A8C66B9}"/>
                </a:ext>
              </a:extLst>
            </p:cNvPr>
            <p:cNvGrpSpPr/>
            <p:nvPr/>
          </p:nvGrpSpPr>
          <p:grpSpPr>
            <a:xfrm>
              <a:off x="8023780" y="3110916"/>
              <a:ext cx="631825" cy="114300"/>
              <a:chOff x="14562140" y="2619376"/>
              <a:chExt cx="631825" cy="114300"/>
            </a:xfrm>
          </p:grpSpPr>
          <p:sp>
            <p:nvSpPr>
              <p:cNvPr id="444" name="Line 64">
                <a:extLst>
                  <a:ext uri="{FF2B5EF4-FFF2-40B4-BE49-F238E27FC236}">
                    <a16:creationId xmlns:a16="http://schemas.microsoft.com/office/drawing/2014/main" id="{D600CD22-03C8-C38D-99AD-AE5495D3058C}"/>
                  </a:ext>
                </a:extLst>
              </p:cNvPr>
              <p:cNvSpPr>
                <a:spLocks noChangeShapeType="1"/>
              </p:cNvSpPr>
              <p:nvPr/>
            </p:nvSpPr>
            <p:spPr bwMode="auto">
              <a:xfrm>
                <a:off x="14562140" y="2676526"/>
                <a:ext cx="631825"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5" name="Line 65">
                <a:extLst>
                  <a:ext uri="{FF2B5EF4-FFF2-40B4-BE49-F238E27FC236}">
                    <a16:creationId xmlns:a16="http://schemas.microsoft.com/office/drawing/2014/main" id="{BC8E0A3B-D664-0667-2852-2C59DDC369A5}"/>
                  </a:ext>
                </a:extLst>
              </p:cNvPr>
              <p:cNvSpPr>
                <a:spLocks noChangeShapeType="1"/>
              </p:cNvSpPr>
              <p:nvPr/>
            </p:nvSpPr>
            <p:spPr bwMode="auto">
              <a:xfrm>
                <a:off x="14565315" y="2643982"/>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6" name="Line 66">
                <a:extLst>
                  <a:ext uri="{FF2B5EF4-FFF2-40B4-BE49-F238E27FC236}">
                    <a16:creationId xmlns:a16="http://schemas.microsoft.com/office/drawing/2014/main" id="{2CE2F6D9-5B7F-0C49-DF32-43E70BFD83F3}"/>
                  </a:ext>
                </a:extLst>
              </p:cNvPr>
              <p:cNvSpPr>
                <a:spLocks noChangeShapeType="1"/>
              </p:cNvSpPr>
              <p:nvPr/>
            </p:nvSpPr>
            <p:spPr bwMode="auto">
              <a:xfrm>
                <a:off x="15193965" y="2643982"/>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7" name="Oval 67">
                <a:extLst>
                  <a:ext uri="{FF2B5EF4-FFF2-40B4-BE49-F238E27FC236}">
                    <a16:creationId xmlns:a16="http://schemas.microsoft.com/office/drawing/2014/main" id="{9B3F4DA3-7EFF-09AF-69CE-ECC12C1F1112}"/>
                  </a:ext>
                </a:extLst>
              </p:cNvPr>
              <p:cNvSpPr>
                <a:spLocks noChangeArrowheads="1"/>
              </p:cNvSpPr>
              <p:nvPr/>
            </p:nvSpPr>
            <p:spPr bwMode="auto">
              <a:xfrm>
                <a:off x="14851065" y="2619376"/>
                <a:ext cx="114300" cy="1143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5" name="Group 494">
              <a:extLst>
                <a:ext uri="{FF2B5EF4-FFF2-40B4-BE49-F238E27FC236}">
                  <a16:creationId xmlns:a16="http://schemas.microsoft.com/office/drawing/2014/main" id="{55DC3E23-2DB6-8467-378B-088C31B82B9D}"/>
                </a:ext>
              </a:extLst>
            </p:cNvPr>
            <p:cNvGrpSpPr/>
            <p:nvPr/>
          </p:nvGrpSpPr>
          <p:grpSpPr>
            <a:xfrm>
              <a:off x="7798355" y="3322212"/>
              <a:ext cx="1171575" cy="65088"/>
              <a:chOff x="14336715" y="2965451"/>
              <a:chExt cx="1171575" cy="65088"/>
            </a:xfrm>
          </p:grpSpPr>
          <p:sp>
            <p:nvSpPr>
              <p:cNvPr id="448" name="Line 68">
                <a:extLst>
                  <a:ext uri="{FF2B5EF4-FFF2-40B4-BE49-F238E27FC236}">
                    <a16:creationId xmlns:a16="http://schemas.microsoft.com/office/drawing/2014/main" id="{B153ECBA-6089-28C7-E5F6-6FE557F68E33}"/>
                  </a:ext>
                </a:extLst>
              </p:cNvPr>
              <p:cNvSpPr>
                <a:spLocks noChangeShapeType="1"/>
              </p:cNvSpPr>
              <p:nvPr/>
            </p:nvSpPr>
            <p:spPr bwMode="auto">
              <a:xfrm>
                <a:off x="14336715" y="2997995"/>
                <a:ext cx="1171575"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49" name="Line 69">
                <a:extLst>
                  <a:ext uri="{FF2B5EF4-FFF2-40B4-BE49-F238E27FC236}">
                    <a16:creationId xmlns:a16="http://schemas.microsoft.com/office/drawing/2014/main" id="{A2E946F3-E044-0291-87DD-23D4354C5406}"/>
                  </a:ext>
                </a:extLst>
              </p:cNvPr>
              <p:cNvSpPr>
                <a:spLocks noChangeShapeType="1"/>
              </p:cNvSpPr>
              <p:nvPr/>
            </p:nvSpPr>
            <p:spPr bwMode="auto">
              <a:xfrm>
                <a:off x="14336715" y="2965451"/>
                <a:ext cx="0" cy="65088"/>
              </a:xfrm>
              <a:prstGeom prst="line">
                <a:avLst/>
              </a:prstGeom>
              <a:noFill/>
              <a:ln w="9525" cap="flat">
                <a:solidFill>
                  <a:srgbClr val="1B305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0" name="Line 70">
                <a:extLst>
                  <a:ext uri="{FF2B5EF4-FFF2-40B4-BE49-F238E27FC236}">
                    <a16:creationId xmlns:a16="http://schemas.microsoft.com/office/drawing/2014/main" id="{9C133119-54EF-F7F0-3E40-A024796CD1BC}"/>
                  </a:ext>
                </a:extLst>
              </p:cNvPr>
              <p:cNvSpPr>
                <a:spLocks noChangeShapeType="1"/>
              </p:cNvSpPr>
              <p:nvPr/>
            </p:nvSpPr>
            <p:spPr bwMode="auto">
              <a:xfrm>
                <a:off x="15508290" y="2965451"/>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1" name="Oval 71">
                <a:extLst>
                  <a:ext uri="{FF2B5EF4-FFF2-40B4-BE49-F238E27FC236}">
                    <a16:creationId xmlns:a16="http://schemas.microsoft.com/office/drawing/2014/main" id="{CC130A4E-587C-6473-58D9-0C7ECF35B0DD}"/>
                  </a:ext>
                </a:extLst>
              </p:cNvPr>
              <p:cNvSpPr>
                <a:spLocks noChangeArrowheads="1"/>
              </p:cNvSpPr>
              <p:nvPr/>
            </p:nvSpPr>
            <p:spPr bwMode="auto">
              <a:xfrm>
                <a:off x="14943140" y="2981326"/>
                <a:ext cx="30163" cy="288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6" name="Group 495">
              <a:extLst>
                <a:ext uri="{FF2B5EF4-FFF2-40B4-BE49-F238E27FC236}">
                  <a16:creationId xmlns:a16="http://schemas.microsoft.com/office/drawing/2014/main" id="{FF393CAA-899E-35DC-6BCD-429B6224A0E6}"/>
                </a:ext>
              </a:extLst>
            </p:cNvPr>
            <p:cNvGrpSpPr/>
            <p:nvPr/>
          </p:nvGrpSpPr>
          <p:grpSpPr>
            <a:xfrm>
              <a:off x="7780893" y="3524026"/>
              <a:ext cx="820737" cy="73025"/>
              <a:chOff x="14319253" y="3292476"/>
              <a:chExt cx="820737" cy="73025"/>
            </a:xfrm>
          </p:grpSpPr>
          <p:sp>
            <p:nvSpPr>
              <p:cNvPr id="452" name="Line 72">
                <a:extLst>
                  <a:ext uri="{FF2B5EF4-FFF2-40B4-BE49-F238E27FC236}">
                    <a16:creationId xmlns:a16="http://schemas.microsoft.com/office/drawing/2014/main" id="{DCC3F3B0-3058-FBCB-5AC8-3EEC66944F58}"/>
                  </a:ext>
                </a:extLst>
              </p:cNvPr>
              <p:cNvSpPr>
                <a:spLocks noChangeShapeType="1"/>
              </p:cNvSpPr>
              <p:nvPr/>
            </p:nvSpPr>
            <p:spPr bwMode="auto">
              <a:xfrm>
                <a:off x="14319253" y="3328988"/>
                <a:ext cx="815975"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3" name="Line 73">
                <a:extLst>
                  <a:ext uri="{FF2B5EF4-FFF2-40B4-BE49-F238E27FC236}">
                    <a16:creationId xmlns:a16="http://schemas.microsoft.com/office/drawing/2014/main" id="{AB172CC0-C2EA-9C48-9DB4-D7957DB4A567}"/>
                  </a:ext>
                </a:extLst>
              </p:cNvPr>
              <p:cNvSpPr>
                <a:spLocks noChangeShapeType="1"/>
              </p:cNvSpPr>
              <p:nvPr/>
            </p:nvSpPr>
            <p:spPr bwMode="auto">
              <a:xfrm>
                <a:off x="14319253" y="3294857"/>
                <a:ext cx="0" cy="68263"/>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4" name="Line 74">
                <a:extLst>
                  <a:ext uri="{FF2B5EF4-FFF2-40B4-BE49-F238E27FC236}">
                    <a16:creationId xmlns:a16="http://schemas.microsoft.com/office/drawing/2014/main" id="{D6F50CE5-52DF-D8E4-30D8-1DBCB84301BB}"/>
                  </a:ext>
                </a:extLst>
              </p:cNvPr>
              <p:cNvSpPr>
                <a:spLocks noChangeShapeType="1"/>
              </p:cNvSpPr>
              <p:nvPr/>
            </p:nvSpPr>
            <p:spPr bwMode="auto">
              <a:xfrm>
                <a:off x="15139990" y="3294857"/>
                <a:ext cx="0" cy="68263"/>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5" name="Oval 75">
                <a:extLst>
                  <a:ext uri="{FF2B5EF4-FFF2-40B4-BE49-F238E27FC236}">
                    <a16:creationId xmlns:a16="http://schemas.microsoft.com/office/drawing/2014/main" id="{33F947E5-9945-7F78-9ED5-8DC5BECBCB30}"/>
                  </a:ext>
                </a:extLst>
              </p:cNvPr>
              <p:cNvSpPr>
                <a:spLocks noChangeArrowheads="1"/>
              </p:cNvSpPr>
              <p:nvPr/>
            </p:nvSpPr>
            <p:spPr bwMode="auto">
              <a:xfrm>
                <a:off x="14701840" y="3292476"/>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7" name="Group 496">
              <a:extLst>
                <a:ext uri="{FF2B5EF4-FFF2-40B4-BE49-F238E27FC236}">
                  <a16:creationId xmlns:a16="http://schemas.microsoft.com/office/drawing/2014/main" id="{36F4A6DA-A697-8036-292F-AFE746625B81}"/>
                </a:ext>
              </a:extLst>
            </p:cNvPr>
            <p:cNvGrpSpPr/>
            <p:nvPr/>
          </p:nvGrpSpPr>
          <p:grpSpPr>
            <a:xfrm>
              <a:off x="7780893" y="3936191"/>
              <a:ext cx="866775" cy="65088"/>
              <a:chOff x="14319253" y="3825876"/>
              <a:chExt cx="866775" cy="65088"/>
            </a:xfrm>
          </p:grpSpPr>
          <p:sp>
            <p:nvSpPr>
              <p:cNvPr id="456" name="Line 76">
                <a:extLst>
                  <a:ext uri="{FF2B5EF4-FFF2-40B4-BE49-F238E27FC236}">
                    <a16:creationId xmlns:a16="http://schemas.microsoft.com/office/drawing/2014/main" id="{ABFD7888-6659-EE32-40D8-3FF1798DB677}"/>
                  </a:ext>
                </a:extLst>
              </p:cNvPr>
              <p:cNvSpPr>
                <a:spLocks noChangeShapeType="1"/>
              </p:cNvSpPr>
              <p:nvPr/>
            </p:nvSpPr>
            <p:spPr bwMode="auto">
              <a:xfrm>
                <a:off x="14319253" y="3858420"/>
                <a:ext cx="863600"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7" name="Line 77">
                <a:extLst>
                  <a:ext uri="{FF2B5EF4-FFF2-40B4-BE49-F238E27FC236}">
                    <a16:creationId xmlns:a16="http://schemas.microsoft.com/office/drawing/2014/main" id="{53E8B3AC-B189-497A-E51C-8C3EE6AF9218}"/>
                  </a:ext>
                </a:extLst>
              </p:cNvPr>
              <p:cNvSpPr>
                <a:spLocks noChangeShapeType="1"/>
              </p:cNvSpPr>
              <p:nvPr/>
            </p:nvSpPr>
            <p:spPr bwMode="auto">
              <a:xfrm>
                <a:off x="14319253" y="3825876"/>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8" name="Line 78">
                <a:extLst>
                  <a:ext uri="{FF2B5EF4-FFF2-40B4-BE49-F238E27FC236}">
                    <a16:creationId xmlns:a16="http://schemas.microsoft.com/office/drawing/2014/main" id="{594A4DB5-1A54-2D28-8D87-F8A878790E50}"/>
                  </a:ext>
                </a:extLst>
              </p:cNvPr>
              <p:cNvSpPr>
                <a:spLocks noChangeShapeType="1"/>
              </p:cNvSpPr>
              <p:nvPr/>
            </p:nvSpPr>
            <p:spPr bwMode="auto">
              <a:xfrm>
                <a:off x="15186028" y="3825876"/>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9" name="Oval 79">
                <a:extLst>
                  <a:ext uri="{FF2B5EF4-FFF2-40B4-BE49-F238E27FC236}">
                    <a16:creationId xmlns:a16="http://schemas.microsoft.com/office/drawing/2014/main" id="{14BAF4A4-DA7A-C998-D36F-70B18B86BCBC}"/>
                  </a:ext>
                </a:extLst>
              </p:cNvPr>
              <p:cNvSpPr>
                <a:spLocks noChangeArrowheads="1"/>
              </p:cNvSpPr>
              <p:nvPr/>
            </p:nvSpPr>
            <p:spPr bwMode="auto">
              <a:xfrm>
                <a:off x="14739940" y="3826670"/>
                <a:ext cx="61913" cy="61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8" name="Group 497">
              <a:extLst>
                <a:ext uri="{FF2B5EF4-FFF2-40B4-BE49-F238E27FC236}">
                  <a16:creationId xmlns:a16="http://schemas.microsoft.com/office/drawing/2014/main" id="{DF5681C6-34C8-0CA7-50F1-D8DF82A37C81}"/>
                </a:ext>
              </a:extLst>
            </p:cNvPr>
            <p:cNvGrpSpPr/>
            <p:nvPr/>
          </p:nvGrpSpPr>
          <p:grpSpPr>
            <a:xfrm>
              <a:off x="8076168" y="4088960"/>
              <a:ext cx="533400" cy="158750"/>
              <a:chOff x="14614528" y="4054476"/>
              <a:chExt cx="533400" cy="158750"/>
            </a:xfrm>
          </p:grpSpPr>
          <p:sp>
            <p:nvSpPr>
              <p:cNvPr id="460" name="Line 80">
                <a:extLst>
                  <a:ext uri="{FF2B5EF4-FFF2-40B4-BE49-F238E27FC236}">
                    <a16:creationId xmlns:a16="http://schemas.microsoft.com/office/drawing/2014/main" id="{E091090D-EAA9-C025-9BA6-879016B4F4AE}"/>
                  </a:ext>
                </a:extLst>
              </p:cNvPr>
              <p:cNvSpPr>
                <a:spLocks noChangeShapeType="1"/>
              </p:cNvSpPr>
              <p:nvPr/>
            </p:nvSpPr>
            <p:spPr bwMode="auto">
              <a:xfrm>
                <a:off x="14614528" y="4133851"/>
                <a:ext cx="533400"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1" name="Line 81">
                <a:extLst>
                  <a:ext uri="{FF2B5EF4-FFF2-40B4-BE49-F238E27FC236}">
                    <a16:creationId xmlns:a16="http://schemas.microsoft.com/office/drawing/2014/main" id="{0ED6618D-1299-04D4-7BB2-E879C988F164}"/>
                  </a:ext>
                </a:extLst>
              </p:cNvPr>
              <p:cNvSpPr>
                <a:spLocks noChangeShapeType="1"/>
              </p:cNvSpPr>
              <p:nvPr/>
            </p:nvSpPr>
            <p:spPr bwMode="auto">
              <a:xfrm>
                <a:off x="14619290" y="4101307"/>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2" name="Line 82">
                <a:extLst>
                  <a:ext uri="{FF2B5EF4-FFF2-40B4-BE49-F238E27FC236}">
                    <a16:creationId xmlns:a16="http://schemas.microsoft.com/office/drawing/2014/main" id="{3ECAAE76-0532-6527-BB79-07B06EB5628D}"/>
                  </a:ext>
                </a:extLst>
              </p:cNvPr>
              <p:cNvSpPr>
                <a:spLocks noChangeShapeType="1"/>
              </p:cNvSpPr>
              <p:nvPr/>
            </p:nvSpPr>
            <p:spPr bwMode="auto">
              <a:xfrm>
                <a:off x="15147928" y="4101307"/>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3" name="Oval 83">
                <a:extLst>
                  <a:ext uri="{FF2B5EF4-FFF2-40B4-BE49-F238E27FC236}">
                    <a16:creationId xmlns:a16="http://schemas.microsoft.com/office/drawing/2014/main" id="{AA4EA9AA-44C4-D61E-2691-6C54CCABC101}"/>
                  </a:ext>
                </a:extLst>
              </p:cNvPr>
              <p:cNvSpPr>
                <a:spLocks noChangeArrowheads="1"/>
              </p:cNvSpPr>
              <p:nvPr/>
            </p:nvSpPr>
            <p:spPr bwMode="auto">
              <a:xfrm>
                <a:off x="14827253" y="4054476"/>
                <a:ext cx="157163" cy="1587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2" name="Group 491">
              <a:extLst>
                <a:ext uri="{FF2B5EF4-FFF2-40B4-BE49-F238E27FC236}">
                  <a16:creationId xmlns:a16="http://schemas.microsoft.com/office/drawing/2014/main" id="{191D937F-5657-C14C-433A-0419B05138FF}"/>
                </a:ext>
              </a:extLst>
            </p:cNvPr>
            <p:cNvGrpSpPr/>
            <p:nvPr/>
          </p:nvGrpSpPr>
          <p:grpSpPr>
            <a:xfrm>
              <a:off x="7471330" y="2522020"/>
              <a:ext cx="969963" cy="65088"/>
              <a:chOff x="14009690" y="1828801"/>
              <a:chExt cx="969963" cy="65088"/>
            </a:xfrm>
          </p:grpSpPr>
          <p:sp>
            <p:nvSpPr>
              <p:cNvPr id="467" name="Line 87">
                <a:extLst>
                  <a:ext uri="{FF2B5EF4-FFF2-40B4-BE49-F238E27FC236}">
                    <a16:creationId xmlns:a16="http://schemas.microsoft.com/office/drawing/2014/main" id="{580165B4-CB06-74EF-424B-A06E6BD39F18}"/>
                  </a:ext>
                </a:extLst>
              </p:cNvPr>
              <p:cNvSpPr>
                <a:spLocks noChangeShapeType="1"/>
              </p:cNvSpPr>
              <p:nvPr/>
            </p:nvSpPr>
            <p:spPr bwMode="auto">
              <a:xfrm>
                <a:off x="14009690" y="1861345"/>
                <a:ext cx="969963"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8" name="Line 88">
                <a:extLst>
                  <a:ext uri="{FF2B5EF4-FFF2-40B4-BE49-F238E27FC236}">
                    <a16:creationId xmlns:a16="http://schemas.microsoft.com/office/drawing/2014/main" id="{0D2E4CFE-C899-E744-42E1-9FF4CC802194}"/>
                  </a:ext>
                </a:extLst>
              </p:cNvPr>
              <p:cNvSpPr>
                <a:spLocks noChangeShapeType="1"/>
              </p:cNvSpPr>
              <p:nvPr/>
            </p:nvSpPr>
            <p:spPr bwMode="auto">
              <a:xfrm>
                <a:off x="14009690" y="1828801"/>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9" name="Line 89">
                <a:extLst>
                  <a:ext uri="{FF2B5EF4-FFF2-40B4-BE49-F238E27FC236}">
                    <a16:creationId xmlns:a16="http://schemas.microsoft.com/office/drawing/2014/main" id="{3B1AAACD-7C65-A499-5E3E-612136D4D6A0}"/>
                  </a:ext>
                </a:extLst>
              </p:cNvPr>
              <p:cNvSpPr>
                <a:spLocks noChangeShapeType="1"/>
              </p:cNvSpPr>
              <p:nvPr/>
            </p:nvSpPr>
            <p:spPr bwMode="auto">
              <a:xfrm>
                <a:off x="14979653" y="1828801"/>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0" name="Oval 90">
                <a:extLst>
                  <a:ext uri="{FF2B5EF4-FFF2-40B4-BE49-F238E27FC236}">
                    <a16:creationId xmlns:a16="http://schemas.microsoft.com/office/drawing/2014/main" id="{651128E0-AE7C-BD2D-9178-9B721D8C2629}"/>
                  </a:ext>
                </a:extLst>
              </p:cNvPr>
              <p:cNvSpPr>
                <a:spLocks noChangeArrowheads="1"/>
              </p:cNvSpPr>
              <p:nvPr/>
            </p:nvSpPr>
            <p:spPr bwMode="auto">
              <a:xfrm>
                <a:off x="14462128" y="1833564"/>
                <a:ext cx="53975" cy="555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93" name="Group 492">
              <a:extLst>
                <a:ext uri="{FF2B5EF4-FFF2-40B4-BE49-F238E27FC236}">
                  <a16:creationId xmlns:a16="http://schemas.microsoft.com/office/drawing/2014/main" id="{6B95E32F-FA85-F458-EF96-426945CD5A78}"/>
                </a:ext>
              </a:extLst>
            </p:cNvPr>
            <p:cNvGrpSpPr/>
            <p:nvPr/>
          </p:nvGrpSpPr>
          <p:grpSpPr>
            <a:xfrm>
              <a:off x="8220630" y="2678918"/>
              <a:ext cx="438150" cy="165600"/>
              <a:chOff x="14758990" y="2038351"/>
              <a:chExt cx="438150" cy="165600"/>
            </a:xfrm>
          </p:grpSpPr>
          <p:sp>
            <p:nvSpPr>
              <p:cNvPr id="464" name="Line 84">
                <a:extLst>
                  <a:ext uri="{FF2B5EF4-FFF2-40B4-BE49-F238E27FC236}">
                    <a16:creationId xmlns:a16="http://schemas.microsoft.com/office/drawing/2014/main" id="{9DD547F6-4925-29A8-CF72-782BE752461C}"/>
                  </a:ext>
                </a:extLst>
              </p:cNvPr>
              <p:cNvSpPr>
                <a:spLocks noChangeShapeType="1"/>
              </p:cNvSpPr>
              <p:nvPr/>
            </p:nvSpPr>
            <p:spPr bwMode="auto">
              <a:xfrm>
                <a:off x="14758990" y="2122488"/>
                <a:ext cx="438150"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5" name="Line 85">
                <a:extLst>
                  <a:ext uri="{FF2B5EF4-FFF2-40B4-BE49-F238E27FC236}">
                    <a16:creationId xmlns:a16="http://schemas.microsoft.com/office/drawing/2014/main" id="{7A0C225A-DA21-6FCD-9F28-6562D453F564}"/>
                  </a:ext>
                </a:extLst>
              </p:cNvPr>
              <p:cNvSpPr>
                <a:spLocks noChangeShapeType="1"/>
              </p:cNvSpPr>
              <p:nvPr/>
            </p:nvSpPr>
            <p:spPr bwMode="auto">
              <a:xfrm>
                <a:off x="14758990" y="2089944"/>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66" name="Line 86">
                <a:extLst>
                  <a:ext uri="{FF2B5EF4-FFF2-40B4-BE49-F238E27FC236}">
                    <a16:creationId xmlns:a16="http://schemas.microsoft.com/office/drawing/2014/main" id="{543128ED-3767-98F1-8F19-6E403C5D1A5B}"/>
                  </a:ext>
                </a:extLst>
              </p:cNvPr>
              <p:cNvSpPr>
                <a:spLocks noChangeShapeType="1"/>
              </p:cNvSpPr>
              <p:nvPr/>
            </p:nvSpPr>
            <p:spPr bwMode="auto">
              <a:xfrm>
                <a:off x="15197140" y="2089944"/>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1" name="Oval 91">
                <a:extLst>
                  <a:ext uri="{FF2B5EF4-FFF2-40B4-BE49-F238E27FC236}">
                    <a16:creationId xmlns:a16="http://schemas.microsoft.com/office/drawing/2014/main" id="{6E41494E-EF42-9701-B61E-B725410652FE}"/>
                  </a:ext>
                </a:extLst>
              </p:cNvPr>
              <p:cNvSpPr>
                <a:spLocks noChangeArrowheads="1"/>
              </p:cNvSpPr>
              <p:nvPr/>
            </p:nvSpPr>
            <p:spPr bwMode="auto">
              <a:xfrm>
                <a:off x="14949490" y="2038351"/>
                <a:ext cx="166688" cy="165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500" name="Group 499">
              <a:extLst>
                <a:ext uri="{FF2B5EF4-FFF2-40B4-BE49-F238E27FC236}">
                  <a16:creationId xmlns:a16="http://schemas.microsoft.com/office/drawing/2014/main" id="{A0D18A08-C788-523A-1AD2-EFC470D36D44}"/>
                </a:ext>
              </a:extLst>
            </p:cNvPr>
            <p:cNvGrpSpPr/>
            <p:nvPr/>
          </p:nvGrpSpPr>
          <p:grpSpPr>
            <a:xfrm>
              <a:off x="8138080" y="4700598"/>
              <a:ext cx="506413" cy="151200"/>
              <a:chOff x="14676440" y="4786313"/>
              <a:chExt cx="506413" cy="151200"/>
            </a:xfrm>
          </p:grpSpPr>
          <p:sp>
            <p:nvSpPr>
              <p:cNvPr id="472" name="Line 92">
                <a:extLst>
                  <a:ext uri="{FF2B5EF4-FFF2-40B4-BE49-F238E27FC236}">
                    <a16:creationId xmlns:a16="http://schemas.microsoft.com/office/drawing/2014/main" id="{87607238-974D-75A4-AAEC-5366E9931B6D}"/>
                  </a:ext>
                </a:extLst>
              </p:cNvPr>
              <p:cNvSpPr>
                <a:spLocks noChangeShapeType="1"/>
              </p:cNvSpPr>
              <p:nvPr/>
            </p:nvSpPr>
            <p:spPr bwMode="auto">
              <a:xfrm>
                <a:off x="14676440" y="4859338"/>
                <a:ext cx="506413"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3" name="Line 93">
                <a:extLst>
                  <a:ext uri="{FF2B5EF4-FFF2-40B4-BE49-F238E27FC236}">
                    <a16:creationId xmlns:a16="http://schemas.microsoft.com/office/drawing/2014/main" id="{B3362FA1-9603-89D7-0702-F1C34EA9EAB8}"/>
                  </a:ext>
                </a:extLst>
              </p:cNvPr>
              <p:cNvSpPr>
                <a:spLocks noChangeShapeType="1"/>
              </p:cNvSpPr>
              <p:nvPr/>
            </p:nvSpPr>
            <p:spPr bwMode="auto">
              <a:xfrm>
                <a:off x="14679615" y="4826794"/>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4" name="Line 94">
                <a:extLst>
                  <a:ext uri="{FF2B5EF4-FFF2-40B4-BE49-F238E27FC236}">
                    <a16:creationId xmlns:a16="http://schemas.microsoft.com/office/drawing/2014/main" id="{FAEB3B80-FE87-3A4E-A4EE-814111030E12}"/>
                  </a:ext>
                </a:extLst>
              </p:cNvPr>
              <p:cNvSpPr>
                <a:spLocks noChangeShapeType="1"/>
              </p:cNvSpPr>
              <p:nvPr/>
            </p:nvSpPr>
            <p:spPr bwMode="auto">
              <a:xfrm>
                <a:off x="15182853" y="4826794"/>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5" name="Oval 95">
                <a:extLst>
                  <a:ext uri="{FF2B5EF4-FFF2-40B4-BE49-F238E27FC236}">
                    <a16:creationId xmlns:a16="http://schemas.microsoft.com/office/drawing/2014/main" id="{45E91ABC-4ABB-AC6F-7E7F-2DBE4D67B2A9}"/>
                  </a:ext>
                </a:extLst>
              </p:cNvPr>
              <p:cNvSpPr>
                <a:spLocks noChangeArrowheads="1"/>
              </p:cNvSpPr>
              <p:nvPr/>
            </p:nvSpPr>
            <p:spPr bwMode="auto">
              <a:xfrm>
                <a:off x="14885990" y="4786313"/>
                <a:ext cx="150813" cy="151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4" name="Group 3">
              <a:extLst>
                <a:ext uri="{FF2B5EF4-FFF2-40B4-BE49-F238E27FC236}">
                  <a16:creationId xmlns:a16="http://schemas.microsoft.com/office/drawing/2014/main" id="{689BC16C-164A-CCD5-5543-B250604E4AF5}"/>
                </a:ext>
              </a:extLst>
            </p:cNvPr>
            <p:cNvGrpSpPr/>
            <p:nvPr/>
          </p:nvGrpSpPr>
          <p:grpSpPr>
            <a:xfrm>
              <a:off x="7601505" y="4542113"/>
              <a:ext cx="893763" cy="68263"/>
              <a:chOff x="7601505" y="4867979"/>
              <a:chExt cx="893763" cy="68263"/>
            </a:xfrm>
          </p:grpSpPr>
          <p:sp>
            <p:nvSpPr>
              <p:cNvPr id="477" name="Line 97">
                <a:extLst>
                  <a:ext uri="{FF2B5EF4-FFF2-40B4-BE49-F238E27FC236}">
                    <a16:creationId xmlns:a16="http://schemas.microsoft.com/office/drawing/2014/main" id="{1FFB8D9E-4312-F6F6-E634-4066BDCFAED7}"/>
                  </a:ext>
                </a:extLst>
              </p:cNvPr>
              <p:cNvSpPr>
                <a:spLocks noChangeShapeType="1"/>
              </p:cNvSpPr>
              <p:nvPr/>
            </p:nvSpPr>
            <p:spPr bwMode="auto">
              <a:xfrm>
                <a:off x="7601505" y="4902110"/>
                <a:ext cx="890588"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6" name="Oval 96">
                <a:extLst>
                  <a:ext uri="{FF2B5EF4-FFF2-40B4-BE49-F238E27FC236}">
                    <a16:creationId xmlns:a16="http://schemas.microsoft.com/office/drawing/2014/main" id="{BF698B31-A4FF-A6B5-1158-49992ACC5278}"/>
                  </a:ext>
                </a:extLst>
              </p:cNvPr>
              <p:cNvSpPr>
                <a:spLocks noChangeArrowheads="1"/>
              </p:cNvSpPr>
              <p:nvPr/>
            </p:nvSpPr>
            <p:spPr bwMode="auto">
              <a:xfrm>
                <a:off x="8028543" y="4867979"/>
                <a:ext cx="68263" cy="682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8" name="Line 98">
                <a:extLst>
                  <a:ext uri="{FF2B5EF4-FFF2-40B4-BE49-F238E27FC236}">
                    <a16:creationId xmlns:a16="http://schemas.microsoft.com/office/drawing/2014/main" id="{2378139A-4A7E-A8C4-ACEC-BD4ACF2AC82A}"/>
                  </a:ext>
                </a:extLst>
              </p:cNvPr>
              <p:cNvSpPr>
                <a:spLocks noChangeShapeType="1"/>
              </p:cNvSpPr>
              <p:nvPr/>
            </p:nvSpPr>
            <p:spPr bwMode="auto">
              <a:xfrm>
                <a:off x="7601505" y="4869566"/>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9" name="Line 99">
                <a:extLst>
                  <a:ext uri="{FF2B5EF4-FFF2-40B4-BE49-F238E27FC236}">
                    <a16:creationId xmlns:a16="http://schemas.microsoft.com/office/drawing/2014/main" id="{839F64B6-8D6D-E369-C451-B625C52AB348}"/>
                  </a:ext>
                </a:extLst>
              </p:cNvPr>
              <p:cNvSpPr>
                <a:spLocks noChangeShapeType="1"/>
              </p:cNvSpPr>
              <p:nvPr/>
            </p:nvSpPr>
            <p:spPr bwMode="auto">
              <a:xfrm>
                <a:off x="8495268" y="4869566"/>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501" name="Group 500">
              <a:extLst>
                <a:ext uri="{FF2B5EF4-FFF2-40B4-BE49-F238E27FC236}">
                  <a16:creationId xmlns:a16="http://schemas.microsoft.com/office/drawing/2014/main" id="{68C96A68-7650-A8E6-7276-FF5E6EDF5DD9}"/>
                </a:ext>
              </a:extLst>
            </p:cNvPr>
            <p:cNvGrpSpPr/>
            <p:nvPr/>
          </p:nvGrpSpPr>
          <p:grpSpPr>
            <a:xfrm>
              <a:off x="5871130" y="5146303"/>
              <a:ext cx="1995488" cy="65088"/>
              <a:chOff x="12409490" y="5372101"/>
              <a:chExt cx="1995488" cy="65088"/>
            </a:xfrm>
          </p:grpSpPr>
          <p:sp>
            <p:nvSpPr>
              <p:cNvPr id="480" name="Line 100">
                <a:extLst>
                  <a:ext uri="{FF2B5EF4-FFF2-40B4-BE49-F238E27FC236}">
                    <a16:creationId xmlns:a16="http://schemas.microsoft.com/office/drawing/2014/main" id="{E7904C78-BFBE-BD3E-AC8C-F10981FF168C}"/>
                  </a:ext>
                </a:extLst>
              </p:cNvPr>
              <p:cNvSpPr>
                <a:spLocks noChangeShapeType="1"/>
              </p:cNvSpPr>
              <p:nvPr/>
            </p:nvSpPr>
            <p:spPr bwMode="auto">
              <a:xfrm>
                <a:off x="12409490" y="5404645"/>
                <a:ext cx="1995488"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81" name="Line 101">
                <a:extLst>
                  <a:ext uri="{FF2B5EF4-FFF2-40B4-BE49-F238E27FC236}">
                    <a16:creationId xmlns:a16="http://schemas.microsoft.com/office/drawing/2014/main" id="{373540F3-8594-95E9-0E60-55C4CA4E009D}"/>
                  </a:ext>
                </a:extLst>
              </p:cNvPr>
              <p:cNvSpPr>
                <a:spLocks noChangeShapeType="1"/>
              </p:cNvSpPr>
              <p:nvPr/>
            </p:nvSpPr>
            <p:spPr bwMode="auto">
              <a:xfrm>
                <a:off x="12409490" y="5372101"/>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82" name="Line 102">
                <a:extLst>
                  <a:ext uri="{FF2B5EF4-FFF2-40B4-BE49-F238E27FC236}">
                    <a16:creationId xmlns:a16="http://schemas.microsoft.com/office/drawing/2014/main" id="{025AC7B6-73D4-9945-C826-C4AC523D975E}"/>
                  </a:ext>
                </a:extLst>
              </p:cNvPr>
              <p:cNvSpPr>
                <a:spLocks noChangeShapeType="1"/>
              </p:cNvSpPr>
              <p:nvPr/>
            </p:nvSpPr>
            <p:spPr bwMode="auto">
              <a:xfrm>
                <a:off x="14404978" y="5372101"/>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83" name="Oval 103">
                <a:extLst>
                  <a:ext uri="{FF2B5EF4-FFF2-40B4-BE49-F238E27FC236}">
                    <a16:creationId xmlns:a16="http://schemas.microsoft.com/office/drawing/2014/main" id="{6BB269A1-A4FA-2676-6759-8BABFC257BD4}"/>
                  </a:ext>
                </a:extLst>
              </p:cNvPr>
              <p:cNvSpPr>
                <a:spLocks noChangeArrowheads="1"/>
              </p:cNvSpPr>
              <p:nvPr/>
            </p:nvSpPr>
            <p:spPr bwMode="auto">
              <a:xfrm>
                <a:off x="13615990" y="5393533"/>
                <a:ext cx="22225" cy="222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nvGrpSpPr>
            <p:cNvPr id="502" name="Group 501">
              <a:extLst>
                <a:ext uri="{FF2B5EF4-FFF2-40B4-BE49-F238E27FC236}">
                  <a16:creationId xmlns:a16="http://schemas.microsoft.com/office/drawing/2014/main" id="{34255F69-049C-6294-6A1B-0C0CE5B880B8}"/>
                </a:ext>
              </a:extLst>
            </p:cNvPr>
            <p:cNvGrpSpPr/>
            <p:nvPr/>
          </p:nvGrpSpPr>
          <p:grpSpPr>
            <a:xfrm>
              <a:off x="8187293" y="5297453"/>
              <a:ext cx="457200" cy="195263"/>
              <a:chOff x="14725653" y="5543551"/>
              <a:chExt cx="457200" cy="195263"/>
            </a:xfrm>
          </p:grpSpPr>
          <p:sp>
            <p:nvSpPr>
              <p:cNvPr id="484" name="Line 104">
                <a:extLst>
                  <a:ext uri="{FF2B5EF4-FFF2-40B4-BE49-F238E27FC236}">
                    <a16:creationId xmlns:a16="http://schemas.microsoft.com/office/drawing/2014/main" id="{3084436E-9371-29E8-0D8D-A51079B32B2E}"/>
                  </a:ext>
                </a:extLst>
              </p:cNvPr>
              <p:cNvSpPr>
                <a:spLocks noChangeShapeType="1"/>
              </p:cNvSpPr>
              <p:nvPr/>
            </p:nvSpPr>
            <p:spPr bwMode="auto">
              <a:xfrm>
                <a:off x="14725653" y="5641182"/>
                <a:ext cx="457200" cy="0"/>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85" name="Line 105">
                <a:extLst>
                  <a:ext uri="{FF2B5EF4-FFF2-40B4-BE49-F238E27FC236}">
                    <a16:creationId xmlns:a16="http://schemas.microsoft.com/office/drawing/2014/main" id="{D5F35E51-7C28-99EE-A062-4B5FA94128B8}"/>
                  </a:ext>
                </a:extLst>
              </p:cNvPr>
              <p:cNvSpPr>
                <a:spLocks noChangeShapeType="1"/>
              </p:cNvSpPr>
              <p:nvPr/>
            </p:nvSpPr>
            <p:spPr bwMode="auto">
              <a:xfrm>
                <a:off x="14725653" y="5608638"/>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86" name="Line 106">
                <a:extLst>
                  <a:ext uri="{FF2B5EF4-FFF2-40B4-BE49-F238E27FC236}">
                    <a16:creationId xmlns:a16="http://schemas.microsoft.com/office/drawing/2014/main" id="{FC9E7C55-49D0-01FC-E098-72876D9A78F6}"/>
                  </a:ext>
                </a:extLst>
              </p:cNvPr>
              <p:cNvSpPr>
                <a:spLocks noChangeShapeType="1"/>
              </p:cNvSpPr>
              <p:nvPr/>
            </p:nvSpPr>
            <p:spPr bwMode="auto">
              <a:xfrm>
                <a:off x="15182853" y="5608638"/>
                <a:ext cx="0" cy="65088"/>
              </a:xfrm>
              <a:prstGeom prst="line">
                <a:avLst/>
              </a:prstGeom>
              <a:noFill/>
              <a:ln w="952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87" name="Oval 107">
                <a:extLst>
                  <a:ext uri="{FF2B5EF4-FFF2-40B4-BE49-F238E27FC236}">
                    <a16:creationId xmlns:a16="http://schemas.microsoft.com/office/drawing/2014/main" id="{D59B70B9-34A4-AEDA-3451-14B642B5D4A7}"/>
                  </a:ext>
                </a:extLst>
              </p:cNvPr>
              <p:cNvSpPr>
                <a:spLocks noChangeArrowheads="1"/>
              </p:cNvSpPr>
              <p:nvPr/>
            </p:nvSpPr>
            <p:spPr bwMode="auto">
              <a:xfrm>
                <a:off x="14889165" y="5543551"/>
                <a:ext cx="193675" cy="1952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grpSp>
      </p:grpSp>
      <p:grpSp>
        <p:nvGrpSpPr>
          <p:cNvPr id="8" name="Group 7">
            <a:extLst>
              <a:ext uri="{FF2B5EF4-FFF2-40B4-BE49-F238E27FC236}">
                <a16:creationId xmlns:a16="http://schemas.microsoft.com/office/drawing/2014/main" id="{4E97128A-BD0B-903B-8131-FEEF1366FF11}"/>
              </a:ext>
            </a:extLst>
          </p:cNvPr>
          <p:cNvGrpSpPr/>
          <p:nvPr/>
        </p:nvGrpSpPr>
        <p:grpSpPr>
          <a:xfrm>
            <a:off x="5649401" y="5354694"/>
            <a:ext cx="5648325" cy="376490"/>
            <a:chOff x="5283959" y="5817936"/>
            <a:chExt cx="6527539" cy="376490"/>
          </a:xfrm>
        </p:grpSpPr>
        <p:cxnSp>
          <p:nvCxnSpPr>
            <p:cNvPr id="11" name="Straight Connector 10">
              <a:extLst>
                <a:ext uri="{FF2B5EF4-FFF2-40B4-BE49-F238E27FC236}">
                  <a16:creationId xmlns:a16="http://schemas.microsoft.com/office/drawing/2014/main" id="{DA86470D-BDAD-B53A-9B00-D85B10FE7081}"/>
                </a:ext>
              </a:extLst>
            </p:cNvPr>
            <p:cNvCxnSpPr>
              <a:cxnSpLocks/>
            </p:cNvCxnSpPr>
            <p:nvPr/>
          </p:nvCxnSpPr>
          <p:spPr>
            <a:xfrm>
              <a:off x="5414496" y="5827848"/>
              <a:ext cx="626632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0B7A77-2CF0-4FF9-6618-6A346EED1E96}"/>
                </a:ext>
              </a:extLst>
            </p:cNvPr>
            <p:cNvCxnSpPr>
              <a:cxnSpLocks/>
            </p:cNvCxnSpPr>
            <p:nvPr/>
          </p:nvCxnSpPr>
          <p:spPr>
            <a:xfrm rot="5400000" flipH="1">
              <a:off x="11653900" y="5854624"/>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076749-BE94-33A5-B85F-9C3167F7607D}"/>
                </a:ext>
              </a:extLst>
            </p:cNvPr>
            <p:cNvSpPr txBox="1"/>
            <p:nvPr/>
          </p:nvSpPr>
          <p:spPr>
            <a:xfrm>
              <a:off x="11550139" y="5912742"/>
              <a:ext cx="26135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10</a:t>
              </a:r>
            </a:p>
          </p:txBody>
        </p:sp>
        <p:cxnSp>
          <p:nvCxnSpPr>
            <p:cNvPr id="14" name="Straight Connector 13">
              <a:extLst>
                <a:ext uri="{FF2B5EF4-FFF2-40B4-BE49-F238E27FC236}">
                  <a16:creationId xmlns:a16="http://schemas.microsoft.com/office/drawing/2014/main" id="{E8FC68AF-497F-2192-1E27-CA3BB17E54D0}"/>
                </a:ext>
              </a:extLst>
            </p:cNvPr>
            <p:cNvCxnSpPr>
              <a:cxnSpLocks/>
            </p:cNvCxnSpPr>
            <p:nvPr/>
          </p:nvCxnSpPr>
          <p:spPr>
            <a:xfrm rot="5400000" flipH="1">
              <a:off x="8517925" y="5844712"/>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AB93FFE-0F7B-6706-1949-F8CAE0DC3975}"/>
                </a:ext>
              </a:extLst>
            </p:cNvPr>
            <p:cNvSpPr txBox="1"/>
            <p:nvPr/>
          </p:nvSpPr>
          <p:spPr>
            <a:xfrm>
              <a:off x="8414165" y="5912742"/>
              <a:ext cx="26135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1</a:t>
              </a:r>
            </a:p>
          </p:txBody>
        </p:sp>
        <p:cxnSp>
          <p:nvCxnSpPr>
            <p:cNvPr id="17" name="Straight Connector 16">
              <a:extLst>
                <a:ext uri="{FF2B5EF4-FFF2-40B4-BE49-F238E27FC236}">
                  <a16:creationId xmlns:a16="http://schemas.microsoft.com/office/drawing/2014/main" id="{FA1BC0CE-27E4-DFBF-65A1-5233725FE7A2}"/>
                </a:ext>
              </a:extLst>
            </p:cNvPr>
            <p:cNvCxnSpPr>
              <a:cxnSpLocks/>
            </p:cNvCxnSpPr>
            <p:nvPr/>
          </p:nvCxnSpPr>
          <p:spPr>
            <a:xfrm rot="5400000" flipH="1">
              <a:off x="5387720" y="5854624"/>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E2D38C7-2EC2-250F-42F5-390CEB78D03C}"/>
                </a:ext>
              </a:extLst>
            </p:cNvPr>
            <p:cNvSpPr txBox="1"/>
            <p:nvPr/>
          </p:nvSpPr>
          <p:spPr>
            <a:xfrm>
              <a:off x="5283959" y="5912742"/>
              <a:ext cx="26135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0.1</a:t>
              </a:r>
            </a:p>
          </p:txBody>
        </p:sp>
        <p:sp>
          <p:nvSpPr>
            <p:cNvPr id="31" name="TextBox 30">
              <a:extLst>
                <a:ext uri="{FF2B5EF4-FFF2-40B4-BE49-F238E27FC236}">
                  <a16:creationId xmlns:a16="http://schemas.microsoft.com/office/drawing/2014/main" id="{A0DEB73C-1228-6380-1C10-D1FBB90D7187}"/>
                </a:ext>
              </a:extLst>
            </p:cNvPr>
            <p:cNvSpPr txBox="1"/>
            <p:nvPr/>
          </p:nvSpPr>
          <p:spPr>
            <a:xfrm>
              <a:off x="5422334" y="6040538"/>
              <a:ext cx="2869721" cy="153888"/>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GB" sz="1000" b="1" i="0" u="none" strike="noStrike" kern="0" cap="none" spc="0" normalizeH="0" baseline="0" dirty="0">
                  <a:ln>
                    <a:noFill/>
                  </a:ln>
                  <a:solidFill>
                    <a:schemeClr val="tx2"/>
                  </a:solidFill>
                  <a:effectLst/>
                  <a:uLnTx/>
                  <a:uFillTx/>
                  <a:latin typeface="Arial" panose="020B0604020202020204"/>
                  <a:ea typeface="+mn-ea"/>
                  <a:cs typeface="Arial"/>
                  <a:sym typeface="Arial"/>
                </a:rPr>
                <a:t>Abiraterone + olaparib better</a:t>
              </a:r>
            </a:p>
          </p:txBody>
        </p:sp>
        <p:sp>
          <p:nvSpPr>
            <p:cNvPr id="32" name="TextBox 31">
              <a:extLst>
                <a:ext uri="{FF2B5EF4-FFF2-40B4-BE49-F238E27FC236}">
                  <a16:creationId xmlns:a16="http://schemas.microsoft.com/office/drawing/2014/main" id="{11EBD9F8-23CA-9F43-4B2A-EB0FC0582CF6}"/>
                </a:ext>
              </a:extLst>
            </p:cNvPr>
            <p:cNvSpPr txBox="1"/>
            <p:nvPr/>
          </p:nvSpPr>
          <p:spPr>
            <a:xfrm>
              <a:off x="8816822" y="6040538"/>
              <a:ext cx="2869721" cy="153888"/>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000" b="1" i="0" u="none" strike="noStrike" kern="0" cap="none" spc="0" normalizeH="0" baseline="0" dirty="0">
                  <a:ln>
                    <a:noFill/>
                  </a:ln>
                  <a:solidFill>
                    <a:schemeClr val="accent1"/>
                  </a:solidFill>
                  <a:effectLst/>
                  <a:uLnTx/>
                  <a:uFillTx/>
                  <a:latin typeface="Arial" panose="020B0604020202020204"/>
                  <a:ea typeface="+mn-ea"/>
                  <a:cs typeface="Arial"/>
                  <a:sym typeface="Arial"/>
                </a:rPr>
                <a:t>Abiraterone + placebo better</a:t>
              </a:r>
            </a:p>
          </p:txBody>
        </p:sp>
        <p:sp>
          <p:nvSpPr>
            <p:cNvPr id="33" name="Arrow: Right 32">
              <a:extLst>
                <a:ext uri="{FF2B5EF4-FFF2-40B4-BE49-F238E27FC236}">
                  <a16:creationId xmlns:a16="http://schemas.microsoft.com/office/drawing/2014/main" id="{CB1EE054-9F70-BA71-6742-A757A2E2B858}"/>
                </a:ext>
              </a:extLst>
            </p:cNvPr>
            <p:cNvSpPr/>
            <p:nvPr/>
          </p:nvSpPr>
          <p:spPr>
            <a:xfrm>
              <a:off x="8805017" y="5907697"/>
              <a:ext cx="2174612" cy="123697"/>
            </a:xfrm>
            <a:prstGeom prst="rightArrow">
              <a:avLst>
                <a:gd name="adj1" fmla="val 50000"/>
                <a:gd name="adj2" fmla="val 839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FFFFFF"/>
                </a:solidFill>
                <a:effectLst/>
                <a:uLnTx/>
                <a:uFillTx/>
                <a:latin typeface="Arial"/>
                <a:ea typeface="+mn-ea"/>
                <a:cs typeface="+mn-cs"/>
                <a:sym typeface="Arial"/>
              </a:endParaRPr>
            </a:p>
          </p:txBody>
        </p:sp>
        <p:sp>
          <p:nvSpPr>
            <p:cNvPr id="34" name="Arrow: Right 33">
              <a:extLst>
                <a:ext uri="{FF2B5EF4-FFF2-40B4-BE49-F238E27FC236}">
                  <a16:creationId xmlns:a16="http://schemas.microsoft.com/office/drawing/2014/main" id="{3E616156-D8D4-1C62-469A-28651F995FE8}"/>
                </a:ext>
              </a:extLst>
            </p:cNvPr>
            <p:cNvSpPr/>
            <p:nvPr/>
          </p:nvSpPr>
          <p:spPr>
            <a:xfrm flipH="1">
              <a:off x="6143427" y="5907697"/>
              <a:ext cx="2174612" cy="123697"/>
            </a:xfrm>
            <a:prstGeom prst="rightArrow">
              <a:avLst>
                <a:gd name="adj1" fmla="val 50000"/>
                <a:gd name="adj2" fmla="val 896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ED7D31"/>
                </a:solidFill>
                <a:effectLst/>
                <a:uLnTx/>
                <a:uFillTx/>
                <a:latin typeface="Arial"/>
                <a:ea typeface="+mn-ea"/>
                <a:cs typeface="+mn-cs"/>
                <a:sym typeface="Arial"/>
              </a:endParaRPr>
            </a:p>
          </p:txBody>
        </p:sp>
      </p:grpSp>
      <p:sp>
        <p:nvSpPr>
          <p:cNvPr id="25" name="TextBox 24">
            <a:extLst>
              <a:ext uri="{FF2B5EF4-FFF2-40B4-BE49-F238E27FC236}">
                <a16:creationId xmlns:a16="http://schemas.microsoft.com/office/drawing/2014/main" id="{C229CA42-67A3-85D9-109F-3174B922AB62}"/>
              </a:ext>
            </a:extLst>
          </p:cNvPr>
          <p:cNvSpPr txBox="1"/>
          <p:nvPr/>
        </p:nvSpPr>
        <p:spPr>
          <a:xfrm>
            <a:off x="620183" y="5714846"/>
            <a:ext cx="11732419"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effectLst/>
                <a:uLnTx/>
                <a:uFillTx/>
                <a:latin typeface="Arial" panose="020B0604020202020204" pitchFamily="34" charset="0"/>
                <a:cs typeface="Arial" panose="020B0604020202020204" pitchFamily="34" charset="0"/>
              </a:rPr>
              <a:t>DCO3: 12 October 2022.</a:t>
            </a:r>
          </a:p>
          <a:p>
            <a:pPr lvl="0"/>
            <a:r>
              <a:rPr lang="en-GB" sz="900" dirty="0">
                <a:latin typeface="Arial" panose="020B0604020202020204" pitchFamily="34" charset="0"/>
                <a:cs typeface="Arial" panose="020B0604020202020204" pitchFamily="34" charset="0"/>
                <a:sym typeface="Arial"/>
              </a:rPr>
              <a:t>a HRRm and </a:t>
            </a:r>
            <a:r>
              <a:rPr lang="en-GB" sz="900" i="1" dirty="0">
                <a:latin typeface="Arial" panose="020B0604020202020204" pitchFamily="34" charset="0"/>
                <a:cs typeface="Arial" panose="020B0604020202020204" pitchFamily="34" charset="0"/>
                <a:sym typeface="Arial"/>
              </a:rPr>
              <a:t>BRCA</a:t>
            </a:r>
            <a:r>
              <a:rPr lang="en-GB" sz="900" dirty="0">
                <a:latin typeface="Arial" panose="020B0604020202020204" pitchFamily="34" charset="0"/>
                <a:cs typeface="Arial" panose="020B0604020202020204" pitchFamily="34" charset="0"/>
                <a:sym typeface="Arial"/>
              </a:rPr>
              <a:t>m status was determined after randomisation and before primary analysis using aggregated results from tumour tissue and plasma ctDNA tests. Aggregate subgroup analyses are post hoc and exploratory.</a:t>
            </a:r>
          </a:p>
        </p:txBody>
      </p:sp>
    </p:spTree>
    <p:custDataLst>
      <p:tags r:id="rId1"/>
    </p:custDataLst>
    <p:extLst>
      <p:ext uri="{BB962C8B-B14F-4D97-AF65-F5344CB8AC3E}">
        <p14:creationId xmlns:p14="http://schemas.microsoft.com/office/powerpoint/2010/main" val="19526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3718DC1A-FAAC-4CAE-88AB-9B3541B90093}"/>
              </a:ext>
            </a:extLst>
          </p:cNvPr>
          <p:cNvSpPr>
            <a:spLocks noGrp="1"/>
          </p:cNvSpPr>
          <p:nvPr>
            <p:ph type="title"/>
          </p:nvPr>
        </p:nvSpPr>
        <p:spPr/>
        <p:txBody>
          <a:bodyPr/>
          <a:lstStyle/>
          <a:p>
            <a:r>
              <a:rPr lang="en-GB" dirty="0"/>
              <a:t>PRO</a:t>
            </a:r>
            <a:r>
              <a:rPr lang="en-GB" cap="none" dirty="0"/>
              <a:t>pel</a:t>
            </a:r>
            <a:r>
              <a:rPr lang="en-GB" dirty="0"/>
              <a:t>: most common AE</a:t>
            </a:r>
            <a:r>
              <a:rPr lang="en-GB" cap="none" dirty="0"/>
              <a:t>s</a:t>
            </a:r>
            <a:r>
              <a:rPr lang="en-GB" dirty="0"/>
              <a:t> (&gt;10% patients; DCO3)</a:t>
            </a:r>
          </a:p>
        </p:txBody>
      </p:sp>
      <p:sp>
        <p:nvSpPr>
          <p:cNvPr id="5" name="Text Placeholder 4">
            <a:extLst>
              <a:ext uri="{FF2B5EF4-FFF2-40B4-BE49-F238E27FC236}">
                <a16:creationId xmlns:a16="http://schemas.microsoft.com/office/drawing/2014/main" id="{DEA93833-56D1-4DD1-9104-D878DEEAABEA}"/>
              </a:ext>
            </a:extLst>
          </p:cNvPr>
          <p:cNvSpPr>
            <a:spLocks noGrp="1"/>
          </p:cNvSpPr>
          <p:nvPr>
            <p:ph sz="quarter" idx="14"/>
          </p:nvPr>
        </p:nvSpPr>
        <p:spPr>
          <a:xfrm>
            <a:off x="619200" y="1857882"/>
            <a:ext cx="10963200" cy="3960000"/>
          </a:xfrm>
        </p:spPr>
        <p:txBody>
          <a:bodyPr/>
          <a:lstStyle/>
          <a:p>
            <a:r>
              <a:rPr lang="en-GB" dirty="0"/>
              <a:t>Professor Noel Clarke</a:t>
            </a:r>
          </a:p>
        </p:txBody>
      </p:sp>
      <p:sp>
        <p:nvSpPr>
          <p:cNvPr id="8" name="Slide Number Placeholder 7">
            <a:extLst>
              <a:ext uri="{FF2B5EF4-FFF2-40B4-BE49-F238E27FC236}">
                <a16:creationId xmlns:a16="http://schemas.microsoft.com/office/drawing/2014/main" id="{865810A5-B312-E8D6-B1A2-849E5E55A677}"/>
              </a:ext>
            </a:extLst>
          </p:cNvPr>
          <p:cNvSpPr>
            <a:spLocks noGrp="1"/>
          </p:cNvSpPr>
          <p:nvPr>
            <p:ph type="sldNum" sz="quarter" idx="4"/>
          </p:nvPr>
        </p:nvSpPr>
        <p:spPr/>
        <p:txBody>
          <a:bodyPr/>
          <a:lstStyle/>
          <a:p>
            <a:fld id="{BE33F7A0-71F0-446B-9DE8-6D75BE64EE0F}" type="slidenum">
              <a:rPr lang="en-GB" smtClean="0"/>
              <a:pPr/>
              <a:t>24</a:t>
            </a:fld>
            <a:endParaRPr lang="en-GB" dirty="0"/>
          </a:p>
        </p:txBody>
      </p:sp>
      <p:sp>
        <p:nvSpPr>
          <p:cNvPr id="84" name="Content Placeholder 83">
            <a:extLst>
              <a:ext uri="{FF2B5EF4-FFF2-40B4-BE49-F238E27FC236}">
                <a16:creationId xmlns:a16="http://schemas.microsoft.com/office/drawing/2014/main" id="{6D2924C2-BE15-E602-0DB5-C37233359DD8}"/>
              </a:ext>
            </a:extLst>
          </p:cNvPr>
          <p:cNvSpPr>
            <a:spLocks noGrp="1"/>
          </p:cNvSpPr>
          <p:nvPr>
            <p:ph sz="quarter" idx="15"/>
          </p:nvPr>
        </p:nvSpPr>
        <p:spPr/>
        <p:txBody>
          <a:bodyPr/>
          <a:lstStyle/>
          <a:p>
            <a:r>
              <a:rPr lang="en-GB" sz="1200" dirty="0">
                <a:solidFill>
                  <a:schemeClr val="tx2"/>
                </a:solidFill>
                <a:latin typeface="Arial" panose="020B0604020202020204" pitchFamily="34" charset="0"/>
              </a:rPr>
              <a:t>AEs, adverse events; DCO3, third data cut-off</a:t>
            </a:r>
          </a:p>
          <a:p>
            <a:r>
              <a:rPr lang="en-GB" sz="1200" dirty="0">
                <a:solidFill>
                  <a:schemeClr val="tx2"/>
                </a:solidFill>
              </a:rPr>
              <a:t>Clarke N, et al. </a:t>
            </a:r>
            <a:r>
              <a:rPr lang="it-IT" sz="1200" dirty="0">
                <a:solidFill>
                  <a:schemeClr val="tx2"/>
                </a:solidFill>
              </a:rPr>
              <a:t>J Clin Oncol 41, 2023 (suppl 6; abstr LBA16) (ASCO GU 2023 oral presentation)</a:t>
            </a:r>
            <a:endParaRPr lang="en-GB" sz="1200" dirty="0">
              <a:solidFill>
                <a:schemeClr val="tx2"/>
              </a:solidFill>
            </a:endParaRPr>
          </a:p>
        </p:txBody>
      </p:sp>
      <p:graphicFrame>
        <p:nvGraphicFramePr>
          <p:cNvPr id="27" name="Chart 26">
            <a:extLst>
              <a:ext uri="{FF2B5EF4-FFF2-40B4-BE49-F238E27FC236}">
                <a16:creationId xmlns:a16="http://schemas.microsoft.com/office/drawing/2014/main" id="{6D45565D-F28A-4A00-B2CE-40113965D9D0}"/>
              </a:ext>
            </a:extLst>
          </p:cNvPr>
          <p:cNvGraphicFramePr/>
          <p:nvPr>
            <p:extLst>
              <p:ext uri="{D42A27DB-BD31-4B8C-83A1-F6EECF244321}">
                <p14:modId xmlns:p14="http://schemas.microsoft.com/office/powerpoint/2010/main" val="675142174"/>
              </p:ext>
            </p:extLst>
          </p:nvPr>
        </p:nvGraphicFramePr>
        <p:xfrm>
          <a:off x="6475692" y="1275214"/>
          <a:ext cx="4290818" cy="40779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a:extLst>
              <a:ext uri="{FF2B5EF4-FFF2-40B4-BE49-F238E27FC236}">
                <a16:creationId xmlns:a16="http://schemas.microsoft.com/office/drawing/2014/main" id="{2296626F-158F-4B4A-A0C5-234F5C6E327E}"/>
              </a:ext>
            </a:extLst>
          </p:cNvPr>
          <p:cNvGraphicFramePr/>
          <p:nvPr>
            <p:extLst>
              <p:ext uri="{D42A27DB-BD31-4B8C-83A1-F6EECF244321}">
                <p14:modId xmlns:p14="http://schemas.microsoft.com/office/powerpoint/2010/main" val="1140102136"/>
              </p:ext>
            </p:extLst>
          </p:nvPr>
        </p:nvGraphicFramePr>
        <p:xfrm>
          <a:off x="595681" y="1268760"/>
          <a:ext cx="5941434" cy="4085249"/>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84780E69-4D56-4CDF-96DB-F7CCF5651F9C}"/>
              </a:ext>
            </a:extLst>
          </p:cNvPr>
          <p:cNvSpPr txBox="1"/>
          <p:nvPr/>
        </p:nvSpPr>
        <p:spPr>
          <a:xfrm>
            <a:off x="1927537" y="1763598"/>
            <a:ext cx="565632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dirty="0">
                <a:ln>
                  <a:noFill/>
                </a:ln>
                <a:solidFill>
                  <a:srgbClr val="000000"/>
                </a:solidFill>
                <a:effectLst/>
                <a:uLnTx/>
                <a:uFillTx/>
                <a:latin typeface="Arial Narrow" panose="020B0606020202030204" pitchFamily="34" charset="0"/>
                <a:ea typeface="+mn-ea"/>
                <a:cs typeface="Arial"/>
                <a:sym typeface="Arial"/>
              </a:rPr>
              <a:t>*</a:t>
            </a:r>
          </a:p>
        </p:txBody>
      </p:sp>
      <p:sp>
        <p:nvSpPr>
          <p:cNvPr id="2" name="TextBox 1">
            <a:extLst>
              <a:ext uri="{FF2B5EF4-FFF2-40B4-BE49-F238E27FC236}">
                <a16:creationId xmlns:a16="http://schemas.microsoft.com/office/drawing/2014/main" id="{D20E6361-E684-4C62-8369-FE65AEEFDF3E}"/>
              </a:ext>
            </a:extLst>
          </p:cNvPr>
          <p:cNvSpPr txBox="1"/>
          <p:nvPr/>
        </p:nvSpPr>
        <p:spPr>
          <a:xfrm>
            <a:off x="5947338" y="4348681"/>
            <a:ext cx="3802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dirty="0">
                <a:ln>
                  <a:noFill/>
                </a:ln>
                <a:solidFill>
                  <a:prstClr val="black"/>
                </a:solidFill>
                <a:effectLst/>
                <a:uLnTx/>
                <a:uFillTx/>
                <a:latin typeface="Arial" panose="020B0604020202020204"/>
                <a:ea typeface="+mn-ea"/>
                <a:cs typeface="+mn-cs"/>
              </a:rPr>
              <a:t>2.5</a:t>
            </a:r>
          </a:p>
        </p:txBody>
      </p:sp>
      <p:sp>
        <p:nvSpPr>
          <p:cNvPr id="46" name="TextBox 45">
            <a:extLst>
              <a:ext uri="{FF2B5EF4-FFF2-40B4-BE49-F238E27FC236}">
                <a16:creationId xmlns:a16="http://schemas.microsoft.com/office/drawing/2014/main" id="{4F75C3B5-926E-4F1C-B8EF-60AF5A69328E}"/>
              </a:ext>
            </a:extLst>
          </p:cNvPr>
          <p:cNvSpPr txBox="1"/>
          <p:nvPr/>
        </p:nvSpPr>
        <p:spPr>
          <a:xfrm>
            <a:off x="5968071" y="3333016"/>
            <a:ext cx="3802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dirty="0">
                <a:ln>
                  <a:noFill/>
                </a:ln>
                <a:solidFill>
                  <a:prstClr val="black"/>
                </a:solidFill>
                <a:effectLst/>
                <a:uLnTx/>
                <a:uFillTx/>
                <a:latin typeface="Arial" panose="020B0604020202020204"/>
                <a:ea typeface="+mn-ea"/>
                <a:cs typeface="+mn-cs"/>
              </a:rPr>
              <a:t>3.8</a:t>
            </a:r>
          </a:p>
        </p:txBody>
      </p:sp>
      <p:sp>
        <p:nvSpPr>
          <p:cNvPr id="47" name="TextBox 46">
            <a:extLst>
              <a:ext uri="{FF2B5EF4-FFF2-40B4-BE49-F238E27FC236}">
                <a16:creationId xmlns:a16="http://schemas.microsoft.com/office/drawing/2014/main" id="{6048AFDF-A678-4066-8021-8A16590ECD73}"/>
              </a:ext>
            </a:extLst>
          </p:cNvPr>
          <p:cNvSpPr txBox="1"/>
          <p:nvPr/>
        </p:nvSpPr>
        <p:spPr>
          <a:xfrm>
            <a:off x="6621689" y="3550874"/>
            <a:ext cx="3802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dirty="0">
                <a:ln>
                  <a:noFill/>
                </a:ln>
                <a:effectLst/>
                <a:uLnTx/>
                <a:uFillTx/>
                <a:latin typeface="Arial" panose="020B0604020202020204"/>
                <a:ea typeface="+mn-ea"/>
                <a:cs typeface="+mn-cs"/>
              </a:rPr>
              <a:t>0.5</a:t>
            </a:r>
          </a:p>
        </p:txBody>
      </p:sp>
      <p:sp>
        <p:nvSpPr>
          <p:cNvPr id="48" name="TextBox 47">
            <a:extLst>
              <a:ext uri="{FF2B5EF4-FFF2-40B4-BE49-F238E27FC236}">
                <a16:creationId xmlns:a16="http://schemas.microsoft.com/office/drawing/2014/main" id="{E3C69B7D-2ADD-4923-ADC8-9643D9076177}"/>
              </a:ext>
            </a:extLst>
          </p:cNvPr>
          <p:cNvSpPr txBox="1"/>
          <p:nvPr/>
        </p:nvSpPr>
        <p:spPr>
          <a:xfrm>
            <a:off x="6594917" y="3137247"/>
            <a:ext cx="3802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dirty="0">
                <a:ln>
                  <a:noFill/>
                </a:ln>
                <a:effectLst/>
                <a:uLnTx/>
                <a:uFillTx/>
                <a:latin typeface="Arial" panose="020B0604020202020204"/>
                <a:ea typeface="+mn-ea"/>
                <a:cs typeface="+mn-cs"/>
              </a:rPr>
              <a:t>0.3</a:t>
            </a:r>
          </a:p>
        </p:txBody>
      </p:sp>
      <p:sp>
        <p:nvSpPr>
          <p:cNvPr id="6" name="TextBox 5">
            <a:extLst>
              <a:ext uri="{FF2B5EF4-FFF2-40B4-BE49-F238E27FC236}">
                <a16:creationId xmlns:a16="http://schemas.microsoft.com/office/drawing/2014/main" id="{269E6A4D-E8C2-0DB5-1797-BF8DF195AAD3}"/>
              </a:ext>
            </a:extLst>
          </p:cNvPr>
          <p:cNvSpPr txBox="1"/>
          <p:nvPr/>
        </p:nvSpPr>
        <p:spPr>
          <a:xfrm>
            <a:off x="5686859" y="5229200"/>
            <a:ext cx="19127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Proportion of patients (%)</a:t>
            </a:r>
          </a:p>
        </p:txBody>
      </p:sp>
      <p:sp>
        <p:nvSpPr>
          <p:cNvPr id="70" name="Rectangle 69">
            <a:extLst>
              <a:ext uri="{FF2B5EF4-FFF2-40B4-BE49-F238E27FC236}">
                <a16:creationId xmlns:a16="http://schemas.microsoft.com/office/drawing/2014/main" id="{779E44B2-5F92-0D86-E6FD-39582D335066}"/>
              </a:ext>
            </a:extLst>
          </p:cNvPr>
          <p:cNvSpPr/>
          <p:nvPr/>
        </p:nvSpPr>
        <p:spPr>
          <a:xfrm>
            <a:off x="10496872" y="2959641"/>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71" name="TextBox 70">
            <a:extLst>
              <a:ext uri="{FF2B5EF4-FFF2-40B4-BE49-F238E27FC236}">
                <a16:creationId xmlns:a16="http://schemas.microsoft.com/office/drawing/2014/main" id="{1638924B-984C-B4B0-5617-8A2A1E6EDCDB}"/>
              </a:ext>
            </a:extLst>
          </p:cNvPr>
          <p:cNvSpPr txBox="1"/>
          <p:nvPr/>
        </p:nvSpPr>
        <p:spPr>
          <a:xfrm>
            <a:off x="10725007" y="2919073"/>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72" name="Rectangle 71">
            <a:extLst>
              <a:ext uri="{FF2B5EF4-FFF2-40B4-BE49-F238E27FC236}">
                <a16:creationId xmlns:a16="http://schemas.microsoft.com/office/drawing/2014/main" id="{533279F0-E334-B3E1-1439-4A20932F811B}"/>
              </a:ext>
            </a:extLst>
          </p:cNvPr>
          <p:cNvSpPr/>
          <p:nvPr/>
        </p:nvSpPr>
        <p:spPr>
          <a:xfrm>
            <a:off x="10496872" y="3468083"/>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73" name="TextBox 72">
            <a:extLst>
              <a:ext uri="{FF2B5EF4-FFF2-40B4-BE49-F238E27FC236}">
                <a16:creationId xmlns:a16="http://schemas.microsoft.com/office/drawing/2014/main" id="{C77A12E4-3479-8360-B561-61176C862E19}"/>
              </a:ext>
            </a:extLst>
          </p:cNvPr>
          <p:cNvSpPr txBox="1"/>
          <p:nvPr/>
        </p:nvSpPr>
        <p:spPr>
          <a:xfrm>
            <a:off x="10702514" y="3421297"/>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74" name="Rectangle 73">
            <a:extLst>
              <a:ext uri="{FF2B5EF4-FFF2-40B4-BE49-F238E27FC236}">
                <a16:creationId xmlns:a16="http://schemas.microsoft.com/office/drawing/2014/main" id="{4C762769-A1AF-593B-BE3B-90B7B59F9E18}"/>
              </a:ext>
            </a:extLst>
          </p:cNvPr>
          <p:cNvSpPr/>
          <p:nvPr/>
        </p:nvSpPr>
        <p:spPr>
          <a:xfrm>
            <a:off x="10496872" y="3213862"/>
            <a:ext cx="189699" cy="183427"/>
          </a:xfrm>
          <a:prstGeom prst="rect">
            <a:avLst/>
          </a:prstGeom>
          <a:solidFill>
            <a:schemeClr val="tx2">
              <a:alpha val="3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85B1BE1B-6CF4-C419-1DBE-06E115A4C003}"/>
              </a:ext>
            </a:extLst>
          </p:cNvPr>
          <p:cNvSpPr txBox="1"/>
          <p:nvPr/>
        </p:nvSpPr>
        <p:spPr>
          <a:xfrm>
            <a:off x="10702514" y="3167076"/>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All grade</a:t>
            </a:r>
          </a:p>
        </p:txBody>
      </p:sp>
      <p:sp>
        <p:nvSpPr>
          <p:cNvPr id="76" name="Rectangle 75">
            <a:extLst>
              <a:ext uri="{FF2B5EF4-FFF2-40B4-BE49-F238E27FC236}">
                <a16:creationId xmlns:a16="http://schemas.microsoft.com/office/drawing/2014/main" id="{5B62C7C0-1F32-78B9-4308-F6A5E0AB3A95}"/>
              </a:ext>
            </a:extLst>
          </p:cNvPr>
          <p:cNvSpPr/>
          <p:nvPr/>
        </p:nvSpPr>
        <p:spPr>
          <a:xfrm>
            <a:off x="10496872" y="3722303"/>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77" name="TextBox 76">
            <a:extLst>
              <a:ext uri="{FF2B5EF4-FFF2-40B4-BE49-F238E27FC236}">
                <a16:creationId xmlns:a16="http://schemas.microsoft.com/office/drawing/2014/main" id="{94F53CB7-33BB-405F-E17A-F5B145D3758E}"/>
              </a:ext>
            </a:extLst>
          </p:cNvPr>
          <p:cNvSpPr txBox="1"/>
          <p:nvPr/>
        </p:nvSpPr>
        <p:spPr>
          <a:xfrm>
            <a:off x="10702514" y="3675517"/>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All grade</a:t>
            </a:r>
          </a:p>
        </p:txBody>
      </p:sp>
      <p:sp>
        <p:nvSpPr>
          <p:cNvPr id="78" name="Text Placeholder 77">
            <a:extLst>
              <a:ext uri="{FF2B5EF4-FFF2-40B4-BE49-F238E27FC236}">
                <a16:creationId xmlns:a16="http://schemas.microsoft.com/office/drawing/2014/main" id="{3FB64154-F6DE-58A5-524B-BC8C78647A99}"/>
              </a:ext>
            </a:extLst>
          </p:cNvPr>
          <p:cNvSpPr>
            <a:spLocks noGrp="1"/>
          </p:cNvSpPr>
          <p:nvPr>
            <p:ph type="body" idx="1"/>
          </p:nvPr>
        </p:nvSpPr>
        <p:spPr>
          <a:xfrm>
            <a:off x="609600" y="910800"/>
            <a:ext cx="11463064" cy="317225"/>
          </a:xfrm>
        </p:spPr>
        <p:txBody>
          <a:bodyPr/>
          <a:lstStyle/>
          <a:p>
            <a:r>
              <a:rPr lang="en-GB" spc="60" dirty="0"/>
              <a:t>Consistent with the known safety profiles of abiraterone and olaparib</a:t>
            </a:r>
          </a:p>
        </p:txBody>
      </p:sp>
      <p:sp>
        <p:nvSpPr>
          <p:cNvPr id="85" name="Segnaposto testo 81">
            <a:extLst>
              <a:ext uri="{FF2B5EF4-FFF2-40B4-BE49-F238E27FC236}">
                <a16:creationId xmlns:a16="http://schemas.microsoft.com/office/drawing/2014/main" id="{95B47ECC-87A9-1FB9-2CBB-A04128C39A42}"/>
              </a:ext>
            </a:extLst>
          </p:cNvPr>
          <p:cNvSpPr txBox="1">
            <a:spLocks/>
          </p:cNvSpPr>
          <p:nvPr/>
        </p:nvSpPr>
        <p:spPr>
          <a:xfrm>
            <a:off x="619201" y="5819962"/>
            <a:ext cx="11225946" cy="300780"/>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Arial" panose="020B0604020202020204"/>
                <a:ea typeface="+mn-ea"/>
                <a:cs typeface="Arial Narrow"/>
              </a:rPr>
              <a:t>DCO3: 12 October 2022. Safety was assessed through the reporting of AEs according to NCI CTCAE v4.03 and laboratory assessments. *Grouped term anaemia category includes anaemia, decreased haemoglobin level, decreased red-cell count, decreased haematocrit level, erythropenia, macrocytic anaemia, normochromic anaemia, normochromic normocytic anaemia and normocytic anaemia.</a:t>
            </a:r>
          </a:p>
        </p:txBody>
      </p:sp>
      <p:sp>
        <p:nvSpPr>
          <p:cNvPr id="96" name="TextBox 95">
            <a:extLst>
              <a:ext uri="{FF2B5EF4-FFF2-40B4-BE49-F238E27FC236}">
                <a16:creationId xmlns:a16="http://schemas.microsoft.com/office/drawing/2014/main" id="{095DBC37-C82A-6076-C621-895B80BCC0C6}"/>
              </a:ext>
            </a:extLst>
          </p:cNvPr>
          <p:cNvSpPr txBox="1"/>
          <p:nvPr/>
        </p:nvSpPr>
        <p:spPr>
          <a:xfrm>
            <a:off x="2412993" y="1283458"/>
            <a:ext cx="403267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Abiraterone + olaparib (N=398)</a:t>
            </a:r>
          </a:p>
        </p:txBody>
      </p:sp>
      <p:sp>
        <p:nvSpPr>
          <p:cNvPr id="97" name="TextBox 96">
            <a:extLst>
              <a:ext uri="{FF2B5EF4-FFF2-40B4-BE49-F238E27FC236}">
                <a16:creationId xmlns:a16="http://schemas.microsoft.com/office/drawing/2014/main" id="{70F9133F-0E27-3D95-F1BB-62022E1A8C3A}"/>
              </a:ext>
            </a:extLst>
          </p:cNvPr>
          <p:cNvSpPr txBox="1"/>
          <p:nvPr/>
        </p:nvSpPr>
        <p:spPr>
          <a:xfrm>
            <a:off x="6567969" y="1283458"/>
            <a:ext cx="40326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Abiraterone + placebo (N=396)</a:t>
            </a:r>
          </a:p>
        </p:txBody>
      </p:sp>
      <p:sp>
        <p:nvSpPr>
          <p:cNvPr id="98" name="Rounded Rectangle 97">
            <a:extLst>
              <a:ext uri="{FF2B5EF4-FFF2-40B4-BE49-F238E27FC236}">
                <a16:creationId xmlns:a16="http://schemas.microsoft.com/office/drawing/2014/main" id="{9C969912-1D91-0F8C-9440-D50F5DE8C2EB}"/>
              </a:ext>
            </a:extLst>
          </p:cNvPr>
          <p:cNvSpPr/>
          <p:nvPr/>
        </p:nvSpPr>
        <p:spPr>
          <a:xfrm>
            <a:off x="619201" y="5471142"/>
            <a:ext cx="10960024" cy="317326"/>
          </a:xfrm>
          <a:prstGeom prst="roundRect">
            <a:avLst>
              <a:gd name="adj" fmla="val 2110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Pulmonary embolism (7.3% vs 2.3%) and cardiac failure events (1.8% vs 1.8%) were similar to earlier data cut-offs</a:t>
            </a:r>
          </a:p>
        </p:txBody>
      </p:sp>
    </p:spTree>
    <p:extLst>
      <p:ext uri="{BB962C8B-B14F-4D97-AF65-F5344CB8AC3E}">
        <p14:creationId xmlns:p14="http://schemas.microsoft.com/office/powerpoint/2010/main" val="377336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TALAPRO-2: A Randomised, Double-blind, Placebo‑Controlled Study</a:t>
            </a:r>
          </a:p>
        </p:txBody>
      </p:sp>
      <p:sp>
        <p:nvSpPr>
          <p:cNvPr id="11" name="Content Placeholder 10">
            <a:extLst>
              <a:ext uri="{FF2B5EF4-FFF2-40B4-BE49-F238E27FC236}">
                <a16:creationId xmlns:a16="http://schemas.microsoft.com/office/drawing/2014/main" id="{8237A7AF-B4A9-952F-D48B-9C170411DC5B}"/>
              </a:ext>
            </a:extLst>
          </p:cNvPr>
          <p:cNvSpPr>
            <a:spLocks noGrp="1"/>
          </p:cNvSpPr>
          <p:nvPr>
            <p:ph sz="quarter" idx="15"/>
          </p:nvPr>
        </p:nvSpPr>
        <p:spPr>
          <a:xfrm>
            <a:off x="620183" y="6356351"/>
            <a:ext cx="10804409" cy="365125"/>
          </a:xfrm>
        </p:spPr>
        <p:txBody>
          <a:bodyPr anchor="b" anchorCtr="0"/>
          <a:lstStyle/>
          <a:p>
            <a:r>
              <a:rPr lang="en-GB" sz="1000" dirty="0">
                <a:solidFill>
                  <a:schemeClr val="tx2"/>
                </a:solidFill>
              </a:rPr>
              <a:t>ATM, ataxia-telangiectasia gene; ATR, ataxia telangiectasia and Rad3 related; BICR, blinded independent central review; BRCA, breast cancer gene; CDK12, cyclin dependent kinase 12; CHEK2, checkpoint kinase 2; ECOG, Eastern Cooperative Oncology Group; HRR, homologous recombination repair; HRRm, HRR mutation; NBN, nibrin; ORR, objective response rate; PALB2, partner and localizer of BRCA2; PFS2, time to second progression; rPFS, radiographic progression-free survival</a:t>
            </a:r>
          </a:p>
          <a:p>
            <a:r>
              <a:rPr lang="en-GB" sz="1000" dirty="0">
                <a:solidFill>
                  <a:schemeClr val="tx2"/>
                </a:solidFill>
              </a:rPr>
              <a:t>Agarwal N, et al. </a:t>
            </a:r>
            <a:r>
              <a:rPr lang="it-IT" sz="1000" dirty="0">
                <a:solidFill>
                  <a:schemeClr val="tx2"/>
                </a:solidFill>
              </a:rPr>
              <a:t>J Clin Oncol 41, 2023 (suppl 6; abstr LBA17) (ASCO GU 2023 oral presentation)</a:t>
            </a:r>
            <a:endParaRPr lang="en-GB" sz="1000" dirty="0">
              <a:solidFill>
                <a:schemeClr val="tx2"/>
              </a:solidFill>
            </a:endParaRPr>
          </a:p>
        </p:txBody>
      </p:sp>
      <p:sp>
        <p:nvSpPr>
          <p:cNvPr id="5" name="Slide Number Placeholder 4">
            <a:extLst>
              <a:ext uri="{FF2B5EF4-FFF2-40B4-BE49-F238E27FC236}">
                <a16:creationId xmlns:a16="http://schemas.microsoft.com/office/drawing/2014/main" id="{75932161-57AF-C8BF-B271-DCF733260205}"/>
              </a:ext>
            </a:extLst>
          </p:cNvPr>
          <p:cNvSpPr>
            <a:spLocks noGrp="1"/>
          </p:cNvSpPr>
          <p:nvPr>
            <p:ph type="sldNum" sz="quarter" idx="4"/>
          </p:nvPr>
        </p:nvSpPr>
        <p:spPr/>
        <p:txBody>
          <a:bodyPr/>
          <a:lstStyle/>
          <a:p>
            <a:fld id="{7ADE861D-9CBA-455D-ADE6-C9707D229674}" type="slidenum">
              <a:rPr lang="en-GB" smtClean="0"/>
              <a:pPr/>
              <a:t>25</a:t>
            </a:fld>
            <a:endParaRPr lang="en-GB" dirty="0"/>
          </a:p>
        </p:txBody>
      </p:sp>
      <p:sp>
        <p:nvSpPr>
          <p:cNvPr id="16" name="Rounded Rectangle 12">
            <a:extLst>
              <a:ext uri="{FF2B5EF4-FFF2-40B4-BE49-F238E27FC236}">
                <a16:creationId xmlns:a16="http://schemas.microsoft.com/office/drawing/2014/main" id="{FA433111-D7C5-CF77-86C9-04D16C497042}"/>
              </a:ext>
            </a:extLst>
          </p:cNvPr>
          <p:cNvSpPr/>
          <p:nvPr/>
        </p:nvSpPr>
        <p:spPr>
          <a:xfrm>
            <a:off x="4690874" y="1339738"/>
            <a:ext cx="2592000" cy="1234451"/>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Talazoparib 0.5 mg* + enzalutamide 160 mg,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once daily</a:t>
            </a:r>
          </a:p>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(n=402)</a:t>
            </a:r>
          </a:p>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900" b="1"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(*0.35 mg daily if moderate renal impairment)</a:t>
            </a:r>
          </a:p>
        </p:txBody>
      </p:sp>
      <p:sp>
        <p:nvSpPr>
          <p:cNvPr id="17" name="Line 5">
            <a:extLst>
              <a:ext uri="{FF2B5EF4-FFF2-40B4-BE49-F238E27FC236}">
                <a16:creationId xmlns:a16="http://schemas.microsoft.com/office/drawing/2014/main" id="{A74DB205-A328-E92B-F979-3A1A90894D27}"/>
              </a:ext>
            </a:extLst>
          </p:cNvPr>
          <p:cNvSpPr>
            <a:spLocks noChangeShapeType="1"/>
          </p:cNvSpPr>
          <p:nvPr/>
        </p:nvSpPr>
        <p:spPr bwMode="auto">
          <a:xfrm>
            <a:off x="3579764" y="2703683"/>
            <a:ext cx="394713"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ounded Rectangle 14">
            <a:extLst>
              <a:ext uri="{FF2B5EF4-FFF2-40B4-BE49-F238E27FC236}">
                <a16:creationId xmlns:a16="http://schemas.microsoft.com/office/drawing/2014/main" id="{220AB3A6-7FDD-F491-4427-1349B42F9CF4}"/>
              </a:ext>
            </a:extLst>
          </p:cNvPr>
          <p:cNvSpPr/>
          <p:nvPr/>
        </p:nvSpPr>
        <p:spPr>
          <a:xfrm>
            <a:off x="623887" y="1339738"/>
            <a:ext cx="3084358" cy="2017253"/>
          </a:xfrm>
          <a:prstGeom prst="roundRect">
            <a:avLst>
              <a:gd name="adj" fmla="val 925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Patient population:</a:t>
            </a:r>
          </a:p>
          <a:p>
            <a:pPr marL="174625" marR="0" lvl="0" indent="-174625" algn="l" defTabSz="457200" rtl="0" eaLnBrk="1" fontAlgn="auto" latinLnBrk="0" hangingPunct="1">
              <a:lnSpc>
                <a:spcPct val="100000"/>
              </a:lnSpc>
              <a:spcBef>
                <a:spcPts val="0"/>
              </a:spcBef>
              <a:spcAft>
                <a:spcPts val="0"/>
              </a:spcAft>
              <a:buClr>
                <a:schemeClr val="accent1"/>
              </a:buClr>
              <a:buSzTx/>
              <a:buFont typeface="Arial"/>
              <a:buChar char="•"/>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First-line mCRPC</a:t>
            </a:r>
          </a:p>
          <a:p>
            <a:pPr marL="174625" marR="0" lvl="0" indent="-174625" algn="l" defTabSz="457200" rtl="0" eaLnBrk="1" fontAlgn="auto" latinLnBrk="0" hangingPunct="1">
              <a:lnSpc>
                <a:spcPct val="100000"/>
              </a:lnSpc>
              <a:spcBef>
                <a:spcPts val="0"/>
              </a:spcBef>
              <a:spcAft>
                <a:spcPts val="0"/>
              </a:spcAft>
              <a:buClr>
                <a:schemeClr val="accent1"/>
              </a:buClr>
              <a:buSzTx/>
              <a:buFont typeface="Arial"/>
              <a:buChar char="•"/>
              <a:tabLst/>
              <a:defRPr/>
            </a:pPr>
            <a:r>
              <a:rPr lang="en-GB" sz="1200" dirty="0">
                <a:solidFill>
                  <a:srgbClr val="000000"/>
                </a:solidFill>
                <a:latin typeface="Arial" panose="020B0604020202020204" pitchFamily="34" charset="0"/>
                <a:ea typeface="ＭＳ Ｐゴシック" charset="-128"/>
                <a:cs typeface="Arial" panose="020B0604020202020204" pitchFamily="34" charset="0"/>
              </a:rPr>
              <a:t>ECOG performance status (PS) </a:t>
            </a:r>
            <a:br>
              <a:rPr lang="en-GB" sz="1200" dirty="0">
                <a:solidFill>
                  <a:srgbClr val="000000"/>
                </a:solidFill>
                <a:latin typeface="Arial" panose="020B0604020202020204" pitchFamily="34" charset="0"/>
                <a:ea typeface="ＭＳ Ｐゴシック" charset="-128"/>
                <a:cs typeface="Arial" panose="020B0604020202020204" pitchFamily="34" charset="0"/>
              </a:rPr>
            </a:br>
            <a:r>
              <a:rPr lang="en-GB" sz="1200" dirty="0">
                <a:solidFill>
                  <a:srgbClr val="000000"/>
                </a:solidFill>
                <a:latin typeface="Arial" panose="020B0604020202020204" pitchFamily="34" charset="0"/>
                <a:ea typeface="ＭＳ Ｐゴシック" charset="-128"/>
                <a:cs typeface="Arial" panose="020B0604020202020204" pitchFamily="34" charset="0"/>
              </a:rPr>
              <a:t>0 or 1</a:t>
            </a: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9525" marR="0" lvl="0" indent="0" algn="l" defTabSz="457200" rtl="0" eaLnBrk="1" fontAlgn="auto" latinLnBrk="0" hangingPunct="1">
              <a:lnSpc>
                <a:spcPct val="100000"/>
              </a:lnSpc>
              <a:spcBef>
                <a:spcPts val="1200"/>
              </a:spcBef>
              <a:spcAft>
                <a:spcPts val="0"/>
              </a:spcAft>
              <a:buClr>
                <a:srgbClr val="03C74F"/>
              </a:buClr>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ＭＳ Ｐゴシック" charset="-128"/>
                <a:cs typeface="Arial" panose="020B0604020202020204" pitchFamily="34" charset="0"/>
              </a:rPr>
              <a:t>Stratification factors:</a:t>
            </a:r>
          </a:p>
          <a:p>
            <a:pPr marL="180975" marR="0" lvl="0" indent="-1714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Prior abiraterone</a:t>
            </a:r>
            <a:r>
              <a:rPr kumimoji="0" lang="en-GB" sz="1200" b="0" i="0" u="none" strike="noStrike" kern="1200" cap="none" spc="0" normalizeH="0" baseline="3000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a:t>
            </a: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or docetaxel in castration-sensitive setting (yes vs no)</a:t>
            </a:r>
          </a:p>
          <a:p>
            <a:pPr marL="180975" marR="0" lvl="0" indent="-1714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HRR gene alteration status (deficient vs nondeficient or unknown)</a:t>
            </a: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9" name="Rounded Rectangle 12">
            <a:extLst>
              <a:ext uri="{FF2B5EF4-FFF2-40B4-BE49-F238E27FC236}">
                <a16:creationId xmlns:a16="http://schemas.microsoft.com/office/drawing/2014/main" id="{8119CB38-B726-BF3D-1C29-2CEAC0EF59D1}"/>
              </a:ext>
            </a:extLst>
          </p:cNvPr>
          <p:cNvSpPr/>
          <p:nvPr/>
        </p:nvSpPr>
        <p:spPr>
          <a:xfrm>
            <a:off x="4690874" y="2890229"/>
            <a:ext cx="2592000" cy="1145628"/>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Placebo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 160 mg, </a:t>
            </a:r>
            <a:b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once daily</a:t>
            </a:r>
            <a:endParaRPr lang="en-GB" sz="1300" b="1" dirty="0">
              <a:solidFill>
                <a:srgbClr val="FFFFFF"/>
              </a:solidFill>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(n=403)</a:t>
            </a:r>
          </a:p>
        </p:txBody>
      </p:sp>
      <p:sp>
        <p:nvSpPr>
          <p:cNvPr id="23" name="Line 5">
            <a:extLst>
              <a:ext uri="{FF2B5EF4-FFF2-40B4-BE49-F238E27FC236}">
                <a16:creationId xmlns:a16="http://schemas.microsoft.com/office/drawing/2014/main" id="{9A1B4846-8A7A-451D-59EA-95C56F35D396}"/>
              </a:ext>
            </a:extLst>
          </p:cNvPr>
          <p:cNvSpPr>
            <a:spLocks noChangeShapeType="1"/>
          </p:cNvSpPr>
          <p:nvPr/>
        </p:nvSpPr>
        <p:spPr bwMode="auto">
          <a:xfrm>
            <a:off x="4239948" y="1956963"/>
            <a:ext cx="450926"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Line 5">
            <a:extLst>
              <a:ext uri="{FF2B5EF4-FFF2-40B4-BE49-F238E27FC236}">
                <a16:creationId xmlns:a16="http://schemas.microsoft.com/office/drawing/2014/main" id="{F91187AF-B035-9084-3924-59F15CF7F716}"/>
              </a:ext>
            </a:extLst>
          </p:cNvPr>
          <p:cNvSpPr>
            <a:spLocks noChangeShapeType="1"/>
          </p:cNvSpPr>
          <p:nvPr/>
        </p:nvSpPr>
        <p:spPr bwMode="auto">
          <a:xfrm rot="16200000">
            <a:off x="3475800" y="2710800"/>
            <a:ext cx="1530000" cy="0"/>
          </a:xfrm>
          <a:prstGeom prst="line">
            <a:avLst/>
          </a:prstGeom>
          <a:noFill/>
          <a:ln w="27686"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Rounded Rectangle 14">
            <a:extLst>
              <a:ext uri="{FF2B5EF4-FFF2-40B4-BE49-F238E27FC236}">
                <a16:creationId xmlns:a16="http://schemas.microsoft.com/office/drawing/2014/main" id="{42CD8BF0-17C7-F87A-A631-6B539DA3E4D7}"/>
              </a:ext>
            </a:extLst>
          </p:cNvPr>
          <p:cNvSpPr/>
          <p:nvPr/>
        </p:nvSpPr>
        <p:spPr>
          <a:xfrm>
            <a:off x="7680176" y="1339738"/>
            <a:ext cx="3899049" cy="2696119"/>
          </a:xfrm>
          <a:prstGeom prst="roundRect">
            <a:avLst>
              <a:gd name="adj" fmla="val 7166"/>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Primary endpoint:</a:t>
            </a:r>
          </a:p>
          <a:p>
            <a:pPr marR="0" lvl="0" algn="l" defTabSz="457200" rtl="0" eaLnBrk="1" fontAlgn="auto" latinLnBrk="0" hangingPunct="1">
              <a:lnSpc>
                <a:spcPct val="100000"/>
              </a:lnSpc>
              <a:spcBef>
                <a:spcPts val="0"/>
              </a:spcBef>
              <a:spcAft>
                <a:spcPts val="0"/>
              </a:spcAft>
              <a:buClr>
                <a:srgbClr val="FFFFFF"/>
              </a:buClr>
              <a:buSzTx/>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Radiographic progression-free survival (rPFS) </a:t>
            </a:r>
            <a:b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b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by blinded independent central review (BICR)</a:t>
            </a:r>
            <a:b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br>
            <a:endParaRPr kumimoji="0" lang="en-GB" sz="10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Key secondary endpoint:</a:t>
            </a: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Overall survival (alpha </a:t>
            </a:r>
            <a:r>
              <a:rPr lang="en-GB" sz="1200" dirty="0">
                <a:solidFill>
                  <a:srgbClr val="FFFFFF"/>
                </a:solidFill>
                <a:latin typeface="Arial" panose="020B0604020202020204" pitchFamily="34" charset="0"/>
                <a:ea typeface="ＭＳ Ｐゴシック" charset="-128"/>
                <a:cs typeface="Arial" panose="020B0604020202020204" pitchFamily="34" charset="0"/>
              </a:rPr>
              <a:t>protected</a:t>
            </a: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a:t>
            </a:r>
            <a:b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br>
            <a:endParaRPr kumimoji="0" lang="en-GB" sz="10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
                <a:srgbClr val="03C74F"/>
              </a:buClr>
              <a:buSzTx/>
              <a:buFontTx/>
              <a:buNone/>
              <a:tabLs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Other secondary endpoints:</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Time to cytotoxic chemotherapy</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lang="en-GB" sz="1200" dirty="0">
                <a:solidFill>
                  <a:srgbClr val="FFFFFF"/>
                </a:solidFill>
                <a:latin typeface="Arial" panose="020B0604020202020204" pitchFamily="34" charset="0"/>
                <a:ea typeface="ＭＳ Ｐゴシック" charset="-128"/>
                <a:cs typeface="Arial" panose="020B0604020202020204" pitchFamily="34" charset="0"/>
              </a:rPr>
              <a:t>PFS2 by investigator assessment</a:t>
            </a:r>
            <a:r>
              <a:rPr lang="en-GB" sz="1200" baseline="30000" dirty="0">
                <a:solidFill>
                  <a:srgbClr val="FFFFFF"/>
                </a:solidFill>
                <a:latin typeface="Arial" panose="020B0604020202020204" pitchFamily="34" charset="0"/>
                <a:ea typeface="ＭＳ Ｐゴシック" charset="-128"/>
                <a:cs typeface="Arial" panose="020B0604020202020204" pitchFamily="34" charset="0"/>
              </a:rPr>
              <a:t>b</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Objective response rate (ORR)</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lang="en-GB" sz="1200" dirty="0">
                <a:solidFill>
                  <a:srgbClr val="FFFFFF"/>
                </a:solidFill>
                <a:latin typeface="Arial" panose="020B0604020202020204" pitchFamily="34" charset="0"/>
                <a:ea typeface="ＭＳ Ｐゴシック" charset="-128"/>
                <a:cs typeface="Arial" panose="020B0604020202020204" pitchFamily="34" charset="0"/>
              </a:rPr>
              <a:t>Patient-reported outcomes</a:t>
            </a:r>
          </a:p>
          <a:p>
            <a:pPr marL="174625" marR="0" lvl="0" indent="-174625"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2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Safety</a:t>
            </a:r>
          </a:p>
          <a:p>
            <a:pPr marR="0" lvl="0" algn="ctr" defTabSz="457200" rtl="0" eaLnBrk="1" fontAlgn="auto" latinLnBrk="0" hangingPunct="1">
              <a:lnSpc>
                <a:spcPct val="100000"/>
              </a:lnSpc>
              <a:spcBef>
                <a:spcPts val="0"/>
              </a:spcBef>
              <a:spcAft>
                <a:spcPts val="0"/>
              </a:spcAft>
              <a:buClr>
                <a:srgbClr val="FFFFFF"/>
              </a:buClr>
              <a:buSzTx/>
              <a:tabLst/>
              <a:defRPr/>
            </a:pPr>
            <a:r>
              <a:rPr lang="en-GB" sz="1100" dirty="0">
                <a:solidFill>
                  <a:srgbClr val="FFFFFF"/>
                </a:solidFill>
                <a:latin typeface="Arial" panose="020B0604020202020204" pitchFamily="34" charset="0"/>
                <a:ea typeface="ＭＳ Ｐゴシック" charset="-128"/>
                <a:cs typeface="Arial" panose="020B0604020202020204" pitchFamily="34" charset="0"/>
              </a:rPr>
              <a:t>(Data cut-off: August 16, 2022)</a:t>
            </a:r>
            <a:endParaRPr kumimoji="0" lang="en-GB" sz="11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2F4C6D78-0F40-D80A-2ADC-E898F0265507}"/>
              </a:ext>
            </a:extLst>
          </p:cNvPr>
          <p:cNvSpPr/>
          <p:nvPr/>
        </p:nvSpPr>
        <p:spPr>
          <a:xfrm>
            <a:off x="3917103" y="2380881"/>
            <a:ext cx="645604" cy="64560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t>
            </a:r>
          </a:p>
          <a:p>
            <a:pPr algn="ctr" fontAlgn="base">
              <a:lnSpc>
                <a:spcPct val="90000"/>
              </a:lnSpc>
              <a:spcBef>
                <a:spcPct val="0"/>
              </a:spcBef>
              <a:spcAft>
                <a:spcPct val="0"/>
              </a:spcAft>
              <a:defRPr/>
            </a:pPr>
            <a:r>
              <a:rPr kumimoji="0" lang="en-GB" sz="1200" b="1"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1:1</a:t>
            </a:r>
            <a:endParaRPr kumimoji="0" lang="en-GB" sz="1200" b="1"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126C08F-DA38-7C7A-3126-9DF01FE0218E}"/>
              </a:ext>
            </a:extLst>
          </p:cNvPr>
          <p:cNvSpPr txBox="1"/>
          <p:nvPr/>
        </p:nvSpPr>
        <p:spPr>
          <a:xfrm>
            <a:off x="4690874" y="2645255"/>
            <a:ext cx="557845"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(N=805)</a:t>
            </a:r>
          </a:p>
        </p:txBody>
      </p:sp>
      <p:sp>
        <p:nvSpPr>
          <p:cNvPr id="30" name="Segnaposto testo 81">
            <a:extLst>
              <a:ext uri="{FF2B5EF4-FFF2-40B4-BE49-F238E27FC236}">
                <a16:creationId xmlns:a16="http://schemas.microsoft.com/office/drawing/2014/main" id="{30CEAC5C-3486-9607-5379-A63D83085C5B}"/>
              </a:ext>
            </a:extLst>
          </p:cNvPr>
          <p:cNvSpPr txBox="1">
            <a:spLocks/>
          </p:cNvSpPr>
          <p:nvPr/>
        </p:nvSpPr>
        <p:spPr>
          <a:xfrm>
            <a:off x="619201" y="5288460"/>
            <a:ext cx="11225946" cy="300780"/>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300"/>
              </a:spcAft>
              <a:buClrTx/>
              <a:buSzTx/>
              <a:buFontTx/>
              <a:buNone/>
              <a:tabLst/>
              <a:defRPr/>
            </a:pPr>
            <a:r>
              <a:rPr kumimoji="0" lang="en-GB" sz="900" b="1" i="0" u="none" strike="noStrike" kern="1200" cap="none" spc="0" normalizeH="0" baseline="0" dirty="0">
                <a:ln>
                  <a:noFill/>
                </a:ln>
                <a:solidFill>
                  <a:schemeClr val="tx1"/>
                </a:solidFill>
                <a:effectLst/>
                <a:uLnTx/>
                <a:uFillTx/>
                <a:latin typeface="Arial" panose="020B0604020202020204"/>
                <a:ea typeface="+mn-ea"/>
                <a:cs typeface="Arial Narrow"/>
              </a:rPr>
              <a:t>To maintain the overall type I error at or below 1-sided 0.025, alpha for rPFS by BICR was split equally between the all-comers and forthcoming molecularly selected cohort (1-sided alpha of 0.0125 </a:t>
            </a:r>
            <a:br>
              <a:rPr kumimoji="0" lang="en-GB" sz="900" b="1" i="0" u="none" strike="noStrike" kern="1200" cap="none" spc="0" normalizeH="0" baseline="0" dirty="0">
                <a:ln>
                  <a:noFill/>
                </a:ln>
                <a:solidFill>
                  <a:schemeClr val="tx1"/>
                </a:solidFill>
                <a:effectLst/>
                <a:uLnTx/>
                <a:uFillTx/>
                <a:latin typeface="Arial" panose="020B0604020202020204"/>
                <a:ea typeface="+mn-ea"/>
                <a:cs typeface="Arial Narrow"/>
              </a:rPr>
            </a:br>
            <a:r>
              <a:rPr kumimoji="0" lang="en-GB" sz="900" b="1" i="0" u="none" strike="noStrike" kern="1200" cap="none" spc="0" normalizeH="0" baseline="0" dirty="0">
                <a:ln>
                  <a:noFill/>
                </a:ln>
                <a:solidFill>
                  <a:schemeClr val="tx1"/>
                </a:solidFill>
                <a:effectLst/>
                <a:uLnTx/>
                <a:uFillTx/>
                <a:latin typeface="Arial" panose="020B0604020202020204"/>
                <a:ea typeface="+mn-ea"/>
                <a:cs typeface="Arial Narrow"/>
              </a:rPr>
              <a:t>for each). If the rPFS showed statistically significant improvement, overall survival was tested in the hierarchical stepwise procedure to preserve the overall type I error</a:t>
            </a:r>
          </a:p>
          <a:p>
            <a:pPr marL="0" marR="0" lvl="0" indent="0" algn="l" defTabSz="914400" rtl="0" eaLnBrk="1" fontAlgn="base" latinLnBrk="0" hangingPunct="1">
              <a:lnSpc>
                <a:spcPct val="100000"/>
              </a:lnSpc>
              <a:spcBef>
                <a:spcPts val="0"/>
              </a:spcBef>
              <a:spcAft>
                <a:spcPts val="300"/>
              </a:spcAft>
              <a:buClrTx/>
              <a:buSzTx/>
              <a:buFontTx/>
              <a:buNone/>
              <a:tabLst/>
              <a:defRPr/>
            </a:pPr>
            <a:r>
              <a:rPr lang="en-GB" sz="900" baseline="30000" dirty="0">
                <a:solidFill>
                  <a:schemeClr val="tx1"/>
                </a:solidFill>
                <a:latin typeface="Arial" panose="020B0604020202020204"/>
                <a:cs typeface="Arial Narrow"/>
              </a:rPr>
              <a:t>a</a:t>
            </a:r>
            <a:r>
              <a:rPr lang="en-GB" sz="900" dirty="0">
                <a:solidFill>
                  <a:schemeClr val="tx1"/>
                </a:solidFill>
                <a:latin typeface="Arial" panose="020B0604020202020204"/>
                <a:cs typeface="Arial Narrow"/>
              </a:rPr>
              <a:t> Two patients in each treatment arm received prior orteronel </a:t>
            </a:r>
            <a:br>
              <a:rPr lang="en-GB" sz="900" dirty="0">
                <a:solidFill>
                  <a:schemeClr val="tx1"/>
                </a:solidFill>
                <a:latin typeface="Arial" panose="020B0604020202020204"/>
                <a:cs typeface="Arial Narrow"/>
              </a:rPr>
            </a:br>
            <a:r>
              <a:rPr lang="en-GB" sz="900" baseline="30000" dirty="0">
                <a:solidFill>
                  <a:schemeClr val="tx1"/>
                </a:solidFill>
                <a:latin typeface="Arial" panose="020B0604020202020204"/>
                <a:cs typeface="Arial Narrow"/>
              </a:rPr>
              <a:t>b</a:t>
            </a:r>
            <a:r>
              <a:rPr lang="en-GB" sz="900" dirty="0">
                <a:solidFill>
                  <a:schemeClr val="tx1"/>
                </a:solidFill>
                <a:latin typeface="Arial" panose="020B0604020202020204"/>
                <a:cs typeface="Arial Narrow"/>
              </a:rPr>
              <a:t> Time from randomisation to the date of documented progression on the first subsequent antineoplastic therapy or death from any cause, whichever occurred first</a:t>
            </a:r>
            <a:endParaRPr kumimoji="0" lang="en-GB" sz="900" b="0" i="0" u="none" strike="noStrike" kern="1200" cap="none" spc="0" normalizeH="0" baseline="0" dirty="0">
              <a:ln>
                <a:noFill/>
              </a:ln>
              <a:solidFill>
                <a:schemeClr val="tx1"/>
              </a:solidFill>
              <a:effectLst/>
              <a:uLnTx/>
              <a:uFillTx/>
              <a:latin typeface="Arial" panose="020B0604020202020204"/>
              <a:ea typeface="+mn-ea"/>
              <a:cs typeface="Arial Narrow"/>
            </a:endParaRPr>
          </a:p>
        </p:txBody>
      </p:sp>
      <p:sp>
        <p:nvSpPr>
          <p:cNvPr id="32" name="Rounded Rectangle 31">
            <a:extLst>
              <a:ext uri="{FF2B5EF4-FFF2-40B4-BE49-F238E27FC236}">
                <a16:creationId xmlns:a16="http://schemas.microsoft.com/office/drawing/2014/main" id="{FB5BF355-4E21-16D5-FDEB-E681C3D27089}"/>
              </a:ext>
            </a:extLst>
          </p:cNvPr>
          <p:cNvSpPr/>
          <p:nvPr/>
        </p:nvSpPr>
        <p:spPr>
          <a:xfrm>
            <a:off x="619201" y="4869160"/>
            <a:ext cx="10960024" cy="317326"/>
          </a:xfrm>
          <a:prstGeom prst="roundRect">
            <a:avLst>
              <a:gd name="adj" fmla="val 2110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en-GB" sz="1400" b="0" i="0" u="none" strike="noStrike" kern="1200" cap="none" spc="0" normalizeH="0" baseline="0" dirty="0">
                <a:ln>
                  <a:noFill/>
                </a:ln>
                <a:solidFill>
                  <a:prstClr val="black"/>
                </a:solidFill>
                <a:effectLst/>
                <a:uLnTx/>
                <a:uFillTx/>
                <a:latin typeface="Arial" panose="020B0604020202020204"/>
                <a:ea typeface="+mn-ea"/>
                <a:cs typeface="+mn-cs"/>
              </a:rPr>
              <a:t>Results are </a:t>
            </a:r>
            <a:r>
              <a:rPr kumimoji="0" lang="en-GB" sz="1400" b="0" i="0" u="none" strike="noStrike" kern="1200" cap="none" spc="0" normalizeH="0" baseline="0" dirty="0" err="1">
                <a:ln>
                  <a:noFill/>
                </a:ln>
                <a:solidFill>
                  <a:prstClr val="black"/>
                </a:solidFill>
                <a:effectLst/>
                <a:uLnTx/>
                <a:uFillTx/>
                <a:latin typeface="Arial" panose="020B0604020202020204"/>
                <a:ea typeface="+mn-ea"/>
                <a:cs typeface="+mn-cs"/>
              </a:rPr>
              <a:t>repoprted</a:t>
            </a:r>
            <a:r>
              <a:rPr kumimoji="0" lang="en-GB" sz="1400" b="0" i="0" u="none" strike="noStrike" kern="1200" cap="none" spc="0" normalizeH="0" baseline="0" dirty="0">
                <a:ln>
                  <a:noFill/>
                </a:ln>
                <a:solidFill>
                  <a:prstClr val="black"/>
                </a:solidFill>
                <a:effectLst/>
                <a:uLnTx/>
                <a:uFillTx/>
                <a:latin typeface="Arial" panose="020B0604020202020204"/>
                <a:ea typeface="+mn-ea"/>
                <a:cs typeface="+mn-cs"/>
              </a:rPr>
              <a:t> only from the all-comers cohort of men unselected for HRR gene alterations</a:t>
            </a:r>
          </a:p>
        </p:txBody>
      </p:sp>
      <p:sp>
        <p:nvSpPr>
          <p:cNvPr id="33" name="Line 5">
            <a:extLst>
              <a:ext uri="{FF2B5EF4-FFF2-40B4-BE49-F238E27FC236}">
                <a16:creationId xmlns:a16="http://schemas.microsoft.com/office/drawing/2014/main" id="{FC9B2479-7CFB-AFB8-4F92-02E1393CDA0A}"/>
              </a:ext>
            </a:extLst>
          </p:cNvPr>
          <p:cNvSpPr>
            <a:spLocks noChangeShapeType="1"/>
          </p:cNvSpPr>
          <p:nvPr/>
        </p:nvSpPr>
        <p:spPr bwMode="auto">
          <a:xfrm>
            <a:off x="4239948" y="3463043"/>
            <a:ext cx="450926"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414C5A67-8BA5-A09F-FBCA-B46950B5E330}"/>
              </a:ext>
            </a:extLst>
          </p:cNvPr>
          <p:cNvSpPr txBox="1"/>
          <p:nvPr/>
        </p:nvSpPr>
        <p:spPr>
          <a:xfrm>
            <a:off x="880092" y="3477401"/>
            <a:ext cx="1752083" cy="153888"/>
          </a:xfrm>
          <a:prstGeom prst="rect">
            <a:avLst/>
          </a:prstGeom>
          <a:noFill/>
        </p:spPr>
        <p:txBody>
          <a:bodyPr wrap="none" lIns="0" tIns="0" rIns="0" bIns="0" rtlCol="0">
            <a:spAutoFit/>
          </a:bodyPr>
          <a:lstStyle/>
          <a:p>
            <a:pPr algn="l"/>
            <a:r>
              <a:rPr lang="en-GB" sz="1000" b="1" dirty="0">
                <a:solidFill>
                  <a:schemeClr val="accent5">
                    <a:lumMod val="50000"/>
                  </a:schemeClr>
                </a:solidFill>
                <a:latin typeface="Arial" panose="020B0604020202020204" pitchFamily="34" charset="0"/>
                <a:ea typeface="Aileron" charset="0"/>
                <a:cs typeface="Arial" panose="020B0604020202020204" pitchFamily="34" charset="0"/>
              </a:rPr>
              <a:t>All comers (Cohort 1), N=805</a:t>
            </a:r>
          </a:p>
        </p:txBody>
      </p:sp>
      <p:sp>
        <p:nvSpPr>
          <p:cNvPr id="35" name="Right Brace 34">
            <a:extLst>
              <a:ext uri="{FF2B5EF4-FFF2-40B4-BE49-F238E27FC236}">
                <a16:creationId xmlns:a16="http://schemas.microsoft.com/office/drawing/2014/main" id="{05B5735E-38EA-9173-6602-69E12E14EA31}"/>
              </a:ext>
            </a:extLst>
          </p:cNvPr>
          <p:cNvSpPr/>
          <p:nvPr/>
        </p:nvSpPr>
        <p:spPr>
          <a:xfrm rot="5400000">
            <a:off x="2621961" y="3773699"/>
            <a:ext cx="184666" cy="1561226"/>
          </a:xfrm>
          <a:prstGeom prst="rightBrace">
            <a:avLst>
              <a:gd name="adj1" fmla="val 37637"/>
              <a:gd name="adj2" fmla="val 50000"/>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6" name="Right Brace 35">
            <a:extLst>
              <a:ext uri="{FF2B5EF4-FFF2-40B4-BE49-F238E27FC236}">
                <a16:creationId xmlns:a16="http://schemas.microsoft.com/office/drawing/2014/main" id="{66F1EF1E-2116-FCD8-2B88-9EEFFFD7AA3F}"/>
              </a:ext>
            </a:extLst>
          </p:cNvPr>
          <p:cNvSpPr/>
          <p:nvPr/>
        </p:nvSpPr>
        <p:spPr>
          <a:xfrm rot="16200000" flipV="1">
            <a:off x="1685441" y="2763315"/>
            <a:ext cx="184666" cy="1921157"/>
          </a:xfrm>
          <a:prstGeom prst="rightBrace">
            <a:avLst>
              <a:gd name="adj1" fmla="val 37637"/>
              <a:gd name="adj2" fmla="val 50000"/>
            </a:avLst>
          </a:prstGeom>
          <a:ln>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37" name="Rounded Rectangle 12">
            <a:extLst>
              <a:ext uri="{FF2B5EF4-FFF2-40B4-BE49-F238E27FC236}">
                <a16:creationId xmlns:a16="http://schemas.microsoft.com/office/drawing/2014/main" id="{344577A8-121A-E840-F524-C81E6CEAE8EF}"/>
              </a:ext>
            </a:extLst>
          </p:cNvPr>
          <p:cNvSpPr/>
          <p:nvPr/>
        </p:nvSpPr>
        <p:spPr>
          <a:xfrm>
            <a:off x="817196" y="3867174"/>
            <a:ext cx="1383007" cy="547497"/>
          </a:xfrm>
          <a:prstGeom prst="roundRect">
            <a:avLst>
              <a:gd name="adj" fmla="val 20249"/>
            </a:avLst>
          </a:prstGeom>
          <a:solidFill>
            <a:schemeClr val="accent5">
              <a:lumMod val="75000"/>
            </a:schemeClr>
          </a:solidFill>
          <a:ln w="28575">
            <a:solidFill>
              <a:schemeClr val="accent5">
                <a:lumMod val="75000"/>
              </a:scheme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251999"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Nondeficient</a:t>
            </a:r>
            <a:b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or unknown</a:t>
            </a:r>
            <a:b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N=636</a:t>
            </a:r>
          </a:p>
        </p:txBody>
      </p:sp>
      <p:sp>
        <p:nvSpPr>
          <p:cNvPr id="38" name="Rounded Rectangle 12">
            <a:extLst>
              <a:ext uri="{FF2B5EF4-FFF2-40B4-BE49-F238E27FC236}">
                <a16:creationId xmlns:a16="http://schemas.microsoft.com/office/drawing/2014/main" id="{A3B5B718-FC19-BEAA-2473-1EB3F0F42AE0}"/>
              </a:ext>
            </a:extLst>
          </p:cNvPr>
          <p:cNvSpPr/>
          <p:nvPr/>
        </p:nvSpPr>
        <p:spPr>
          <a:xfrm>
            <a:off x="2650444" y="3867174"/>
            <a:ext cx="844463" cy="547497"/>
          </a:xfrm>
          <a:prstGeom prst="roundRect">
            <a:avLst>
              <a:gd name="adj" fmla="val 20249"/>
            </a:avLst>
          </a:prstGeom>
          <a:solidFill>
            <a:schemeClr val="bg2">
              <a:lumMod val="50000"/>
            </a:schemeClr>
          </a:solidFill>
          <a:ln w="28575">
            <a:solidFill>
              <a:schemeClr val="bg2">
                <a:lumMod val="50000"/>
              </a:scheme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90488" marR="0" lvl="0" algn="ctr" defTabSz="457200" rtl="0" eaLnBrk="1" fontAlgn="base" latinLnBrk="0" hangingPunct="1">
              <a:lnSpc>
                <a:spcPct val="100000"/>
              </a:lnSpc>
              <a:spcBef>
                <a:spcPts val="600"/>
              </a:spcBef>
              <a:spcAft>
                <a:spcPct val="0"/>
              </a:spcAft>
              <a:buClrTx/>
              <a:buSzTx/>
              <a:buFontTx/>
              <a:buNone/>
              <a:defRPr/>
            </a:pPr>
            <a:r>
              <a:rPr kumimoji="0" lang="en-GB" sz="11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HRRm</a:t>
            </a:r>
            <a:br>
              <a:rPr kumimoji="0" lang="en-GB" sz="11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N=230</a:t>
            </a:r>
          </a:p>
        </p:txBody>
      </p:sp>
      <p:sp>
        <p:nvSpPr>
          <p:cNvPr id="39" name="Rounded Rectangle 12">
            <a:extLst>
              <a:ext uri="{FF2B5EF4-FFF2-40B4-BE49-F238E27FC236}">
                <a16:creationId xmlns:a16="http://schemas.microsoft.com/office/drawing/2014/main" id="{0FC9D1FD-0000-2A5A-76E5-EBEF1A5AD4E4}"/>
              </a:ext>
            </a:extLst>
          </p:cNvPr>
          <p:cNvSpPr/>
          <p:nvPr/>
        </p:nvSpPr>
        <p:spPr>
          <a:xfrm>
            <a:off x="1968214" y="3867174"/>
            <a:ext cx="835695" cy="547497"/>
          </a:xfrm>
          <a:prstGeom prst="roundRect">
            <a:avLst>
              <a:gd name="adj" fmla="val 20249"/>
            </a:avLst>
          </a:prstGeom>
          <a:solidFill>
            <a:schemeClr val="bg2">
              <a:lumMod val="90000"/>
            </a:schemeClr>
          </a:solidFill>
          <a:ln w="28575">
            <a:solidFill>
              <a:schemeClr val="bg2">
                <a:lumMod val="50000"/>
              </a:schemeClr>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HRRm</a:t>
            </a:r>
            <a:b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N=169</a:t>
            </a:r>
          </a:p>
        </p:txBody>
      </p:sp>
      <p:sp>
        <p:nvSpPr>
          <p:cNvPr id="40" name="TextBox 39">
            <a:extLst>
              <a:ext uri="{FF2B5EF4-FFF2-40B4-BE49-F238E27FC236}">
                <a16:creationId xmlns:a16="http://schemas.microsoft.com/office/drawing/2014/main" id="{716A6BA9-6CC3-74B9-44A9-3ABD5A6B9561}"/>
              </a:ext>
            </a:extLst>
          </p:cNvPr>
          <p:cNvSpPr txBox="1"/>
          <p:nvPr/>
        </p:nvSpPr>
        <p:spPr>
          <a:xfrm>
            <a:off x="1819016" y="4685113"/>
            <a:ext cx="1790555" cy="153888"/>
          </a:xfrm>
          <a:prstGeom prst="rect">
            <a:avLst/>
          </a:prstGeom>
          <a:noFill/>
        </p:spPr>
        <p:txBody>
          <a:bodyPr wrap="none" lIns="0" tIns="0" rIns="0" bIns="0" rtlCol="0">
            <a:spAutoFit/>
          </a:bodyPr>
          <a:lstStyle/>
          <a:p>
            <a:pPr algn="l"/>
            <a:r>
              <a:rPr lang="en-GB" sz="1000" b="1" dirty="0">
                <a:solidFill>
                  <a:schemeClr val="bg2">
                    <a:lumMod val="50000"/>
                  </a:schemeClr>
                </a:solidFill>
                <a:latin typeface="Arial" panose="020B0604020202020204" pitchFamily="34" charset="0"/>
                <a:ea typeface="Aileron" charset="0"/>
                <a:cs typeface="Arial" panose="020B0604020202020204" pitchFamily="34" charset="0"/>
              </a:rPr>
              <a:t>HRRm only (Cohort 2), N=399</a:t>
            </a:r>
          </a:p>
        </p:txBody>
      </p:sp>
      <p:sp>
        <p:nvSpPr>
          <p:cNvPr id="41" name="TextBox 40">
            <a:extLst>
              <a:ext uri="{FF2B5EF4-FFF2-40B4-BE49-F238E27FC236}">
                <a16:creationId xmlns:a16="http://schemas.microsoft.com/office/drawing/2014/main" id="{9C6FACA1-368C-3991-06A9-28AB85D8B12E}"/>
              </a:ext>
            </a:extLst>
          </p:cNvPr>
          <p:cNvSpPr txBox="1"/>
          <p:nvPr/>
        </p:nvSpPr>
        <p:spPr>
          <a:xfrm>
            <a:off x="4642457" y="4240727"/>
            <a:ext cx="6933821" cy="553998"/>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Samples </a:t>
            </a:r>
            <a:r>
              <a:rPr lang="en-GB" sz="1200" b="1" u="sng" dirty="0">
                <a:latin typeface="Arial" panose="020B0604020202020204" pitchFamily="34" charset="0"/>
                <a:ea typeface="Aileron" charset="0"/>
                <a:cs typeface="Arial" panose="020B0604020202020204" pitchFamily="34" charset="0"/>
              </a:rPr>
              <a:t>prospectively assessed</a:t>
            </a:r>
            <a:r>
              <a:rPr lang="en-GB" sz="1200" b="1" dirty="0">
                <a:latin typeface="Arial" panose="020B0604020202020204" pitchFamily="34" charset="0"/>
                <a:ea typeface="Aileron" charset="0"/>
                <a:cs typeface="Arial" panose="020B0604020202020204" pitchFamily="34" charset="0"/>
              </a:rPr>
              <a:t> for HRR gene alterations (</a:t>
            </a:r>
            <a:r>
              <a:rPr lang="en-GB" sz="1200" b="1" i="1" dirty="0">
                <a:latin typeface="Arial" panose="020B0604020202020204" pitchFamily="34" charset="0"/>
                <a:ea typeface="Aileron" charset="0"/>
                <a:cs typeface="Arial" panose="020B0604020202020204" pitchFamily="34" charset="0"/>
              </a:rPr>
              <a:t>BRCA1</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BRCA2</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PALB2</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ATM</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ATR</a:t>
            </a:r>
            <a:r>
              <a:rPr lang="en-GB" sz="1200" b="1" dirty="0">
                <a:latin typeface="Arial" panose="020B0604020202020204" pitchFamily="34" charset="0"/>
                <a:ea typeface="Aileron" charset="0"/>
                <a:cs typeface="Arial" panose="020B0604020202020204" pitchFamily="34" charset="0"/>
              </a:rPr>
              <a:t>, </a:t>
            </a:r>
            <a:br>
              <a:rPr lang="en-GB" sz="1200" b="1" dirty="0">
                <a:latin typeface="Arial" panose="020B0604020202020204" pitchFamily="34" charset="0"/>
                <a:ea typeface="Aileron" charset="0"/>
                <a:cs typeface="Arial" panose="020B0604020202020204" pitchFamily="34" charset="0"/>
              </a:rPr>
            </a:br>
            <a:r>
              <a:rPr lang="en-GB" sz="1200" b="1" i="1" dirty="0">
                <a:latin typeface="Arial" panose="020B0604020202020204" pitchFamily="34" charset="0"/>
                <a:ea typeface="Aileron" charset="0"/>
                <a:cs typeface="Arial" panose="020B0604020202020204" pitchFamily="34" charset="0"/>
              </a:rPr>
              <a:t>CHEK2</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FANCA</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RAD51C</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NBN</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MOH1</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MRE11A</a:t>
            </a:r>
            <a:r>
              <a:rPr lang="en-GB" sz="1200" b="1" dirty="0">
                <a:latin typeface="Arial" panose="020B0604020202020204" pitchFamily="34" charset="0"/>
                <a:ea typeface="Aileron" charset="0"/>
                <a:cs typeface="Arial" panose="020B0604020202020204" pitchFamily="34" charset="0"/>
              </a:rPr>
              <a:t>, </a:t>
            </a:r>
            <a:r>
              <a:rPr lang="en-GB" sz="1200" b="1" i="1" dirty="0">
                <a:latin typeface="Arial" panose="020B0604020202020204" pitchFamily="34" charset="0"/>
                <a:ea typeface="Aileron" charset="0"/>
                <a:cs typeface="Arial" panose="020B0604020202020204" pitchFamily="34" charset="0"/>
              </a:rPr>
              <a:t>CDK12</a:t>
            </a:r>
            <a:r>
              <a:rPr lang="en-GB" sz="1200" b="1" dirty="0">
                <a:latin typeface="Arial" panose="020B0604020202020204" pitchFamily="34" charset="0"/>
                <a:ea typeface="Aileron" charset="0"/>
                <a:cs typeface="Arial" panose="020B0604020202020204" pitchFamily="34" charset="0"/>
              </a:rPr>
              <a:t>) using FoundationOne</a:t>
            </a:r>
            <a:r>
              <a:rPr lang="en-GB" sz="1200" b="1" baseline="30000" dirty="0">
                <a:latin typeface="Arial" panose="020B0604020202020204" pitchFamily="34" charset="0"/>
                <a:ea typeface="Aileron" charset="0"/>
                <a:cs typeface="Arial" panose="020B0604020202020204" pitchFamily="34" charset="0"/>
              </a:rPr>
              <a:t>®</a:t>
            </a:r>
            <a:r>
              <a:rPr lang="en-GB" sz="1200" b="1" dirty="0">
                <a:latin typeface="Arial" panose="020B0604020202020204" pitchFamily="34" charset="0"/>
                <a:ea typeface="Aileron" charset="0"/>
                <a:cs typeface="Arial" panose="020B0604020202020204" pitchFamily="34" charset="0"/>
              </a:rPr>
              <a:t>CDx and/or</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FoundationOne</a:t>
            </a:r>
            <a:r>
              <a:rPr lang="en-GB" sz="1200" b="1" baseline="30000" dirty="0">
                <a:latin typeface="Arial" panose="020B0604020202020204" pitchFamily="34" charset="0"/>
                <a:ea typeface="Aileron" charset="0"/>
                <a:cs typeface="Arial" panose="020B0604020202020204" pitchFamily="34" charset="0"/>
              </a:rPr>
              <a:t>®</a:t>
            </a:r>
            <a:r>
              <a:rPr lang="en-GB" sz="1200" b="1" dirty="0">
                <a:latin typeface="Arial" panose="020B0604020202020204" pitchFamily="34" charset="0"/>
                <a:ea typeface="Aileron" charset="0"/>
                <a:cs typeface="Arial" panose="020B0604020202020204" pitchFamily="34" charset="0"/>
              </a:rPr>
              <a:t>Liquid CDx</a:t>
            </a:r>
          </a:p>
        </p:txBody>
      </p:sp>
    </p:spTree>
    <p:extLst>
      <p:ext uri="{BB962C8B-B14F-4D97-AF65-F5344CB8AC3E}">
        <p14:creationId xmlns:p14="http://schemas.microsoft.com/office/powerpoint/2010/main" val="112292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B5AD27F-6E76-0EAB-756B-0806FC34ABA0}"/>
              </a:ext>
            </a:extLst>
          </p:cNvPr>
          <p:cNvSpPr>
            <a:spLocks noGrp="1"/>
          </p:cNvSpPr>
          <p:nvPr>
            <p:ph type="body" idx="1"/>
          </p:nvPr>
        </p:nvSpPr>
        <p:spPr>
          <a:xfrm>
            <a:off x="609600" y="910800"/>
            <a:ext cx="10972800" cy="702470"/>
          </a:xfrm>
        </p:spPr>
        <p:txBody>
          <a:bodyPr/>
          <a:lstStyle/>
          <a:p>
            <a:r>
              <a:rPr lang="en-GB" dirty="0"/>
              <a:t>Treatment with talazoparib plus enzalutamide resulted in a 37% reduced risk of progression or death</a:t>
            </a:r>
          </a:p>
        </p:txBody>
      </p:sp>
      <p:sp>
        <p:nvSpPr>
          <p:cNvPr id="2" name="Title 1"/>
          <p:cNvSpPr>
            <a:spLocks noGrp="1"/>
          </p:cNvSpPr>
          <p:nvPr>
            <p:ph type="title"/>
          </p:nvPr>
        </p:nvSpPr>
        <p:spPr/>
        <p:txBody>
          <a:bodyPr/>
          <a:lstStyle/>
          <a:p>
            <a:r>
              <a:rPr lang="en-GB" dirty="0"/>
              <a:t>TALAPRO-2 Primary Endpoint: </a:t>
            </a:r>
            <a:r>
              <a:rPr lang="en-GB" cap="none" dirty="0"/>
              <a:t>r</a:t>
            </a:r>
            <a:r>
              <a:rPr lang="en-GB" dirty="0"/>
              <a:t>PFS by BICR</a:t>
            </a:r>
          </a:p>
        </p:txBody>
      </p:sp>
      <p:sp>
        <p:nvSpPr>
          <p:cNvPr id="5" name="Slide Number Placeholder 4">
            <a:extLst>
              <a:ext uri="{FF2B5EF4-FFF2-40B4-BE49-F238E27FC236}">
                <a16:creationId xmlns:a16="http://schemas.microsoft.com/office/drawing/2014/main" id="{79A37F63-7FD7-1F26-380A-F41BD77984AB}"/>
              </a:ext>
            </a:extLst>
          </p:cNvPr>
          <p:cNvSpPr>
            <a:spLocks noGrp="1"/>
          </p:cNvSpPr>
          <p:nvPr>
            <p:ph type="sldNum" sz="quarter" idx="4"/>
          </p:nvPr>
        </p:nvSpPr>
        <p:spPr/>
        <p:txBody>
          <a:bodyPr/>
          <a:lstStyle/>
          <a:p>
            <a:fld id="{7ADE861D-9CBA-455D-ADE6-C9707D229674}" type="slidenum">
              <a:rPr lang="en-GB" smtClean="0"/>
              <a:pPr/>
              <a:t>26</a:t>
            </a:fld>
            <a:endParaRPr lang="en-GB" dirty="0"/>
          </a:p>
        </p:txBody>
      </p:sp>
      <p:sp>
        <p:nvSpPr>
          <p:cNvPr id="14" name="Content Placeholder 13">
            <a:extLst>
              <a:ext uri="{FF2B5EF4-FFF2-40B4-BE49-F238E27FC236}">
                <a16:creationId xmlns:a16="http://schemas.microsoft.com/office/drawing/2014/main" id="{C10A3028-69BF-4DFB-73F1-AA0924E747F7}"/>
              </a:ext>
            </a:extLst>
          </p:cNvPr>
          <p:cNvSpPr>
            <a:spLocks noGrp="1"/>
          </p:cNvSpPr>
          <p:nvPr>
            <p:ph sz="quarter" idx="15"/>
          </p:nvPr>
        </p:nvSpPr>
        <p:spPr>
          <a:xfrm>
            <a:off x="620183" y="6356351"/>
            <a:ext cx="10804409" cy="365125"/>
          </a:xfrm>
        </p:spPr>
        <p:txBody>
          <a:bodyPr anchor="b" anchorCtr="0"/>
          <a:lstStyle/>
          <a:p>
            <a:r>
              <a:rPr lang="en-GB" dirty="0">
                <a:solidFill>
                  <a:schemeClr val="tx2"/>
                </a:solidFill>
              </a:rPr>
              <a:t>BICR, blinded independent central review; CI, confidence interval; ENZA, enzalutamide; HR, hazard ratio; NR, not reached; PBO, placebo; rPFS, radiographic progression-free survival; TALA, talazoparib</a:t>
            </a:r>
          </a:p>
          <a:p>
            <a:r>
              <a:rPr lang="en-GB" dirty="0">
                <a:solidFill>
                  <a:schemeClr val="tx2"/>
                </a:solidFill>
              </a:rPr>
              <a:t>Agarwal A, et al. </a:t>
            </a:r>
            <a:r>
              <a:rPr lang="it-IT" dirty="0">
                <a:solidFill>
                  <a:schemeClr val="tx2"/>
                </a:solidFill>
              </a:rPr>
              <a:t>J Clin Oncol 41, 2023 (suppl 6; abstr LBA17) (ASCO GU 2023 oral presentation)</a:t>
            </a:r>
          </a:p>
        </p:txBody>
      </p:sp>
      <p:sp>
        <p:nvSpPr>
          <p:cNvPr id="20" name="Segnaposto testo 81">
            <a:extLst>
              <a:ext uri="{FF2B5EF4-FFF2-40B4-BE49-F238E27FC236}">
                <a16:creationId xmlns:a16="http://schemas.microsoft.com/office/drawing/2014/main" id="{20231545-9DE8-C902-AF07-9B789BD25461}"/>
              </a:ext>
            </a:extLst>
          </p:cNvPr>
          <p:cNvSpPr txBox="1">
            <a:spLocks/>
          </p:cNvSpPr>
          <p:nvPr/>
        </p:nvSpPr>
        <p:spPr>
          <a:xfrm>
            <a:off x="619201" y="5865610"/>
            <a:ext cx="11225946" cy="183249"/>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Arial" panose="020B0604020202020204"/>
                <a:ea typeface="+mn-ea"/>
                <a:cs typeface="Arial Narrow"/>
              </a:rPr>
              <a:t>Stratified hazard ratios (HRs) and 2-sided p values are reported throughout this presentation unless otherwise stated</a:t>
            </a:r>
          </a:p>
        </p:txBody>
      </p:sp>
      <p:sp>
        <p:nvSpPr>
          <p:cNvPr id="21" name="Rounded Rectangle 20">
            <a:extLst>
              <a:ext uri="{FF2B5EF4-FFF2-40B4-BE49-F238E27FC236}">
                <a16:creationId xmlns:a16="http://schemas.microsoft.com/office/drawing/2014/main" id="{2C315858-CF49-5335-9A2A-6707BFC9CE3C}"/>
              </a:ext>
            </a:extLst>
          </p:cNvPr>
          <p:cNvSpPr/>
          <p:nvPr/>
        </p:nvSpPr>
        <p:spPr>
          <a:xfrm>
            <a:off x="619201" y="5441847"/>
            <a:ext cx="10960024" cy="317326"/>
          </a:xfrm>
          <a:prstGeom prst="roundRect">
            <a:avLst>
              <a:gd name="adj" fmla="val 2110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 consistent treatment effect was seen for investigator-assessed rPFS: HR 0.64 (95% CI, 0.50-0.81); P&lt;0.001</a:t>
            </a:r>
          </a:p>
        </p:txBody>
      </p:sp>
      <p:graphicFrame>
        <p:nvGraphicFramePr>
          <p:cNvPr id="23" name="Table 5">
            <a:extLst>
              <a:ext uri="{FF2B5EF4-FFF2-40B4-BE49-F238E27FC236}">
                <a16:creationId xmlns:a16="http://schemas.microsoft.com/office/drawing/2014/main" id="{F3460BFC-BBAC-B850-6F20-AD96C86A46E0}"/>
              </a:ext>
            </a:extLst>
          </p:cNvPr>
          <p:cNvGraphicFramePr>
            <a:graphicFrameLocks noGrp="1"/>
          </p:cNvGraphicFramePr>
          <p:nvPr>
            <p:extLst>
              <p:ext uri="{D42A27DB-BD31-4B8C-83A1-F6EECF244321}">
                <p14:modId xmlns:p14="http://schemas.microsoft.com/office/powerpoint/2010/main" val="1603204330"/>
              </p:ext>
            </p:extLst>
          </p:nvPr>
        </p:nvGraphicFramePr>
        <p:xfrm>
          <a:off x="7392144" y="2054641"/>
          <a:ext cx="4392488" cy="1424160"/>
        </p:xfrm>
        <a:graphic>
          <a:graphicData uri="http://schemas.openxmlformats.org/drawingml/2006/table">
            <a:tbl>
              <a:tblPr>
                <a:tableStyleId>{5C22544A-7EE6-4342-B048-85BDC9FD1C3A}</a:tableStyleId>
              </a:tblPr>
              <a:tblGrid>
                <a:gridCol w="1481530">
                  <a:extLst>
                    <a:ext uri="{9D8B030D-6E8A-4147-A177-3AD203B41FA5}">
                      <a16:colId xmlns:a16="http://schemas.microsoft.com/office/drawing/2014/main" val="567805135"/>
                    </a:ext>
                  </a:extLst>
                </a:gridCol>
                <a:gridCol w="1455479">
                  <a:extLst>
                    <a:ext uri="{9D8B030D-6E8A-4147-A177-3AD203B41FA5}">
                      <a16:colId xmlns:a16="http://schemas.microsoft.com/office/drawing/2014/main" val="1587759811"/>
                    </a:ext>
                  </a:extLst>
                </a:gridCol>
                <a:gridCol w="1455479">
                  <a:extLst>
                    <a:ext uri="{9D8B030D-6E8A-4147-A177-3AD203B41FA5}">
                      <a16:colId xmlns:a16="http://schemas.microsoft.com/office/drawing/2014/main" val="1552239478"/>
                    </a:ext>
                  </a:extLst>
                </a:gridCol>
              </a:tblGrid>
              <a:tr h="253570">
                <a:tc>
                  <a:txBody>
                    <a:bodyPr/>
                    <a:lstStyle/>
                    <a:p>
                      <a:pPr>
                        <a:lnSpc>
                          <a:spcPct val="100000"/>
                        </a:lnSpc>
                      </a:pPr>
                      <a:endParaRPr lang="en-GB" sz="1200" b="0" i="0" dirty="0">
                        <a:latin typeface="Arial" panose="020B0604020202020204" pitchFamily="34" charset="0"/>
                      </a:endParaRPr>
                    </a:p>
                  </a:txBody>
                  <a:tcPr marL="0" marR="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dirty="0">
                          <a:solidFill>
                            <a:schemeClr val="bg1"/>
                          </a:solidFill>
                          <a:latin typeface="Arial" panose="020B0604020202020204" pitchFamily="34" charset="0"/>
                        </a:rPr>
                        <a:t>TALA + ENZA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dirty="0">
                          <a:solidFill>
                            <a:schemeClr val="bg1"/>
                          </a:solidFill>
                          <a:latin typeface="Arial" panose="020B0604020202020204" pitchFamily="34" charset="0"/>
                        </a:rPr>
                        <a:t>(N=402)</a:t>
                      </a:r>
                    </a:p>
                  </a:txBody>
                  <a:tcPr marL="0" marR="0" marT="36000" marB="3600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PBO + ENZA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(N=403)</a:t>
                      </a:r>
                    </a:p>
                  </a:txBody>
                  <a:tcPr marL="0" marR="0" marT="36000" marB="36000" anchor="ctr">
                    <a:lnL w="12700" cap="flat" cmpd="sng" algn="ctr">
                      <a:solidFill>
                        <a:schemeClr val="bg1"/>
                      </a:solidFill>
                      <a:prstDash val="solid"/>
                      <a:round/>
                      <a:headEnd type="none" w="med" len="med"/>
                      <a:tailEnd type="none" w="med" len="med"/>
                    </a:lnL>
                    <a:lnR w="12700" cmpd="sng">
                      <a:noFill/>
                    </a:ln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9315112"/>
                  </a:ext>
                </a:extLst>
              </a:tr>
              <a:tr h="126785">
                <a:tc>
                  <a:txBody>
                    <a:bodyPr/>
                    <a:lstStyle/>
                    <a:p>
                      <a:pPr>
                        <a:lnSpc>
                          <a:spcPct val="100000"/>
                        </a:lnSpc>
                      </a:pPr>
                      <a:r>
                        <a:rPr lang="en-GB" sz="1200" b="1" i="0" dirty="0">
                          <a:latin typeface="Arial" panose="020B0604020202020204" pitchFamily="34" charset="0"/>
                        </a:rPr>
                        <a:t>Events, n</a:t>
                      </a: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151</a:t>
                      </a:r>
                      <a:endParaRPr lang="en-GB" sz="1200" b="1" dirty="0">
                        <a:solidFill>
                          <a:schemeClr val="tx1"/>
                        </a:solidFill>
                      </a:endParaRPr>
                    </a:p>
                  </a:txBody>
                  <a:tcPr marL="0" marR="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191</a:t>
                      </a:r>
                      <a:endParaRPr lang="en-GB" sz="1200" b="1" dirty="0">
                        <a:solidFill>
                          <a:schemeClr val="tx1"/>
                        </a:solidFill>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57010"/>
                  </a:ext>
                </a:extLst>
              </a:tr>
              <a:tr h="105932">
                <a:tc>
                  <a:txBody>
                    <a:bodyPr/>
                    <a:lstStyle/>
                    <a:p>
                      <a:pPr>
                        <a:lnSpc>
                          <a:spcPct val="100000"/>
                        </a:lnSpc>
                      </a:pPr>
                      <a:r>
                        <a:rPr lang="en-GB" sz="1200" b="1" i="0" dirty="0">
                          <a:latin typeface="Arial" panose="020B0604020202020204" pitchFamily="34" charset="0"/>
                        </a:rPr>
                        <a:t>Median (95% CI), months</a:t>
                      </a:r>
                    </a:p>
                  </a:txBody>
                  <a:tcPr marL="0" marR="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NR</a:t>
                      </a:r>
                      <a:br>
                        <a:rPr lang="en-US" sz="1200" b="0" i="0" dirty="0">
                          <a:solidFill>
                            <a:schemeClr val="tx1"/>
                          </a:solidFill>
                          <a:latin typeface="Arial" panose="020B0604020202020204" pitchFamily="34" charset="0"/>
                        </a:rPr>
                      </a:br>
                      <a:r>
                        <a:rPr lang="en-US" sz="1200" b="0" i="0" dirty="0">
                          <a:solidFill>
                            <a:schemeClr val="tx1"/>
                          </a:solidFill>
                          <a:latin typeface="Arial" panose="020B0604020202020204" pitchFamily="34" charset="0"/>
                        </a:rPr>
                        <a:t>(27.5-NR)</a:t>
                      </a:r>
                      <a:endParaRPr lang="en-GB"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21.9</a:t>
                      </a:r>
                      <a:br>
                        <a:rPr lang="en-US" sz="1200" b="0" i="0" dirty="0">
                          <a:solidFill>
                            <a:schemeClr val="tx1"/>
                          </a:solidFill>
                          <a:latin typeface="Arial" panose="020B0604020202020204" pitchFamily="34" charset="0"/>
                        </a:rPr>
                      </a:br>
                      <a:r>
                        <a:rPr lang="en-US" sz="1200" b="0" i="0" dirty="0">
                          <a:solidFill>
                            <a:schemeClr val="tx1"/>
                          </a:solidFill>
                          <a:latin typeface="Arial" panose="020B0604020202020204" pitchFamily="34" charset="0"/>
                        </a:rPr>
                        <a:t>(16.6-25.1)</a:t>
                      </a:r>
                      <a:endParaRPr lang="en-GB" sz="1200" b="1" dirty="0">
                        <a:solidFill>
                          <a:schemeClr val="tx1"/>
                        </a:solidFill>
                      </a:endParaRPr>
                    </a:p>
                  </a:txBody>
                  <a:tcPr marL="0" marR="0" marT="0" marB="0" anchor="ctr">
                    <a:lnL w="635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55519460"/>
                  </a:ext>
                </a:extLst>
              </a:tr>
              <a:tr h="232717">
                <a:tc>
                  <a:txBody>
                    <a:bodyPr/>
                    <a:lstStyle/>
                    <a:p>
                      <a:pPr>
                        <a:lnSpc>
                          <a:spcPct val="100000"/>
                        </a:lnSpc>
                      </a:pPr>
                      <a:endParaRPr lang="en-GB" sz="1200" b="1"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gridSpan="2">
                  <a:txBody>
                    <a:bodyPr/>
                    <a:lstStyle/>
                    <a:p>
                      <a:pPr algn="ctr">
                        <a:lnSpc>
                          <a:spcPct val="100000"/>
                        </a:lnSpc>
                      </a:pPr>
                      <a:r>
                        <a:rPr lang="en-GB" sz="1200" b="1" i="0" dirty="0">
                          <a:latin typeface="Arial" panose="020B0604020202020204" pitchFamily="34" charset="0"/>
                        </a:rPr>
                        <a:t>HR 0.63</a:t>
                      </a:r>
                      <a:br>
                        <a:rPr lang="en-GB" sz="1200" b="0" i="0" dirty="0">
                          <a:latin typeface="Arial" panose="020B0604020202020204" pitchFamily="34" charset="0"/>
                        </a:rPr>
                      </a:br>
                      <a:r>
                        <a:rPr lang="en-GB" sz="1200" b="0" i="0" dirty="0">
                          <a:latin typeface="Arial" panose="020B0604020202020204" pitchFamily="34" charset="0"/>
                        </a:rPr>
                        <a:t>95% CI, 0.51-0.78; P&lt;0.001</a:t>
                      </a: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5EAE8"/>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570848091"/>
                  </a:ext>
                </a:extLst>
              </a:tr>
            </a:tbl>
          </a:graphicData>
        </a:graphic>
      </p:graphicFrame>
      <p:sp>
        <p:nvSpPr>
          <p:cNvPr id="24" name="TextBox 23">
            <a:extLst>
              <a:ext uri="{FF2B5EF4-FFF2-40B4-BE49-F238E27FC236}">
                <a16:creationId xmlns:a16="http://schemas.microsoft.com/office/drawing/2014/main" id="{E38E6FEA-8EBE-D123-DF72-3190C8B9F9E1}"/>
              </a:ext>
            </a:extLst>
          </p:cNvPr>
          <p:cNvSpPr txBox="1"/>
          <p:nvPr/>
        </p:nvSpPr>
        <p:spPr>
          <a:xfrm>
            <a:off x="9049686" y="3601627"/>
            <a:ext cx="2529539" cy="369332"/>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Median follow-up for rPFS was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24.9 and 24.6 months, respectively</a:t>
            </a:r>
          </a:p>
        </p:txBody>
      </p:sp>
      <p:sp>
        <p:nvSpPr>
          <p:cNvPr id="26" name="TextBox 25">
            <a:extLst>
              <a:ext uri="{FF2B5EF4-FFF2-40B4-BE49-F238E27FC236}">
                <a16:creationId xmlns:a16="http://schemas.microsoft.com/office/drawing/2014/main" id="{D8CA3420-A357-A4AB-2481-0506016ABD37}"/>
              </a:ext>
            </a:extLst>
          </p:cNvPr>
          <p:cNvSpPr txBox="1"/>
          <p:nvPr/>
        </p:nvSpPr>
        <p:spPr>
          <a:xfrm>
            <a:off x="4999206" y="3632037"/>
            <a:ext cx="1758495" cy="184666"/>
          </a:xfrm>
          <a:prstGeom prst="rect">
            <a:avLst/>
          </a:prstGeom>
          <a:noFill/>
        </p:spPr>
        <p:txBody>
          <a:bodyPr wrap="none" lIns="0" tIns="0" rIns="0" bIns="0" rtlCol="0">
            <a:spAutoFit/>
          </a:bodyPr>
          <a:lstStyle/>
          <a:p>
            <a:pPr algn="ctr"/>
            <a:r>
              <a:rPr lang="en-GB" sz="1200" b="1" dirty="0">
                <a:solidFill>
                  <a:schemeClr val="accent1"/>
                </a:solidFill>
                <a:latin typeface="Arial" panose="020B0604020202020204" pitchFamily="34" charset="0"/>
                <a:ea typeface="Aileron" charset="0"/>
                <a:cs typeface="Arial" panose="020B0604020202020204" pitchFamily="34" charset="0"/>
              </a:rPr>
              <a:t>Placebo + Enzalutamide</a:t>
            </a:r>
          </a:p>
        </p:txBody>
      </p:sp>
      <p:sp>
        <p:nvSpPr>
          <p:cNvPr id="27" name="TextBox 26">
            <a:extLst>
              <a:ext uri="{FF2B5EF4-FFF2-40B4-BE49-F238E27FC236}">
                <a16:creationId xmlns:a16="http://schemas.microsoft.com/office/drawing/2014/main" id="{EA92AC9D-3D7B-1D1B-5C05-5607300652AB}"/>
              </a:ext>
            </a:extLst>
          </p:cNvPr>
          <p:cNvSpPr txBox="1"/>
          <p:nvPr/>
        </p:nvSpPr>
        <p:spPr>
          <a:xfrm>
            <a:off x="4766356" y="2508225"/>
            <a:ext cx="2013180" cy="184666"/>
          </a:xfrm>
          <a:prstGeom prst="rect">
            <a:avLst/>
          </a:prstGeom>
          <a:noFill/>
        </p:spPr>
        <p:txBody>
          <a:bodyPr wrap="none" lIns="0" tIns="0" rIns="0" bIns="0" rtlCol="0">
            <a:spAutoFit/>
          </a:bodyPr>
          <a:lstStyle/>
          <a:p>
            <a:pPr algn="ctr"/>
            <a:r>
              <a:rPr lang="en-GB" sz="1200" b="1" dirty="0">
                <a:solidFill>
                  <a:schemeClr val="tx2"/>
                </a:solidFill>
                <a:latin typeface="Arial" panose="020B0604020202020204" pitchFamily="34" charset="0"/>
                <a:ea typeface="Aileron" charset="0"/>
                <a:cs typeface="Arial" panose="020B0604020202020204" pitchFamily="34" charset="0"/>
              </a:rPr>
              <a:t>Talazoparib + Enzalutamide</a:t>
            </a:r>
          </a:p>
        </p:txBody>
      </p:sp>
      <p:sp>
        <p:nvSpPr>
          <p:cNvPr id="42" name="TextBox 41">
            <a:extLst>
              <a:ext uri="{FF2B5EF4-FFF2-40B4-BE49-F238E27FC236}">
                <a16:creationId xmlns:a16="http://schemas.microsoft.com/office/drawing/2014/main" id="{54F90068-C1B0-F36B-0EA3-6142EEC70571}"/>
              </a:ext>
            </a:extLst>
          </p:cNvPr>
          <p:cNvSpPr txBox="1"/>
          <p:nvPr/>
        </p:nvSpPr>
        <p:spPr>
          <a:xfrm rot="16200000">
            <a:off x="-199964" y="2861655"/>
            <a:ext cx="206645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1032" name="TextBox 1031">
            <a:extLst>
              <a:ext uri="{FF2B5EF4-FFF2-40B4-BE49-F238E27FC236}">
                <a16:creationId xmlns:a16="http://schemas.microsoft.com/office/drawing/2014/main" id="{B7BCF18A-28EE-F9EB-DE9E-9181A2A90C24}"/>
              </a:ext>
            </a:extLst>
          </p:cNvPr>
          <p:cNvSpPr txBox="1"/>
          <p:nvPr/>
        </p:nvSpPr>
        <p:spPr>
          <a:xfrm>
            <a:off x="3192057" y="4635851"/>
            <a:ext cx="213773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sp>
        <p:nvSpPr>
          <p:cNvPr id="1033" name="TextBox 1032">
            <a:extLst>
              <a:ext uri="{FF2B5EF4-FFF2-40B4-BE49-F238E27FC236}">
                <a16:creationId xmlns:a16="http://schemas.microsoft.com/office/drawing/2014/main" id="{D73536AC-BAC5-A559-E58A-3C51DDB17310}"/>
              </a:ext>
            </a:extLst>
          </p:cNvPr>
          <p:cNvSpPr txBox="1"/>
          <p:nvPr/>
        </p:nvSpPr>
        <p:spPr>
          <a:xfrm>
            <a:off x="430437" y="4783243"/>
            <a:ext cx="835297" cy="37394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chemeClr val="tx2"/>
                </a:solidFill>
                <a:effectLst/>
                <a:uLnTx/>
                <a:uFillTx/>
                <a:latin typeface="Arial" panose="020B0604020202020204"/>
                <a:ea typeface="+mn-ea"/>
                <a:cs typeface="+mn-cs"/>
              </a:rPr>
              <a:t>TALA + ENZA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chemeClr val="accent1"/>
                </a:solidFill>
                <a:effectLst/>
                <a:uLnTx/>
                <a:uFillTx/>
                <a:latin typeface="Arial" panose="020B0604020202020204"/>
                <a:ea typeface="+mn-ea"/>
                <a:cs typeface="+mn-cs"/>
              </a:rPr>
              <a:t>PBO + ENZA</a:t>
            </a:r>
          </a:p>
        </p:txBody>
      </p:sp>
      <p:sp>
        <p:nvSpPr>
          <p:cNvPr id="1037" name="Freeform: Shape 26">
            <a:extLst>
              <a:ext uri="{FF2B5EF4-FFF2-40B4-BE49-F238E27FC236}">
                <a16:creationId xmlns:a16="http://schemas.microsoft.com/office/drawing/2014/main" id="{C452D2D6-A350-D65C-7992-C1F495C4EDF7}"/>
              </a:ext>
            </a:extLst>
          </p:cNvPr>
          <p:cNvSpPr/>
          <p:nvPr/>
        </p:nvSpPr>
        <p:spPr>
          <a:xfrm>
            <a:off x="1308295" y="1679575"/>
            <a:ext cx="5479368" cy="2711450"/>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48" name="Freeform: Shape 96">
            <a:extLst>
              <a:ext uri="{FF2B5EF4-FFF2-40B4-BE49-F238E27FC236}">
                <a16:creationId xmlns:a16="http://schemas.microsoft.com/office/drawing/2014/main" id="{C4B9F605-CCB9-1541-5712-0925EAED953B}"/>
              </a:ext>
            </a:extLst>
          </p:cNvPr>
          <p:cNvSpPr/>
          <p:nvPr/>
        </p:nvSpPr>
        <p:spPr>
          <a:xfrm>
            <a:off x="145670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2" name="TextBox 1071">
            <a:extLst>
              <a:ext uri="{FF2B5EF4-FFF2-40B4-BE49-F238E27FC236}">
                <a16:creationId xmlns:a16="http://schemas.microsoft.com/office/drawing/2014/main" id="{CA34A666-E3DB-BD9F-2921-A981623B0FE9}"/>
              </a:ext>
            </a:extLst>
          </p:cNvPr>
          <p:cNvSpPr txBox="1"/>
          <p:nvPr/>
        </p:nvSpPr>
        <p:spPr>
          <a:xfrm>
            <a:off x="1076069" y="159578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1073" name="Freeform: Shape 60">
            <a:extLst>
              <a:ext uri="{FF2B5EF4-FFF2-40B4-BE49-F238E27FC236}">
                <a16:creationId xmlns:a16="http://schemas.microsoft.com/office/drawing/2014/main" id="{E3D3BB08-9B67-9FC1-755E-FA048C6D7BD6}"/>
              </a:ext>
            </a:extLst>
          </p:cNvPr>
          <p:cNvSpPr/>
          <p:nvPr/>
        </p:nvSpPr>
        <p:spPr>
          <a:xfrm>
            <a:off x="1298928" y="2690882"/>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4" name="TextBox 1073">
            <a:extLst>
              <a:ext uri="{FF2B5EF4-FFF2-40B4-BE49-F238E27FC236}">
                <a16:creationId xmlns:a16="http://schemas.microsoft.com/office/drawing/2014/main" id="{33C3AE48-1FEB-3E01-6A5C-6C31298AB23E}"/>
              </a:ext>
            </a:extLst>
          </p:cNvPr>
          <p:cNvSpPr txBox="1"/>
          <p:nvPr/>
        </p:nvSpPr>
        <p:spPr>
          <a:xfrm>
            <a:off x="1076069" y="261464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1076" name="Freeform: Shape 60">
            <a:extLst>
              <a:ext uri="{FF2B5EF4-FFF2-40B4-BE49-F238E27FC236}">
                <a16:creationId xmlns:a16="http://schemas.microsoft.com/office/drawing/2014/main" id="{9064AF17-773F-B2A8-95EB-2DD0AE941590}"/>
              </a:ext>
            </a:extLst>
          </p:cNvPr>
          <p:cNvSpPr/>
          <p:nvPr/>
        </p:nvSpPr>
        <p:spPr>
          <a:xfrm>
            <a:off x="1298928" y="3202057"/>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7" name="TextBox 1076">
            <a:extLst>
              <a:ext uri="{FF2B5EF4-FFF2-40B4-BE49-F238E27FC236}">
                <a16:creationId xmlns:a16="http://schemas.microsoft.com/office/drawing/2014/main" id="{ADF61EC4-9D99-510C-9792-7AFFBB8CF1F1}"/>
              </a:ext>
            </a:extLst>
          </p:cNvPr>
          <p:cNvSpPr txBox="1"/>
          <p:nvPr/>
        </p:nvSpPr>
        <p:spPr>
          <a:xfrm>
            <a:off x="1076069" y="312581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1078" name="Freeform: Shape 60">
            <a:extLst>
              <a:ext uri="{FF2B5EF4-FFF2-40B4-BE49-F238E27FC236}">
                <a16:creationId xmlns:a16="http://schemas.microsoft.com/office/drawing/2014/main" id="{9D398E52-BEC7-3358-14F9-EB7359E08894}"/>
              </a:ext>
            </a:extLst>
          </p:cNvPr>
          <p:cNvSpPr/>
          <p:nvPr/>
        </p:nvSpPr>
        <p:spPr>
          <a:xfrm>
            <a:off x="1298928" y="3710057"/>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9" name="TextBox 1078">
            <a:extLst>
              <a:ext uri="{FF2B5EF4-FFF2-40B4-BE49-F238E27FC236}">
                <a16:creationId xmlns:a16="http://schemas.microsoft.com/office/drawing/2014/main" id="{BECCC75A-E75C-B1B9-417C-90482A6BD7CA}"/>
              </a:ext>
            </a:extLst>
          </p:cNvPr>
          <p:cNvSpPr txBox="1"/>
          <p:nvPr/>
        </p:nvSpPr>
        <p:spPr>
          <a:xfrm>
            <a:off x="1076069" y="363381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1080" name="Freeform: Shape 60">
            <a:extLst>
              <a:ext uri="{FF2B5EF4-FFF2-40B4-BE49-F238E27FC236}">
                <a16:creationId xmlns:a16="http://schemas.microsoft.com/office/drawing/2014/main" id="{35E3C9CE-07A9-394C-C312-48C8BBDED97F}"/>
              </a:ext>
            </a:extLst>
          </p:cNvPr>
          <p:cNvSpPr/>
          <p:nvPr/>
        </p:nvSpPr>
        <p:spPr>
          <a:xfrm>
            <a:off x="1298928" y="4214882"/>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1" name="TextBox 1080">
            <a:extLst>
              <a:ext uri="{FF2B5EF4-FFF2-40B4-BE49-F238E27FC236}">
                <a16:creationId xmlns:a16="http://schemas.microsoft.com/office/drawing/2014/main" id="{F0062A21-10CE-24DC-29DE-09803727BC67}"/>
              </a:ext>
            </a:extLst>
          </p:cNvPr>
          <p:cNvSpPr txBox="1"/>
          <p:nvPr/>
        </p:nvSpPr>
        <p:spPr>
          <a:xfrm>
            <a:off x="1076069" y="413864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1082" name="Freeform: Shape 60">
            <a:extLst>
              <a:ext uri="{FF2B5EF4-FFF2-40B4-BE49-F238E27FC236}">
                <a16:creationId xmlns:a16="http://schemas.microsoft.com/office/drawing/2014/main" id="{60BEC750-0D08-F541-7DC5-F64109740AFA}"/>
              </a:ext>
            </a:extLst>
          </p:cNvPr>
          <p:cNvSpPr/>
          <p:nvPr/>
        </p:nvSpPr>
        <p:spPr>
          <a:xfrm>
            <a:off x="1298928" y="2186057"/>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3" name="TextBox 1082">
            <a:extLst>
              <a:ext uri="{FF2B5EF4-FFF2-40B4-BE49-F238E27FC236}">
                <a16:creationId xmlns:a16="http://schemas.microsoft.com/office/drawing/2014/main" id="{43F45A17-2286-C7D0-F4F8-C1B7B21E1C5D}"/>
              </a:ext>
            </a:extLst>
          </p:cNvPr>
          <p:cNvSpPr txBox="1"/>
          <p:nvPr/>
        </p:nvSpPr>
        <p:spPr>
          <a:xfrm>
            <a:off x="1076069" y="2109819"/>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1084" name="TextBox 1083">
            <a:extLst>
              <a:ext uri="{FF2B5EF4-FFF2-40B4-BE49-F238E27FC236}">
                <a16:creationId xmlns:a16="http://schemas.microsoft.com/office/drawing/2014/main" id="{C12B2A8D-AC00-16CF-E3BB-1CAD39498180}"/>
              </a:ext>
            </a:extLst>
          </p:cNvPr>
          <p:cNvSpPr txBox="1"/>
          <p:nvPr/>
        </p:nvSpPr>
        <p:spPr>
          <a:xfrm>
            <a:off x="1428485" y="4423962"/>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1085" name="Freeform: Shape 96">
            <a:extLst>
              <a:ext uri="{FF2B5EF4-FFF2-40B4-BE49-F238E27FC236}">
                <a16:creationId xmlns:a16="http://schemas.microsoft.com/office/drawing/2014/main" id="{790298C0-3AC9-2F76-6D7B-4A27AEDA9D6F}"/>
              </a:ext>
            </a:extLst>
          </p:cNvPr>
          <p:cNvSpPr/>
          <p:nvPr/>
        </p:nvSpPr>
        <p:spPr>
          <a:xfrm>
            <a:off x="1713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6" name="TextBox 1085">
            <a:extLst>
              <a:ext uri="{FF2B5EF4-FFF2-40B4-BE49-F238E27FC236}">
                <a16:creationId xmlns:a16="http://schemas.microsoft.com/office/drawing/2014/main" id="{FD87F263-0847-28E1-3FCC-B27FFD8F641D}"/>
              </a:ext>
            </a:extLst>
          </p:cNvPr>
          <p:cNvSpPr txBox="1"/>
          <p:nvPr/>
        </p:nvSpPr>
        <p:spPr>
          <a:xfrm>
            <a:off x="1685660" y="4423962"/>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1087" name="Freeform: Shape 96">
            <a:extLst>
              <a:ext uri="{FF2B5EF4-FFF2-40B4-BE49-F238E27FC236}">
                <a16:creationId xmlns:a16="http://schemas.microsoft.com/office/drawing/2014/main" id="{B372DA3D-E038-B4EF-D16E-407C574873B2}"/>
              </a:ext>
            </a:extLst>
          </p:cNvPr>
          <p:cNvSpPr/>
          <p:nvPr/>
        </p:nvSpPr>
        <p:spPr>
          <a:xfrm>
            <a:off x="197105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88" name="TextBox 1087">
            <a:extLst>
              <a:ext uri="{FF2B5EF4-FFF2-40B4-BE49-F238E27FC236}">
                <a16:creationId xmlns:a16="http://schemas.microsoft.com/office/drawing/2014/main" id="{C12650DA-EABC-67CF-4C21-94823471CF6F}"/>
              </a:ext>
            </a:extLst>
          </p:cNvPr>
          <p:cNvSpPr txBox="1"/>
          <p:nvPr/>
        </p:nvSpPr>
        <p:spPr>
          <a:xfrm>
            <a:off x="1942835" y="4423962"/>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1089" name="Freeform: Shape 96">
            <a:extLst>
              <a:ext uri="{FF2B5EF4-FFF2-40B4-BE49-F238E27FC236}">
                <a16:creationId xmlns:a16="http://schemas.microsoft.com/office/drawing/2014/main" id="{25A35FCD-A5D6-E689-E64F-930231884332}"/>
              </a:ext>
            </a:extLst>
          </p:cNvPr>
          <p:cNvSpPr/>
          <p:nvPr/>
        </p:nvSpPr>
        <p:spPr>
          <a:xfrm>
            <a:off x="2221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0" name="TextBox 1089">
            <a:extLst>
              <a:ext uri="{FF2B5EF4-FFF2-40B4-BE49-F238E27FC236}">
                <a16:creationId xmlns:a16="http://schemas.microsoft.com/office/drawing/2014/main" id="{0A1DBD33-D652-2D90-6263-1C79C0B26CDF}"/>
              </a:ext>
            </a:extLst>
          </p:cNvPr>
          <p:cNvSpPr txBox="1"/>
          <p:nvPr/>
        </p:nvSpPr>
        <p:spPr>
          <a:xfrm>
            <a:off x="2193660" y="4423962"/>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sp>
        <p:nvSpPr>
          <p:cNvPr id="1091" name="Freeform: Shape 96">
            <a:extLst>
              <a:ext uri="{FF2B5EF4-FFF2-40B4-BE49-F238E27FC236}">
                <a16:creationId xmlns:a16="http://schemas.microsoft.com/office/drawing/2014/main" id="{BA1369D3-53E5-C995-7DA4-2C17B1E4F06D}"/>
              </a:ext>
            </a:extLst>
          </p:cNvPr>
          <p:cNvSpPr/>
          <p:nvPr/>
        </p:nvSpPr>
        <p:spPr>
          <a:xfrm>
            <a:off x="2475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2" name="TextBox 1091">
            <a:extLst>
              <a:ext uri="{FF2B5EF4-FFF2-40B4-BE49-F238E27FC236}">
                <a16:creationId xmlns:a16="http://schemas.microsoft.com/office/drawing/2014/main" id="{B4750638-8B82-643C-CEBA-17EFDC8C12F8}"/>
              </a:ext>
            </a:extLst>
          </p:cNvPr>
          <p:cNvSpPr txBox="1"/>
          <p:nvPr/>
        </p:nvSpPr>
        <p:spPr>
          <a:xfrm>
            <a:off x="2447660" y="4423962"/>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sp>
        <p:nvSpPr>
          <p:cNvPr id="1093" name="Freeform: Shape 96">
            <a:extLst>
              <a:ext uri="{FF2B5EF4-FFF2-40B4-BE49-F238E27FC236}">
                <a16:creationId xmlns:a16="http://schemas.microsoft.com/office/drawing/2014/main" id="{42B5FFB3-4503-839A-B62A-8AE0CE73876F}"/>
              </a:ext>
            </a:extLst>
          </p:cNvPr>
          <p:cNvSpPr/>
          <p:nvPr/>
        </p:nvSpPr>
        <p:spPr>
          <a:xfrm>
            <a:off x="3999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4" name="TextBox 1093">
            <a:extLst>
              <a:ext uri="{FF2B5EF4-FFF2-40B4-BE49-F238E27FC236}">
                <a16:creationId xmlns:a16="http://schemas.microsoft.com/office/drawing/2014/main" id="{47398564-A875-76D5-63B9-DDC1E6221594}"/>
              </a:ext>
            </a:extLst>
          </p:cNvPr>
          <p:cNvSpPr txBox="1"/>
          <p:nvPr/>
        </p:nvSpPr>
        <p:spPr>
          <a:xfrm>
            <a:off x="3936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sp>
        <p:nvSpPr>
          <p:cNvPr id="1095" name="Freeform: Shape 96">
            <a:extLst>
              <a:ext uri="{FF2B5EF4-FFF2-40B4-BE49-F238E27FC236}">
                <a16:creationId xmlns:a16="http://schemas.microsoft.com/office/drawing/2014/main" id="{268B3EC0-43B6-F6F4-6F4E-48770746F6D4}"/>
              </a:ext>
            </a:extLst>
          </p:cNvPr>
          <p:cNvSpPr/>
          <p:nvPr/>
        </p:nvSpPr>
        <p:spPr>
          <a:xfrm>
            <a:off x="3745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6" name="TextBox 1095">
            <a:extLst>
              <a:ext uri="{FF2B5EF4-FFF2-40B4-BE49-F238E27FC236}">
                <a16:creationId xmlns:a16="http://schemas.microsoft.com/office/drawing/2014/main" id="{4F17C607-1AB4-B928-FD09-72D87BA16146}"/>
              </a:ext>
            </a:extLst>
          </p:cNvPr>
          <p:cNvSpPr txBox="1"/>
          <p:nvPr/>
        </p:nvSpPr>
        <p:spPr>
          <a:xfrm>
            <a:off x="3682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p:txBody>
      </p:sp>
      <p:sp>
        <p:nvSpPr>
          <p:cNvPr id="1097" name="Freeform: Shape 96">
            <a:extLst>
              <a:ext uri="{FF2B5EF4-FFF2-40B4-BE49-F238E27FC236}">
                <a16:creationId xmlns:a16="http://schemas.microsoft.com/office/drawing/2014/main" id="{013340D1-9432-B2A0-6333-9020DE37DE1C}"/>
              </a:ext>
            </a:extLst>
          </p:cNvPr>
          <p:cNvSpPr/>
          <p:nvPr/>
        </p:nvSpPr>
        <p:spPr>
          <a:xfrm>
            <a:off x="349505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8" name="TextBox 1097">
            <a:extLst>
              <a:ext uri="{FF2B5EF4-FFF2-40B4-BE49-F238E27FC236}">
                <a16:creationId xmlns:a16="http://schemas.microsoft.com/office/drawing/2014/main" id="{8CE0D68A-3F6D-D546-2AF6-F1A88DAC4FDE}"/>
              </a:ext>
            </a:extLst>
          </p:cNvPr>
          <p:cNvSpPr txBox="1"/>
          <p:nvPr/>
        </p:nvSpPr>
        <p:spPr>
          <a:xfrm>
            <a:off x="3424152"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p:txBody>
      </p:sp>
      <p:sp>
        <p:nvSpPr>
          <p:cNvPr id="1099" name="Freeform: Shape 96">
            <a:extLst>
              <a:ext uri="{FF2B5EF4-FFF2-40B4-BE49-F238E27FC236}">
                <a16:creationId xmlns:a16="http://schemas.microsoft.com/office/drawing/2014/main" id="{F2C744CC-D3D1-07F5-0960-A4B8AFEEBE00}"/>
              </a:ext>
            </a:extLst>
          </p:cNvPr>
          <p:cNvSpPr/>
          <p:nvPr/>
        </p:nvSpPr>
        <p:spPr>
          <a:xfrm>
            <a:off x="3237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00" name="TextBox 1099">
            <a:extLst>
              <a:ext uri="{FF2B5EF4-FFF2-40B4-BE49-F238E27FC236}">
                <a16:creationId xmlns:a16="http://schemas.microsoft.com/office/drawing/2014/main" id="{C28BCB83-E09F-9C5F-E311-B0AF0DAC5C8A}"/>
              </a:ext>
            </a:extLst>
          </p:cNvPr>
          <p:cNvSpPr txBox="1"/>
          <p:nvPr/>
        </p:nvSpPr>
        <p:spPr>
          <a:xfrm>
            <a:off x="3158729"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sp>
        <p:nvSpPr>
          <p:cNvPr id="1101" name="Freeform: Shape 96">
            <a:extLst>
              <a:ext uri="{FF2B5EF4-FFF2-40B4-BE49-F238E27FC236}">
                <a16:creationId xmlns:a16="http://schemas.microsoft.com/office/drawing/2014/main" id="{6A02034E-0EAB-5897-CC1D-862E506D5553}"/>
              </a:ext>
            </a:extLst>
          </p:cNvPr>
          <p:cNvSpPr/>
          <p:nvPr/>
        </p:nvSpPr>
        <p:spPr>
          <a:xfrm>
            <a:off x="2983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02" name="TextBox 1101">
            <a:extLst>
              <a:ext uri="{FF2B5EF4-FFF2-40B4-BE49-F238E27FC236}">
                <a16:creationId xmlns:a16="http://schemas.microsoft.com/office/drawing/2014/main" id="{E742438B-29DA-E0F4-05CF-E627E23BC3F7}"/>
              </a:ext>
            </a:extLst>
          </p:cNvPr>
          <p:cNvSpPr txBox="1"/>
          <p:nvPr/>
        </p:nvSpPr>
        <p:spPr>
          <a:xfrm>
            <a:off x="2925467"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sp>
        <p:nvSpPr>
          <p:cNvPr id="1103" name="Freeform: Shape 96">
            <a:extLst>
              <a:ext uri="{FF2B5EF4-FFF2-40B4-BE49-F238E27FC236}">
                <a16:creationId xmlns:a16="http://schemas.microsoft.com/office/drawing/2014/main" id="{01FFDE7F-8793-5E79-C569-C109BD8B0877}"/>
              </a:ext>
            </a:extLst>
          </p:cNvPr>
          <p:cNvSpPr/>
          <p:nvPr/>
        </p:nvSpPr>
        <p:spPr>
          <a:xfrm>
            <a:off x="273305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04" name="TextBox 1103">
            <a:extLst>
              <a:ext uri="{FF2B5EF4-FFF2-40B4-BE49-F238E27FC236}">
                <a16:creationId xmlns:a16="http://schemas.microsoft.com/office/drawing/2014/main" id="{8E59386F-4EA6-F6BC-198D-1885FD78CFB3}"/>
              </a:ext>
            </a:extLst>
          </p:cNvPr>
          <p:cNvSpPr txBox="1"/>
          <p:nvPr/>
        </p:nvSpPr>
        <p:spPr>
          <a:xfrm>
            <a:off x="2661072"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1105" name="Freeform: Shape 96">
            <a:extLst>
              <a:ext uri="{FF2B5EF4-FFF2-40B4-BE49-F238E27FC236}">
                <a16:creationId xmlns:a16="http://schemas.microsoft.com/office/drawing/2014/main" id="{C5969F1A-7DA4-88A7-A63F-915F05E768C3}"/>
              </a:ext>
            </a:extLst>
          </p:cNvPr>
          <p:cNvSpPr/>
          <p:nvPr/>
        </p:nvSpPr>
        <p:spPr>
          <a:xfrm>
            <a:off x="6539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06" name="TextBox 1105">
            <a:extLst>
              <a:ext uri="{FF2B5EF4-FFF2-40B4-BE49-F238E27FC236}">
                <a16:creationId xmlns:a16="http://schemas.microsoft.com/office/drawing/2014/main" id="{7206094B-49C5-8C9B-2781-565A831E4865}"/>
              </a:ext>
            </a:extLst>
          </p:cNvPr>
          <p:cNvSpPr txBox="1"/>
          <p:nvPr/>
        </p:nvSpPr>
        <p:spPr>
          <a:xfrm>
            <a:off x="6476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40</a:t>
            </a:r>
          </a:p>
        </p:txBody>
      </p:sp>
      <p:sp>
        <p:nvSpPr>
          <p:cNvPr id="1107" name="Freeform: Shape 96">
            <a:extLst>
              <a:ext uri="{FF2B5EF4-FFF2-40B4-BE49-F238E27FC236}">
                <a16:creationId xmlns:a16="http://schemas.microsoft.com/office/drawing/2014/main" id="{2864BE4D-4209-67F3-4A8C-8E19B622A4F6}"/>
              </a:ext>
            </a:extLst>
          </p:cNvPr>
          <p:cNvSpPr/>
          <p:nvPr/>
        </p:nvSpPr>
        <p:spPr>
          <a:xfrm>
            <a:off x="628270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08" name="TextBox 1107">
            <a:extLst>
              <a:ext uri="{FF2B5EF4-FFF2-40B4-BE49-F238E27FC236}">
                <a16:creationId xmlns:a16="http://schemas.microsoft.com/office/drawing/2014/main" id="{0D1758B6-5326-67D3-B1D7-14A9EFEA9525}"/>
              </a:ext>
            </a:extLst>
          </p:cNvPr>
          <p:cNvSpPr txBox="1"/>
          <p:nvPr/>
        </p:nvSpPr>
        <p:spPr>
          <a:xfrm>
            <a:off x="6219219"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38</a:t>
            </a:r>
          </a:p>
        </p:txBody>
      </p:sp>
      <p:sp>
        <p:nvSpPr>
          <p:cNvPr id="1109" name="Freeform: Shape 96">
            <a:extLst>
              <a:ext uri="{FF2B5EF4-FFF2-40B4-BE49-F238E27FC236}">
                <a16:creationId xmlns:a16="http://schemas.microsoft.com/office/drawing/2014/main" id="{D08C15CD-EA4F-1883-5432-3549B2C62B94}"/>
              </a:ext>
            </a:extLst>
          </p:cNvPr>
          <p:cNvSpPr/>
          <p:nvPr/>
        </p:nvSpPr>
        <p:spPr>
          <a:xfrm>
            <a:off x="602553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0" name="TextBox 1109">
            <a:extLst>
              <a:ext uri="{FF2B5EF4-FFF2-40B4-BE49-F238E27FC236}">
                <a16:creationId xmlns:a16="http://schemas.microsoft.com/office/drawing/2014/main" id="{82243B90-F8E1-7FC4-E6D0-AAAA4B6DA4AA}"/>
              </a:ext>
            </a:extLst>
          </p:cNvPr>
          <p:cNvSpPr txBox="1"/>
          <p:nvPr/>
        </p:nvSpPr>
        <p:spPr>
          <a:xfrm>
            <a:off x="596204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36</a:t>
            </a:r>
          </a:p>
        </p:txBody>
      </p:sp>
      <p:sp>
        <p:nvSpPr>
          <p:cNvPr id="1111" name="Freeform: Shape 96">
            <a:extLst>
              <a:ext uri="{FF2B5EF4-FFF2-40B4-BE49-F238E27FC236}">
                <a16:creationId xmlns:a16="http://schemas.microsoft.com/office/drawing/2014/main" id="{9CFFE875-0BB3-8EFB-AB75-627DDC03B00B}"/>
              </a:ext>
            </a:extLst>
          </p:cNvPr>
          <p:cNvSpPr/>
          <p:nvPr/>
        </p:nvSpPr>
        <p:spPr>
          <a:xfrm>
            <a:off x="5777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2" name="TextBox 1111">
            <a:extLst>
              <a:ext uri="{FF2B5EF4-FFF2-40B4-BE49-F238E27FC236}">
                <a16:creationId xmlns:a16="http://schemas.microsoft.com/office/drawing/2014/main" id="{FFFF7925-9BF7-E3BA-240F-4C2CD4D713E4}"/>
              </a:ext>
            </a:extLst>
          </p:cNvPr>
          <p:cNvSpPr txBox="1"/>
          <p:nvPr/>
        </p:nvSpPr>
        <p:spPr>
          <a:xfrm>
            <a:off x="5714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34</a:t>
            </a:r>
          </a:p>
        </p:txBody>
      </p:sp>
      <p:sp>
        <p:nvSpPr>
          <p:cNvPr id="1113" name="Freeform: Shape 96">
            <a:extLst>
              <a:ext uri="{FF2B5EF4-FFF2-40B4-BE49-F238E27FC236}">
                <a16:creationId xmlns:a16="http://schemas.microsoft.com/office/drawing/2014/main" id="{E2198140-A081-2DDA-9BAC-2280EAD6B64D}"/>
              </a:ext>
            </a:extLst>
          </p:cNvPr>
          <p:cNvSpPr/>
          <p:nvPr/>
        </p:nvSpPr>
        <p:spPr>
          <a:xfrm>
            <a:off x="5523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4" name="TextBox 1113">
            <a:extLst>
              <a:ext uri="{FF2B5EF4-FFF2-40B4-BE49-F238E27FC236}">
                <a16:creationId xmlns:a16="http://schemas.microsoft.com/office/drawing/2014/main" id="{CAD6EC7F-3F91-5B25-4F46-1168DB0A1111}"/>
              </a:ext>
            </a:extLst>
          </p:cNvPr>
          <p:cNvSpPr txBox="1"/>
          <p:nvPr/>
        </p:nvSpPr>
        <p:spPr>
          <a:xfrm>
            <a:off x="5460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sp>
        <p:nvSpPr>
          <p:cNvPr id="1115" name="Freeform: Shape 96">
            <a:extLst>
              <a:ext uri="{FF2B5EF4-FFF2-40B4-BE49-F238E27FC236}">
                <a16:creationId xmlns:a16="http://schemas.microsoft.com/office/drawing/2014/main" id="{50F8F0ED-13CB-4469-5C05-46AE0A3FD24C}"/>
              </a:ext>
            </a:extLst>
          </p:cNvPr>
          <p:cNvSpPr/>
          <p:nvPr/>
        </p:nvSpPr>
        <p:spPr>
          <a:xfrm>
            <a:off x="526670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6" name="TextBox 1115">
            <a:extLst>
              <a:ext uri="{FF2B5EF4-FFF2-40B4-BE49-F238E27FC236}">
                <a16:creationId xmlns:a16="http://schemas.microsoft.com/office/drawing/2014/main" id="{A3366E6A-A256-2B89-5FD8-2366F334A206}"/>
              </a:ext>
            </a:extLst>
          </p:cNvPr>
          <p:cNvSpPr txBox="1"/>
          <p:nvPr/>
        </p:nvSpPr>
        <p:spPr>
          <a:xfrm>
            <a:off x="5203219"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a:t>
            </a:r>
          </a:p>
        </p:txBody>
      </p:sp>
      <p:sp>
        <p:nvSpPr>
          <p:cNvPr id="1117" name="Freeform: Shape 96">
            <a:extLst>
              <a:ext uri="{FF2B5EF4-FFF2-40B4-BE49-F238E27FC236}">
                <a16:creationId xmlns:a16="http://schemas.microsoft.com/office/drawing/2014/main" id="{C552F982-5DB4-43D0-535E-73658B44B51F}"/>
              </a:ext>
            </a:extLst>
          </p:cNvPr>
          <p:cNvSpPr/>
          <p:nvPr/>
        </p:nvSpPr>
        <p:spPr>
          <a:xfrm>
            <a:off x="5015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8" name="TextBox 1117">
            <a:extLst>
              <a:ext uri="{FF2B5EF4-FFF2-40B4-BE49-F238E27FC236}">
                <a16:creationId xmlns:a16="http://schemas.microsoft.com/office/drawing/2014/main" id="{50DCD647-FB28-CD46-9554-830043237650}"/>
              </a:ext>
            </a:extLst>
          </p:cNvPr>
          <p:cNvSpPr txBox="1"/>
          <p:nvPr/>
        </p:nvSpPr>
        <p:spPr>
          <a:xfrm>
            <a:off x="4952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28</a:t>
            </a:r>
          </a:p>
        </p:txBody>
      </p:sp>
      <p:sp>
        <p:nvSpPr>
          <p:cNvPr id="1119" name="Freeform: Shape 96">
            <a:extLst>
              <a:ext uri="{FF2B5EF4-FFF2-40B4-BE49-F238E27FC236}">
                <a16:creationId xmlns:a16="http://schemas.microsoft.com/office/drawing/2014/main" id="{FEFDC0FF-9AF7-88A9-7531-66BE04973472}"/>
              </a:ext>
            </a:extLst>
          </p:cNvPr>
          <p:cNvSpPr/>
          <p:nvPr/>
        </p:nvSpPr>
        <p:spPr>
          <a:xfrm>
            <a:off x="4758707"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20" name="TextBox 1119">
            <a:extLst>
              <a:ext uri="{FF2B5EF4-FFF2-40B4-BE49-F238E27FC236}">
                <a16:creationId xmlns:a16="http://schemas.microsoft.com/office/drawing/2014/main" id="{51D956D8-0361-A34A-3C7B-4DF390A52C7C}"/>
              </a:ext>
            </a:extLst>
          </p:cNvPr>
          <p:cNvSpPr txBox="1"/>
          <p:nvPr/>
        </p:nvSpPr>
        <p:spPr>
          <a:xfrm>
            <a:off x="4695219"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26</a:t>
            </a:r>
          </a:p>
        </p:txBody>
      </p:sp>
      <p:sp>
        <p:nvSpPr>
          <p:cNvPr id="1121" name="Freeform: Shape 96">
            <a:extLst>
              <a:ext uri="{FF2B5EF4-FFF2-40B4-BE49-F238E27FC236}">
                <a16:creationId xmlns:a16="http://schemas.microsoft.com/office/drawing/2014/main" id="{420C037F-6EA7-0F27-9106-E0CE0E56E9DE}"/>
              </a:ext>
            </a:extLst>
          </p:cNvPr>
          <p:cNvSpPr/>
          <p:nvPr/>
        </p:nvSpPr>
        <p:spPr>
          <a:xfrm>
            <a:off x="4507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22" name="TextBox 1121">
            <a:extLst>
              <a:ext uri="{FF2B5EF4-FFF2-40B4-BE49-F238E27FC236}">
                <a16:creationId xmlns:a16="http://schemas.microsoft.com/office/drawing/2014/main" id="{E132048F-B929-A673-5C90-26EA104130AC}"/>
              </a:ext>
            </a:extLst>
          </p:cNvPr>
          <p:cNvSpPr txBox="1"/>
          <p:nvPr/>
        </p:nvSpPr>
        <p:spPr>
          <a:xfrm>
            <a:off x="4444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24</a:t>
            </a:r>
          </a:p>
        </p:txBody>
      </p:sp>
      <p:sp>
        <p:nvSpPr>
          <p:cNvPr id="1123" name="Freeform: Shape 96">
            <a:extLst>
              <a:ext uri="{FF2B5EF4-FFF2-40B4-BE49-F238E27FC236}">
                <a16:creationId xmlns:a16="http://schemas.microsoft.com/office/drawing/2014/main" id="{A9D3D5E7-98CE-4696-8CE1-72A99F315E98}"/>
              </a:ext>
            </a:extLst>
          </p:cNvPr>
          <p:cNvSpPr/>
          <p:nvPr/>
        </p:nvSpPr>
        <p:spPr>
          <a:xfrm>
            <a:off x="4253882" y="4326965"/>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24" name="TextBox 1123">
            <a:extLst>
              <a:ext uri="{FF2B5EF4-FFF2-40B4-BE49-F238E27FC236}">
                <a16:creationId xmlns:a16="http://schemas.microsoft.com/office/drawing/2014/main" id="{C1D783C4-6E99-4F65-B29F-AB693D8EEFC6}"/>
              </a:ext>
            </a:extLst>
          </p:cNvPr>
          <p:cNvSpPr txBox="1"/>
          <p:nvPr/>
        </p:nvSpPr>
        <p:spPr>
          <a:xfrm>
            <a:off x="41903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sp>
        <p:nvSpPr>
          <p:cNvPr id="1125" name="TextBox 1124">
            <a:extLst>
              <a:ext uri="{FF2B5EF4-FFF2-40B4-BE49-F238E27FC236}">
                <a16:creationId xmlns:a16="http://schemas.microsoft.com/office/drawing/2014/main" id="{8A148FB6-C697-C87E-BD85-7187BB0CECC7}"/>
              </a:ext>
            </a:extLst>
          </p:cNvPr>
          <p:cNvSpPr txBox="1"/>
          <p:nvPr/>
        </p:nvSpPr>
        <p:spPr>
          <a:xfrm>
            <a:off x="6717694" y="4423962"/>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42</a:t>
            </a:r>
          </a:p>
        </p:txBody>
      </p:sp>
      <p:sp>
        <p:nvSpPr>
          <p:cNvPr id="1126" name="TextBox 1125">
            <a:extLst>
              <a:ext uri="{FF2B5EF4-FFF2-40B4-BE49-F238E27FC236}">
                <a16:creationId xmlns:a16="http://schemas.microsoft.com/office/drawing/2014/main" id="{4612AD76-1935-E5DA-5721-30A43214E09C}"/>
              </a:ext>
            </a:extLst>
          </p:cNvPr>
          <p:cNvSpPr txBox="1"/>
          <p:nvPr/>
        </p:nvSpPr>
        <p:spPr>
          <a:xfrm>
            <a:off x="1367571"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402</a:t>
            </a:r>
          </a:p>
          <a:p>
            <a:pPr algn="ctr">
              <a:lnSpc>
                <a:spcPct val="90000"/>
              </a:lnSpc>
            </a:pPr>
            <a:r>
              <a:rPr lang="en-GB" sz="900" dirty="0">
                <a:latin typeface="Arial" panose="020B0604020202020204" pitchFamily="34" charset="0"/>
                <a:ea typeface="Aileron" charset="0"/>
                <a:cs typeface="Arial" panose="020B0604020202020204" pitchFamily="34" charset="0"/>
              </a:rPr>
              <a:t>403</a:t>
            </a:r>
          </a:p>
        </p:txBody>
      </p:sp>
      <p:sp>
        <p:nvSpPr>
          <p:cNvPr id="1127" name="TextBox 1126">
            <a:extLst>
              <a:ext uri="{FF2B5EF4-FFF2-40B4-BE49-F238E27FC236}">
                <a16:creationId xmlns:a16="http://schemas.microsoft.com/office/drawing/2014/main" id="{B3F53CA5-CC5F-0396-6482-89039DC4DCAF}"/>
              </a:ext>
            </a:extLst>
          </p:cNvPr>
          <p:cNvSpPr txBox="1"/>
          <p:nvPr/>
        </p:nvSpPr>
        <p:spPr>
          <a:xfrm>
            <a:off x="1624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379</a:t>
            </a:r>
          </a:p>
          <a:p>
            <a:pPr algn="ctr">
              <a:lnSpc>
                <a:spcPct val="90000"/>
              </a:lnSpc>
            </a:pPr>
            <a:r>
              <a:rPr lang="en-GB" sz="900" dirty="0">
                <a:latin typeface="Arial" panose="020B0604020202020204" pitchFamily="34" charset="0"/>
                <a:ea typeface="Aileron" charset="0"/>
                <a:cs typeface="Arial" panose="020B0604020202020204" pitchFamily="34" charset="0"/>
              </a:rPr>
              <a:t>346</a:t>
            </a:r>
          </a:p>
        </p:txBody>
      </p:sp>
      <p:sp>
        <p:nvSpPr>
          <p:cNvPr id="1128" name="TextBox 1127">
            <a:extLst>
              <a:ext uri="{FF2B5EF4-FFF2-40B4-BE49-F238E27FC236}">
                <a16:creationId xmlns:a16="http://schemas.microsoft.com/office/drawing/2014/main" id="{92B8F658-9C3F-0B65-8F1A-A90FC756B45B}"/>
              </a:ext>
            </a:extLst>
          </p:cNvPr>
          <p:cNvSpPr txBox="1"/>
          <p:nvPr/>
        </p:nvSpPr>
        <p:spPr>
          <a:xfrm>
            <a:off x="1881921"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353</a:t>
            </a:r>
          </a:p>
          <a:p>
            <a:pPr algn="ctr">
              <a:lnSpc>
                <a:spcPct val="90000"/>
              </a:lnSpc>
            </a:pPr>
            <a:r>
              <a:rPr lang="en-GB" sz="900" dirty="0">
                <a:latin typeface="Arial" panose="020B0604020202020204" pitchFamily="34" charset="0"/>
                <a:ea typeface="Aileron" charset="0"/>
                <a:cs typeface="Arial" panose="020B0604020202020204" pitchFamily="34" charset="0"/>
              </a:rPr>
              <a:t>311</a:t>
            </a:r>
          </a:p>
        </p:txBody>
      </p:sp>
      <p:sp>
        <p:nvSpPr>
          <p:cNvPr id="1129" name="TextBox 1128">
            <a:extLst>
              <a:ext uri="{FF2B5EF4-FFF2-40B4-BE49-F238E27FC236}">
                <a16:creationId xmlns:a16="http://schemas.microsoft.com/office/drawing/2014/main" id="{6F804067-357C-C066-5B51-4C984856A9F2}"/>
              </a:ext>
            </a:extLst>
          </p:cNvPr>
          <p:cNvSpPr txBox="1"/>
          <p:nvPr/>
        </p:nvSpPr>
        <p:spPr>
          <a:xfrm>
            <a:off x="2132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326</a:t>
            </a:r>
          </a:p>
          <a:p>
            <a:pPr algn="ctr">
              <a:lnSpc>
                <a:spcPct val="90000"/>
              </a:lnSpc>
            </a:pPr>
            <a:r>
              <a:rPr lang="en-GB" sz="900" dirty="0">
                <a:latin typeface="Arial" panose="020B0604020202020204" pitchFamily="34" charset="0"/>
                <a:ea typeface="Aileron" charset="0"/>
                <a:cs typeface="Arial" panose="020B0604020202020204" pitchFamily="34" charset="0"/>
              </a:rPr>
              <a:t>279</a:t>
            </a:r>
          </a:p>
        </p:txBody>
      </p:sp>
      <p:sp>
        <p:nvSpPr>
          <p:cNvPr id="1130" name="TextBox 1129">
            <a:extLst>
              <a:ext uri="{FF2B5EF4-FFF2-40B4-BE49-F238E27FC236}">
                <a16:creationId xmlns:a16="http://schemas.microsoft.com/office/drawing/2014/main" id="{0DCDD137-FEDF-9DFA-980B-4082B557F1CC}"/>
              </a:ext>
            </a:extLst>
          </p:cNvPr>
          <p:cNvSpPr txBox="1"/>
          <p:nvPr/>
        </p:nvSpPr>
        <p:spPr>
          <a:xfrm>
            <a:off x="2386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318</a:t>
            </a:r>
          </a:p>
          <a:p>
            <a:pPr algn="ctr">
              <a:lnSpc>
                <a:spcPct val="90000"/>
              </a:lnSpc>
            </a:pPr>
            <a:r>
              <a:rPr lang="en-GB" sz="900" dirty="0">
                <a:latin typeface="Arial" panose="020B0604020202020204" pitchFamily="34" charset="0"/>
                <a:ea typeface="Aileron" charset="0"/>
                <a:cs typeface="Arial" panose="020B0604020202020204" pitchFamily="34" charset="0"/>
              </a:rPr>
              <a:t>272</a:t>
            </a:r>
          </a:p>
        </p:txBody>
      </p:sp>
      <p:sp>
        <p:nvSpPr>
          <p:cNvPr id="1131" name="TextBox 1130">
            <a:extLst>
              <a:ext uri="{FF2B5EF4-FFF2-40B4-BE49-F238E27FC236}">
                <a16:creationId xmlns:a16="http://schemas.microsoft.com/office/drawing/2014/main" id="{47010828-A13C-E1EE-F138-A93C65AEC1D1}"/>
              </a:ext>
            </a:extLst>
          </p:cNvPr>
          <p:cNvSpPr txBox="1"/>
          <p:nvPr/>
        </p:nvSpPr>
        <p:spPr>
          <a:xfrm>
            <a:off x="3910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193</a:t>
            </a:r>
          </a:p>
          <a:p>
            <a:pPr algn="ctr">
              <a:lnSpc>
                <a:spcPct val="90000"/>
              </a:lnSpc>
            </a:pPr>
            <a:r>
              <a:rPr lang="en-GB" sz="900" dirty="0">
                <a:latin typeface="Arial" panose="020B0604020202020204" pitchFamily="34" charset="0"/>
                <a:ea typeface="Aileron" charset="0"/>
                <a:cs typeface="Arial" panose="020B0604020202020204" pitchFamily="34" charset="0"/>
              </a:rPr>
              <a:t>140</a:t>
            </a:r>
          </a:p>
        </p:txBody>
      </p:sp>
      <p:sp>
        <p:nvSpPr>
          <p:cNvPr id="1132" name="TextBox 1131">
            <a:extLst>
              <a:ext uri="{FF2B5EF4-FFF2-40B4-BE49-F238E27FC236}">
                <a16:creationId xmlns:a16="http://schemas.microsoft.com/office/drawing/2014/main" id="{00E018B7-9E89-E59F-B570-28CAF08EA172}"/>
              </a:ext>
            </a:extLst>
          </p:cNvPr>
          <p:cNvSpPr txBox="1"/>
          <p:nvPr/>
        </p:nvSpPr>
        <p:spPr>
          <a:xfrm>
            <a:off x="3656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209</a:t>
            </a:r>
          </a:p>
          <a:p>
            <a:pPr algn="ctr">
              <a:lnSpc>
                <a:spcPct val="90000"/>
              </a:lnSpc>
            </a:pPr>
            <a:r>
              <a:rPr lang="en-GB" sz="900" dirty="0">
                <a:latin typeface="Arial" panose="020B0604020202020204" pitchFamily="34" charset="0"/>
                <a:ea typeface="Aileron" charset="0"/>
                <a:cs typeface="Arial" panose="020B0604020202020204" pitchFamily="34" charset="0"/>
              </a:rPr>
              <a:t>154</a:t>
            </a:r>
          </a:p>
        </p:txBody>
      </p:sp>
      <p:sp>
        <p:nvSpPr>
          <p:cNvPr id="1133" name="TextBox 1132">
            <a:extLst>
              <a:ext uri="{FF2B5EF4-FFF2-40B4-BE49-F238E27FC236}">
                <a16:creationId xmlns:a16="http://schemas.microsoft.com/office/drawing/2014/main" id="{AE6C2D9C-E665-8B68-65BB-30152139868C}"/>
              </a:ext>
            </a:extLst>
          </p:cNvPr>
          <p:cNvSpPr txBox="1"/>
          <p:nvPr/>
        </p:nvSpPr>
        <p:spPr>
          <a:xfrm>
            <a:off x="3398504"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226</a:t>
            </a:r>
          </a:p>
          <a:p>
            <a:pPr algn="ctr">
              <a:lnSpc>
                <a:spcPct val="90000"/>
              </a:lnSpc>
            </a:pPr>
            <a:r>
              <a:rPr lang="en-GB" sz="900" dirty="0">
                <a:latin typeface="Arial" panose="020B0604020202020204" pitchFamily="34" charset="0"/>
                <a:ea typeface="Aileron" charset="0"/>
                <a:cs typeface="Arial" panose="020B0604020202020204" pitchFamily="34" charset="0"/>
              </a:rPr>
              <a:t>179</a:t>
            </a:r>
          </a:p>
        </p:txBody>
      </p:sp>
      <p:sp>
        <p:nvSpPr>
          <p:cNvPr id="1134" name="TextBox 1133">
            <a:extLst>
              <a:ext uri="{FF2B5EF4-FFF2-40B4-BE49-F238E27FC236}">
                <a16:creationId xmlns:a16="http://schemas.microsoft.com/office/drawing/2014/main" id="{D0FF5C05-DD65-9969-0B82-35C80A0BA9DF}"/>
              </a:ext>
            </a:extLst>
          </p:cNvPr>
          <p:cNvSpPr txBox="1"/>
          <p:nvPr/>
        </p:nvSpPr>
        <p:spPr>
          <a:xfrm>
            <a:off x="3133081"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234</a:t>
            </a:r>
          </a:p>
          <a:p>
            <a:pPr algn="ctr">
              <a:lnSpc>
                <a:spcPct val="90000"/>
              </a:lnSpc>
            </a:pPr>
            <a:r>
              <a:rPr lang="en-GB" sz="900" dirty="0">
                <a:latin typeface="Arial" panose="020B0604020202020204" pitchFamily="34" charset="0"/>
                <a:ea typeface="Aileron" charset="0"/>
                <a:cs typeface="Arial" panose="020B0604020202020204" pitchFamily="34" charset="0"/>
              </a:rPr>
              <a:t>185</a:t>
            </a:r>
          </a:p>
        </p:txBody>
      </p:sp>
      <p:sp>
        <p:nvSpPr>
          <p:cNvPr id="1135" name="TextBox 1134">
            <a:extLst>
              <a:ext uri="{FF2B5EF4-FFF2-40B4-BE49-F238E27FC236}">
                <a16:creationId xmlns:a16="http://schemas.microsoft.com/office/drawing/2014/main" id="{66B8ED77-DDFF-65DB-7776-61239BFB265F}"/>
              </a:ext>
            </a:extLst>
          </p:cNvPr>
          <p:cNvSpPr txBox="1"/>
          <p:nvPr/>
        </p:nvSpPr>
        <p:spPr>
          <a:xfrm>
            <a:off x="2899819"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256</a:t>
            </a:r>
          </a:p>
          <a:p>
            <a:pPr algn="ctr">
              <a:lnSpc>
                <a:spcPct val="90000"/>
              </a:lnSpc>
            </a:pPr>
            <a:r>
              <a:rPr lang="en-GB" sz="900" dirty="0">
                <a:latin typeface="Arial" panose="020B0604020202020204" pitchFamily="34" charset="0"/>
                <a:ea typeface="Aileron" charset="0"/>
                <a:cs typeface="Arial" panose="020B0604020202020204" pitchFamily="34" charset="0"/>
              </a:rPr>
              <a:t>200</a:t>
            </a:r>
          </a:p>
        </p:txBody>
      </p:sp>
      <p:sp>
        <p:nvSpPr>
          <p:cNvPr id="1136" name="TextBox 1135">
            <a:extLst>
              <a:ext uri="{FF2B5EF4-FFF2-40B4-BE49-F238E27FC236}">
                <a16:creationId xmlns:a16="http://schemas.microsoft.com/office/drawing/2014/main" id="{1A69E8C4-0235-5BE4-25F2-0B0F925ADBEE}"/>
              </a:ext>
            </a:extLst>
          </p:cNvPr>
          <p:cNvSpPr txBox="1"/>
          <p:nvPr/>
        </p:nvSpPr>
        <p:spPr>
          <a:xfrm>
            <a:off x="2635424"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285</a:t>
            </a:r>
          </a:p>
          <a:p>
            <a:pPr algn="ctr">
              <a:lnSpc>
                <a:spcPct val="90000"/>
              </a:lnSpc>
            </a:pPr>
            <a:r>
              <a:rPr lang="en-GB" sz="900" dirty="0">
                <a:latin typeface="Arial" panose="020B0604020202020204" pitchFamily="34" charset="0"/>
                <a:ea typeface="Aileron" charset="0"/>
                <a:cs typeface="Arial" panose="020B0604020202020204" pitchFamily="34" charset="0"/>
              </a:rPr>
              <a:t>237</a:t>
            </a:r>
          </a:p>
        </p:txBody>
      </p:sp>
      <p:sp>
        <p:nvSpPr>
          <p:cNvPr id="1137" name="TextBox 1136">
            <a:extLst>
              <a:ext uri="{FF2B5EF4-FFF2-40B4-BE49-F238E27FC236}">
                <a16:creationId xmlns:a16="http://schemas.microsoft.com/office/drawing/2014/main" id="{BA98AEEA-906F-6A73-E135-D62A67A54C18}"/>
              </a:ext>
            </a:extLst>
          </p:cNvPr>
          <p:cNvSpPr txBox="1"/>
          <p:nvPr/>
        </p:nvSpPr>
        <p:spPr>
          <a:xfrm>
            <a:off x="6514866" y="4907893"/>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a:t>
            </a:r>
          </a:p>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138" name="TextBox 1137">
            <a:extLst>
              <a:ext uri="{FF2B5EF4-FFF2-40B4-BE49-F238E27FC236}">
                <a16:creationId xmlns:a16="http://schemas.microsoft.com/office/drawing/2014/main" id="{DA5347D8-093E-ED5A-348A-9181901011B3}"/>
              </a:ext>
            </a:extLst>
          </p:cNvPr>
          <p:cNvSpPr txBox="1"/>
          <p:nvPr/>
        </p:nvSpPr>
        <p:spPr>
          <a:xfrm>
            <a:off x="6257691" y="4907893"/>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139" name="TextBox 1138">
            <a:extLst>
              <a:ext uri="{FF2B5EF4-FFF2-40B4-BE49-F238E27FC236}">
                <a16:creationId xmlns:a16="http://schemas.microsoft.com/office/drawing/2014/main" id="{6BDFA778-1CA5-1F52-723C-328203FD8825}"/>
              </a:ext>
            </a:extLst>
          </p:cNvPr>
          <p:cNvSpPr txBox="1"/>
          <p:nvPr/>
        </p:nvSpPr>
        <p:spPr>
          <a:xfrm>
            <a:off x="6000516" y="4907893"/>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140" name="TextBox 1139">
            <a:extLst>
              <a:ext uri="{FF2B5EF4-FFF2-40B4-BE49-F238E27FC236}">
                <a16:creationId xmlns:a16="http://schemas.microsoft.com/office/drawing/2014/main" id="{51104700-A94E-7224-F465-362654C699FE}"/>
              </a:ext>
            </a:extLst>
          </p:cNvPr>
          <p:cNvSpPr txBox="1"/>
          <p:nvPr/>
        </p:nvSpPr>
        <p:spPr>
          <a:xfrm>
            <a:off x="5720806" y="4907893"/>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13</a:t>
            </a:r>
          </a:p>
          <a:p>
            <a:pPr algn="ctr">
              <a:lnSpc>
                <a:spcPct val="90000"/>
              </a:lnSpc>
            </a:pPr>
            <a:r>
              <a:rPr lang="en-GB" sz="900" dirty="0">
                <a:latin typeface="Arial" panose="020B0604020202020204" pitchFamily="34" charset="0"/>
                <a:ea typeface="Aileron" charset="0"/>
                <a:cs typeface="Arial" panose="020B0604020202020204" pitchFamily="34" charset="0"/>
              </a:rPr>
              <a:t>3</a:t>
            </a:r>
          </a:p>
        </p:txBody>
      </p:sp>
      <p:sp>
        <p:nvSpPr>
          <p:cNvPr id="1141" name="TextBox 1140">
            <a:extLst>
              <a:ext uri="{FF2B5EF4-FFF2-40B4-BE49-F238E27FC236}">
                <a16:creationId xmlns:a16="http://schemas.microsoft.com/office/drawing/2014/main" id="{F79B0F03-DD06-B0EA-8FDB-303D50B5E29D}"/>
              </a:ext>
            </a:extLst>
          </p:cNvPr>
          <p:cNvSpPr txBox="1"/>
          <p:nvPr/>
        </p:nvSpPr>
        <p:spPr>
          <a:xfrm>
            <a:off x="5466806" y="4907893"/>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29</a:t>
            </a:r>
          </a:p>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1142" name="TextBox 1141">
            <a:extLst>
              <a:ext uri="{FF2B5EF4-FFF2-40B4-BE49-F238E27FC236}">
                <a16:creationId xmlns:a16="http://schemas.microsoft.com/office/drawing/2014/main" id="{2444E996-EBC6-8202-FAE4-A102AC168B07}"/>
              </a:ext>
            </a:extLst>
          </p:cNvPr>
          <p:cNvSpPr txBox="1"/>
          <p:nvPr/>
        </p:nvSpPr>
        <p:spPr>
          <a:xfrm>
            <a:off x="5209631" y="4907893"/>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61</a:t>
            </a:r>
          </a:p>
          <a:p>
            <a:pPr algn="ctr">
              <a:lnSpc>
                <a:spcPct val="90000"/>
              </a:lnSpc>
            </a:pPr>
            <a:r>
              <a:rPr lang="en-GB" sz="900" dirty="0">
                <a:latin typeface="Arial" panose="020B0604020202020204" pitchFamily="34" charset="0"/>
                <a:ea typeface="Aileron" charset="0"/>
                <a:cs typeface="Arial" panose="020B0604020202020204" pitchFamily="34" charset="0"/>
              </a:rPr>
              <a:t>42</a:t>
            </a:r>
          </a:p>
        </p:txBody>
      </p:sp>
      <p:sp>
        <p:nvSpPr>
          <p:cNvPr id="1143" name="TextBox 1142">
            <a:extLst>
              <a:ext uri="{FF2B5EF4-FFF2-40B4-BE49-F238E27FC236}">
                <a16:creationId xmlns:a16="http://schemas.microsoft.com/office/drawing/2014/main" id="{7B43574A-CDB1-8EA1-A425-9BE0D1939191}"/>
              </a:ext>
            </a:extLst>
          </p:cNvPr>
          <p:cNvSpPr txBox="1"/>
          <p:nvPr/>
        </p:nvSpPr>
        <p:spPr>
          <a:xfrm>
            <a:off x="4958806" y="4907893"/>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67</a:t>
            </a:r>
          </a:p>
          <a:p>
            <a:pPr algn="ctr">
              <a:lnSpc>
                <a:spcPct val="90000"/>
              </a:lnSpc>
            </a:pPr>
            <a:r>
              <a:rPr lang="en-GB" sz="900" dirty="0">
                <a:latin typeface="Arial" panose="020B0604020202020204" pitchFamily="34" charset="0"/>
                <a:ea typeface="Aileron" charset="0"/>
                <a:cs typeface="Arial" panose="020B0604020202020204" pitchFamily="34" charset="0"/>
              </a:rPr>
              <a:t>43</a:t>
            </a:r>
          </a:p>
        </p:txBody>
      </p:sp>
      <p:sp>
        <p:nvSpPr>
          <p:cNvPr id="1144" name="TextBox 1143">
            <a:extLst>
              <a:ext uri="{FF2B5EF4-FFF2-40B4-BE49-F238E27FC236}">
                <a16:creationId xmlns:a16="http://schemas.microsoft.com/office/drawing/2014/main" id="{A855502D-4095-0C27-E1E9-A4D3F79743BC}"/>
              </a:ext>
            </a:extLst>
          </p:cNvPr>
          <p:cNvSpPr txBox="1"/>
          <p:nvPr/>
        </p:nvSpPr>
        <p:spPr>
          <a:xfrm>
            <a:off x="4701631" y="4907893"/>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97</a:t>
            </a:r>
          </a:p>
          <a:p>
            <a:pPr algn="ctr">
              <a:lnSpc>
                <a:spcPct val="90000"/>
              </a:lnSpc>
            </a:pPr>
            <a:r>
              <a:rPr lang="en-GB" sz="900" dirty="0">
                <a:latin typeface="Arial" panose="020B0604020202020204" pitchFamily="34" charset="0"/>
                <a:ea typeface="Aileron" charset="0"/>
                <a:cs typeface="Arial" panose="020B0604020202020204" pitchFamily="34" charset="0"/>
              </a:rPr>
              <a:t>68</a:t>
            </a:r>
          </a:p>
        </p:txBody>
      </p:sp>
      <p:sp>
        <p:nvSpPr>
          <p:cNvPr id="1145" name="TextBox 1144">
            <a:extLst>
              <a:ext uri="{FF2B5EF4-FFF2-40B4-BE49-F238E27FC236}">
                <a16:creationId xmlns:a16="http://schemas.microsoft.com/office/drawing/2014/main" id="{5197F45E-6742-8D3C-2EAB-02D7ED107E3A}"/>
              </a:ext>
            </a:extLst>
          </p:cNvPr>
          <p:cNvSpPr txBox="1"/>
          <p:nvPr/>
        </p:nvSpPr>
        <p:spPr>
          <a:xfrm>
            <a:off x="4418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136</a:t>
            </a:r>
          </a:p>
          <a:p>
            <a:pPr algn="ctr">
              <a:lnSpc>
                <a:spcPct val="90000"/>
              </a:lnSpc>
            </a:pPr>
            <a:r>
              <a:rPr lang="en-GB" sz="900" dirty="0">
                <a:latin typeface="Arial" panose="020B0604020202020204" pitchFamily="34" charset="0"/>
                <a:ea typeface="Aileron" charset="0"/>
                <a:cs typeface="Arial" panose="020B0604020202020204" pitchFamily="34" charset="0"/>
              </a:rPr>
              <a:t>96</a:t>
            </a:r>
          </a:p>
        </p:txBody>
      </p:sp>
      <p:sp>
        <p:nvSpPr>
          <p:cNvPr id="1146" name="TextBox 1145">
            <a:extLst>
              <a:ext uri="{FF2B5EF4-FFF2-40B4-BE49-F238E27FC236}">
                <a16:creationId xmlns:a16="http://schemas.microsoft.com/office/drawing/2014/main" id="{50BD3309-70EB-4C82-8F92-1B2D678891EF}"/>
              </a:ext>
            </a:extLst>
          </p:cNvPr>
          <p:cNvSpPr txBox="1"/>
          <p:nvPr/>
        </p:nvSpPr>
        <p:spPr>
          <a:xfrm>
            <a:off x="4164746" y="4907893"/>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175</a:t>
            </a:r>
          </a:p>
          <a:p>
            <a:pPr algn="ctr">
              <a:lnSpc>
                <a:spcPct val="90000"/>
              </a:lnSpc>
            </a:pPr>
            <a:r>
              <a:rPr lang="en-GB" sz="900" dirty="0">
                <a:latin typeface="Arial" panose="020B0604020202020204" pitchFamily="34" charset="0"/>
                <a:ea typeface="Aileron" charset="0"/>
                <a:cs typeface="Arial" panose="020B0604020202020204" pitchFamily="34" charset="0"/>
              </a:rPr>
              <a:t>124</a:t>
            </a:r>
          </a:p>
        </p:txBody>
      </p:sp>
      <p:sp>
        <p:nvSpPr>
          <p:cNvPr id="1147" name="TextBox 1146">
            <a:extLst>
              <a:ext uri="{FF2B5EF4-FFF2-40B4-BE49-F238E27FC236}">
                <a16:creationId xmlns:a16="http://schemas.microsoft.com/office/drawing/2014/main" id="{175279FB-9D87-F7EE-FFA4-EBF420CB8352}"/>
              </a:ext>
            </a:extLst>
          </p:cNvPr>
          <p:cNvSpPr txBox="1"/>
          <p:nvPr/>
        </p:nvSpPr>
        <p:spPr>
          <a:xfrm>
            <a:off x="6756166" y="4907893"/>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pic>
        <p:nvPicPr>
          <p:cNvPr id="1155" name="Graphic 1154">
            <a:extLst>
              <a:ext uri="{FF2B5EF4-FFF2-40B4-BE49-F238E27FC236}">
                <a16:creationId xmlns:a16="http://schemas.microsoft.com/office/drawing/2014/main" id="{30873558-8DE2-F65B-2821-972DD066B4D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780" b="29950"/>
          <a:stretch/>
        </p:blipFill>
        <p:spPr>
          <a:xfrm>
            <a:off x="1423507" y="1573139"/>
            <a:ext cx="5464581" cy="1462936"/>
          </a:xfrm>
          <a:prstGeom prst="rect">
            <a:avLst/>
          </a:prstGeom>
        </p:spPr>
      </p:pic>
      <p:pic>
        <p:nvPicPr>
          <p:cNvPr id="1157" name="Graphic 1156">
            <a:extLst>
              <a:ext uri="{FF2B5EF4-FFF2-40B4-BE49-F238E27FC236}">
                <a16:creationId xmlns:a16="http://schemas.microsoft.com/office/drawing/2014/main" id="{96C0E5C4-2E76-8C56-4510-BBF15977A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5610" y="1586109"/>
            <a:ext cx="5709727" cy="2077800"/>
          </a:xfrm>
          <a:prstGeom prst="rect">
            <a:avLst/>
          </a:prstGeom>
        </p:spPr>
      </p:pic>
    </p:spTree>
    <p:extLst>
      <p:ext uri="{BB962C8B-B14F-4D97-AF65-F5344CB8AC3E}">
        <p14:creationId xmlns:p14="http://schemas.microsoft.com/office/powerpoint/2010/main" val="337452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5">
            <a:extLst>
              <a:ext uri="{FF2B5EF4-FFF2-40B4-BE49-F238E27FC236}">
                <a16:creationId xmlns:a16="http://schemas.microsoft.com/office/drawing/2014/main" id="{8E91A984-8A29-CB5F-DE8E-41CF2BD5B9F2}"/>
              </a:ext>
            </a:extLst>
          </p:cNvPr>
          <p:cNvSpPr>
            <a:spLocks noChangeArrowheads="1"/>
          </p:cNvSpPr>
          <p:nvPr/>
        </p:nvSpPr>
        <p:spPr bwMode="auto">
          <a:xfrm>
            <a:off x="6913536" y="1786455"/>
            <a:ext cx="590400" cy="3247200"/>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cxnSp>
        <p:nvCxnSpPr>
          <p:cNvPr id="42" name="Straight Connector 41">
            <a:extLst>
              <a:ext uri="{FF2B5EF4-FFF2-40B4-BE49-F238E27FC236}">
                <a16:creationId xmlns:a16="http://schemas.microsoft.com/office/drawing/2014/main" id="{09858C0C-D626-A427-000E-071D2BAA57CF}"/>
              </a:ext>
            </a:extLst>
          </p:cNvPr>
          <p:cNvCxnSpPr>
            <a:cxnSpLocks/>
          </p:cNvCxnSpPr>
          <p:nvPr/>
        </p:nvCxnSpPr>
        <p:spPr>
          <a:xfrm>
            <a:off x="7973986" y="1785204"/>
            <a:ext cx="0" cy="3248451"/>
          </a:xfrm>
          <a:prstGeom prst="line">
            <a:avLst/>
          </a:prstGeom>
          <a:ln w="95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78ABC294-C025-F8D1-3E31-4E088B008FE0}"/>
              </a:ext>
            </a:extLst>
          </p:cNvPr>
          <p:cNvSpPr>
            <a:spLocks noGrp="1"/>
          </p:cNvSpPr>
          <p:nvPr>
            <p:ph type="body" idx="1"/>
          </p:nvPr>
        </p:nvSpPr>
        <p:spPr>
          <a:xfrm>
            <a:off x="609600" y="764704"/>
            <a:ext cx="10972800" cy="702470"/>
          </a:xfrm>
        </p:spPr>
        <p:txBody>
          <a:bodyPr/>
          <a:lstStyle/>
          <a:p>
            <a:r>
              <a:rPr lang="en-GB" dirty="0"/>
              <a:t>A consistent treatment effect with talazoparib plus enzalutamide was seen in prespecified subgroups</a:t>
            </a:r>
          </a:p>
        </p:txBody>
      </p:sp>
      <p:sp>
        <p:nvSpPr>
          <p:cNvPr id="2" name="Title 1"/>
          <p:cNvSpPr>
            <a:spLocks noGrp="1"/>
          </p:cNvSpPr>
          <p:nvPr>
            <p:ph type="title"/>
          </p:nvPr>
        </p:nvSpPr>
        <p:spPr>
          <a:xfrm>
            <a:off x="619201" y="259200"/>
            <a:ext cx="10963199" cy="505504"/>
          </a:xfrm>
        </p:spPr>
        <p:txBody>
          <a:bodyPr/>
          <a:lstStyle/>
          <a:p>
            <a:r>
              <a:rPr lang="en-GB" dirty="0"/>
              <a:t>TALAPRO-2: Subgroup Analysis of </a:t>
            </a:r>
            <a:r>
              <a:rPr lang="en-GB" cap="none" dirty="0"/>
              <a:t>r</a:t>
            </a:r>
            <a:r>
              <a:rPr lang="en-GB" dirty="0"/>
              <a:t>PFS by BICR</a:t>
            </a:r>
          </a:p>
        </p:txBody>
      </p:sp>
      <p:sp>
        <p:nvSpPr>
          <p:cNvPr id="5" name="Slide Number Placeholder 4">
            <a:extLst>
              <a:ext uri="{FF2B5EF4-FFF2-40B4-BE49-F238E27FC236}">
                <a16:creationId xmlns:a16="http://schemas.microsoft.com/office/drawing/2014/main" id="{084B9C7A-85FA-51F1-F66C-81D69D6CF4A9}"/>
              </a:ext>
            </a:extLst>
          </p:cNvPr>
          <p:cNvSpPr>
            <a:spLocks noGrp="1"/>
          </p:cNvSpPr>
          <p:nvPr>
            <p:ph type="sldNum" sz="quarter" idx="4"/>
          </p:nvPr>
        </p:nvSpPr>
        <p:spPr/>
        <p:txBody>
          <a:bodyPr/>
          <a:lstStyle/>
          <a:p>
            <a:fld id="{7ADE861D-9CBA-455D-ADE6-C9707D229674}" type="slidenum">
              <a:rPr lang="en-GB" smtClean="0"/>
              <a:pPr/>
              <a:t>27</a:t>
            </a:fld>
            <a:endParaRPr lang="en-GB" dirty="0"/>
          </a:p>
        </p:txBody>
      </p:sp>
      <p:sp>
        <p:nvSpPr>
          <p:cNvPr id="8" name="Content Placeholder 7">
            <a:extLst>
              <a:ext uri="{FF2B5EF4-FFF2-40B4-BE49-F238E27FC236}">
                <a16:creationId xmlns:a16="http://schemas.microsoft.com/office/drawing/2014/main" id="{12EC4F4F-D324-AC00-9782-DFBEA1CB9F65}"/>
              </a:ext>
            </a:extLst>
          </p:cNvPr>
          <p:cNvSpPr>
            <a:spLocks noGrp="1"/>
          </p:cNvSpPr>
          <p:nvPr>
            <p:ph sz="quarter" idx="15"/>
          </p:nvPr>
        </p:nvSpPr>
        <p:spPr/>
        <p:txBody>
          <a:bodyPr anchor="b" anchorCtr="0"/>
          <a:lstStyle/>
          <a:p>
            <a:r>
              <a:rPr lang="en-GB" sz="1100" dirty="0">
                <a:solidFill>
                  <a:schemeClr val="tx2"/>
                </a:solidFill>
              </a:rPr>
              <a:t>BICR, blinded independent central review; CI, confidence interval; ECOG PS, Eastern Cooperative Oncology Group performance status; HR, hazard ratio; HRR, homologous recombination repair; rPFS, radiographic progression-free survival</a:t>
            </a:r>
          </a:p>
          <a:p>
            <a:r>
              <a:rPr lang="en-GB" sz="1100" dirty="0">
                <a:solidFill>
                  <a:schemeClr val="tx2"/>
                </a:solidFill>
              </a:rPr>
              <a:t>Agarwal A, et al. </a:t>
            </a:r>
            <a:r>
              <a:rPr lang="it-IT" sz="1100" dirty="0"/>
              <a:t>J Clin Oncol 41, 2023 (suppl 6; abstr LBA17) (ASCO GU 2023 oral presentation)</a:t>
            </a:r>
          </a:p>
        </p:txBody>
      </p:sp>
      <p:graphicFrame>
        <p:nvGraphicFramePr>
          <p:cNvPr id="19" name="Table 19">
            <a:extLst>
              <a:ext uri="{FF2B5EF4-FFF2-40B4-BE49-F238E27FC236}">
                <a16:creationId xmlns:a16="http://schemas.microsoft.com/office/drawing/2014/main" id="{93357519-9562-8F31-5073-17B0BF37F1BB}"/>
              </a:ext>
            </a:extLst>
          </p:cNvPr>
          <p:cNvGraphicFramePr>
            <a:graphicFrameLocks noGrp="1"/>
          </p:cNvGraphicFramePr>
          <p:nvPr>
            <p:extLst>
              <p:ext uri="{D42A27DB-BD31-4B8C-83A1-F6EECF244321}">
                <p14:modId xmlns:p14="http://schemas.microsoft.com/office/powerpoint/2010/main" val="3220086223"/>
              </p:ext>
            </p:extLst>
          </p:nvPr>
        </p:nvGraphicFramePr>
        <p:xfrm>
          <a:off x="609600" y="1412776"/>
          <a:ext cx="10972801" cy="3543600"/>
        </p:xfrm>
        <a:graphic>
          <a:graphicData uri="http://schemas.openxmlformats.org/drawingml/2006/table">
            <a:tbl>
              <a:tblPr firstRow="1" bandRow="1">
                <a:tableStyleId>{5C22544A-7EE6-4342-B048-85BDC9FD1C3A}</a:tableStyleId>
              </a:tblPr>
              <a:tblGrid>
                <a:gridCol w="2174032">
                  <a:extLst>
                    <a:ext uri="{9D8B030D-6E8A-4147-A177-3AD203B41FA5}">
                      <a16:colId xmlns:a16="http://schemas.microsoft.com/office/drawing/2014/main" val="1736183783"/>
                    </a:ext>
                  </a:extLst>
                </a:gridCol>
                <a:gridCol w="1512168">
                  <a:extLst>
                    <a:ext uri="{9D8B030D-6E8A-4147-A177-3AD203B41FA5}">
                      <a16:colId xmlns:a16="http://schemas.microsoft.com/office/drawing/2014/main" val="3406488300"/>
                    </a:ext>
                  </a:extLst>
                </a:gridCol>
                <a:gridCol w="1008112">
                  <a:extLst>
                    <a:ext uri="{9D8B030D-6E8A-4147-A177-3AD203B41FA5}">
                      <a16:colId xmlns:a16="http://schemas.microsoft.com/office/drawing/2014/main" val="3101079082"/>
                    </a:ext>
                  </a:extLst>
                </a:gridCol>
                <a:gridCol w="1008112">
                  <a:extLst>
                    <a:ext uri="{9D8B030D-6E8A-4147-A177-3AD203B41FA5}">
                      <a16:colId xmlns:a16="http://schemas.microsoft.com/office/drawing/2014/main" val="3424455733"/>
                    </a:ext>
                  </a:extLst>
                </a:gridCol>
                <a:gridCol w="2952328">
                  <a:extLst>
                    <a:ext uri="{9D8B030D-6E8A-4147-A177-3AD203B41FA5}">
                      <a16:colId xmlns:a16="http://schemas.microsoft.com/office/drawing/2014/main" val="2064103370"/>
                    </a:ext>
                  </a:extLst>
                </a:gridCol>
                <a:gridCol w="1368152">
                  <a:extLst>
                    <a:ext uri="{9D8B030D-6E8A-4147-A177-3AD203B41FA5}">
                      <a16:colId xmlns:a16="http://schemas.microsoft.com/office/drawing/2014/main" val="2705252241"/>
                    </a:ext>
                  </a:extLst>
                </a:gridCol>
                <a:gridCol w="949897">
                  <a:extLst>
                    <a:ext uri="{9D8B030D-6E8A-4147-A177-3AD203B41FA5}">
                      <a16:colId xmlns:a16="http://schemas.microsoft.com/office/drawing/2014/main" val="3595204688"/>
                    </a:ext>
                  </a:extLst>
                </a:gridCol>
              </a:tblGrid>
              <a:tr h="0">
                <a:tc>
                  <a:txBody>
                    <a:bodyPr/>
                    <a:lstStyle/>
                    <a:p>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2"/>
                          </a:solidFill>
                          <a:latin typeface="Arial" panose="020B0604020202020204" pitchFamily="34" charset="0"/>
                          <a:cs typeface="Arial" panose="020B0604020202020204" pitchFamily="34" charset="0"/>
                        </a:rPr>
                        <a:t>Talazoparib + Enzalutamide</a:t>
                      </a: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accent1"/>
                          </a:solidFill>
                          <a:latin typeface="Arial" panose="020B0604020202020204" pitchFamily="34" charset="0"/>
                          <a:cs typeface="Arial" panose="020B0604020202020204" pitchFamily="34" charset="0"/>
                        </a:rPr>
                        <a:t>Placebo + Enzalutamide</a:t>
                      </a:r>
                      <a:endParaRPr lang="en-GB" sz="1000"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HR (95% CI)</a:t>
                      </a: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2-sided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p value</a:t>
                      </a:r>
                    </a:p>
                  </a:txBody>
                  <a:tcPr marL="55440" marR="5544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658512"/>
                  </a:ext>
                </a:extLst>
              </a:tr>
              <a:tr h="0">
                <a:tc>
                  <a:txBody>
                    <a:bodyPr/>
                    <a:lstStyle/>
                    <a:p>
                      <a:r>
                        <a:rPr lang="en-GB" sz="1000" b="1" dirty="0">
                          <a:solidFill>
                            <a:schemeClr val="tx1"/>
                          </a:solidFill>
                          <a:latin typeface="Arial" panose="020B0604020202020204" pitchFamily="34" charset="0"/>
                          <a:cs typeface="Arial" panose="020B0604020202020204" pitchFamily="34" charset="0"/>
                        </a:rPr>
                        <a:t>Subgroup</a:t>
                      </a:r>
                    </a:p>
                  </a:txBody>
                  <a:tcPr marL="55440" marR="5544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GB" sz="1000" b="1" dirty="0">
                          <a:solidFill>
                            <a:schemeClr val="tx1"/>
                          </a:solidFill>
                          <a:latin typeface="Arial" panose="020B0604020202020204" pitchFamily="34" charset="0"/>
                          <a:cs typeface="Arial" panose="020B0604020202020204" pitchFamily="34" charset="0"/>
                        </a:rPr>
                        <a:t>Events/N</a:t>
                      </a:r>
                    </a:p>
                  </a:txBody>
                  <a:tcPr marL="55440" marR="5544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7361200"/>
                  </a:ext>
                </a:extLst>
              </a:tr>
              <a:tr h="0">
                <a:tc>
                  <a:txBody>
                    <a:bodyPr/>
                    <a:lstStyle/>
                    <a:p>
                      <a:r>
                        <a:rPr lang="en-GB" sz="1000" b="1" dirty="0">
                          <a:solidFill>
                            <a:schemeClr val="tx1"/>
                          </a:solidFill>
                          <a:latin typeface="Arial" panose="020B0604020202020204" pitchFamily="34" charset="0"/>
                          <a:cs typeface="Arial" panose="020B0604020202020204" pitchFamily="34" charset="0"/>
                        </a:rPr>
                        <a:t>Overall</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151/402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191/403</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0.63 (0.51-0.78)</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&lt;0.001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1420862"/>
                  </a:ext>
                </a:extLst>
              </a:tr>
              <a:tr h="0">
                <a:tc>
                  <a:txBody>
                    <a:bodyPr/>
                    <a:lstStyle/>
                    <a:p>
                      <a:r>
                        <a:rPr lang="en-GB" sz="1000" b="1" dirty="0">
                          <a:solidFill>
                            <a:schemeClr val="tx1"/>
                          </a:solidFill>
                          <a:latin typeface="Arial" panose="020B0604020202020204" pitchFamily="34" charset="0"/>
                          <a:cs typeface="Arial" panose="020B0604020202020204" pitchFamily="34" charset="0"/>
                        </a:rPr>
                        <a:t>Age, years</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≥70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93/240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109/240</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0.67 (0.51-0.89)</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0.005</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128082"/>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&lt;70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58/162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82/163</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0.61 (0.44-0.86)</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0.004</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0271873"/>
                  </a:ext>
                </a:extLst>
              </a:tr>
              <a:tr h="0">
                <a:tc>
                  <a:txBody>
                    <a:bodyPr/>
                    <a:lstStyle/>
                    <a:p>
                      <a:r>
                        <a:rPr lang="en-GB" sz="1000" b="1" dirty="0">
                          <a:solidFill>
                            <a:schemeClr val="tx1"/>
                          </a:solidFill>
                          <a:latin typeface="Arial" panose="020B0604020202020204" pitchFamily="34" charset="0"/>
                          <a:cs typeface="Arial" panose="020B0604020202020204" pitchFamily="34" charset="0"/>
                        </a:rPr>
                        <a:t>ECOG PS</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100/259</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130/271</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0.67 (0.51-0.86)</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0.002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3357817"/>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51/143</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61/132</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0.62 (0.43-0.90)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0.01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094584"/>
                  </a:ext>
                </a:extLst>
              </a:tr>
              <a:tr h="0">
                <a:tc>
                  <a:txBody>
                    <a:bodyPr/>
                    <a:lstStyle/>
                    <a:p>
                      <a:r>
                        <a:rPr lang="en-GB" sz="1000" b="1" dirty="0">
                          <a:solidFill>
                            <a:schemeClr val="tx1"/>
                          </a:solidFill>
                          <a:latin typeface="Arial" panose="020B0604020202020204" pitchFamily="34" charset="0"/>
                          <a:cs typeface="Arial" panose="020B0604020202020204" pitchFamily="34" charset="0"/>
                        </a:rPr>
                        <a:t>Gleason score</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&lt;8</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34/117</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49/113</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0.60 (0.39-0.93)</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0.02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8717146"/>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≥8</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115/281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137/283</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Arial" panose="020B0604020202020204" pitchFamily="34" charset="0"/>
                          <a:cs typeface="Arial" panose="020B0604020202020204" pitchFamily="34" charset="0"/>
                        </a:rPr>
                        <a:t>0.67 (0.52-0.86)</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0.001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7590081"/>
                  </a:ext>
                </a:extLst>
              </a:tr>
              <a:tr h="0">
                <a:tc>
                  <a:txBody>
                    <a:bodyPr/>
                    <a:lstStyle/>
                    <a:p>
                      <a:r>
                        <a:rPr lang="en-GB" sz="1000" b="1" dirty="0">
                          <a:solidFill>
                            <a:schemeClr val="tx1"/>
                          </a:solidFill>
                          <a:latin typeface="Arial" panose="020B0604020202020204" pitchFamily="34" charset="0"/>
                          <a:cs typeface="Arial" panose="020B0604020202020204" pitchFamily="34" charset="0"/>
                        </a:rPr>
                        <a:t>Stage at diagnosis</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M0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64/172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92/185</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0.61 (0.44-0.84)</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0.002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8226850"/>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M1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86/226</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98/215</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0.69 (0.51-0.92)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4867785"/>
                  </a:ext>
                </a:extLst>
              </a:tr>
              <a:tr h="0">
                <a:tc>
                  <a:txBody>
                    <a:bodyPr/>
                    <a:lstStyle/>
                    <a:p>
                      <a:r>
                        <a:rPr lang="en-GB" sz="1000" b="1" dirty="0">
                          <a:solidFill>
                            <a:schemeClr val="tx1"/>
                          </a:solidFill>
                          <a:latin typeface="Arial" panose="020B0604020202020204" pitchFamily="34" charset="0"/>
                          <a:cs typeface="Arial" panose="020B0604020202020204" pitchFamily="34" charset="0"/>
                        </a:rPr>
                        <a:t>Site of metastasis</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Bone only</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52/169</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63/154</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0.59 (0.41-0.86)</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0.005</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9665603"/>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Soft tissue only</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15/48</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29/57</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0.57 (0.30-1.07)</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0.07</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29610"/>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Bone and soft tissue</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82/180</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98/188</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0.71 (0.53-0.95)</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0.02</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941048"/>
                  </a:ext>
                </a:extLst>
              </a:tr>
              <a:tr h="0">
                <a:tc>
                  <a:txBody>
                    <a:bodyPr/>
                    <a:lstStyle/>
                    <a:p>
                      <a:r>
                        <a:rPr lang="en-GB" sz="1000" b="1" dirty="0">
                          <a:solidFill>
                            <a:schemeClr val="tx1"/>
                          </a:solidFill>
                          <a:latin typeface="Arial" panose="020B0604020202020204" pitchFamily="34" charset="0"/>
                          <a:cs typeface="Arial" panose="020B0604020202020204" pitchFamily="34" charset="0"/>
                        </a:rPr>
                        <a:t>HRR status</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Deficient</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37/85</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49/84</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0.48 (0.31-0.74)</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&lt;0.001</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7193478"/>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Non-deficient/unknown</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114/317</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142/319</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0.69 (0.54-0.89)</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0.004</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587466"/>
                  </a:ext>
                </a:extLst>
              </a:tr>
              <a:tr h="0">
                <a:tc>
                  <a:txBody>
                    <a:bodyPr/>
                    <a:lstStyle/>
                    <a:p>
                      <a:r>
                        <a:rPr lang="en-GB" sz="1000" b="1" dirty="0">
                          <a:solidFill>
                            <a:schemeClr val="tx1"/>
                          </a:solidFill>
                          <a:latin typeface="Arial" panose="020B0604020202020204" pitchFamily="34" charset="0"/>
                          <a:cs typeface="Arial" panose="020B0604020202020204" pitchFamily="34" charset="0"/>
                        </a:rPr>
                        <a:t>Prior abiraterone</a:t>
                      </a:r>
                      <a:r>
                        <a:rPr lang="en-GB" sz="1000" b="1" baseline="30000" dirty="0">
                          <a:solidFill>
                            <a:schemeClr val="tx1"/>
                          </a:solidFill>
                          <a:latin typeface="Arial" panose="020B0604020202020204" pitchFamily="34" charset="0"/>
                          <a:cs typeface="Arial" panose="020B0604020202020204" pitchFamily="34" charset="0"/>
                        </a:rPr>
                        <a:t>a</a:t>
                      </a:r>
                      <a:r>
                        <a:rPr lang="en-GB" sz="1000" b="1" dirty="0">
                          <a:solidFill>
                            <a:schemeClr val="tx1"/>
                          </a:solidFill>
                          <a:latin typeface="Arial" panose="020B0604020202020204" pitchFamily="34" charset="0"/>
                          <a:cs typeface="Arial" panose="020B0604020202020204" pitchFamily="34" charset="0"/>
                        </a:rPr>
                        <a:t> or docetaxel</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Yes</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42/109</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58/110</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0.56 (0.38-0.83)</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0.004</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31954"/>
                  </a:ext>
                </a:extLst>
              </a:tr>
              <a:tr h="0">
                <a:tc>
                  <a:txBody>
                    <a:bodyPr/>
                    <a:lstStyle/>
                    <a:p>
                      <a:endParaRPr lang="en-GB" sz="1000" b="1"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dirty="0">
                          <a:solidFill>
                            <a:schemeClr val="tx1"/>
                          </a:solidFill>
                          <a:latin typeface="Arial" panose="020B0604020202020204" pitchFamily="34" charset="0"/>
                          <a:cs typeface="Arial" panose="020B0604020202020204" pitchFamily="34" charset="0"/>
                        </a:rPr>
                        <a:t>No</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tx2"/>
                          </a:solidFill>
                          <a:latin typeface="Arial" panose="020B0604020202020204" pitchFamily="34" charset="0"/>
                          <a:cs typeface="Arial" panose="020B0604020202020204" pitchFamily="34" charset="0"/>
                        </a:rPr>
                        <a:t>109/293</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000" b="1" dirty="0">
                          <a:solidFill>
                            <a:schemeClr val="accent1"/>
                          </a:solidFill>
                          <a:latin typeface="Arial" panose="020B0604020202020204" pitchFamily="34" charset="0"/>
                          <a:cs typeface="Arial" panose="020B0604020202020204" pitchFamily="34" charset="0"/>
                        </a:rPr>
                        <a:t>133/293</a:t>
                      </a:r>
                      <a:endParaRPr lang="en-GB" sz="1000" b="1" dirty="0">
                        <a:solidFill>
                          <a:schemeClr val="tx2"/>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0.68 (0.53-0.88)</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0.003</a:t>
                      </a:r>
                    </a:p>
                  </a:txBody>
                  <a:tcPr marL="55440" marR="55440" marT="18000" marB="18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1498800"/>
                  </a:ext>
                </a:extLst>
              </a:tr>
            </a:tbl>
          </a:graphicData>
        </a:graphic>
      </p:graphicFrame>
      <p:cxnSp>
        <p:nvCxnSpPr>
          <p:cNvPr id="21" name="Straight Connector 20">
            <a:extLst>
              <a:ext uri="{FF2B5EF4-FFF2-40B4-BE49-F238E27FC236}">
                <a16:creationId xmlns:a16="http://schemas.microsoft.com/office/drawing/2014/main" id="{7BEF3A0B-A6A9-5DB6-2692-E7035E5F2AD5}"/>
              </a:ext>
            </a:extLst>
          </p:cNvPr>
          <p:cNvCxnSpPr>
            <a:cxnSpLocks/>
          </p:cNvCxnSpPr>
          <p:nvPr/>
        </p:nvCxnSpPr>
        <p:spPr>
          <a:xfrm>
            <a:off x="6023992" y="5037641"/>
            <a:ext cx="29744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C0D260-44EC-E959-0C24-68BE3ACA39FB}"/>
              </a:ext>
            </a:extLst>
          </p:cNvPr>
          <p:cNvCxnSpPr>
            <a:cxnSpLocks/>
          </p:cNvCxnSpPr>
          <p:nvPr/>
        </p:nvCxnSpPr>
        <p:spPr>
          <a:xfrm rot="5400000" flipH="1">
            <a:off x="6356535" y="5074345"/>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2AB9F65-0C17-72C4-D182-8EBF3E52B77C}"/>
              </a:ext>
            </a:extLst>
          </p:cNvPr>
          <p:cNvSpPr txBox="1"/>
          <p:nvPr/>
        </p:nvSpPr>
        <p:spPr>
          <a:xfrm>
            <a:off x="6221360" y="5115599"/>
            <a:ext cx="32231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0.25</a:t>
            </a:r>
          </a:p>
        </p:txBody>
      </p:sp>
      <p:sp>
        <p:nvSpPr>
          <p:cNvPr id="28" name="TextBox 27">
            <a:extLst>
              <a:ext uri="{FF2B5EF4-FFF2-40B4-BE49-F238E27FC236}">
                <a16:creationId xmlns:a16="http://schemas.microsoft.com/office/drawing/2014/main" id="{39DCEA00-2C9E-CC17-26D2-E505DC46582F}"/>
              </a:ext>
            </a:extLst>
          </p:cNvPr>
          <p:cNvSpPr txBox="1"/>
          <p:nvPr/>
        </p:nvSpPr>
        <p:spPr>
          <a:xfrm>
            <a:off x="5455421" y="5406083"/>
            <a:ext cx="2483190" cy="153888"/>
          </a:xfrm>
          <a:prstGeom prst="rect">
            <a:avLst/>
          </a:prstGeom>
          <a:noFill/>
        </p:spPr>
        <p:txBody>
          <a:bodyPr wrap="square" lIns="0" tIns="0" rIns="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GB" sz="1000" b="1" i="0" u="none" strike="noStrike" kern="0" cap="none" spc="0" normalizeH="0" baseline="0" dirty="0">
                <a:ln>
                  <a:noFill/>
                </a:ln>
                <a:solidFill>
                  <a:schemeClr val="tx2"/>
                </a:solidFill>
                <a:effectLst/>
                <a:uLnTx/>
                <a:uFillTx/>
                <a:latin typeface="Arial" panose="020B0604020202020204"/>
                <a:ea typeface="+mn-ea"/>
                <a:cs typeface="Arial"/>
                <a:sym typeface="Arial"/>
              </a:rPr>
              <a:t>Talazoparib + Enzalutamide better</a:t>
            </a:r>
          </a:p>
        </p:txBody>
      </p:sp>
      <p:sp>
        <p:nvSpPr>
          <p:cNvPr id="29" name="TextBox 28">
            <a:extLst>
              <a:ext uri="{FF2B5EF4-FFF2-40B4-BE49-F238E27FC236}">
                <a16:creationId xmlns:a16="http://schemas.microsoft.com/office/drawing/2014/main" id="{4BF83F5B-DD2C-934D-68CF-5D2D17CA24BB}"/>
              </a:ext>
            </a:extLst>
          </p:cNvPr>
          <p:cNvSpPr txBox="1"/>
          <p:nvPr/>
        </p:nvSpPr>
        <p:spPr>
          <a:xfrm>
            <a:off x="8013850" y="5406083"/>
            <a:ext cx="2483190" cy="153888"/>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GB" sz="1000" b="1" i="0" u="none" strike="noStrike" kern="0" cap="none" spc="0" normalizeH="0" baseline="0" dirty="0">
                <a:ln>
                  <a:noFill/>
                </a:ln>
                <a:solidFill>
                  <a:schemeClr val="accent1"/>
                </a:solidFill>
                <a:effectLst/>
                <a:uLnTx/>
                <a:uFillTx/>
                <a:latin typeface="Arial" panose="020B0604020202020204"/>
                <a:ea typeface="+mn-ea"/>
                <a:cs typeface="Arial"/>
                <a:sym typeface="Arial"/>
              </a:rPr>
              <a:t>Placebo + Enzalutamide better</a:t>
            </a:r>
          </a:p>
        </p:txBody>
      </p:sp>
      <p:sp>
        <p:nvSpPr>
          <p:cNvPr id="31" name="Arrow: Right 33">
            <a:extLst>
              <a:ext uri="{FF2B5EF4-FFF2-40B4-BE49-F238E27FC236}">
                <a16:creationId xmlns:a16="http://schemas.microsoft.com/office/drawing/2014/main" id="{E7EAAD10-9573-0824-402B-761164781385}"/>
              </a:ext>
            </a:extLst>
          </p:cNvPr>
          <p:cNvSpPr/>
          <p:nvPr/>
        </p:nvSpPr>
        <p:spPr>
          <a:xfrm flipH="1">
            <a:off x="6954044" y="5279740"/>
            <a:ext cx="984567" cy="117199"/>
          </a:xfrm>
          <a:prstGeom prst="rightArrow">
            <a:avLst>
              <a:gd name="adj1" fmla="val 50000"/>
              <a:gd name="adj2" fmla="val 896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ED7D31"/>
              </a:solidFill>
              <a:effectLst/>
              <a:uLnTx/>
              <a:uFillTx/>
              <a:latin typeface="Arial"/>
              <a:ea typeface="+mn-ea"/>
              <a:cs typeface="+mn-cs"/>
              <a:sym typeface="Arial"/>
            </a:endParaRPr>
          </a:p>
        </p:txBody>
      </p:sp>
      <p:cxnSp>
        <p:nvCxnSpPr>
          <p:cNvPr id="33" name="Straight Connector 32">
            <a:extLst>
              <a:ext uri="{FF2B5EF4-FFF2-40B4-BE49-F238E27FC236}">
                <a16:creationId xmlns:a16="http://schemas.microsoft.com/office/drawing/2014/main" id="{07BACE3F-CC2B-46FC-8B1F-D732F4B503FA}"/>
              </a:ext>
            </a:extLst>
          </p:cNvPr>
          <p:cNvCxnSpPr>
            <a:cxnSpLocks/>
          </p:cNvCxnSpPr>
          <p:nvPr/>
        </p:nvCxnSpPr>
        <p:spPr>
          <a:xfrm rot="5400000" flipH="1">
            <a:off x="6886760" y="5074345"/>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1E83390-6554-5D2E-7EED-4B5E4A80729F}"/>
              </a:ext>
            </a:extLst>
          </p:cNvPr>
          <p:cNvCxnSpPr>
            <a:cxnSpLocks/>
          </p:cNvCxnSpPr>
          <p:nvPr/>
        </p:nvCxnSpPr>
        <p:spPr>
          <a:xfrm rot="5400000" flipH="1">
            <a:off x="7947210" y="5074345"/>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9F38227-9384-8DF0-1DF6-5C10963C1D4E}"/>
              </a:ext>
            </a:extLst>
          </p:cNvPr>
          <p:cNvCxnSpPr>
            <a:cxnSpLocks/>
          </p:cNvCxnSpPr>
          <p:nvPr/>
        </p:nvCxnSpPr>
        <p:spPr>
          <a:xfrm rot="5400000" flipH="1">
            <a:off x="8480610" y="5074345"/>
            <a:ext cx="53552"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5AD04CD-9F05-D4C9-4A18-4B4ECAC9F2EC}"/>
              </a:ext>
            </a:extLst>
          </p:cNvPr>
          <p:cNvSpPr txBox="1"/>
          <p:nvPr/>
        </p:nvSpPr>
        <p:spPr>
          <a:xfrm>
            <a:off x="8344975" y="5115599"/>
            <a:ext cx="32231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1.25</a:t>
            </a:r>
          </a:p>
        </p:txBody>
      </p:sp>
      <p:sp>
        <p:nvSpPr>
          <p:cNvPr id="38" name="TextBox 37">
            <a:extLst>
              <a:ext uri="{FF2B5EF4-FFF2-40B4-BE49-F238E27FC236}">
                <a16:creationId xmlns:a16="http://schemas.microsoft.com/office/drawing/2014/main" id="{19368E6F-CDB7-B95D-C190-8EBC3816A70E}"/>
              </a:ext>
            </a:extLst>
          </p:cNvPr>
          <p:cNvSpPr txBox="1"/>
          <p:nvPr/>
        </p:nvSpPr>
        <p:spPr>
          <a:xfrm>
            <a:off x="6752376" y="5115599"/>
            <a:ext cx="32231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0. 5</a:t>
            </a:r>
          </a:p>
        </p:txBody>
      </p:sp>
      <p:sp>
        <p:nvSpPr>
          <p:cNvPr id="40" name="TextBox 39">
            <a:extLst>
              <a:ext uri="{FF2B5EF4-FFF2-40B4-BE49-F238E27FC236}">
                <a16:creationId xmlns:a16="http://schemas.microsoft.com/office/drawing/2014/main" id="{B8504035-7E68-0842-67E1-B146C148EC38}"/>
              </a:ext>
            </a:extLst>
          </p:cNvPr>
          <p:cNvSpPr txBox="1"/>
          <p:nvPr/>
        </p:nvSpPr>
        <p:spPr>
          <a:xfrm>
            <a:off x="7816001" y="5115599"/>
            <a:ext cx="322319" cy="153888"/>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000" b="0" i="0" u="none" strike="noStrike" kern="0" cap="none" spc="0" normalizeH="0" baseline="0" dirty="0">
                <a:ln>
                  <a:noFill/>
                </a:ln>
                <a:solidFill>
                  <a:srgbClr val="000000"/>
                </a:solidFill>
                <a:effectLst/>
                <a:uLnTx/>
                <a:uFillTx/>
                <a:latin typeface="Arial" panose="020B0604020202020204"/>
                <a:ea typeface="+mn-ea"/>
                <a:cs typeface="Arial"/>
                <a:sym typeface="Arial"/>
              </a:rPr>
              <a:t>1</a:t>
            </a:r>
          </a:p>
        </p:txBody>
      </p:sp>
      <p:sp>
        <p:nvSpPr>
          <p:cNvPr id="46" name="Arrow: Right 33">
            <a:extLst>
              <a:ext uri="{FF2B5EF4-FFF2-40B4-BE49-F238E27FC236}">
                <a16:creationId xmlns:a16="http://schemas.microsoft.com/office/drawing/2014/main" id="{9B4E210D-104A-F136-B560-60F86C388229}"/>
              </a:ext>
            </a:extLst>
          </p:cNvPr>
          <p:cNvSpPr/>
          <p:nvPr/>
        </p:nvSpPr>
        <p:spPr>
          <a:xfrm>
            <a:off x="8013850" y="5279740"/>
            <a:ext cx="984567" cy="117199"/>
          </a:xfrm>
          <a:prstGeom prst="rightArrow">
            <a:avLst>
              <a:gd name="adj1" fmla="val 50000"/>
              <a:gd name="adj2" fmla="val 896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sz="1867" b="0" i="0" u="none" strike="noStrike" kern="0" cap="none" spc="0" normalizeH="0" baseline="0" dirty="0">
              <a:ln>
                <a:noFill/>
              </a:ln>
              <a:solidFill>
                <a:srgbClr val="ED7D31"/>
              </a:solidFill>
              <a:effectLst/>
              <a:uLnTx/>
              <a:uFillTx/>
              <a:latin typeface="Arial"/>
              <a:ea typeface="+mn-ea"/>
              <a:cs typeface="+mn-cs"/>
              <a:sym typeface="Arial"/>
            </a:endParaRPr>
          </a:p>
        </p:txBody>
      </p:sp>
      <p:grpSp>
        <p:nvGrpSpPr>
          <p:cNvPr id="57" name="Group 56">
            <a:extLst>
              <a:ext uri="{FF2B5EF4-FFF2-40B4-BE49-F238E27FC236}">
                <a16:creationId xmlns:a16="http://schemas.microsoft.com/office/drawing/2014/main" id="{BEA80098-3B77-C03F-DDCC-E34D79F00004}"/>
              </a:ext>
            </a:extLst>
          </p:cNvPr>
          <p:cNvGrpSpPr/>
          <p:nvPr/>
        </p:nvGrpSpPr>
        <p:grpSpPr>
          <a:xfrm>
            <a:off x="6971480" y="4096366"/>
            <a:ext cx="888206" cy="56727"/>
            <a:chOff x="6974655" y="4528136"/>
            <a:chExt cx="888206" cy="56727"/>
          </a:xfrm>
        </p:grpSpPr>
        <p:cxnSp>
          <p:nvCxnSpPr>
            <p:cNvPr id="58" name="Straight Connector 57">
              <a:extLst>
                <a:ext uri="{FF2B5EF4-FFF2-40B4-BE49-F238E27FC236}">
                  <a16:creationId xmlns:a16="http://schemas.microsoft.com/office/drawing/2014/main" id="{312656B3-EC95-86E0-CB48-F223F47509AF}"/>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3503F68-C0C4-2A3E-C3C1-A8D377557EB6}"/>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0C29F96-D335-6D4C-DF30-F05AFFA61E4F}"/>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ABDEEE90-43E6-DE51-B9A1-C0025D96B389}"/>
              </a:ext>
            </a:extLst>
          </p:cNvPr>
          <p:cNvSpPr/>
          <p:nvPr/>
        </p:nvSpPr>
        <p:spPr>
          <a:xfrm>
            <a:off x="7315545" y="4094129"/>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2" name="Group 61">
            <a:extLst>
              <a:ext uri="{FF2B5EF4-FFF2-40B4-BE49-F238E27FC236}">
                <a16:creationId xmlns:a16="http://schemas.microsoft.com/office/drawing/2014/main" id="{239583D2-BD25-A3EE-7D6E-6CCB74E3C6C0}"/>
              </a:ext>
            </a:extLst>
          </p:cNvPr>
          <p:cNvGrpSpPr/>
          <p:nvPr/>
        </p:nvGrpSpPr>
        <p:grpSpPr>
          <a:xfrm>
            <a:off x="6501578" y="3902691"/>
            <a:ext cx="1620000" cy="56727"/>
            <a:chOff x="6974655" y="4528136"/>
            <a:chExt cx="888206" cy="56727"/>
          </a:xfrm>
        </p:grpSpPr>
        <p:cxnSp>
          <p:nvCxnSpPr>
            <p:cNvPr id="63" name="Straight Connector 62">
              <a:extLst>
                <a:ext uri="{FF2B5EF4-FFF2-40B4-BE49-F238E27FC236}">
                  <a16:creationId xmlns:a16="http://schemas.microsoft.com/office/drawing/2014/main" id="{A2657485-43C6-99DF-C6C8-0DF89D4EE3C7}"/>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151FC800-8E44-DDE4-DCB6-FAA7CA20709F}"/>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A82B282A-3A8C-FABB-D925-0BAE04CDFEC6}"/>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7" name="Rectangle 1026">
            <a:extLst>
              <a:ext uri="{FF2B5EF4-FFF2-40B4-BE49-F238E27FC236}">
                <a16:creationId xmlns:a16="http://schemas.microsoft.com/office/drawing/2014/main" id="{7F9E3F42-631E-AE27-5F93-654578D3248B}"/>
              </a:ext>
            </a:extLst>
          </p:cNvPr>
          <p:cNvSpPr/>
          <p:nvPr/>
        </p:nvSpPr>
        <p:spPr>
          <a:xfrm>
            <a:off x="7028747" y="3900454"/>
            <a:ext cx="576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28" name="Group 1027">
            <a:extLst>
              <a:ext uri="{FF2B5EF4-FFF2-40B4-BE49-F238E27FC236}">
                <a16:creationId xmlns:a16="http://schemas.microsoft.com/office/drawing/2014/main" id="{E05A7040-2A23-46AF-F1E8-85D733225EF4}"/>
              </a:ext>
            </a:extLst>
          </p:cNvPr>
          <p:cNvGrpSpPr/>
          <p:nvPr/>
        </p:nvGrpSpPr>
        <p:grpSpPr>
          <a:xfrm>
            <a:off x="6730180" y="3712191"/>
            <a:ext cx="936000" cy="56727"/>
            <a:chOff x="6974655" y="4528136"/>
            <a:chExt cx="888206" cy="56727"/>
          </a:xfrm>
        </p:grpSpPr>
        <p:cxnSp>
          <p:nvCxnSpPr>
            <p:cNvPr id="1029" name="Straight Connector 1028">
              <a:extLst>
                <a:ext uri="{FF2B5EF4-FFF2-40B4-BE49-F238E27FC236}">
                  <a16:creationId xmlns:a16="http://schemas.microsoft.com/office/drawing/2014/main" id="{72CA12DF-99B0-BE96-5F49-54EEB65F441D}"/>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0D5E963C-8927-52DD-2914-038F56F20055}"/>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BD6C3EFC-41DA-2783-8559-211FAECACC9D}"/>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2" name="Rectangle 1031">
            <a:extLst>
              <a:ext uri="{FF2B5EF4-FFF2-40B4-BE49-F238E27FC236}">
                <a16:creationId xmlns:a16="http://schemas.microsoft.com/office/drawing/2014/main" id="{8A2E6A9E-1613-0BD4-1C94-B0473F9E0626}"/>
              </a:ext>
            </a:extLst>
          </p:cNvPr>
          <p:cNvSpPr/>
          <p:nvPr/>
        </p:nvSpPr>
        <p:spPr>
          <a:xfrm>
            <a:off x="7075506" y="3709954"/>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37" name="Rectangle 1036">
            <a:extLst>
              <a:ext uri="{FF2B5EF4-FFF2-40B4-BE49-F238E27FC236}">
                <a16:creationId xmlns:a16="http://schemas.microsoft.com/office/drawing/2014/main" id="{4A57D166-D04E-0712-6440-0EFFF153B913}"/>
              </a:ext>
            </a:extLst>
          </p:cNvPr>
          <p:cNvSpPr/>
          <p:nvPr/>
        </p:nvSpPr>
        <p:spPr>
          <a:xfrm>
            <a:off x="7110431" y="3316254"/>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38" name="Group 1037">
            <a:extLst>
              <a:ext uri="{FF2B5EF4-FFF2-40B4-BE49-F238E27FC236}">
                <a16:creationId xmlns:a16="http://schemas.microsoft.com/office/drawing/2014/main" id="{F93280B9-EF87-8974-CF5C-A574C0A6596B}"/>
              </a:ext>
            </a:extLst>
          </p:cNvPr>
          <p:cNvGrpSpPr/>
          <p:nvPr/>
        </p:nvGrpSpPr>
        <p:grpSpPr>
          <a:xfrm>
            <a:off x="6790505" y="3318491"/>
            <a:ext cx="838800" cy="56727"/>
            <a:chOff x="6974655" y="4528136"/>
            <a:chExt cx="888206" cy="56727"/>
          </a:xfrm>
        </p:grpSpPr>
        <p:cxnSp>
          <p:nvCxnSpPr>
            <p:cNvPr id="1039" name="Straight Connector 1038">
              <a:extLst>
                <a:ext uri="{FF2B5EF4-FFF2-40B4-BE49-F238E27FC236}">
                  <a16:creationId xmlns:a16="http://schemas.microsoft.com/office/drawing/2014/main" id="{7AC67246-C6E7-2A30-EB86-EAC9625F5404}"/>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377CD28A-CCA6-F489-E271-E7F8F74D02DE}"/>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CCA4B49E-913C-B991-005A-E27CF019F846}"/>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2" name="Group 1041">
            <a:extLst>
              <a:ext uri="{FF2B5EF4-FFF2-40B4-BE49-F238E27FC236}">
                <a16:creationId xmlns:a16="http://schemas.microsoft.com/office/drawing/2014/main" id="{6112C058-2708-35DD-339E-537ABF6EC052}"/>
              </a:ext>
            </a:extLst>
          </p:cNvPr>
          <p:cNvGrpSpPr/>
          <p:nvPr/>
        </p:nvGrpSpPr>
        <p:grpSpPr>
          <a:xfrm>
            <a:off x="6958780" y="3127991"/>
            <a:ext cx="705600" cy="56727"/>
            <a:chOff x="6974655" y="4528136"/>
            <a:chExt cx="888206" cy="56727"/>
          </a:xfrm>
        </p:grpSpPr>
        <p:cxnSp>
          <p:nvCxnSpPr>
            <p:cNvPr id="1043" name="Straight Connector 1042">
              <a:extLst>
                <a:ext uri="{FF2B5EF4-FFF2-40B4-BE49-F238E27FC236}">
                  <a16:creationId xmlns:a16="http://schemas.microsoft.com/office/drawing/2014/main" id="{93F916AF-348E-DF15-19F7-DA511C6936C0}"/>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92C1B947-7134-3620-75DB-D4F11B1C6035}"/>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AB1627C6-F269-49CC-6308-FF2223BF9BF4}"/>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6" name="Rectangle 1045">
            <a:extLst>
              <a:ext uri="{FF2B5EF4-FFF2-40B4-BE49-F238E27FC236}">
                <a16:creationId xmlns:a16="http://schemas.microsoft.com/office/drawing/2014/main" id="{DE47CD96-A34B-5FC2-0DC0-D3B90BD64D31}"/>
              </a:ext>
            </a:extLst>
          </p:cNvPr>
          <p:cNvSpPr/>
          <p:nvPr/>
        </p:nvSpPr>
        <p:spPr>
          <a:xfrm>
            <a:off x="7238661" y="3125754"/>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47" name="Group 1046">
            <a:extLst>
              <a:ext uri="{FF2B5EF4-FFF2-40B4-BE49-F238E27FC236}">
                <a16:creationId xmlns:a16="http://schemas.microsoft.com/office/drawing/2014/main" id="{7EAD39B1-BBD4-595B-7FDB-8EA4AB0FFADD}"/>
              </a:ext>
            </a:extLst>
          </p:cNvPr>
          <p:cNvGrpSpPr/>
          <p:nvPr/>
        </p:nvGrpSpPr>
        <p:grpSpPr>
          <a:xfrm>
            <a:off x="6946078" y="3515341"/>
            <a:ext cx="856800" cy="56727"/>
            <a:chOff x="6974655" y="4528136"/>
            <a:chExt cx="888206" cy="56727"/>
          </a:xfrm>
        </p:grpSpPr>
        <p:cxnSp>
          <p:nvCxnSpPr>
            <p:cNvPr id="1048" name="Straight Connector 1047">
              <a:extLst>
                <a:ext uri="{FF2B5EF4-FFF2-40B4-BE49-F238E27FC236}">
                  <a16:creationId xmlns:a16="http://schemas.microsoft.com/office/drawing/2014/main" id="{CE1FC0C5-0A23-16D4-1DA8-2A6E257247E6}"/>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C22D3CCB-29D2-E867-5777-32DDD630AFD6}"/>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6043A088-C385-3797-E3A8-937DC0C4AF59}"/>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1" name="Rectangle 1050">
            <a:extLst>
              <a:ext uri="{FF2B5EF4-FFF2-40B4-BE49-F238E27FC236}">
                <a16:creationId xmlns:a16="http://schemas.microsoft.com/office/drawing/2014/main" id="{D75A32EC-1FA9-D8CA-7F25-DBD9DFB1C873}"/>
              </a:ext>
            </a:extLst>
          </p:cNvPr>
          <p:cNvSpPr/>
          <p:nvPr/>
        </p:nvSpPr>
        <p:spPr>
          <a:xfrm>
            <a:off x="7283146" y="3513104"/>
            <a:ext cx="576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52" name="Group 1051">
            <a:extLst>
              <a:ext uri="{FF2B5EF4-FFF2-40B4-BE49-F238E27FC236}">
                <a16:creationId xmlns:a16="http://schemas.microsoft.com/office/drawing/2014/main" id="{D069D9D8-02BC-3D5A-FC0E-600B3A858BD1}"/>
              </a:ext>
            </a:extLst>
          </p:cNvPr>
          <p:cNvGrpSpPr/>
          <p:nvPr/>
        </p:nvGrpSpPr>
        <p:grpSpPr>
          <a:xfrm>
            <a:off x="7006406" y="4477366"/>
            <a:ext cx="730799" cy="56727"/>
            <a:chOff x="6974655" y="4528136"/>
            <a:chExt cx="888206" cy="56727"/>
          </a:xfrm>
        </p:grpSpPr>
        <p:cxnSp>
          <p:nvCxnSpPr>
            <p:cNvPr id="1053" name="Straight Connector 1052">
              <a:extLst>
                <a:ext uri="{FF2B5EF4-FFF2-40B4-BE49-F238E27FC236}">
                  <a16:creationId xmlns:a16="http://schemas.microsoft.com/office/drawing/2014/main" id="{04E71D78-77A7-A67E-6428-B25E3C96F836}"/>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AFDF0B40-C33C-04FB-7686-44D47868F7F5}"/>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20DC3FB5-420A-7515-FEA4-B06BB79407E7}"/>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6" name="Rectangle 1055">
            <a:extLst>
              <a:ext uri="{FF2B5EF4-FFF2-40B4-BE49-F238E27FC236}">
                <a16:creationId xmlns:a16="http://schemas.microsoft.com/office/drawing/2014/main" id="{A50FE6D9-645A-B20B-7886-ED9F4BEF1A4F}"/>
              </a:ext>
            </a:extLst>
          </p:cNvPr>
          <p:cNvSpPr/>
          <p:nvPr/>
        </p:nvSpPr>
        <p:spPr>
          <a:xfrm>
            <a:off x="7291926" y="4475129"/>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57" name="Group 1056">
            <a:extLst>
              <a:ext uri="{FF2B5EF4-FFF2-40B4-BE49-F238E27FC236}">
                <a16:creationId xmlns:a16="http://schemas.microsoft.com/office/drawing/2014/main" id="{CD363B8A-02B9-C56C-49DE-4DD420D61569}"/>
              </a:ext>
            </a:extLst>
          </p:cNvPr>
          <p:cNvGrpSpPr/>
          <p:nvPr/>
        </p:nvGrpSpPr>
        <p:grpSpPr>
          <a:xfrm>
            <a:off x="6657155" y="4666648"/>
            <a:ext cx="972000" cy="56727"/>
            <a:chOff x="6974655" y="4528136"/>
            <a:chExt cx="888206" cy="56727"/>
          </a:xfrm>
        </p:grpSpPr>
        <p:cxnSp>
          <p:nvCxnSpPr>
            <p:cNvPr id="1058" name="Straight Connector 1057">
              <a:extLst>
                <a:ext uri="{FF2B5EF4-FFF2-40B4-BE49-F238E27FC236}">
                  <a16:creationId xmlns:a16="http://schemas.microsoft.com/office/drawing/2014/main" id="{3A304056-6741-0F3F-150E-06AC0D4700CB}"/>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89FE31C0-8AE6-CEF3-005A-AA6C5494B584}"/>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F61F35A6-4442-3DCD-01AC-8696E487E304}"/>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1" name="Rectangle 1060">
            <a:extLst>
              <a:ext uri="{FF2B5EF4-FFF2-40B4-BE49-F238E27FC236}">
                <a16:creationId xmlns:a16="http://schemas.microsoft.com/office/drawing/2014/main" id="{1806F728-B1F3-5771-1D33-81907E00C755}"/>
              </a:ext>
            </a:extLst>
          </p:cNvPr>
          <p:cNvSpPr/>
          <p:nvPr/>
        </p:nvSpPr>
        <p:spPr>
          <a:xfrm>
            <a:off x="7009895" y="4660811"/>
            <a:ext cx="64800" cy="68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62" name="Group 1061">
            <a:extLst>
              <a:ext uri="{FF2B5EF4-FFF2-40B4-BE49-F238E27FC236}">
                <a16:creationId xmlns:a16="http://schemas.microsoft.com/office/drawing/2014/main" id="{40BB2072-1C41-A75F-44F1-28C4B94AFF57}"/>
              </a:ext>
            </a:extLst>
          </p:cNvPr>
          <p:cNvGrpSpPr/>
          <p:nvPr/>
        </p:nvGrpSpPr>
        <p:grpSpPr>
          <a:xfrm>
            <a:off x="6977829" y="4864716"/>
            <a:ext cx="745200" cy="56727"/>
            <a:chOff x="6974655" y="4528136"/>
            <a:chExt cx="888206" cy="56727"/>
          </a:xfrm>
        </p:grpSpPr>
        <p:cxnSp>
          <p:nvCxnSpPr>
            <p:cNvPr id="1063" name="Straight Connector 1062">
              <a:extLst>
                <a:ext uri="{FF2B5EF4-FFF2-40B4-BE49-F238E27FC236}">
                  <a16:creationId xmlns:a16="http://schemas.microsoft.com/office/drawing/2014/main" id="{6BCB9D5C-0516-7355-E4AA-1D86CF3552C4}"/>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E3EFC2F5-A467-7048-F688-F82DB5207599}"/>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5D679EAD-0D34-17CB-07A5-7B0CF012BED7}"/>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6" name="Rectangle 1065">
            <a:extLst>
              <a:ext uri="{FF2B5EF4-FFF2-40B4-BE49-F238E27FC236}">
                <a16:creationId xmlns:a16="http://schemas.microsoft.com/office/drawing/2014/main" id="{D976CE18-4467-0CEB-79C9-46B1A5FC85A3}"/>
              </a:ext>
            </a:extLst>
          </p:cNvPr>
          <p:cNvSpPr/>
          <p:nvPr/>
        </p:nvSpPr>
        <p:spPr>
          <a:xfrm>
            <a:off x="7268137" y="4862479"/>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67" name="Group 1066">
            <a:extLst>
              <a:ext uri="{FF2B5EF4-FFF2-40B4-BE49-F238E27FC236}">
                <a16:creationId xmlns:a16="http://schemas.microsoft.com/office/drawing/2014/main" id="{7F4D38E1-6C3C-1EFE-9670-5A8200328F8F}"/>
              </a:ext>
            </a:extLst>
          </p:cNvPr>
          <p:cNvGrpSpPr/>
          <p:nvPr/>
        </p:nvGrpSpPr>
        <p:grpSpPr>
          <a:xfrm>
            <a:off x="6514280" y="4282573"/>
            <a:ext cx="900000" cy="56727"/>
            <a:chOff x="6974655" y="4528136"/>
            <a:chExt cx="888206" cy="56727"/>
          </a:xfrm>
        </p:grpSpPr>
        <p:cxnSp>
          <p:nvCxnSpPr>
            <p:cNvPr id="1068" name="Straight Connector 1067">
              <a:extLst>
                <a:ext uri="{FF2B5EF4-FFF2-40B4-BE49-F238E27FC236}">
                  <a16:creationId xmlns:a16="http://schemas.microsoft.com/office/drawing/2014/main" id="{E71461EF-DE00-498D-20A5-ED4A3B67304C}"/>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7784E827-962B-6FD0-E996-9FB4D6356E53}"/>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E4EA7788-CB03-2050-5DA9-416F42C41311}"/>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1" name="Rectangle 1070">
            <a:extLst>
              <a:ext uri="{FF2B5EF4-FFF2-40B4-BE49-F238E27FC236}">
                <a16:creationId xmlns:a16="http://schemas.microsoft.com/office/drawing/2014/main" id="{C59BDC04-3393-195D-D565-0D614932194D}"/>
              </a:ext>
            </a:extLst>
          </p:cNvPr>
          <p:cNvSpPr/>
          <p:nvPr/>
        </p:nvSpPr>
        <p:spPr>
          <a:xfrm>
            <a:off x="6837753" y="4287536"/>
            <a:ext cx="64800" cy="4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72" name="Group 1071">
            <a:extLst>
              <a:ext uri="{FF2B5EF4-FFF2-40B4-BE49-F238E27FC236}">
                <a16:creationId xmlns:a16="http://schemas.microsoft.com/office/drawing/2014/main" id="{DD61DC09-269A-1766-9703-D2BE8673D810}"/>
              </a:ext>
            </a:extLst>
          </p:cNvPr>
          <p:cNvGrpSpPr/>
          <p:nvPr/>
        </p:nvGrpSpPr>
        <p:grpSpPr>
          <a:xfrm>
            <a:off x="6761930" y="2737466"/>
            <a:ext cx="1008000" cy="56727"/>
            <a:chOff x="6974655" y="4528136"/>
            <a:chExt cx="888206" cy="56727"/>
          </a:xfrm>
        </p:grpSpPr>
        <p:cxnSp>
          <p:nvCxnSpPr>
            <p:cNvPr id="1073" name="Straight Connector 1072">
              <a:extLst>
                <a:ext uri="{FF2B5EF4-FFF2-40B4-BE49-F238E27FC236}">
                  <a16:creationId xmlns:a16="http://schemas.microsoft.com/office/drawing/2014/main" id="{513BD28E-811C-709A-9632-77C2C8C32D19}"/>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DB846103-AC08-A0E0-2FD8-36C998818348}"/>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844305E2-2552-D434-E4B0-09AD013E66AB}"/>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6" name="Rectangle 1075">
            <a:extLst>
              <a:ext uri="{FF2B5EF4-FFF2-40B4-BE49-F238E27FC236}">
                <a16:creationId xmlns:a16="http://schemas.microsoft.com/office/drawing/2014/main" id="{A59A1CA8-03BD-074A-BECF-E109C5FA321D}"/>
              </a:ext>
            </a:extLst>
          </p:cNvPr>
          <p:cNvSpPr/>
          <p:nvPr/>
        </p:nvSpPr>
        <p:spPr>
          <a:xfrm>
            <a:off x="7140306" y="2735229"/>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77" name="Group 1076">
            <a:extLst>
              <a:ext uri="{FF2B5EF4-FFF2-40B4-BE49-F238E27FC236}">
                <a16:creationId xmlns:a16="http://schemas.microsoft.com/office/drawing/2014/main" id="{14BA8D1A-D4E0-1796-7A5A-F623B6B701AE}"/>
              </a:ext>
            </a:extLst>
          </p:cNvPr>
          <p:cNvGrpSpPr/>
          <p:nvPr/>
        </p:nvGrpSpPr>
        <p:grpSpPr>
          <a:xfrm>
            <a:off x="6942904" y="2550566"/>
            <a:ext cx="741600" cy="56727"/>
            <a:chOff x="6974655" y="4528136"/>
            <a:chExt cx="888206" cy="56727"/>
          </a:xfrm>
        </p:grpSpPr>
        <p:cxnSp>
          <p:nvCxnSpPr>
            <p:cNvPr id="1078" name="Straight Connector 1077">
              <a:extLst>
                <a:ext uri="{FF2B5EF4-FFF2-40B4-BE49-F238E27FC236}">
                  <a16:creationId xmlns:a16="http://schemas.microsoft.com/office/drawing/2014/main" id="{DEF166DE-0416-EDBF-01F0-73EF6E0F9F2D}"/>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AB52ECA8-A5F0-A17B-F3CA-A6BEB16D5DFA}"/>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a:extLst>
                <a:ext uri="{FF2B5EF4-FFF2-40B4-BE49-F238E27FC236}">
                  <a16:creationId xmlns:a16="http://schemas.microsoft.com/office/drawing/2014/main" id="{955F25D0-E4CD-25A8-49CC-1FFC4501D647}"/>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1" name="Rectangle 1080">
            <a:extLst>
              <a:ext uri="{FF2B5EF4-FFF2-40B4-BE49-F238E27FC236}">
                <a16:creationId xmlns:a16="http://schemas.microsoft.com/office/drawing/2014/main" id="{0273BA02-B8C9-317B-5D4C-C4749391C65A}"/>
              </a:ext>
            </a:extLst>
          </p:cNvPr>
          <p:cNvSpPr/>
          <p:nvPr/>
        </p:nvSpPr>
        <p:spPr>
          <a:xfrm>
            <a:off x="7227126" y="2544729"/>
            <a:ext cx="64800" cy="68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82" name="Group 1081">
            <a:extLst>
              <a:ext uri="{FF2B5EF4-FFF2-40B4-BE49-F238E27FC236}">
                <a16:creationId xmlns:a16="http://schemas.microsoft.com/office/drawing/2014/main" id="{48187F57-2932-92AE-03E4-FDF45126E658}"/>
              </a:ext>
            </a:extLst>
          </p:cNvPr>
          <p:cNvGrpSpPr/>
          <p:nvPr/>
        </p:nvGrpSpPr>
        <p:grpSpPr>
          <a:xfrm>
            <a:off x="6679380" y="2931141"/>
            <a:ext cx="1152000" cy="56727"/>
            <a:chOff x="6974655" y="4528136"/>
            <a:chExt cx="888206" cy="56727"/>
          </a:xfrm>
        </p:grpSpPr>
        <p:cxnSp>
          <p:nvCxnSpPr>
            <p:cNvPr id="1083" name="Straight Connector 1082">
              <a:extLst>
                <a:ext uri="{FF2B5EF4-FFF2-40B4-BE49-F238E27FC236}">
                  <a16:creationId xmlns:a16="http://schemas.microsoft.com/office/drawing/2014/main" id="{4CE822C4-DAF5-DD5A-2138-BCDB7EFF8260}"/>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D5970411-E646-E0B2-F0BB-C6B205BFA4FD}"/>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0A9A5F89-C830-6F39-A27F-7FFDEB558EFA}"/>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6" name="Rectangle 1085">
            <a:extLst>
              <a:ext uri="{FF2B5EF4-FFF2-40B4-BE49-F238E27FC236}">
                <a16:creationId xmlns:a16="http://schemas.microsoft.com/office/drawing/2014/main" id="{328B1C87-A9BC-9775-1DEE-C114F1FCAC4A}"/>
              </a:ext>
            </a:extLst>
          </p:cNvPr>
          <p:cNvSpPr/>
          <p:nvPr/>
        </p:nvSpPr>
        <p:spPr>
          <a:xfrm>
            <a:off x="7097058" y="2928904"/>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87" name="Group 1086">
            <a:extLst>
              <a:ext uri="{FF2B5EF4-FFF2-40B4-BE49-F238E27FC236}">
                <a16:creationId xmlns:a16="http://schemas.microsoft.com/office/drawing/2014/main" id="{67CE6F26-76C7-9B0F-0084-4980600373D9}"/>
              </a:ext>
            </a:extLst>
          </p:cNvPr>
          <p:cNvGrpSpPr/>
          <p:nvPr/>
        </p:nvGrpSpPr>
        <p:grpSpPr>
          <a:xfrm>
            <a:off x="6773433" y="2350116"/>
            <a:ext cx="900000" cy="56727"/>
            <a:chOff x="6974655" y="4528136"/>
            <a:chExt cx="888206" cy="56727"/>
          </a:xfrm>
        </p:grpSpPr>
        <p:cxnSp>
          <p:nvCxnSpPr>
            <p:cNvPr id="1088" name="Straight Connector 1087">
              <a:extLst>
                <a:ext uri="{FF2B5EF4-FFF2-40B4-BE49-F238E27FC236}">
                  <a16:creationId xmlns:a16="http://schemas.microsoft.com/office/drawing/2014/main" id="{1DD73D0F-427D-CA8F-0441-8A33A652C689}"/>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D908CE81-A247-D944-7B90-8F9B3A902721}"/>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30FE8E86-DCF7-F58E-9E96-36A4ABBD65A0}"/>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1" name="Rectangle 1090">
            <a:extLst>
              <a:ext uri="{FF2B5EF4-FFF2-40B4-BE49-F238E27FC236}">
                <a16:creationId xmlns:a16="http://schemas.microsoft.com/office/drawing/2014/main" id="{D8A0B2E1-D4CF-D408-6DCF-45CAC2FB1297}"/>
              </a:ext>
            </a:extLst>
          </p:cNvPr>
          <p:cNvSpPr/>
          <p:nvPr/>
        </p:nvSpPr>
        <p:spPr>
          <a:xfrm>
            <a:off x="7120822" y="2347879"/>
            <a:ext cx="576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097" name="Group 1096">
            <a:extLst>
              <a:ext uri="{FF2B5EF4-FFF2-40B4-BE49-F238E27FC236}">
                <a16:creationId xmlns:a16="http://schemas.microsoft.com/office/drawing/2014/main" id="{85175E03-8B51-C868-DB8B-F6A8B535A411}"/>
              </a:ext>
            </a:extLst>
          </p:cNvPr>
          <p:cNvGrpSpPr/>
          <p:nvPr/>
        </p:nvGrpSpPr>
        <p:grpSpPr>
          <a:xfrm>
            <a:off x="6936555" y="2157650"/>
            <a:ext cx="802800" cy="56727"/>
            <a:chOff x="6974655" y="4528136"/>
            <a:chExt cx="888206" cy="56727"/>
          </a:xfrm>
        </p:grpSpPr>
        <p:cxnSp>
          <p:nvCxnSpPr>
            <p:cNvPr id="1098" name="Straight Connector 1097">
              <a:extLst>
                <a:ext uri="{FF2B5EF4-FFF2-40B4-BE49-F238E27FC236}">
                  <a16:creationId xmlns:a16="http://schemas.microsoft.com/office/drawing/2014/main" id="{F3AA89E6-CD66-E010-E334-29B60F0A2A9A}"/>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45D6161C-1900-9BB6-D43B-798771A73DD0}"/>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2DB74919-4C87-9BC3-1BB5-2D6FC2FA8EEC}"/>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1" name="Rectangle 1100">
            <a:extLst>
              <a:ext uri="{FF2B5EF4-FFF2-40B4-BE49-F238E27FC236}">
                <a16:creationId xmlns:a16="http://schemas.microsoft.com/office/drawing/2014/main" id="{17819EE5-A068-331A-0A1D-97BFA185D9A5}"/>
              </a:ext>
            </a:extLst>
          </p:cNvPr>
          <p:cNvSpPr/>
          <p:nvPr/>
        </p:nvSpPr>
        <p:spPr>
          <a:xfrm>
            <a:off x="7248836" y="2151813"/>
            <a:ext cx="64800" cy="68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102" name="Group 1101">
            <a:extLst>
              <a:ext uri="{FF2B5EF4-FFF2-40B4-BE49-F238E27FC236}">
                <a16:creationId xmlns:a16="http://schemas.microsoft.com/office/drawing/2014/main" id="{361818F2-0534-B38F-A12B-0A9E0DFA33DE}"/>
              </a:ext>
            </a:extLst>
          </p:cNvPr>
          <p:cNvGrpSpPr/>
          <p:nvPr/>
        </p:nvGrpSpPr>
        <p:grpSpPr>
          <a:xfrm>
            <a:off x="6930205" y="1962766"/>
            <a:ext cx="576000" cy="56727"/>
            <a:chOff x="6974655" y="4528136"/>
            <a:chExt cx="888206" cy="56727"/>
          </a:xfrm>
        </p:grpSpPr>
        <p:cxnSp>
          <p:nvCxnSpPr>
            <p:cNvPr id="1103" name="Straight Connector 1102">
              <a:extLst>
                <a:ext uri="{FF2B5EF4-FFF2-40B4-BE49-F238E27FC236}">
                  <a16:creationId xmlns:a16="http://schemas.microsoft.com/office/drawing/2014/main" id="{C2C36FF8-1AD5-4A47-B419-5732248B2F5F}"/>
                </a:ext>
              </a:extLst>
            </p:cNvPr>
            <p:cNvCxnSpPr>
              <a:cxnSpLocks/>
            </p:cNvCxnSpPr>
            <p:nvPr/>
          </p:nvCxnSpPr>
          <p:spPr>
            <a:xfrm rot="5400000" flipH="1">
              <a:off x="7836085" y="4554912"/>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D1252ECD-FB1D-987C-D88C-9C0E59DEBA2F}"/>
                </a:ext>
              </a:extLst>
            </p:cNvPr>
            <p:cNvCxnSpPr>
              <a:cxnSpLocks/>
            </p:cNvCxnSpPr>
            <p:nvPr/>
          </p:nvCxnSpPr>
          <p:spPr>
            <a:xfrm rot="5400000" flipH="1">
              <a:off x="6947879" y="4558087"/>
              <a:ext cx="53552"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65279EB-62C8-85C2-F2A1-DD0290F6C6F2}"/>
                </a:ext>
              </a:extLst>
            </p:cNvPr>
            <p:cNvCxnSpPr>
              <a:cxnSpLocks/>
            </p:cNvCxnSpPr>
            <p:nvPr/>
          </p:nvCxnSpPr>
          <p:spPr>
            <a:xfrm flipH="1">
              <a:off x="6975660" y="4554912"/>
              <a:ext cx="887201" cy="0"/>
            </a:xfrm>
            <a:prstGeom prst="line">
              <a:avLst/>
            </a:prstGeom>
            <a:ln w="12700" cap="sq">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 name="Rectangle 1105">
            <a:extLst>
              <a:ext uri="{FF2B5EF4-FFF2-40B4-BE49-F238E27FC236}">
                <a16:creationId xmlns:a16="http://schemas.microsoft.com/office/drawing/2014/main" id="{E39DCB1B-28A6-A0D8-9B62-058ED65DAD40}"/>
              </a:ext>
            </a:extLst>
          </p:cNvPr>
          <p:cNvSpPr/>
          <p:nvPr/>
        </p:nvSpPr>
        <p:spPr>
          <a:xfrm>
            <a:off x="7149768" y="1960529"/>
            <a:ext cx="648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09" name="Segnaposto testo 81">
            <a:extLst>
              <a:ext uri="{FF2B5EF4-FFF2-40B4-BE49-F238E27FC236}">
                <a16:creationId xmlns:a16="http://schemas.microsoft.com/office/drawing/2014/main" id="{6853BA82-9481-19BD-BD98-DEC05D85BB2B}"/>
              </a:ext>
            </a:extLst>
          </p:cNvPr>
          <p:cNvSpPr txBox="1">
            <a:spLocks/>
          </p:cNvSpPr>
          <p:nvPr/>
        </p:nvSpPr>
        <p:spPr>
          <a:xfrm>
            <a:off x="619201" y="5605859"/>
            <a:ext cx="11225946" cy="183249"/>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chemeClr val="tx1"/>
                </a:solidFill>
                <a:effectLst/>
                <a:uLnTx/>
                <a:uFillTx/>
                <a:latin typeface="Arial" panose="020B0604020202020204"/>
                <a:ea typeface="+mn-ea"/>
                <a:cs typeface="Arial Narrow"/>
              </a:rPr>
              <a:t>The HR for all patients was based on a Cox model stratified by the randomisation stratification factors. For all subgroups, the HR was based on an unstratified Cox model with treatment as the only covariate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100" baseline="30000" dirty="0">
                <a:solidFill>
                  <a:schemeClr val="tx1"/>
                </a:solidFill>
                <a:latin typeface="Arial" panose="020B0604020202020204"/>
                <a:cs typeface="Arial Narrow"/>
              </a:rPr>
              <a:t>a</a:t>
            </a:r>
            <a:r>
              <a:rPr lang="en-GB" sz="1100" dirty="0">
                <a:solidFill>
                  <a:schemeClr val="tx1"/>
                </a:solidFill>
                <a:latin typeface="Arial" panose="020B0604020202020204"/>
                <a:cs typeface="Arial Narrow"/>
              </a:rPr>
              <a:t> Includes two patients in each treatment arm who received prior orteronel</a:t>
            </a:r>
            <a:endParaRPr kumimoji="0" lang="en-GB" sz="1100" b="0" i="0" u="none" strike="noStrike" kern="1200" cap="none" spc="0" normalizeH="0" baseline="0" dirty="0">
              <a:ln>
                <a:noFill/>
              </a:ln>
              <a:solidFill>
                <a:schemeClr val="tx1"/>
              </a:solidFill>
              <a:effectLst/>
              <a:uLnTx/>
              <a:uFillTx/>
              <a:latin typeface="Arial" panose="020B0604020202020204"/>
              <a:ea typeface="+mn-ea"/>
              <a:cs typeface="Arial Narrow"/>
            </a:endParaRPr>
          </a:p>
        </p:txBody>
      </p:sp>
    </p:spTree>
    <p:extLst>
      <p:ext uri="{BB962C8B-B14F-4D97-AF65-F5344CB8AC3E}">
        <p14:creationId xmlns:p14="http://schemas.microsoft.com/office/powerpoint/2010/main" val="91927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Text Placeholder 1244">
            <a:extLst>
              <a:ext uri="{FF2B5EF4-FFF2-40B4-BE49-F238E27FC236}">
                <a16:creationId xmlns:a16="http://schemas.microsoft.com/office/drawing/2014/main" id="{91E5D5A4-F01C-69E8-F23A-6ECA324A4266}"/>
              </a:ext>
            </a:extLst>
          </p:cNvPr>
          <p:cNvSpPr>
            <a:spLocks noGrp="1"/>
          </p:cNvSpPr>
          <p:nvPr>
            <p:ph type="body" idx="1"/>
          </p:nvPr>
        </p:nvSpPr>
        <p:spPr>
          <a:xfrm>
            <a:off x="609600" y="763200"/>
            <a:ext cx="10972800" cy="702470"/>
          </a:xfrm>
        </p:spPr>
        <p:txBody>
          <a:bodyPr/>
          <a:lstStyle/>
          <a:p>
            <a:r>
              <a:rPr lang="en-US" dirty="0"/>
              <a:t>A clinically meaningful reduction in risk of progression or death was seen regardless of HRR status</a:t>
            </a:r>
            <a:endParaRPr lang="en-GB" dirty="0"/>
          </a:p>
        </p:txBody>
      </p:sp>
      <p:sp>
        <p:nvSpPr>
          <p:cNvPr id="2" name="Title 1"/>
          <p:cNvSpPr>
            <a:spLocks noGrp="1"/>
          </p:cNvSpPr>
          <p:nvPr>
            <p:ph type="title"/>
          </p:nvPr>
        </p:nvSpPr>
        <p:spPr/>
        <p:txBody>
          <a:bodyPr/>
          <a:lstStyle/>
          <a:p>
            <a:r>
              <a:rPr lang="en-US" dirty="0"/>
              <a:t>TALAPRO-2: </a:t>
            </a:r>
            <a:r>
              <a:rPr lang="en-US" cap="none" dirty="0" err="1"/>
              <a:t>r</a:t>
            </a:r>
            <a:r>
              <a:rPr lang="en-US" dirty="0" err="1"/>
              <a:t>PFS</a:t>
            </a:r>
            <a:r>
              <a:rPr lang="en-US" dirty="0"/>
              <a:t> by BICR by HRR Status</a:t>
            </a:r>
          </a:p>
        </p:txBody>
      </p:sp>
      <p:sp>
        <p:nvSpPr>
          <p:cNvPr id="1243" name="Content Placeholder 1242">
            <a:extLst>
              <a:ext uri="{FF2B5EF4-FFF2-40B4-BE49-F238E27FC236}">
                <a16:creationId xmlns:a16="http://schemas.microsoft.com/office/drawing/2014/main" id="{3276F8F1-009C-B4C7-9714-6A2800CD4FD2}"/>
              </a:ext>
            </a:extLst>
          </p:cNvPr>
          <p:cNvSpPr>
            <a:spLocks noGrp="1"/>
          </p:cNvSpPr>
          <p:nvPr>
            <p:ph sz="quarter" idx="15"/>
          </p:nvPr>
        </p:nvSpPr>
        <p:spPr>
          <a:xfrm>
            <a:off x="620183" y="6246000"/>
            <a:ext cx="10786537" cy="365125"/>
          </a:xfrm>
        </p:spPr>
        <p:txBody>
          <a:bodyPr/>
          <a:lstStyle/>
          <a:p>
            <a:pPr marL="0" indent="0">
              <a:buNone/>
            </a:pPr>
            <a:r>
              <a:rPr lang="en-GB" sz="1200" dirty="0">
                <a:solidFill>
                  <a:schemeClr val="tx2"/>
                </a:solidFill>
              </a:rPr>
              <a:t>BICR, blinded independent central review; CI, confidence interval; ENZA, enzalutamide; HR, hazard ratio; HRR, homologous recombination repair; NR, not reached; </a:t>
            </a:r>
            <a:br>
              <a:rPr lang="en-GB" sz="1200" dirty="0">
                <a:solidFill>
                  <a:schemeClr val="tx2"/>
                </a:solidFill>
              </a:rPr>
            </a:br>
            <a:r>
              <a:rPr lang="en-GB" sz="1200" dirty="0">
                <a:solidFill>
                  <a:schemeClr val="tx2"/>
                </a:solidFill>
              </a:rPr>
              <a:t>PBO, placebo; </a:t>
            </a:r>
            <a:r>
              <a:rPr lang="en-GB" sz="1200" dirty="0" err="1">
                <a:solidFill>
                  <a:schemeClr val="tx2"/>
                </a:solidFill>
              </a:rPr>
              <a:t>rPFS</a:t>
            </a:r>
            <a:r>
              <a:rPr lang="en-GB" sz="1200" dirty="0">
                <a:solidFill>
                  <a:schemeClr val="tx2"/>
                </a:solidFill>
              </a:rPr>
              <a:t>, radiographic progression-free survival; TALA, </a:t>
            </a:r>
            <a:r>
              <a:rPr lang="en-GB" sz="1200" dirty="0" err="1">
                <a:solidFill>
                  <a:schemeClr val="tx2"/>
                </a:solidFill>
              </a:rPr>
              <a:t>talazoparib</a:t>
            </a:r>
            <a:endParaRPr lang="en-GB" sz="1200" dirty="0">
              <a:solidFill>
                <a:schemeClr val="tx2"/>
              </a:solidFill>
            </a:endParaRPr>
          </a:p>
          <a:p>
            <a:pPr marL="0" indent="0">
              <a:buNone/>
            </a:pPr>
            <a:r>
              <a:rPr lang="en-GB" sz="1200" dirty="0">
                <a:solidFill>
                  <a:schemeClr val="tx2"/>
                </a:solidFill>
              </a:rPr>
              <a:t>Agarwal A, et al. </a:t>
            </a:r>
            <a:r>
              <a:rPr lang="it-IT" sz="1200" dirty="0" err="1">
                <a:solidFill>
                  <a:schemeClr val="tx2"/>
                </a:solidFill>
              </a:rPr>
              <a:t>J</a:t>
            </a:r>
            <a:r>
              <a:rPr lang="it-IT" sz="1200" dirty="0">
                <a:solidFill>
                  <a:schemeClr val="tx2"/>
                </a:solidFill>
              </a:rPr>
              <a:t> </a:t>
            </a:r>
            <a:r>
              <a:rPr lang="it-IT" sz="1200" dirty="0" err="1">
                <a:solidFill>
                  <a:schemeClr val="tx2"/>
                </a:solidFill>
              </a:rPr>
              <a:t>Clin</a:t>
            </a:r>
            <a:r>
              <a:rPr lang="it-IT" sz="1200" dirty="0">
                <a:solidFill>
                  <a:schemeClr val="tx2"/>
                </a:solidFill>
              </a:rPr>
              <a:t> </a:t>
            </a:r>
            <a:r>
              <a:rPr lang="it-IT" sz="1200" dirty="0" err="1">
                <a:solidFill>
                  <a:schemeClr val="tx2"/>
                </a:solidFill>
              </a:rPr>
              <a:t>Oncol</a:t>
            </a:r>
            <a:r>
              <a:rPr lang="it-IT" sz="1200" dirty="0">
                <a:solidFill>
                  <a:schemeClr val="tx2"/>
                </a:solidFill>
              </a:rPr>
              <a:t> 41, 2023 (</a:t>
            </a:r>
            <a:r>
              <a:rPr lang="it-IT" sz="1200" dirty="0" err="1">
                <a:solidFill>
                  <a:schemeClr val="tx2"/>
                </a:solidFill>
              </a:rPr>
              <a:t>suppl</a:t>
            </a:r>
            <a:r>
              <a:rPr lang="it-IT" sz="1200" dirty="0">
                <a:solidFill>
                  <a:schemeClr val="tx2"/>
                </a:solidFill>
              </a:rPr>
              <a:t> 6; </a:t>
            </a:r>
            <a:r>
              <a:rPr lang="it-IT" sz="1200" dirty="0" err="1">
                <a:solidFill>
                  <a:schemeClr val="tx2"/>
                </a:solidFill>
              </a:rPr>
              <a:t>abstr</a:t>
            </a:r>
            <a:r>
              <a:rPr lang="it-IT" sz="1200" dirty="0">
                <a:solidFill>
                  <a:schemeClr val="tx2"/>
                </a:solidFill>
              </a:rPr>
              <a:t> LBA17) (ASCO GU 2023 </a:t>
            </a:r>
            <a:r>
              <a:rPr lang="it-IT" sz="1200" dirty="0" err="1">
                <a:solidFill>
                  <a:schemeClr val="tx2"/>
                </a:solidFill>
              </a:rPr>
              <a:t>oral</a:t>
            </a:r>
            <a:r>
              <a:rPr lang="it-IT" sz="1200" dirty="0">
                <a:solidFill>
                  <a:schemeClr val="tx2"/>
                </a:solidFill>
              </a:rPr>
              <a:t> </a:t>
            </a:r>
            <a:r>
              <a:rPr lang="it-IT" sz="1200" dirty="0" err="1">
                <a:solidFill>
                  <a:schemeClr val="tx2"/>
                </a:solidFill>
              </a:rPr>
              <a:t>presentation</a:t>
            </a:r>
            <a:r>
              <a:rPr lang="it-IT" sz="1200" dirty="0">
                <a:solidFill>
                  <a:schemeClr val="tx2"/>
                </a:solidFill>
              </a:rPr>
              <a:t>)</a:t>
            </a:r>
          </a:p>
        </p:txBody>
      </p:sp>
      <p:sp>
        <p:nvSpPr>
          <p:cNvPr id="11" name="TextBox 10">
            <a:extLst>
              <a:ext uri="{FF2B5EF4-FFF2-40B4-BE49-F238E27FC236}">
                <a16:creationId xmlns:a16="http://schemas.microsoft.com/office/drawing/2014/main" id="{5316AF2D-F452-E2A3-D1B3-E8CFF979E267}"/>
              </a:ext>
            </a:extLst>
          </p:cNvPr>
          <p:cNvSpPr txBox="1"/>
          <p:nvPr/>
        </p:nvSpPr>
        <p:spPr>
          <a:xfrm>
            <a:off x="10281249" y="3651216"/>
            <a:ext cx="1550780" cy="163110"/>
          </a:xfrm>
          <a:prstGeom prst="rect">
            <a:avLst/>
          </a:prstGeom>
          <a:noFill/>
        </p:spPr>
        <p:txBody>
          <a:bodyPr wrap="none" lIns="0" tIns="0" rIns="0" bIns="0" rtlCol="0">
            <a:spAutoFit/>
          </a:bodyPr>
          <a:lstStyle/>
          <a:p>
            <a:pPr algn="ctr"/>
            <a:r>
              <a:rPr lang="en-GB" sz="1100" b="1" dirty="0">
                <a:solidFill>
                  <a:schemeClr val="accent1"/>
                </a:solidFill>
                <a:latin typeface="Arial" panose="020B0604020202020204" pitchFamily="34" charset="0"/>
                <a:ea typeface="Aileron" charset="0"/>
                <a:cs typeface="Arial" panose="020B0604020202020204" pitchFamily="34" charset="0"/>
              </a:rPr>
              <a:t>Placebo + Enzalutamide</a:t>
            </a:r>
          </a:p>
        </p:txBody>
      </p:sp>
      <p:sp>
        <p:nvSpPr>
          <p:cNvPr id="12" name="TextBox 11">
            <a:extLst>
              <a:ext uri="{FF2B5EF4-FFF2-40B4-BE49-F238E27FC236}">
                <a16:creationId xmlns:a16="http://schemas.microsoft.com/office/drawing/2014/main" id="{C520F18F-40DC-32F4-A1A2-75EB21922E04}"/>
              </a:ext>
            </a:extLst>
          </p:cNvPr>
          <p:cNvSpPr txBox="1"/>
          <p:nvPr/>
        </p:nvSpPr>
        <p:spPr>
          <a:xfrm>
            <a:off x="10062967" y="2866481"/>
            <a:ext cx="1784016" cy="163110"/>
          </a:xfrm>
          <a:prstGeom prst="rect">
            <a:avLst/>
          </a:prstGeom>
          <a:noFill/>
        </p:spPr>
        <p:txBody>
          <a:bodyPr wrap="none" lIns="0" tIns="0" rIns="0" bIns="0" rtlCol="0">
            <a:spAutoFit/>
          </a:bodyPr>
          <a:lstStyle/>
          <a:p>
            <a:pPr algn="ctr"/>
            <a:r>
              <a:rPr lang="en-GB" sz="1100" b="1" dirty="0">
                <a:solidFill>
                  <a:schemeClr val="tx2"/>
                </a:solidFill>
                <a:latin typeface="Arial" panose="020B0604020202020204" pitchFamily="34" charset="0"/>
                <a:ea typeface="Aileron" charset="0"/>
                <a:cs typeface="Arial" panose="020B0604020202020204" pitchFamily="34" charset="0"/>
              </a:rPr>
              <a:t>Talazoparib + Enzalutamide</a:t>
            </a:r>
          </a:p>
        </p:txBody>
      </p:sp>
      <p:sp>
        <p:nvSpPr>
          <p:cNvPr id="13" name="TextBox 12">
            <a:extLst>
              <a:ext uri="{FF2B5EF4-FFF2-40B4-BE49-F238E27FC236}">
                <a16:creationId xmlns:a16="http://schemas.microsoft.com/office/drawing/2014/main" id="{5B795B0E-FC8E-3469-A5B1-2A13370257C8}"/>
              </a:ext>
            </a:extLst>
          </p:cNvPr>
          <p:cNvSpPr txBox="1"/>
          <p:nvPr/>
        </p:nvSpPr>
        <p:spPr>
          <a:xfrm rot="16200000">
            <a:off x="5513534" y="3267423"/>
            <a:ext cx="1991166" cy="16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14" name="TextBox 13">
            <a:extLst>
              <a:ext uri="{FF2B5EF4-FFF2-40B4-BE49-F238E27FC236}">
                <a16:creationId xmlns:a16="http://schemas.microsoft.com/office/drawing/2014/main" id="{6F30F806-2AAF-7B42-1DDC-E27A02FAFCE2}"/>
              </a:ext>
            </a:extLst>
          </p:cNvPr>
          <p:cNvSpPr txBox="1"/>
          <p:nvPr/>
        </p:nvSpPr>
        <p:spPr>
          <a:xfrm>
            <a:off x="8495023" y="4969567"/>
            <a:ext cx="2059855" cy="16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sp>
        <p:nvSpPr>
          <p:cNvPr id="15" name="TextBox 14">
            <a:extLst>
              <a:ext uri="{FF2B5EF4-FFF2-40B4-BE49-F238E27FC236}">
                <a16:creationId xmlns:a16="http://schemas.microsoft.com/office/drawing/2014/main" id="{3F5F4A95-3FFD-2310-9436-466C85D8372A}"/>
              </a:ext>
            </a:extLst>
          </p:cNvPr>
          <p:cNvSpPr txBox="1"/>
          <p:nvPr/>
        </p:nvSpPr>
        <p:spPr>
          <a:xfrm>
            <a:off x="6168008" y="5111590"/>
            <a:ext cx="693769" cy="32028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tx2"/>
                </a:solidFill>
                <a:effectLst/>
                <a:uLnTx/>
                <a:uFillTx/>
                <a:latin typeface="Arial" panose="020B0604020202020204"/>
                <a:ea typeface="+mn-ea"/>
                <a:cs typeface="+mn-cs"/>
              </a:rPr>
              <a:t>TALA + ENZA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PBO + ENZA</a:t>
            </a:r>
          </a:p>
        </p:txBody>
      </p:sp>
      <p:sp>
        <p:nvSpPr>
          <p:cNvPr id="16" name="Freeform: Shape 26">
            <a:extLst>
              <a:ext uri="{FF2B5EF4-FFF2-40B4-BE49-F238E27FC236}">
                <a16:creationId xmlns:a16="http://schemas.microsoft.com/office/drawing/2014/main" id="{B32B6B07-1A88-3401-06E4-1590642A8C6F}"/>
              </a:ext>
            </a:extLst>
          </p:cNvPr>
          <p:cNvSpPr/>
          <p:nvPr/>
        </p:nvSpPr>
        <p:spPr>
          <a:xfrm>
            <a:off x="6839862" y="2120995"/>
            <a:ext cx="5039537" cy="2612666"/>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7" name="Freeform: Shape 96">
            <a:extLst>
              <a:ext uri="{FF2B5EF4-FFF2-40B4-BE49-F238E27FC236}">
                <a16:creationId xmlns:a16="http://schemas.microsoft.com/office/drawing/2014/main" id="{9B40BCD5-C663-27A5-A3DD-2A0CE38C25CF}"/>
              </a:ext>
            </a:extLst>
          </p:cNvPr>
          <p:cNvSpPr/>
          <p:nvPr/>
        </p:nvSpPr>
        <p:spPr>
          <a:xfrm>
            <a:off x="698286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51C15B7E-15E3-82AA-18D7-6F41062B6CCC}"/>
              </a:ext>
            </a:extLst>
          </p:cNvPr>
          <p:cNvSpPr txBox="1"/>
          <p:nvPr/>
        </p:nvSpPr>
        <p:spPr>
          <a:xfrm>
            <a:off x="6631542" y="2040258"/>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19" name="Freeform: Shape 60">
            <a:extLst>
              <a:ext uri="{FF2B5EF4-FFF2-40B4-BE49-F238E27FC236}">
                <a16:creationId xmlns:a16="http://schemas.microsoft.com/office/drawing/2014/main" id="{F57AA985-EAAA-ACD5-5B63-A515994BE9E5}"/>
              </a:ext>
            </a:extLst>
          </p:cNvPr>
          <p:cNvSpPr/>
          <p:nvPr/>
        </p:nvSpPr>
        <p:spPr>
          <a:xfrm>
            <a:off x="6830836" y="3095458"/>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35B5E285-F283-A001-B6C6-4E278D5AA14F}"/>
              </a:ext>
            </a:extLst>
          </p:cNvPr>
          <p:cNvSpPr txBox="1"/>
          <p:nvPr/>
        </p:nvSpPr>
        <p:spPr>
          <a:xfrm>
            <a:off x="6631542" y="3021998"/>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21" name="Freeform: Shape 60">
            <a:extLst>
              <a:ext uri="{FF2B5EF4-FFF2-40B4-BE49-F238E27FC236}">
                <a16:creationId xmlns:a16="http://schemas.microsoft.com/office/drawing/2014/main" id="{82CDDC03-BCA8-4599-CC4A-36F684C93B2C}"/>
              </a:ext>
            </a:extLst>
          </p:cNvPr>
          <p:cNvSpPr/>
          <p:nvPr/>
        </p:nvSpPr>
        <p:spPr>
          <a:xfrm>
            <a:off x="6830836" y="3588010"/>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A65EDF5-DC33-839F-D935-429430C9E75C}"/>
              </a:ext>
            </a:extLst>
          </p:cNvPr>
          <p:cNvSpPr txBox="1"/>
          <p:nvPr/>
        </p:nvSpPr>
        <p:spPr>
          <a:xfrm>
            <a:off x="6631542" y="3514549"/>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23" name="Freeform: Shape 60">
            <a:extLst>
              <a:ext uri="{FF2B5EF4-FFF2-40B4-BE49-F238E27FC236}">
                <a16:creationId xmlns:a16="http://schemas.microsoft.com/office/drawing/2014/main" id="{D77010A8-F148-2897-6D48-804D5048707D}"/>
              </a:ext>
            </a:extLst>
          </p:cNvPr>
          <p:cNvSpPr/>
          <p:nvPr/>
        </p:nvSpPr>
        <p:spPr>
          <a:xfrm>
            <a:off x="6830836" y="4077502"/>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F4519623-20B2-2BC9-C60D-568B9C374656}"/>
              </a:ext>
            </a:extLst>
          </p:cNvPr>
          <p:cNvSpPr txBox="1"/>
          <p:nvPr/>
        </p:nvSpPr>
        <p:spPr>
          <a:xfrm>
            <a:off x="6625701" y="4004042"/>
            <a:ext cx="160301"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25" name="Freeform: Shape 60">
            <a:extLst>
              <a:ext uri="{FF2B5EF4-FFF2-40B4-BE49-F238E27FC236}">
                <a16:creationId xmlns:a16="http://schemas.microsoft.com/office/drawing/2014/main" id="{0CF1C609-4256-4FD1-B62E-5126F701BC7A}"/>
              </a:ext>
            </a:extLst>
          </p:cNvPr>
          <p:cNvSpPr/>
          <p:nvPr/>
        </p:nvSpPr>
        <p:spPr>
          <a:xfrm>
            <a:off x="6830836" y="4563935"/>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208C472D-264F-5046-767C-4F37C7E431B5}"/>
              </a:ext>
            </a:extLst>
          </p:cNvPr>
          <p:cNvSpPr txBox="1"/>
          <p:nvPr/>
        </p:nvSpPr>
        <p:spPr>
          <a:xfrm>
            <a:off x="6631542" y="4490475"/>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27" name="Freeform: Shape 60">
            <a:extLst>
              <a:ext uri="{FF2B5EF4-FFF2-40B4-BE49-F238E27FC236}">
                <a16:creationId xmlns:a16="http://schemas.microsoft.com/office/drawing/2014/main" id="{833B6B0F-AE1D-7715-12A7-972EA478BDF0}"/>
              </a:ext>
            </a:extLst>
          </p:cNvPr>
          <p:cNvSpPr/>
          <p:nvPr/>
        </p:nvSpPr>
        <p:spPr>
          <a:xfrm>
            <a:off x="6830836" y="2609025"/>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19C2FA90-3277-C8BF-0928-670C00B0F87A}"/>
              </a:ext>
            </a:extLst>
          </p:cNvPr>
          <p:cNvSpPr txBox="1"/>
          <p:nvPr/>
        </p:nvSpPr>
        <p:spPr>
          <a:xfrm>
            <a:off x="6631542" y="2535565"/>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29" name="TextBox 28">
            <a:extLst>
              <a:ext uri="{FF2B5EF4-FFF2-40B4-BE49-F238E27FC236}">
                <a16:creationId xmlns:a16="http://schemas.microsoft.com/office/drawing/2014/main" id="{BAE21A4F-3F07-8B77-D85F-5601FF13C352}"/>
              </a:ext>
            </a:extLst>
          </p:cNvPr>
          <p:cNvSpPr txBox="1"/>
          <p:nvPr/>
        </p:nvSpPr>
        <p:spPr>
          <a:xfrm>
            <a:off x="6958762"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30" name="Freeform: Shape 96">
            <a:extLst>
              <a:ext uri="{FF2B5EF4-FFF2-40B4-BE49-F238E27FC236}">
                <a16:creationId xmlns:a16="http://schemas.microsoft.com/office/drawing/2014/main" id="{578541B1-2B5E-0CFE-C364-7FA396E3EA40}"/>
              </a:ext>
            </a:extLst>
          </p:cNvPr>
          <p:cNvSpPr/>
          <p:nvPr/>
        </p:nvSpPr>
        <p:spPr>
          <a:xfrm>
            <a:off x="721610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D8D40A01-DF70-A072-0549-3838AD6661B1}"/>
              </a:ext>
            </a:extLst>
          </p:cNvPr>
          <p:cNvSpPr txBox="1"/>
          <p:nvPr/>
        </p:nvSpPr>
        <p:spPr>
          <a:xfrm>
            <a:off x="7185211"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32" name="Freeform: Shape 96">
            <a:extLst>
              <a:ext uri="{FF2B5EF4-FFF2-40B4-BE49-F238E27FC236}">
                <a16:creationId xmlns:a16="http://schemas.microsoft.com/office/drawing/2014/main" id="{30FD8D5E-F3AB-68AC-1DDF-D6311FBF459B}"/>
              </a:ext>
            </a:extLst>
          </p:cNvPr>
          <p:cNvSpPr/>
          <p:nvPr/>
        </p:nvSpPr>
        <p:spPr>
          <a:xfrm>
            <a:off x="744934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5B338870-1F5C-5249-D7A0-841FCF4C5793}"/>
              </a:ext>
            </a:extLst>
          </p:cNvPr>
          <p:cNvSpPr txBox="1"/>
          <p:nvPr/>
        </p:nvSpPr>
        <p:spPr>
          <a:xfrm>
            <a:off x="7418448"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a:t>
            </a:r>
          </a:p>
        </p:txBody>
      </p:sp>
      <p:sp>
        <p:nvSpPr>
          <p:cNvPr id="34" name="Freeform: Shape 96">
            <a:extLst>
              <a:ext uri="{FF2B5EF4-FFF2-40B4-BE49-F238E27FC236}">
                <a16:creationId xmlns:a16="http://schemas.microsoft.com/office/drawing/2014/main" id="{FC7EF58C-838E-5867-3E8C-680AFFA508D0}"/>
              </a:ext>
            </a:extLst>
          </p:cNvPr>
          <p:cNvSpPr/>
          <p:nvPr/>
        </p:nvSpPr>
        <p:spPr>
          <a:xfrm>
            <a:off x="768257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FA1799F8-2D70-338B-DE2C-25AB9F32C8AB}"/>
              </a:ext>
            </a:extLst>
          </p:cNvPr>
          <p:cNvSpPr txBox="1"/>
          <p:nvPr/>
        </p:nvSpPr>
        <p:spPr>
          <a:xfrm>
            <a:off x="7651685"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36" name="Freeform: Shape 96">
            <a:extLst>
              <a:ext uri="{FF2B5EF4-FFF2-40B4-BE49-F238E27FC236}">
                <a16:creationId xmlns:a16="http://schemas.microsoft.com/office/drawing/2014/main" id="{7003E257-0FBF-1670-625F-B9CD5DD6731C}"/>
              </a:ext>
            </a:extLst>
          </p:cNvPr>
          <p:cNvSpPr/>
          <p:nvPr/>
        </p:nvSpPr>
        <p:spPr>
          <a:xfrm>
            <a:off x="7915814"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46A4E0DE-749E-07AE-506F-4A4C57D680AD}"/>
              </a:ext>
            </a:extLst>
          </p:cNvPr>
          <p:cNvSpPr txBox="1"/>
          <p:nvPr/>
        </p:nvSpPr>
        <p:spPr>
          <a:xfrm>
            <a:off x="7884922"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38" name="Freeform: Shape 96">
            <a:extLst>
              <a:ext uri="{FF2B5EF4-FFF2-40B4-BE49-F238E27FC236}">
                <a16:creationId xmlns:a16="http://schemas.microsoft.com/office/drawing/2014/main" id="{8BADBA70-F455-08DD-A4BC-09E9CA9124B7}"/>
              </a:ext>
            </a:extLst>
          </p:cNvPr>
          <p:cNvSpPr/>
          <p:nvPr/>
        </p:nvSpPr>
        <p:spPr>
          <a:xfrm>
            <a:off x="931523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9096282A-D7A1-1CEC-0795-E026EF645C6B}"/>
              </a:ext>
            </a:extLst>
          </p:cNvPr>
          <p:cNvSpPr txBox="1"/>
          <p:nvPr/>
        </p:nvSpPr>
        <p:spPr>
          <a:xfrm>
            <a:off x="924459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40" name="Freeform: Shape 96">
            <a:extLst>
              <a:ext uri="{FF2B5EF4-FFF2-40B4-BE49-F238E27FC236}">
                <a16:creationId xmlns:a16="http://schemas.microsoft.com/office/drawing/2014/main" id="{955B9FAA-A3DF-EA0D-13DD-08146296F1D8}"/>
              </a:ext>
            </a:extLst>
          </p:cNvPr>
          <p:cNvSpPr/>
          <p:nvPr/>
        </p:nvSpPr>
        <p:spPr>
          <a:xfrm>
            <a:off x="9081999"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B4A0B694-EF22-F38C-9560-F4EABD17A2FB}"/>
              </a:ext>
            </a:extLst>
          </p:cNvPr>
          <p:cNvSpPr txBox="1"/>
          <p:nvPr/>
        </p:nvSpPr>
        <p:spPr>
          <a:xfrm>
            <a:off x="901082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42" name="Freeform: Shape 96">
            <a:extLst>
              <a:ext uri="{FF2B5EF4-FFF2-40B4-BE49-F238E27FC236}">
                <a16:creationId xmlns:a16="http://schemas.microsoft.com/office/drawing/2014/main" id="{314423E2-1BA4-A11D-73EF-FC72F9C092D1}"/>
              </a:ext>
            </a:extLst>
          </p:cNvPr>
          <p:cNvSpPr/>
          <p:nvPr/>
        </p:nvSpPr>
        <p:spPr>
          <a:xfrm>
            <a:off x="8848762"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ED1431E2-31F4-8522-E101-3B28FEA2B09E}"/>
              </a:ext>
            </a:extLst>
          </p:cNvPr>
          <p:cNvSpPr txBox="1"/>
          <p:nvPr/>
        </p:nvSpPr>
        <p:spPr>
          <a:xfrm>
            <a:off x="877704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16</a:t>
            </a:r>
          </a:p>
        </p:txBody>
      </p:sp>
      <p:sp>
        <p:nvSpPr>
          <p:cNvPr id="44" name="Freeform: Shape 96">
            <a:extLst>
              <a:ext uri="{FF2B5EF4-FFF2-40B4-BE49-F238E27FC236}">
                <a16:creationId xmlns:a16="http://schemas.microsoft.com/office/drawing/2014/main" id="{54AE20F6-B769-35F3-29E3-AEE2E8346925}"/>
              </a:ext>
            </a:extLst>
          </p:cNvPr>
          <p:cNvSpPr/>
          <p:nvPr/>
        </p:nvSpPr>
        <p:spPr>
          <a:xfrm>
            <a:off x="8615525"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C2E1C53C-14E3-8950-1859-013ADF81C0D6}"/>
              </a:ext>
            </a:extLst>
          </p:cNvPr>
          <p:cNvSpPr txBox="1"/>
          <p:nvPr/>
        </p:nvSpPr>
        <p:spPr>
          <a:xfrm>
            <a:off x="854327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46" name="Freeform: Shape 96">
            <a:extLst>
              <a:ext uri="{FF2B5EF4-FFF2-40B4-BE49-F238E27FC236}">
                <a16:creationId xmlns:a16="http://schemas.microsoft.com/office/drawing/2014/main" id="{2937DC7F-113F-FB4F-E41D-293DA0898FCE}"/>
              </a:ext>
            </a:extLst>
          </p:cNvPr>
          <p:cNvSpPr/>
          <p:nvPr/>
        </p:nvSpPr>
        <p:spPr>
          <a:xfrm>
            <a:off x="8382288"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F301FD02-9967-0E21-3185-A5DC57503E4B}"/>
              </a:ext>
            </a:extLst>
          </p:cNvPr>
          <p:cNvSpPr txBox="1"/>
          <p:nvPr/>
        </p:nvSpPr>
        <p:spPr>
          <a:xfrm>
            <a:off x="830949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48" name="Freeform: Shape 96">
            <a:extLst>
              <a:ext uri="{FF2B5EF4-FFF2-40B4-BE49-F238E27FC236}">
                <a16:creationId xmlns:a16="http://schemas.microsoft.com/office/drawing/2014/main" id="{685F0FE6-E317-C801-9714-840A7E5A94BA}"/>
              </a:ext>
            </a:extLst>
          </p:cNvPr>
          <p:cNvSpPr/>
          <p:nvPr/>
        </p:nvSpPr>
        <p:spPr>
          <a:xfrm>
            <a:off x="814905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A2335451-C075-3F89-1E64-9ABAEB097A0F}"/>
              </a:ext>
            </a:extLst>
          </p:cNvPr>
          <p:cNvSpPr txBox="1"/>
          <p:nvPr/>
        </p:nvSpPr>
        <p:spPr>
          <a:xfrm>
            <a:off x="807572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51" name="TextBox 50">
            <a:extLst>
              <a:ext uri="{FF2B5EF4-FFF2-40B4-BE49-F238E27FC236}">
                <a16:creationId xmlns:a16="http://schemas.microsoft.com/office/drawing/2014/main" id="{32973D1D-6B9F-C1A9-0BBE-DD95084CA30C}"/>
              </a:ext>
            </a:extLst>
          </p:cNvPr>
          <p:cNvSpPr txBox="1"/>
          <p:nvPr/>
        </p:nvSpPr>
        <p:spPr>
          <a:xfrm>
            <a:off x="1158234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40</a:t>
            </a:r>
          </a:p>
        </p:txBody>
      </p:sp>
      <p:sp>
        <p:nvSpPr>
          <p:cNvPr id="52" name="Freeform: Shape 96">
            <a:extLst>
              <a:ext uri="{FF2B5EF4-FFF2-40B4-BE49-F238E27FC236}">
                <a16:creationId xmlns:a16="http://schemas.microsoft.com/office/drawing/2014/main" id="{B44D3D88-51E0-0919-C856-C1B1E05B578F}"/>
              </a:ext>
            </a:extLst>
          </p:cNvPr>
          <p:cNvSpPr/>
          <p:nvPr/>
        </p:nvSpPr>
        <p:spPr>
          <a:xfrm>
            <a:off x="11414369"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A40A9A89-FB42-AA07-73D2-FC421B0E1159}"/>
              </a:ext>
            </a:extLst>
          </p:cNvPr>
          <p:cNvSpPr txBox="1"/>
          <p:nvPr/>
        </p:nvSpPr>
        <p:spPr>
          <a:xfrm>
            <a:off x="1134857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38</a:t>
            </a:r>
          </a:p>
        </p:txBody>
      </p:sp>
      <p:sp>
        <p:nvSpPr>
          <p:cNvPr id="54" name="Freeform: Shape 96">
            <a:extLst>
              <a:ext uri="{FF2B5EF4-FFF2-40B4-BE49-F238E27FC236}">
                <a16:creationId xmlns:a16="http://schemas.microsoft.com/office/drawing/2014/main" id="{48010292-0826-507A-D5D7-4B2A8FDA3218}"/>
              </a:ext>
            </a:extLst>
          </p:cNvPr>
          <p:cNvSpPr/>
          <p:nvPr/>
        </p:nvSpPr>
        <p:spPr>
          <a:xfrm>
            <a:off x="11181132"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3C558086-B735-A379-906D-7EA0CBAFA02F}"/>
              </a:ext>
            </a:extLst>
          </p:cNvPr>
          <p:cNvSpPr txBox="1"/>
          <p:nvPr/>
        </p:nvSpPr>
        <p:spPr>
          <a:xfrm>
            <a:off x="1111479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36</a:t>
            </a:r>
          </a:p>
        </p:txBody>
      </p:sp>
      <p:sp>
        <p:nvSpPr>
          <p:cNvPr id="56" name="Freeform: Shape 96">
            <a:extLst>
              <a:ext uri="{FF2B5EF4-FFF2-40B4-BE49-F238E27FC236}">
                <a16:creationId xmlns:a16="http://schemas.microsoft.com/office/drawing/2014/main" id="{068D9FA7-103E-EC0A-3F4E-3A6FD39D9ED9}"/>
              </a:ext>
            </a:extLst>
          </p:cNvPr>
          <p:cNvSpPr/>
          <p:nvPr/>
        </p:nvSpPr>
        <p:spPr>
          <a:xfrm>
            <a:off x="10947895"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5CE66EA3-14BC-CFE0-CDDA-5ECAB09B1F3A}"/>
              </a:ext>
            </a:extLst>
          </p:cNvPr>
          <p:cNvSpPr txBox="1"/>
          <p:nvPr/>
        </p:nvSpPr>
        <p:spPr>
          <a:xfrm>
            <a:off x="1088102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34</a:t>
            </a:r>
          </a:p>
        </p:txBody>
      </p:sp>
      <p:sp>
        <p:nvSpPr>
          <p:cNvPr id="58" name="Freeform: Shape 96">
            <a:extLst>
              <a:ext uri="{FF2B5EF4-FFF2-40B4-BE49-F238E27FC236}">
                <a16:creationId xmlns:a16="http://schemas.microsoft.com/office/drawing/2014/main" id="{CB943FAA-800F-1AFF-324B-52AB5D474D20}"/>
              </a:ext>
            </a:extLst>
          </p:cNvPr>
          <p:cNvSpPr/>
          <p:nvPr/>
        </p:nvSpPr>
        <p:spPr>
          <a:xfrm>
            <a:off x="10714658"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4FC18E9C-8AA4-1FA1-F22B-3580274F1702}"/>
              </a:ext>
            </a:extLst>
          </p:cNvPr>
          <p:cNvSpPr txBox="1"/>
          <p:nvPr/>
        </p:nvSpPr>
        <p:spPr>
          <a:xfrm>
            <a:off x="1064724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32</a:t>
            </a:r>
          </a:p>
        </p:txBody>
      </p:sp>
      <p:sp>
        <p:nvSpPr>
          <p:cNvPr id="60" name="Freeform: Shape 96">
            <a:extLst>
              <a:ext uri="{FF2B5EF4-FFF2-40B4-BE49-F238E27FC236}">
                <a16:creationId xmlns:a16="http://schemas.microsoft.com/office/drawing/2014/main" id="{4DB5A5D2-DF6B-244A-D6A1-D8485D2AEBA0}"/>
              </a:ext>
            </a:extLst>
          </p:cNvPr>
          <p:cNvSpPr/>
          <p:nvPr/>
        </p:nvSpPr>
        <p:spPr>
          <a:xfrm>
            <a:off x="1048142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1CC54703-42FA-D98D-56EC-F3A57D8D3AF0}"/>
              </a:ext>
            </a:extLst>
          </p:cNvPr>
          <p:cNvSpPr txBox="1"/>
          <p:nvPr/>
        </p:nvSpPr>
        <p:spPr>
          <a:xfrm>
            <a:off x="1041347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62" name="Freeform: Shape 96">
            <a:extLst>
              <a:ext uri="{FF2B5EF4-FFF2-40B4-BE49-F238E27FC236}">
                <a16:creationId xmlns:a16="http://schemas.microsoft.com/office/drawing/2014/main" id="{DD5B3B70-B179-8D75-EDE0-2026EE8E1554}"/>
              </a:ext>
            </a:extLst>
          </p:cNvPr>
          <p:cNvSpPr/>
          <p:nvPr/>
        </p:nvSpPr>
        <p:spPr>
          <a:xfrm>
            <a:off x="10248184"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15AC7F86-E920-14AB-5E22-C2ABFBE9DB67}"/>
              </a:ext>
            </a:extLst>
          </p:cNvPr>
          <p:cNvSpPr txBox="1"/>
          <p:nvPr/>
        </p:nvSpPr>
        <p:spPr>
          <a:xfrm>
            <a:off x="1017969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p:txBody>
      </p:sp>
      <p:sp>
        <p:nvSpPr>
          <p:cNvPr id="1024" name="Freeform: Shape 96">
            <a:extLst>
              <a:ext uri="{FF2B5EF4-FFF2-40B4-BE49-F238E27FC236}">
                <a16:creationId xmlns:a16="http://schemas.microsoft.com/office/drawing/2014/main" id="{423604DD-DF7B-22AF-EF44-F52F56FF2188}"/>
              </a:ext>
            </a:extLst>
          </p:cNvPr>
          <p:cNvSpPr/>
          <p:nvPr/>
        </p:nvSpPr>
        <p:spPr>
          <a:xfrm>
            <a:off x="1001494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25" name="TextBox 1024">
            <a:extLst>
              <a:ext uri="{FF2B5EF4-FFF2-40B4-BE49-F238E27FC236}">
                <a16:creationId xmlns:a16="http://schemas.microsoft.com/office/drawing/2014/main" id="{2D3326CD-CFD1-DDF3-04BB-C3ADACF03097}"/>
              </a:ext>
            </a:extLst>
          </p:cNvPr>
          <p:cNvSpPr txBox="1"/>
          <p:nvPr/>
        </p:nvSpPr>
        <p:spPr>
          <a:xfrm>
            <a:off x="994592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26</a:t>
            </a:r>
          </a:p>
        </p:txBody>
      </p:sp>
      <p:sp>
        <p:nvSpPr>
          <p:cNvPr id="1027" name="Freeform: Shape 96">
            <a:extLst>
              <a:ext uri="{FF2B5EF4-FFF2-40B4-BE49-F238E27FC236}">
                <a16:creationId xmlns:a16="http://schemas.microsoft.com/office/drawing/2014/main" id="{0DB5804E-4C39-369A-2510-C8719992708F}"/>
              </a:ext>
            </a:extLst>
          </p:cNvPr>
          <p:cNvSpPr/>
          <p:nvPr/>
        </p:nvSpPr>
        <p:spPr>
          <a:xfrm>
            <a:off x="978171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28" name="TextBox 1027">
            <a:extLst>
              <a:ext uri="{FF2B5EF4-FFF2-40B4-BE49-F238E27FC236}">
                <a16:creationId xmlns:a16="http://schemas.microsoft.com/office/drawing/2014/main" id="{58569802-CF61-462A-38A1-8FD5AED4D8DD}"/>
              </a:ext>
            </a:extLst>
          </p:cNvPr>
          <p:cNvSpPr txBox="1"/>
          <p:nvPr/>
        </p:nvSpPr>
        <p:spPr>
          <a:xfrm>
            <a:off x="971214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1029" name="Freeform: Shape 96">
            <a:extLst>
              <a:ext uri="{FF2B5EF4-FFF2-40B4-BE49-F238E27FC236}">
                <a16:creationId xmlns:a16="http://schemas.microsoft.com/office/drawing/2014/main" id="{5BF1A799-235D-6F5F-C972-56682D4A2DCA}"/>
              </a:ext>
            </a:extLst>
          </p:cNvPr>
          <p:cNvSpPr/>
          <p:nvPr/>
        </p:nvSpPr>
        <p:spPr>
          <a:xfrm>
            <a:off x="954847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0" name="TextBox 1029">
            <a:extLst>
              <a:ext uri="{FF2B5EF4-FFF2-40B4-BE49-F238E27FC236}">
                <a16:creationId xmlns:a16="http://schemas.microsoft.com/office/drawing/2014/main" id="{CEE80B51-B08F-361A-C18D-79E57F5D6C73}"/>
              </a:ext>
            </a:extLst>
          </p:cNvPr>
          <p:cNvSpPr txBox="1"/>
          <p:nvPr/>
        </p:nvSpPr>
        <p:spPr>
          <a:xfrm>
            <a:off x="9478373"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1031" name="TextBox 1030">
            <a:extLst>
              <a:ext uri="{FF2B5EF4-FFF2-40B4-BE49-F238E27FC236}">
                <a16:creationId xmlns:a16="http://schemas.microsoft.com/office/drawing/2014/main" id="{F3D212CF-9C23-17EA-9935-3D8EBE43209B}"/>
              </a:ext>
            </a:extLst>
          </p:cNvPr>
          <p:cNvSpPr txBox="1"/>
          <p:nvPr/>
        </p:nvSpPr>
        <p:spPr>
          <a:xfrm>
            <a:off x="1181611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42</a:t>
            </a:r>
          </a:p>
        </p:txBody>
      </p:sp>
      <p:sp>
        <p:nvSpPr>
          <p:cNvPr id="1032" name="TextBox 1031">
            <a:extLst>
              <a:ext uri="{FF2B5EF4-FFF2-40B4-BE49-F238E27FC236}">
                <a16:creationId xmlns:a16="http://schemas.microsoft.com/office/drawing/2014/main" id="{1A4CB16B-BFC7-B5BB-26C3-29956F416D9F}"/>
              </a:ext>
            </a:extLst>
          </p:cNvPr>
          <p:cNvSpPr txBox="1"/>
          <p:nvPr/>
        </p:nvSpPr>
        <p:spPr>
          <a:xfrm>
            <a:off x="6903091"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317</a:t>
            </a:r>
          </a:p>
          <a:p>
            <a:pPr algn="ctr">
              <a:lnSpc>
                <a:spcPct val="90000"/>
              </a:lnSpc>
            </a:pPr>
            <a:r>
              <a:rPr lang="en-GB" sz="800" dirty="0">
                <a:latin typeface="Arial" panose="020B0604020202020204" pitchFamily="34" charset="0"/>
                <a:ea typeface="Aileron" charset="0"/>
                <a:cs typeface="Arial" panose="020B0604020202020204" pitchFamily="34" charset="0"/>
              </a:rPr>
              <a:t>319</a:t>
            </a:r>
          </a:p>
        </p:txBody>
      </p:sp>
      <p:sp>
        <p:nvSpPr>
          <p:cNvPr id="1033" name="TextBox 1032">
            <a:extLst>
              <a:ext uri="{FF2B5EF4-FFF2-40B4-BE49-F238E27FC236}">
                <a16:creationId xmlns:a16="http://schemas.microsoft.com/office/drawing/2014/main" id="{D9A87B70-3150-50B9-E1D3-3695693915C3}"/>
              </a:ext>
            </a:extLst>
          </p:cNvPr>
          <p:cNvSpPr txBox="1"/>
          <p:nvPr/>
        </p:nvSpPr>
        <p:spPr>
          <a:xfrm>
            <a:off x="7140893"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296</a:t>
            </a:r>
          </a:p>
          <a:p>
            <a:pPr algn="ctr">
              <a:lnSpc>
                <a:spcPct val="90000"/>
              </a:lnSpc>
            </a:pPr>
            <a:r>
              <a:rPr lang="en-GB" sz="800" dirty="0">
                <a:latin typeface="Arial" panose="020B0604020202020204" pitchFamily="34" charset="0"/>
                <a:ea typeface="Aileron" charset="0"/>
                <a:cs typeface="Arial" panose="020B0604020202020204" pitchFamily="34" charset="0"/>
              </a:rPr>
              <a:t>274</a:t>
            </a:r>
          </a:p>
        </p:txBody>
      </p:sp>
      <p:sp>
        <p:nvSpPr>
          <p:cNvPr id="1034" name="TextBox 1033">
            <a:extLst>
              <a:ext uri="{FF2B5EF4-FFF2-40B4-BE49-F238E27FC236}">
                <a16:creationId xmlns:a16="http://schemas.microsoft.com/office/drawing/2014/main" id="{C2AFF1FE-AF93-D0A8-A375-C6A316D0AC7A}"/>
              </a:ext>
            </a:extLst>
          </p:cNvPr>
          <p:cNvSpPr txBox="1"/>
          <p:nvPr/>
        </p:nvSpPr>
        <p:spPr>
          <a:xfrm>
            <a:off x="7371932"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272</a:t>
            </a:r>
          </a:p>
          <a:p>
            <a:pPr algn="ctr">
              <a:lnSpc>
                <a:spcPct val="90000"/>
              </a:lnSpc>
            </a:pPr>
            <a:r>
              <a:rPr lang="en-GB" sz="800" dirty="0">
                <a:latin typeface="Arial" panose="020B0604020202020204" pitchFamily="34" charset="0"/>
                <a:ea typeface="Aileron" charset="0"/>
                <a:cs typeface="Arial" panose="020B0604020202020204" pitchFamily="34" charset="0"/>
              </a:rPr>
              <a:t>250</a:t>
            </a:r>
          </a:p>
        </p:txBody>
      </p:sp>
      <p:sp>
        <p:nvSpPr>
          <p:cNvPr id="1035" name="TextBox 1034">
            <a:extLst>
              <a:ext uri="{FF2B5EF4-FFF2-40B4-BE49-F238E27FC236}">
                <a16:creationId xmlns:a16="http://schemas.microsoft.com/office/drawing/2014/main" id="{B23E4AF4-CF7D-EBBF-312C-1787898F445D}"/>
              </a:ext>
            </a:extLst>
          </p:cNvPr>
          <p:cNvSpPr txBox="1"/>
          <p:nvPr/>
        </p:nvSpPr>
        <p:spPr>
          <a:xfrm>
            <a:off x="7593281"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250</a:t>
            </a:r>
          </a:p>
          <a:p>
            <a:pPr algn="ctr">
              <a:lnSpc>
                <a:spcPct val="90000"/>
              </a:lnSpc>
            </a:pPr>
            <a:r>
              <a:rPr lang="en-GB" sz="800" dirty="0">
                <a:latin typeface="Arial" panose="020B0604020202020204" pitchFamily="34" charset="0"/>
                <a:ea typeface="Aileron" charset="0"/>
                <a:cs typeface="Arial" panose="020B0604020202020204" pitchFamily="34" charset="0"/>
              </a:rPr>
              <a:t>224</a:t>
            </a:r>
          </a:p>
        </p:txBody>
      </p:sp>
      <p:sp>
        <p:nvSpPr>
          <p:cNvPr id="1036" name="TextBox 1035">
            <a:extLst>
              <a:ext uri="{FF2B5EF4-FFF2-40B4-BE49-F238E27FC236}">
                <a16:creationId xmlns:a16="http://schemas.microsoft.com/office/drawing/2014/main" id="{C1E6AFC1-8B83-C352-AA1D-35DAB31EA9AE}"/>
              </a:ext>
            </a:extLst>
          </p:cNvPr>
          <p:cNvSpPr txBox="1"/>
          <p:nvPr/>
        </p:nvSpPr>
        <p:spPr>
          <a:xfrm>
            <a:off x="7836039"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243</a:t>
            </a:r>
          </a:p>
          <a:p>
            <a:pPr algn="ctr">
              <a:lnSpc>
                <a:spcPct val="90000"/>
              </a:lnSpc>
            </a:pPr>
            <a:r>
              <a:rPr lang="en-GB" sz="800" dirty="0">
                <a:latin typeface="Arial" panose="020B0604020202020204" pitchFamily="34" charset="0"/>
                <a:ea typeface="Aileron" charset="0"/>
                <a:cs typeface="Arial" panose="020B0604020202020204" pitchFamily="34" charset="0"/>
              </a:rPr>
              <a:t>218</a:t>
            </a:r>
          </a:p>
        </p:txBody>
      </p:sp>
      <p:sp>
        <p:nvSpPr>
          <p:cNvPr id="1037" name="TextBox 1036">
            <a:extLst>
              <a:ext uri="{FF2B5EF4-FFF2-40B4-BE49-F238E27FC236}">
                <a16:creationId xmlns:a16="http://schemas.microsoft.com/office/drawing/2014/main" id="{0867467A-F05A-9B9B-B658-72CFEF75239D}"/>
              </a:ext>
            </a:extLst>
          </p:cNvPr>
          <p:cNvSpPr txBox="1"/>
          <p:nvPr/>
        </p:nvSpPr>
        <p:spPr>
          <a:xfrm>
            <a:off x="9235461"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153</a:t>
            </a:r>
          </a:p>
          <a:p>
            <a:pPr algn="ctr">
              <a:lnSpc>
                <a:spcPct val="90000"/>
              </a:lnSpc>
            </a:pPr>
            <a:r>
              <a:rPr lang="en-GB" sz="800" dirty="0">
                <a:latin typeface="Arial" panose="020B0604020202020204" pitchFamily="34" charset="0"/>
                <a:ea typeface="Aileron" charset="0"/>
                <a:cs typeface="Arial" panose="020B0604020202020204" pitchFamily="34" charset="0"/>
              </a:rPr>
              <a:t>119</a:t>
            </a:r>
          </a:p>
        </p:txBody>
      </p:sp>
      <p:sp>
        <p:nvSpPr>
          <p:cNvPr id="1038" name="TextBox 1037">
            <a:extLst>
              <a:ext uri="{FF2B5EF4-FFF2-40B4-BE49-F238E27FC236}">
                <a16:creationId xmlns:a16="http://schemas.microsoft.com/office/drawing/2014/main" id="{F5A2ECFA-F3DA-F4C1-D3A3-86BD6C583FE5}"/>
              </a:ext>
            </a:extLst>
          </p:cNvPr>
          <p:cNvSpPr txBox="1"/>
          <p:nvPr/>
        </p:nvSpPr>
        <p:spPr>
          <a:xfrm>
            <a:off x="9001555"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167</a:t>
            </a:r>
          </a:p>
          <a:p>
            <a:pPr algn="ctr">
              <a:lnSpc>
                <a:spcPct val="90000"/>
              </a:lnSpc>
            </a:pPr>
            <a:r>
              <a:rPr lang="en-GB" sz="800" dirty="0">
                <a:latin typeface="Arial" panose="020B0604020202020204" pitchFamily="34" charset="0"/>
                <a:ea typeface="Aileron" charset="0"/>
                <a:cs typeface="Arial" panose="020B0604020202020204" pitchFamily="34" charset="0"/>
              </a:rPr>
              <a:t>129</a:t>
            </a:r>
          </a:p>
        </p:txBody>
      </p:sp>
      <p:sp>
        <p:nvSpPr>
          <p:cNvPr id="1039" name="TextBox 1038">
            <a:extLst>
              <a:ext uri="{FF2B5EF4-FFF2-40B4-BE49-F238E27FC236}">
                <a16:creationId xmlns:a16="http://schemas.microsoft.com/office/drawing/2014/main" id="{831E4D25-B30B-917B-7D02-F3D675DACFAF}"/>
              </a:ext>
            </a:extLst>
          </p:cNvPr>
          <p:cNvSpPr txBox="1"/>
          <p:nvPr/>
        </p:nvSpPr>
        <p:spPr>
          <a:xfrm>
            <a:off x="8756809"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177</a:t>
            </a:r>
          </a:p>
          <a:p>
            <a:pPr algn="ctr">
              <a:lnSpc>
                <a:spcPct val="90000"/>
              </a:lnSpc>
            </a:pPr>
            <a:r>
              <a:rPr lang="en-GB" sz="800" dirty="0">
                <a:latin typeface="Arial" panose="020B0604020202020204" pitchFamily="34" charset="0"/>
                <a:ea typeface="Aileron" charset="0"/>
                <a:cs typeface="Arial" panose="020B0604020202020204" pitchFamily="34" charset="0"/>
              </a:rPr>
              <a:t>149</a:t>
            </a:r>
          </a:p>
        </p:txBody>
      </p:sp>
      <p:sp>
        <p:nvSpPr>
          <p:cNvPr id="1040" name="TextBox 1039">
            <a:extLst>
              <a:ext uri="{FF2B5EF4-FFF2-40B4-BE49-F238E27FC236}">
                <a16:creationId xmlns:a16="http://schemas.microsoft.com/office/drawing/2014/main" id="{A354BBAB-E93A-16F2-4A27-5DACE976832B}"/>
              </a:ext>
            </a:extLst>
          </p:cNvPr>
          <p:cNvSpPr txBox="1"/>
          <p:nvPr/>
        </p:nvSpPr>
        <p:spPr>
          <a:xfrm>
            <a:off x="8530756"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183</a:t>
            </a:r>
          </a:p>
          <a:p>
            <a:pPr algn="ctr">
              <a:lnSpc>
                <a:spcPct val="90000"/>
              </a:lnSpc>
            </a:pPr>
            <a:r>
              <a:rPr lang="en-GB" sz="800" dirty="0">
                <a:latin typeface="Arial" panose="020B0604020202020204" pitchFamily="34" charset="0"/>
                <a:ea typeface="Aileron" charset="0"/>
                <a:cs typeface="Arial" panose="020B0604020202020204" pitchFamily="34" charset="0"/>
              </a:rPr>
              <a:t>155</a:t>
            </a:r>
          </a:p>
        </p:txBody>
      </p:sp>
      <p:sp>
        <p:nvSpPr>
          <p:cNvPr id="1041" name="TextBox 1040">
            <a:extLst>
              <a:ext uri="{FF2B5EF4-FFF2-40B4-BE49-F238E27FC236}">
                <a16:creationId xmlns:a16="http://schemas.microsoft.com/office/drawing/2014/main" id="{77C89409-175C-9F33-000A-419B755A39B6}"/>
              </a:ext>
            </a:extLst>
          </p:cNvPr>
          <p:cNvSpPr txBox="1"/>
          <p:nvPr/>
        </p:nvSpPr>
        <p:spPr>
          <a:xfrm>
            <a:off x="8292954"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199</a:t>
            </a:r>
          </a:p>
          <a:p>
            <a:pPr algn="ctr">
              <a:lnSpc>
                <a:spcPct val="90000"/>
              </a:lnSpc>
            </a:pPr>
            <a:r>
              <a:rPr lang="en-GB" sz="800" dirty="0">
                <a:latin typeface="Arial" panose="020B0604020202020204" pitchFamily="34" charset="0"/>
                <a:ea typeface="Aileron" charset="0"/>
                <a:cs typeface="Arial" panose="020B0604020202020204" pitchFamily="34" charset="0"/>
              </a:rPr>
              <a:t>166</a:t>
            </a:r>
          </a:p>
        </p:txBody>
      </p:sp>
      <p:sp>
        <p:nvSpPr>
          <p:cNvPr id="1042" name="TextBox 1041">
            <a:extLst>
              <a:ext uri="{FF2B5EF4-FFF2-40B4-BE49-F238E27FC236}">
                <a16:creationId xmlns:a16="http://schemas.microsoft.com/office/drawing/2014/main" id="{D8B7A9B9-63A4-1015-548D-D5C5CAC0D4C9}"/>
              </a:ext>
            </a:extLst>
          </p:cNvPr>
          <p:cNvSpPr txBox="1"/>
          <p:nvPr/>
        </p:nvSpPr>
        <p:spPr>
          <a:xfrm>
            <a:off x="8060803"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220</a:t>
            </a:r>
          </a:p>
          <a:p>
            <a:pPr algn="ctr">
              <a:lnSpc>
                <a:spcPct val="90000"/>
              </a:lnSpc>
            </a:pPr>
            <a:r>
              <a:rPr lang="en-GB" sz="800" dirty="0">
                <a:latin typeface="Arial" panose="020B0604020202020204" pitchFamily="34" charset="0"/>
                <a:ea typeface="Aileron" charset="0"/>
                <a:cs typeface="Arial" panose="020B0604020202020204" pitchFamily="34" charset="0"/>
              </a:rPr>
              <a:t>194</a:t>
            </a:r>
          </a:p>
        </p:txBody>
      </p:sp>
      <p:sp>
        <p:nvSpPr>
          <p:cNvPr id="1043" name="TextBox 1042">
            <a:extLst>
              <a:ext uri="{FF2B5EF4-FFF2-40B4-BE49-F238E27FC236}">
                <a16:creationId xmlns:a16="http://schemas.microsoft.com/office/drawing/2014/main" id="{49BD6174-D14D-63E5-C93D-86B6A10930DA}"/>
              </a:ext>
            </a:extLst>
          </p:cNvPr>
          <p:cNvSpPr txBox="1"/>
          <p:nvPr/>
        </p:nvSpPr>
        <p:spPr>
          <a:xfrm>
            <a:off x="11615772"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1044" name="TextBox 1043">
            <a:extLst>
              <a:ext uri="{FF2B5EF4-FFF2-40B4-BE49-F238E27FC236}">
                <a16:creationId xmlns:a16="http://schemas.microsoft.com/office/drawing/2014/main" id="{0E6C5FC7-2DAD-92B5-DFCF-E816773CD2A2}"/>
              </a:ext>
            </a:extLst>
          </p:cNvPr>
          <p:cNvSpPr txBox="1"/>
          <p:nvPr/>
        </p:nvSpPr>
        <p:spPr>
          <a:xfrm>
            <a:off x="11406720"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1045" name="TextBox 1044">
            <a:extLst>
              <a:ext uri="{FF2B5EF4-FFF2-40B4-BE49-F238E27FC236}">
                <a16:creationId xmlns:a16="http://schemas.microsoft.com/office/drawing/2014/main" id="{02779DFE-331F-5644-7B9A-DCFD2F2DFF45}"/>
              </a:ext>
            </a:extLst>
          </p:cNvPr>
          <p:cNvSpPr txBox="1"/>
          <p:nvPr/>
        </p:nvSpPr>
        <p:spPr>
          <a:xfrm>
            <a:off x="11173868"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1046" name="TextBox 1045">
            <a:extLst>
              <a:ext uri="{FF2B5EF4-FFF2-40B4-BE49-F238E27FC236}">
                <a16:creationId xmlns:a16="http://schemas.microsoft.com/office/drawing/2014/main" id="{FA6967FA-20C5-DDF4-F2AB-C42BA28AF324}"/>
              </a:ext>
            </a:extLst>
          </p:cNvPr>
          <p:cNvSpPr txBox="1"/>
          <p:nvPr/>
        </p:nvSpPr>
        <p:spPr>
          <a:xfrm>
            <a:off x="10889175"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1047" name="TextBox 1046">
            <a:extLst>
              <a:ext uri="{FF2B5EF4-FFF2-40B4-BE49-F238E27FC236}">
                <a16:creationId xmlns:a16="http://schemas.microsoft.com/office/drawing/2014/main" id="{73E41920-3110-1A01-CAF7-775EB22E890B}"/>
              </a:ext>
            </a:extLst>
          </p:cNvPr>
          <p:cNvSpPr txBox="1"/>
          <p:nvPr/>
        </p:nvSpPr>
        <p:spPr>
          <a:xfrm>
            <a:off x="10651324"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23</a:t>
            </a:r>
          </a:p>
          <a:p>
            <a:pPr algn="ctr">
              <a:lnSpc>
                <a:spcPct val="90000"/>
              </a:lnSpc>
            </a:pPr>
            <a:r>
              <a:rPr lang="en-GB" sz="800" dirty="0">
                <a:latin typeface="Arial" panose="020B0604020202020204" pitchFamily="34" charset="0"/>
                <a:ea typeface="Aileron" charset="0"/>
                <a:cs typeface="Arial" panose="020B0604020202020204" pitchFamily="34" charset="0"/>
              </a:rPr>
              <a:t>12</a:t>
            </a:r>
          </a:p>
        </p:txBody>
      </p:sp>
      <p:sp>
        <p:nvSpPr>
          <p:cNvPr id="1048" name="TextBox 1047">
            <a:extLst>
              <a:ext uri="{FF2B5EF4-FFF2-40B4-BE49-F238E27FC236}">
                <a16:creationId xmlns:a16="http://schemas.microsoft.com/office/drawing/2014/main" id="{C12D131F-11F8-3F05-7601-2E12354682B4}"/>
              </a:ext>
            </a:extLst>
          </p:cNvPr>
          <p:cNvSpPr txBox="1"/>
          <p:nvPr/>
        </p:nvSpPr>
        <p:spPr>
          <a:xfrm>
            <a:off x="10411848"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46</a:t>
            </a:r>
          </a:p>
          <a:p>
            <a:pPr algn="ctr">
              <a:lnSpc>
                <a:spcPct val="90000"/>
              </a:lnSpc>
            </a:pPr>
            <a:r>
              <a:rPr lang="en-GB" sz="800" dirty="0">
                <a:latin typeface="Arial" panose="020B0604020202020204" pitchFamily="34" charset="0"/>
                <a:ea typeface="Aileron" charset="0"/>
                <a:cs typeface="Arial" panose="020B0604020202020204" pitchFamily="34" charset="0"/>
              </a:rPr>
              <a:t>36</a:t>
            </a:r>
          </a:p>
        </p:txBody>
      </p:sp>
      <p:sp>
        <p:nvSpPr>
          <p:cNvPr id="1049" name="TextBox 1048">
            <a:extLst>
              <a:ext uri="{FF2B5EF4-FFF2-40B4-BE49-F238E27FC236}">
                <a16:creationId xmlns:a16="http://schemas.microsoft.com/office/drawing/2014/main" id="{3463D1EB-4456-54C1-9405-FE69B5CDE7FD}"/>
              </a:ext>
            </a:extLst>
          </p:cNvPr>
          <p:cNvSpPr txBox="1"/>
          <p:nvPr/>
        </p:nvSpPr>
        <p:spPr>
          <a:xfrm>
            <a:off x="10201363"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50</a:t>
            </a:r>
          </a:p>
          <a:p>
            <a:pPr algn="ctr">
              <a:lnSpc>
                <a:spcPct val="90000"/>
              </a:lnSpc>
            </a:pPr>
            <a:r>
              <a:rPr lang="en-GB" sz="800" dirty="0">
                <a:latin typeface="Arial" panose="020B0604020202020204" pitchFamily="34" charset="0"/>
                <a:ea typeface="Aileron" charset="0"/>
                <a:cs typeface="Arial" panose="020B0604020202020204" pitchFamily="34" charset="0"/>
              </a:rPr>
              <a:t>37</a:t>
            </a:r>
          </a:p>
        </p:txBody>
      </p:sp>
      <p:sp>
        <p:nvSpPr>
          <p:cNvPr id="1050" name="TextBox 1049">
            <a:extLst>
              <a:ext uri="{FF2B5EF4-FFF2-40B4-BE49-F238E27FC236}">
                <a16:creationId xmlns:a16="http://schemas.microsoft.com/office/drawing/2014/main" id="{F2E0BFCB-A9F2-6B9F-C1DA-D661540A8DD7}"/>
              </a:ext>
            </a:extLst>
          </p:cNvPr>
          <p:cNvSpPr txBox="1"/>
          <p:nvPr/>
        </p:nvSpPr>
        <p:spPr>
          <a:xfrm>
            <a:off x="9968142"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74</a:t>
            </a:r>
          </a:p>
          <a:p>
            <a:pPr algn="ctr">
              <a:lnSpc>
                <a:spcPct val="90000"/>
              </a:lnSpc>
            </a:pPr>
            <a:r>
              <a:rPr lang="en-GB" sz="800" dirty="0">
                <a:latin typeface="Arial" panose="020B0604020202020204" pitchFamily="34" charset="0"/>
                <a:ea typeface="Aileron" charset="0"/>
                <a:cs typeface="Arial" panose="020B0604020202020204" pitchFamily="34" charset="0"/>
              </a:rPr>
              <a:t>57</a:t>
            </a:r>
          </a:p>
        </p:txBody>
      </p:sp>
      <p:sp>
        <p:nvSpPr>
          <p:cNvPr id="1051" name="TextBox 1050">
            <a:extLst>
              <a:ext uri="{FF2B5EF4-FFF2-40B4-BE49-F238E27FC236}">
                <a16:creationId xmlns:a16="http://schemas.microsoft.com/office/drawing/2014/main" id="{C2F1A5D4-9156-22EE-805C-1804BFA22854}"/>
              </a:ext>
            </a:extLst>
          </p:cNvPr>
          <p:cNvSpPr txBox="1"/>
          <p:nvPr/>
        </p:nvSpPr>
        <p:spPr>
          <a:xfrm>
            <a:off x="9684667"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106</a:t>
            </a:r>
          </a:p>
          <a:p>
            <a:pPr algn="ctr">
              <a:lnSpc>
                <a:spcPct val="90000"/>
              </a:lnSpc>
            </a:pPr>
            <a:r>
              <a:rPr lang="en-GB" sz="800" dirty="0">
                <a:latin typeface="Arial" panose="020B0604020202020204" pitchFamily="34" charset="0"/>
                <a:ea typeface="Aileron" charset="0"/>
                <a:cs typeface="Arial" panose="020B0604020202020204" pitchFamily="34" charset="0"/>
              </a:rPr>
              <a:t>79</a:t>
            </a:r>
          </a:p>
        </p:txBody>
      </p:sp>
      <p:sp>
        <p:nvSpPr>
          <p:cNvPr id="1052" name="TextBox 1051">
            <a:extLst>
              <a:ext uri="{FF2B5EF4-FFF2-40B4-BE49-F238E27FC236}">
                <a16:creationId xmlns:a16="http://schemas.microsoft.com/office/drawing/2014/main" id="{3265DDB6-B715-8432-A8B8-84CE40A58689}"/>
              </a:ext>
            </a:extLst>
          </p:cNvPr>
          <p:cNvSpPr txBox="1"/>
          <p:nvPr/>
        </p:nvSpPr>
        <p:spPr>
          <a:xfrm>
            <a:off x="9461911" y="5231698"/>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138</a:t>
            </a:r>
          </a:p>
          <a:p>
            <a:pPr algn="ctr">
              <a:lnSpc>
                <a:spcPct val="90000"/>
              </a:lnSpc>
            </a:pPr>
            <a:r>
              <a:rPr lang="en-GB" sz="800" dirty="0">
                <a:latin typeface="Arial" panose="020B0604020202020204" pitchFamily="34" charset="0"/>
                <a:ea typeface="Aileron" charset="0"/>
                <a:cs typeface="Arial" panose="020B0604020202020204" pitchFamily="34" charset="0"/>
              </a:rPr>
              <a:t>104</a:t>
            </a:r>
          </a:p>
        </p:txBody>
      </p:sp>
      <p:sp>
        <p:nvSpPr>
          <p:cNvPr id="1053" name="TextBox 1052">
            <a:extLst>
              <a:ext uri="{FF2B5EF4-FFF2-40B4-BE49-F238E27FC236}">
                <a16:creationId xmlns:a16="http://schemas.microsoft.com/office/drawing/2014/main" id="{39908A47-F828-9BE8-223C-A36AC631782B}"/>
              </a:ext>
            </a:extLst>
          </p:cNvPr>
          <p:cNvSpPr txBox="1"/>
          <p:nvPr/>
        </p:nvSpPr>
        <p:spPr>
          <a:xfrm>
            <a:off x="11832029"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057" name="TextBox 1056">
            <a:extLst>
              <a:ext uri="{FF2B5EF4-FFF2-40B4-BE49-F238E27FC236}">
                <a16:creationId xmlns:a16="http://schemas.microsoft.com/office/drawing/2014/main" id="{FE24C31A-1816-BAE5-C8EB-482D35EA0C0A}"/>
              </a:ext>
            </a:extLst>
          </p:cNvPr>
          <p:cNvSpPr txBox="1"/>
          <p:nvPr/>
        </p:nvSpPr>
        <p:spPr>
          <a:xfrm>
            <a:off x="7989775" y="1556792"/>
            <a:ext cx="2572820"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HRR-nondeficient or unknown</a:t>
            </a:r>
          </a:p>
        </p:txBody>
      </p:sp>
      <p:graphicFrame>
        <p:nvGraphicFramePr>
          <p:cNvPr id="10" name="Table 5">
            <a:extLst>
              <a:ext uri="{FF2B5EF4-FFF2-40B4-BE49-F238E27FC236}">
                <a16:creationId xmlns:a16="http://schemas.microsoft.com/office/drawing/2014/main" id="{2C67CD3F-1913-36D4-05E0-4AF89CC3C4AA}"/>
              </a:ext>
            </a:extLst>
          </p:cNvPr>
          <p:cNvGraphicFramePr>
            <a:graphicFrameLocks noGrp="1"/>
          </p:cNvGraphicFramePr>
          <p:nvPr>
            <p:extLst>
              <p:ext uri="{D42A27DB-BD31-4B8C-83A1-F6EECF244321}">
                <p14:modId xmlns:p14="http://schemas.microsoft.com/office/powerpoint/2010/main" val="4155078497"/>
              </p:ext>
            </p:extLst>
          </p:nvPr>
        </p:nvGraphicFramePr>
        <p:xfrm>
          <a:off x="6981798" y="3505725"/>
          <a:ext cx="2672851" cy="1104120"/>
        </p:xfrm>
        <a:graphic>
          <a:graphicData uri="http://schemas.openxmlformats.org/drawingml/2006/table">
            <a:tbl>
              <a:tblPr>
                <a:tableStyleId>{5C22544A-7EE6-4342-B048-85BDC9FD1C3A}</a:tableStyleId>
              </a:tblPr>
              <a:tblGrid>
                <a:gridCol w="872651">
                  <a:extLst>
                    <a:ext uri="{9D8B030D-6E8A-4147-A177-3AD203B41FA5}">
                      <a16:colId xmlns:a16="http://schemas.microsoft.com/office/drawing/2014/main" val="567805135"/>
                    </a:ext>
                  </a:extLst>
                </a:gridCol>
                <a:gridCol w="864096">
                  <a:extLst>
                    <a:ext uri="{9D8B030D-6E8A-4147-A177-3AD203B41FA5}">
                      <a16:colId xmlns:a16="http://schemas.microsoft.com/office/drawing/2014/main" val="1587759811"/>
                    </a:ext>
                  </a:extLst>
                </a:gridCol>
                <a:gridCol w="936104">
                  <a:extLst>
                    <a:ext uri="{9D8B030D-6E8A-4147-A177-3AD203B41FA5}">
                      <a16:colId xmlns:a16="http://schemas.microsoft.com/office/drawing/2014/main" val="1552239478"/>
                    </a:ext>
                  </a:extLst>
                </a:gridCol>
              </a:tblGrid>
              <a:tr h="0">
                <a:tc>
                  <a:txBody>
                    <a:bodyPr/>
                    <a:lstStyle/>
                    <a:p>
                      <a:pPr>
                        <a:lnSpc>
                          <a:spcPct val="90000"/>
                        </a:lnSpc>
                      </a:pPr>
                      <a:endParaRPr lang="en-GB" sz="1000" b="0" i="0" dirty="0">
                        <a:latin typeface="Arial" panose="020B0604020202020204" pitchFamily="34" charset="0"/>
                      </a:endParaRPr>
                    </a:p>
                  </a:txBody>
                  <a:tcPr marL="0" marR="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000" b="1" i="0" dirty="0">
                          <a:solidFill>
                            <a:schemeClr val="bg1"/>
                          </a:solidFill>
                          <a:latin typeface="Arial" panose="020B0604020202020204" pitchFamily="34" charset="0"/>
                        </a:rPr>
                        <a:t>TALA + ENZA</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000" b="1" i="0" dirty="0">
                          <a:solidFill>
                            <a:schemeClr val="bg1"/>
                          </a:solidFill>
                          <a:latin typeface="Arial" panose="020B0604020202020204" pitchFamily="34" charset="0"/>
                        </a:rPr>
                        <a:t>(N=317)</a:t>
                      </a:r>
                    </a:p>
                  </a:txBody>
                  <a:tcPr marL="0" marR="0" marT="36000" marB="3600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PBO + ENZA</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(N=319)</a:t>
                      </a:r>
                    </a:p>
                  </a:txBody>
                  <a:tcPr marL="0" marR="0" marT="36000" marB="36000" anchor="ctr">
                    <a:lnL w="12700" cap="flat" cmpd="sng" algn="ctr">
                      <a:solidFill>
                        <a:schemeClr val="bg1"/>
                      </a:solidFill>
                      <a:prstDash val="solid"/>
                      <a:round/>
                      <a:headEnd type="none" w="med" len="med"/>
                      <a:tailEnd type="none" w="med" len="med"/>
                    </a:lnL>
                    <a:lnR w="12700" cmpd="sng">
                      <a:noFill/>
                    </a:ln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9315112"/>
                  </a:ext>
                </a:extLst>
              </a:tr>
              <a:tr h="0">
                <a:tc>
                  <a:txBody>
                    <a:bodyPr/>
                    <a:lstStyle/>
                    <a:p>
                      <a:pPr>
                        <a:lnSpc>
                          <a:spcPct val="90000"/>
                        </a:lnSpc>
                      </a:pPr>
                      <a:r>
                        <a:rPr lang="en-GB" sz="1000" b="1" i="0" dirty="0">
                          <a:latin typeface="Arial" panose="020B0604020202020204" pitchFamily="34" charset="0"/>
                        </a:rPr>
                        <a:t>Events, n</a:t>
                      </a: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114</a:t>
                      </a:r>
                      <a:endParaRPr lang="en-GB" sz="1000" b="1" dirty="0">
                        <a:solidFill>
                          <a:schemeClr val="tx1"/>
                        </a:solidFill>
                      </a:endParaRPr>
                    </a:p>
                  </a:txBody>
                  <a:tcPr marL="0" marR="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142</a:t>
                      </a:r>
                      <a:endParaRPr lang="en-GB" sz="1000" b="1" dirty="0">
                        <a:solidFill>
                          <a:schemeClr val="tx1"/>
                        </a:solidFill>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57010"/>
                  </a:ext>
                </a:extLst>
              </a:tr>
              <a:tr h="76826">
                <a:tc>
                  <a:txBody>
                    <a:bodyPr/>
                    <a:lstStyle/>
                    <a:p>
                      <a:pPr>
                        <a:lnSpc>
                          <a:spcPct val="90000"/>
                        </a:lnSpc>
                      </a:pPr>
                      <a:r>
                        <a:rPr lang="en-GB" sz="1000" b="1" i="0" dirty="0">
                          <a:latin typeface="Arial" panose="020B0604020202020204" pitchFamily="34" charset="0"/>
                        </a:rPr>
                        <a:t>Median (95% CI), months</a:t>
                      </a:r>
                    </a:p>
                  </a:txBody>
                  <a:tcPr marL="0" marR="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NR</a:t>
                      </a:r>
                      <a:br>
                        <a:rPr lang="en-US" sz="1000" b="0" i="0" dirty="0">
                          <a:solidFill>
                            <a:schemeClr val="tx1"/>
                          </a:solidFill>
                          <a:latin typeface="Arial" panose="020B0604020202020204" pitchFamily="34" charset="0"/>
                        </a:rPr>
                      </a:br>
                      <a:r>
                        <a:rPr lang="en-US" sz="1000" b="0" i="0" dirty="0">
                          <a:solidFill>
                            <a:schemeClr val="tx1"/>
                          </a:solidFill>
                          <a:latin typeface="Arial" panose="020B0604020202020204" pitchFamily="34" charset="0"/>
                        </a:rPr>
                        <a:t>(27.5-NR)</a:t>
                      </a:r>
                      <a:endParaRPr lang="en-GB" sz="10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22.5</a:t>
                      </a:r>
                      <a:br>
                        <a:rPr lang="en-US" sz="1000" b="0" i="0" dirty="0">
                          <a:solidFill>
                            <a:schemeClr val="tx1"/>
                          </a:solidFill>
                          <a:latin typeface="Arial" panose="020B0604020202020204" pitchFamily="34" charset="0"/>
                        </a:rPr>
                      </a:br>
                      <a:r>
                        <a:rPr lang="en-US" sz="1000" b="0" i="0" dirty="0">
                          <a:solidFill>
                            <a:schemeClr val="tx1"/>
                          </a:solidFill>
                          <a:latin typeface="Arial" panose="020B0604020202020204" pitchFamily="34" charset="0"/>
                        </a:rPr>
                        <a:t>(19.1-30.5)</a:t>
                      </a:r>
                      <a:endParaRPr lang="en-GB" sz="1000" b="1" dirty="0">
                        <a:solidFill>
                          <a:schemeClr val="tx1"/>
                        </a:solidFill>
                      </a:endParaRPr>
                    </a:p>
                  </a:txBody>
                  <a:tcPr marL="0" marR="0" marT="0" marB="0" anchor="ctr">
                    <a:lnL w="635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55519460"/>
                  </a:ext>
                </a:extLst>
              </a:tr>
              <a:tr h="85900">
                <a:tc>
                  <a:txBody>
                    <a:bodyPr/>
                    <a:lstStyle/>
                    <a:p>
                      <a:pPr>
                        <a:lnSpc>
                          <a:spcPct val="90000"/>
                        </a:lnSpc>
                      </a:pPr>
                      <a:endParaRPr lang="en-GB" sz="1000" b="1"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gridSpan="2">
                  <a:txBody>
                    <a:bodyPr/>
                    <a:lstStyle/>
                    <a:p>
                      <a:pPr algn="ctr">
                        <a:lnSpc>
                          <a:spcPct val="90000"/>
                        </a:lnSpc>
                      </a:pPr>
                      <a:r>
                        <a:rPr lang="en-GB" sz="1000" b="1" i="0" dirty="0">
                          <a:latin typeface="Arial" panose="020B0604020202020204" pitchFamily="34" charset="0"/>
                        </a:rPr>
                        <a:t>HR 0.70</a:t>
                      </a:r>
                      <a:br>
                        <a:rPr lang="en-GB" sz="1000" b="0" i="0" dirty="0">
                          <a:latin typeface="Arial" panose="020B0604020202020204" pitchFamily="34" charset="0"/>
                        </a:rPr>
                      </a:br>
                      <a:r>
                        <a:rPr lang="en-GB" sz="1000" b="0" i="0" dirty="0">
                          <a:latin typeface="Arial" panose="020B0604020202020204" pitchFamily="34" charset="0"/>
                        </a:rPr>
                        <a:t>95% CI, 0.54-0.89; P=0.004</a:t>
                      </a: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5EAE8"/>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570848091"/>
                  </a:ext>
                </a:extLst>
              </a:tr>
            </a:tbl>
          </a:graphicData>
        </a:graphic>
      </p:graphicFrame>
      <p:sp>
        <p:nvSpPr>
          <p:cNvPr id="1144" name="Freeform: Shape 96">
            <a:extLst>
              <a:ext uri="{FF2B5EF4-FFF2-40B4-BE49-F238E27FC236}">
                <a16:creationId xmlns:a16="http://schemas.microsoft.com/office/drawing/2014/main" id="{ED050C18-1FFD-7EA3-A646-F7473875C5E2}"/>
              </a:ext>
            </a:extLst>
          </p:cNvPr>
          <p:cNvSpPr/>
          <p:nvPr/>
        </p:nvSpPr>
        <p:spPr>
          <a:xfrm>
            <a:off x="11880848"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45" name="Freeform: Shape 96">
            <a:extLst>
              <a:ext uri="{FF2B5EF4-FFF2-40B4-BE49-F238E27FC236}">
                <a16:creationId xmlns:a16="http://schemas.microsoft.com/office/drawing/2014/main" id="{BF48D7A5-E040-373F-22C7-578B38F5F389}"/>
              </a:ext>
            </a:extLst>
          </p:cNvPr>
          <p:cNvSpPr/>
          <p:nvPr/>
        </p:nvSpPr>
        <p:spPr>
          <a:xfrm>
            <a:off x="1164760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48" name="TextBox 1147">
            <a:extLst>
              <a:ext uri="{FF2B5EF4-FFF2-40B4-BE49-F238E27FC236}">
                <a16:creationId xmlns:a16="http://schemas.microsoft.com/office/drawing/2014/main" id="{043BBA6C-6480-6F5F-07FB-02EAF55134A9}"/>
              </a:ext>
            </a:extLst>
          </p:cNvPr>
          <p:cNvSpPr txBox="1"/>
          <p:nvPr/>
        </p:nvSpPr>
        <p:spPr>
          <a:xfrm rot="16200000">
            <a:off x="-414547" y="3267423"/>
            <a:ext cx="1991166" cy="16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1149" name="TextBox 1148">
            <a:extLst>
              <a:ext uri="{FF2B5EF4-FFF2-40B4-BE49-F238E27FC236}">
                <a16:creationId xmlns:a16="http://schemas.microsoft.com/office/drawing/2014/main" id="{53C4C37A-AD22-D289-7E1E-E04D2598D363}"/>
              </a:ext>
            </a:extLst>
          </p:cNvPr>
          <p:cNvSpPr txBox="1"/>
          <p:nvPr/>
        </p:nvSpPr>
        <p:spPr>
          <a:xfrm>
            <a:off x="2566942" y="4969567"/>
            <a:ext cx="2059855" cy="16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sp>
        <p:nvSpPr>
          <p:cNvPr id="1150" name="TextBox 1149">
            <a:extLst>
              <a:ext uri="{FF2B5EF4-FFF2-40B4-BE49-F238E27FC236}">
                <a16:creationId xmlns:a16="http://schemas.microsoft.com/office/drawing/2014/main" id="{838B5F34-2D6D-2914-E917-0A49CEE94EC2}"/>
              </a:ext>
            </a:extLst>
          </p:cNvPr>
          <p:cNvSpPr txBox="1"/>
          <p:nvPr/>
        </p:nvSpPr>
        <p:spPr>
          <a:xfrm>
            <a:off x="239927" y="5111590"/>
            <a:ext cx="693769" cy="32028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tx2"/>
                </a:solidFill>
                <a:effectLst/>
                <a:uLnTx/>
                <a:uFillTx/>
                <a:latin typeface="Arial" panose="020B0604020202020204"/>
                <a:ea typeface="+mn-ea"/>
                <a:cs typeface="+mn-cs"/>
              </a:rPr>
              <a:t>TALA + ENZA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PBO + ENZA</a:t>
            </a:r>
          </a:p>
        </p:txBody>
      </p:sp>
      <p:sp>
        <p:nvSpPr>
          <p:cNvPr id="1151" name="Freeform: Shape 26">
            <a:extLst>
              <a:ext uri="{FF2B5EF4-FFF2-40B4-BE49-F238E27FC236}">
                <a16:creationId xmlns:a16="http://schemas.microsoft.com/office/drawing/2014/main" id="{820CD0F5-2DD0-0646-47D6-C10DA16D40F5}"/>
              </a:ext>
            </a:extLst>
          </p:cNvPr>
          <p:cNvSpPr/>
          <p:nvPr/>
        </p:nvSpPr>
        <p:spPr>
          <a:xfrm>
            <a:off x="911781" y="2120995"/>
            <a:ext cx="5039537" cy="2612666"/>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2" name="Freeform: Shape 96">
            <a:extLst>
              <a:ext uri="{FF2B5EF4-FFF2-40B4-BE49-F238E27FC236}">
                <a16:creationId xmlns:a16="http://schemas.microsoft.com/office/drawing/2014/main" id="{BEA68AAA-6B6D-3416-45D4-CAC5727DBE5D}"/>
              </a:ext>
            </a:extLst>
          </p:cNvPr>
          <p:cNvSpPr/>
          <p:nvPr/>
        </p:nvSpPr>
        <p:spPr>
          <a:xfrm>
            <a:off x="1054785"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3" name="TextBox 1152">
            <a:extLst>
              <a:ext uri="{FF2B5EF4-FFF2-40B4-BE49-F238E27FC236}">
                <a16:creationId xmlns:a16="http://schemas.microsoft.com/office/drawing/2014/main" id="{C6B1654D-1121-EEC5-1597-6DF33FFB3510}"/>
              </a:ext>
            </a:extLst>
          </p:cNvPr>
          <p:cNvSpPr txBox="1"/>
          <p:nvPr/>
        </p:nvSpPr>
        <p:spPr>
          <a:xfrm>
            <a:off x="703461" y="2040258"/>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1154" name="Freeform: Shape 60">
            <a:extLst>
              <a:ext uri="{FF2B5EF4-FFF2-40B4-BE49-F238E27FC236}">
                <a16:creationId xmlns:a16="http://schemas.microsoft.com/office/drawing/2014/main" id="{76317DEB-DC07-F40F-3E51-3EAA6F508584}"/>
              </a:ext>
            </a:extLst>
          </p:cNvPr>
          <p:cNvSpPr/>
          <p:nvPr/>
        </p:nvSpPr>
        <p:spPr>
          <a:xfrm>
            <a:off x="902755" y="3095458"/>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5" name="TextBox 1154">
            <a:extLst>
              <a:ext uri="{FF2B5EF4-FFF2-40B4-BE49-F238E27FC236}">
                <a16:creationId xmlns:a16="http://schemas.microsoft.com/office/drawing/2014/main" id="{5A6EC8B1-61AA-EA6C-C68B-2EFFAF28F34C}"/>
              </a:ext>
            </a:extLst>
          </p:cNvPr>
          <p:cNvSpPr txBox="1"/>
          <p:nvPr/>
        </p:nvSpPr>
        <p:spPr>
          <a:xfrm>
            <a:off x="703461" y="3021998"/>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1156" name="Freeform: Shape 60">
            <a:extLst>
              <a:ext uri="{FF2B5EF4-FFF2-40B4-BE49-F238E27FC236}">
                <a16:creationId xmlns:a16="http://schemas.microsoft.com/office/drawing/2014/main" id="{A7F12C60-0FD4-1299-0E4F-CB75BBF9EA5E}"/>
              </a:ext>
            </a:extLst>
          </p:cNvPr>
          <p:cNvSpPr/>
          <p:nvPr/>
        </p:nvSpPr>
        <p:spPr>
          <a:xfrm>
            <a:off x="902755" y="3588010"/>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7" name="TextBox 1156">
            <a:extLst>
              <a:ext uri="{FF2B5EF4-FFF2-40B4-BE49-F238E27FC236}">
                <a16:creationId xmlns:a16="http://schemas.microsoft.com/office/drawing/2014/main" id="{49AE58AC-F64C-2A98-ADDF-5BFD1A135893}"/>
              </a:ext>
            </a:extLst>
          </p:cNvPr>
          <p:cNvSpPr txBox="1"/>
          <p:nvPr/>
        </p:nvSpPr>
        <p:spPr>
          <a:xfrm>
            <a:off x="703461" y="3514549"/>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1158" name="Freeform: Shape 60">
            <a:extLst>
              <a:ext uri="{FF2B5EF4-FFF2-40B4-BE49-F238E27FC236}">
                <a16:creationId xmlns:a16="http://schemas.microsoft.com/office/drawing/2014/main" id="{C81FB453-58B9-B2C7-D8B4-FFB8852D372F}"/>
              </a:ext>
            </a:extLst>
          </p:cNvPr>
          <p:cNvSpPr/>
          <p:nvPr/>
        </p:nvSpPr>
        <p:spPr>
          <a:xfrm>
            <a:off x="902755" y="4077502"/>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9" name="TextBox 1158">
            <a:extLst>
              <a:ext uri="{FF2B5EF4-FFF2-40B4-BE49-F238E27FC236}">
                <a16:creationId xmlns:a16="http://schemas.microsoft.com/office/drawing/2014/main" id="{A22E6662-9ACF-7375-A059-BB5333050ACE}"/>
              </a:ext>
            </a:extLst>
          </p:cNvPr>
          <p:cNvSpPr txBox="1"/>
          <p:nvPr/>
        </p:nvSpPr>
        <p:spPr>
          <a:xfrm>
            <a:off x="697620" y="4004042"/>
            <a:ext cx="160301"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1160" name="Freeform: Shape 60">
            <a:extLst>
              <a:ext uri="{FF2B5EF4-FFF2-40B4-BE49-F238E27FC236}">
                <a16:creationId xmlns:a16="http://schemas.microsoft.com/office/drawing/2014/main" id="{A29A891A-6A2F-5A51-A723-303B55FE1703}"/>
              </a:ext>
            </a:extLst>
          </p:cNvPr>
          <p:cNvSpPr/>
          <p:nvPr/>
        </p:nvSpPr>
        <p:spPr>
          <a:xfrm>
            <a:off x="902755" y="4563935"/>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61" name="TextBox 1160">
            <a:extLst>
              <a:ext uri="{FF2B5EF4-FFF2-40B4-BE49-F238E27FC236}">
                <a16:creationId xmlns:a16="http://schemas.microsoft.com/office/drawing/2014/main" id="{075C2576-BDCF-9A24-4180-2A55DF188419}"/>
              </a:ext>
            </a:extLst>
          </p:cNvPr>
          <p:cNvSpPr txBox="1"/>
          <p:nvPr/>
        </p:nvSpPr>
        <p:spPr>
          <a:xfrm>
            <a:off x="703461" y="4490475"/>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1162" name="Freeform: Shape 60">
            <a:extLst>
              <a:ext uri="{FF2B5EF4-FFF2-40B4-BE49-F238E27FC236}">
                <a16:creationId xmlns:a16="http://schemas.microsoft.com/office/drawing/2014/main" id="{A0B192D8-4FAB-90CE-7C15-0B4843B5AADA}"/>
              </a:ext>
            </a:extLst>
          </p:cNvPr>
          <p:cNvSpPr/>
          <p:nvPr/>
        </p:nvSpPr>
        <p:spPr>
          <a:xfrm>
            <a:off x="902755" y="2609025"/>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63" name="TextBox 1162">
            <a:extLst>
              <a:ext uri="{FF2B5EF4-FFF2-40B4-BE49-F238E27FC236}">
                <a16:creationId xmlns:a16="http://schemas.microsoft.com/office/drawing/2014/main" id="{CFC1B4E4-1D52-DB8C-A3A3-DDBB00B9BE8E}"/>
              </a:ext>
            </a:extLst>
          </p:cNvPr>
          <p:cNvSpPr txBox="1"/>
          <p:nvPr/>
        </p:nvSpPr>
        <p:spPr>
          <a:xfrm>
            <a:off x="703461" y="2535565"/>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1164" name="TextBox 1163">
            <a:extLst>
              <a:ext uri="{FF2B5EF4-FFF2-40B4-BE49-F238E27FC236}">
                <a16:creationId xmlns:a16="http://schemas.microsoft.com/office/drawing/2014/main" id="{700DC33C-836E-E73D-BF5A-641FF90D2A84}"/>
              </a:ext>
            </a:extLst>
          </p:cNvPr>
          <p:cNvSpPr txBox="1"/>
          <p:nvPr/>
        </p:nvSpPr>
        <p:spPr>
          <a:xfrm>
            <a:off x="1030681"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1165" name="Freeform: Shape 96">
            <a:extLst>
              <a:ext uri="{FF2B5EF4-FFF2-40B4-BE49-F238E27FC236}">
                <a16:creationId xmlns:a16="http://schemas.microsoft.com/office/drawing/2014/main" id="{C64A85D7-5BE0-C67B-CD9F-65B80D769693}"/>
              </a:ext>
            </a:extLst>
          </p:cNvPr>
          <p:cNvSpPr/>
          <p:nvPr/>
        </p:nvSpPr>
        <p:spPr>
          <a:xfrm>
            <a:off x="1288022"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66" name="TextBox 1165">
            <a:extLst>
              <a:ext uri="{FF2B5EF4-FFF2-40B4-BE49-F238E27FC236}">
                <a16:creationId xmlns:a16="http://schemas.microsoft.com/office/drawing/2014/main" id="{9A9B9B2B-2063-D6A3-258A-5274BCC5F188}"/>
              </a:ext>
            </a:extLst>
          </p:cNvPr>
          <p:cNvSpPr txBox="1"/>
          <p:nvPr/>
        </p:nvSpPr>
        <p:spPr>
          <a:xfrm>
            <a:off x="1257130"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1167" name="Freeform: Shape 96">
            <a:extLst>
              <a:ext uri="{FF2B5EF4-FFF2-40B4-BE49-F238E27FC236}">
                <a16:creationId xmlns:a16="http://schemas.microsoft.com/office/drawing/2014/main" id="{2FFAB1E9-6CBC-6CB2-8B18-F72D7A7BB649}"/>
              </a:ext>
            </a:extLst>
          </p:cNvPr>
          <p:cNvSpPr/>
          <p:nvPr/>
        </p:nvSpPr>
        <p:spPr>
          <a:xfrm>
            <a:off x="1521259"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68" name="TextBox 1167">
            <a:extLst>
              <a:ext uri="{FF2B5EF4-FFF2-40B4-BE49-F238E27FC236}">
                <a16:creationId xmlns:a16="http://schemas.microsoft.com/office/drawing/2014/main" id="{737157A9-E382-33F8-5032-10957FBE51B7}"/>
              </a:ext>
            </a:extLst>
          </p:cNvPr>
          <p:cNvSpPr txBox="1"/>
          <p:nvPr/>
        </p:nvSpPr>
        <p:spPr>
          <a:xfrm>
            <a:off x="1490367"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a:t>
            </a:r>
          </a:p>
        </p:txBody>
      </p:sp>
      <p:sp>
        <p:nvSpPr>
          <p:cNvPr id="1169" name="Freeform: Shape 96">
            <a:extLst>
              <a:ext uri="{FF2B5EF4-FFF2-40B4-BE49-F238E27FC236}">
                <a16:creationId xmlns:a16="http://schemas.microsoft.com/office/drawing/2014/main" id="{154D9DAB-F68F-DA1E-F0F3-997ADA20E068}"/>
              </a:ext>
            </a:extLst>
          </p:cNvPr>
          <p:cNvSpPr/>
          <p:nvPr/>
        </p:nvSpPr>
        <p:spPr>
          <a:xfrm>
            <a:off x="175449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0" name="TextBox 1169">
            <a:extLst>
              <a:ext uri="{FF2B5EF4-FFF2-40B4-BE49-F238E27FC236}">
                <a16:creationId xmlns:a16="http://schemas.microsoft.com/office/drawing/2014/main" id="{A0A76670-FD45-B55A-DBA4-81D9C363D7B4}"/>
              </a:ext>
            </a:extLst>
          </p:cNvPr>
          <p:cNvSpPr txBox="1"/>
          <p:nvPr/>
        </p:nvSpPr>
        <p:spPr>
          <a:xfrm>
            <a:off x="1723604"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1171" name="Freeform: Shape 96">
            <a:extLst>
              <a:ext uri="{FF2B5EF4-FFF2-40B4-BE49-F238E27FC236}">
                <a16:creationId xmlns:a16="http://schemas.microsoft.com/office/drawing/2014/main" id="{BD354EAE-C060-3713-9343-CC066028DDAA}"/>
              </a:ext>
            </a:extLst>
          </p:cNvPr>
          <p:cNvSpPr/>
          <p:nvPr/>
        </p:nvSpPr>
        <p:spPr>
          <a:xfrm>
            <a:off x="198773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2" name="TextBox 1171">
            <a:extLst>
              <a:ext uri="{FF2B5EF4-FFF2-40B4-BE49-F238E27FC236}">
                <a16:creationId xmlns:a16="http://schemas.microsoft.com/office/drawing/2014/main" id="{E569E81C-8C2F-AB7E-9AC2-DF5A20C9DE92}"/>
              </a:ext>
            </a:extLst>
          </p:cNvPr>
          <p:cNvSpPr txBox="1"/>
          <p:nvPr/>
        </p:nvSpPr>
        <p:spPr>
          <a:xfrm>
            <a:off x="1956841"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1173" name="Freeform: Shape 96">
            <a:extLst>
              <a:ext uri="{FF2B5EF4-FFF2-40B4-BE49-F238E27FC236}">
                <a16:creationId xmlns:a16="http://schemas.microsoft.com/office/drawing/2014/main" id="{789CC4FE-B260-8EDC-A1DE-19DCAB66A77E}"/>
              </a:ext>
            </a:extLst>
          </p:cNvPr>
          <p:cNvSpPr/>
          <p:nvPr/>
        </p:nvSpPr>
        <p:spPr>
          <a:xfrm>
            <a:off x="3387155"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4" name="TextBox 1173">
            <a:extLst>
              <a:ext uri="{FF2B5EF4-FFF2-40B4-BE49-F238E27FC236}">
                <a16:creationId xmlns:a16="http://schemas.microsoft.com/office/drawing/2014/main" id="{A23E255D-09F3-7CD5-94A3-AD2BD044679D}"/>
              </a:ext>
            </a:extLst>
          </p:cNvPr>
          <p:cNvSpPr txBox="1"/>
          <p:nvPr/>
        </p:nvSpPr>
        <p:spPr>
          <a:xfrm>
            <a:off x="331651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1175" name="Freeform: Shape 96">
            <a:extLst>
              <a:ext uri="{FF2B5EF4-FFF2-40B4-BE49-F238E27FC236}">
                <a16:creationId xmlns:a16="http://schemas.microsoft.com/office/drawing/2014/main" id="{F27F5A77-715D-8511-C23C-57C30FC82470}"/>
              </a:ext>
            </a:extLst>
          </p:cNvPr>
          <p:cNvSpPr/>
          <p:nvPr/>
        </p:nvSpPr>
        <p:spPr>
          <a:xfrm>
            <a:off x="3153918"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6" name="TextBox 1175">
            <a:extLst>
              <a:ext uri="{FF2B5EF4-FFF2-40B4-BE49-F238E27FC236}">
                <a16:creationId xmlns:a16="http://schemas.microsoft.com/office/drawing/2014/main" id="{C68C6331-1E33-3061-4344-0869AD78491B}"/>
              </a:ext>
            </a:extLst>
          </p:cNvPr>
          <p:cNvSpPr txBox="1"/>
          <p:nvPr/>
        </p:nvSpPr>
        <p:spPr>
          <a:xfrm>
            <a:off x="308274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1177" name="Freeform: Shape 96">
            <a:extLst>
              <a:ext uri="{FF2B5EF4-FFF2-40B4-BE49-F238E27FC236}">
                <a16:creationId xmlns:a16="http://schemas.microsoft.com/office/drawing/2014/main" id="{04FCE365-CD02-8C0D-25E6-7C85D309D44D}"/>
              </a:ext>
            </a:extLst>
          </p:cNvPr>
          <p:cNvSpPr/>
          <p:nvPr/>
        </p:nvSpPr>
        <p:spPr>
          <a:xfrm>
            <a:off x="292068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8" name="TextBox 1177">
            <a:extLst>
              <a:ext uri="{FF2B5EF4-FFF2-40B4-BE49-F238E27FC236}">
                <a16:creationId xmlns:a16="http://schemas.microsoft.com/office/drawing/2014/main" id="{E22CEA5C-3768-B6DB-E2D3-04557CA3BDE7}"/>
              </a:ext>
            </a:extLst>
          </p:cNvPr>
          <p:cNvSpPr txBox="1"/>
          <p:nvPr/>
        </p:nvSpPr>
        <p:spPr>
          <a:xfrm>
            <a:off x="284896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16</a:t>
            </a:r>
          </a:p>
        </p:txBody>
      </p:sp>
      <p:sp>
        <p:nvSpPr>
          <p:cNvPr id="1179" name="Freeform: Shape 96">
            <a:extLst>
              <a:ext uri="{FF2B5EF4-FFF2-40B4-BE49-F238E27FC236}">
                <a16:creationId xmlns:a16="http://schemas.microsoft.com/office/drawing/2014/main" id="{76AF8C2A-FC11-5842-F4F0-E30877D7904E}"/>
              </a:ext>
            </a:extLst>
          </p:cNvPr>
          <p:cNvSpPr/>
          <p:nvPr/>
        </p:nvSpPr>
        <p:spPr>
          <a:xfrm>
            <a:off x="2687444"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80" name="TextBox 1179">
            <a:extLst>
              <a:ext uri="{FF2B5EF4-FFF2-40B4-BE49-F238E27FC236}">
                <a16:creationId xmlns:a16="http://schemas.microsoft.com/office/drawing/2014/main" id="{9279F2A0-F1E0-A444-DD76-71EE24CA36AB}"/>
              </a:ext>
            </a:extLst>
          </p:cNvPr>
          <p:cNvSpPr txBox="1"/>
          <p:nvPr/>
        </p:nvSpPr>
        <p:spPr>
          <a:xfrm>
            <a:off x="261519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1181" name="Freeform: Shape 96">
            <a:extLst>
              <a:ext uri="{FF2B5EF4-FFF2-40B4-BE49-F238E27FC236}">
                <a16:creationId xmlns:a16="http://schemas.microsoft.com/office/drawing/2014/main" id="{9929A208-B12D-D8D5-D35C-ABDDEFA49EAE}"/>
              </a:ext>
            </a:extLst>
          </p:cNvPr>
          <p:cNvSpPr/>
          <p:nvPr/>
        </p:nvSpPr>
        <p:spPr>
          <a:xfrm>
            <a:off x="245420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82" name="TextBox 1181">
            <a:extLst>
              <a:ext uri="{FF2B5EF4-FFF2-40B4-BE49-F238E27FC236}">
                <a16:creationId xmlns:a16="http://schemas.microsoft.com/office/drawing/2014/main" id="{49A5F9BB-A5A0-C642-6D24-43090B0558CE}"/>
              </a:ext>
            </a:extLst>
          </p:cNvPr>
          <p:cNvSpPr txBox="1"/>
          <p:nvPr/>
        </p:nvSpPr>
        <p:spPr>
          <a:xfrm>
            <a:off x="238141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1183" name="Freeform: Shape 96">
            <a:extLst>
              <a:ext uri="{FF2B5EF4-FFF2-40B4-BE49-F238E27FC236}">
                <a16:creationId xmlns:a16="http://schemas.microsoft.com/office/drawing/2014/main" id="{B7544994-A7CF-6871-6B47-5CE90D696103}"/>
              </a:ext>
            </a:extLst>
          </p:cNvPr>
          <p:cNvSpPr/>
          <p:nvPr/>
        </p:nvSpPr>
        <p:spPr>
          <a:xfrm>
            <a:off x="222097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84" name="TextBox 1183">
            <a:extLst>
              <a:ext uri="{FF2B5EF4-FFF2-40B4-BE49-F238E27FC236}">
                <a16:creationId xmlns:a16="http://schemas.microsoft.com/office/drawing/2014/main" id="{6C1016BA-79A9-DCA4-AE39-830AE8F90808}"/>
              </a:ext>
            </a:extLst>
          </p:cNvPr>
          <p:cNvSpPr txBox="1"/>
          <p:nvPr/>
        </p:nvSpPr>
        <p:spPr>
          <a:xfrm>
            <a:off x="214764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1185" name="TextBox 1184">
            <a:extLst>
              <a:ext uri="{FF2B5EF4-FFF2-40B4-BE49-F238E27FC236}">
                <a16:creationId xmlns:a16="http://schemas.microsoft.com/office/drawing/2014/main" id="{FDCC9770-2785-6155-9DDF-DFFFB26CB7BB}"/>
              </a:ext>
            </a:extLst>
          </p:cNvPr>
          <p:cNvSpPr txBox="1"/>
          <p:nvPr/>
        </p:nvSpPr>
        <p:spPr>
          <a:xfrm>
            <a:off x="565426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40</a:t>
            </a:r>
          </a:p>
        </p:txBody>
      </p:sp>
      <p:sp>
        <p:nvSpPr>
          <p:cNvPr id="1186" name="Freeform: Shape 96">
            <a:extLst>
              <a:ext uri="{FF2B5EF4-FFF2-40B4-BE49-F238E27FC236}">
                <a16:creationId xmlns:a16="http://schemas.microsoft.com/office/drawing/2014/main" id="{064271E6-5A56-6BD9-2660-DA20187D9D4A}"/>
              </a:ext>
            </a:extLst>
          </p:cNvPr>
          <p:cNvSpPr/>
          <p:nvPr/>
        </p:nvSpPr>
        <p:spPr>
          <a:xfrm>
            <a:off x="5486288"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87" name="TextBox 1186">
            <a:extLst>
              <a:ext uri="{FF2B5EF4-FFF2-40B4-BE49-F238E27FC236}">
                <a16:creationId xmlns:a16="http://schemas.microsoft.com/office/drawing/2014/main" id="{87CD439B-34CA-81A3-E7F3-A83EF9A374D5}"/>
              </a:ext>
            </a:extLst>
          </p:cNvPr>
          <p:cNvSpPr txBox="1"/>
          <p:nvPr/>
        </p:nvSpPr>
        <p:spPr>
          <a:xfrm>
            <a:off x="542049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38</a:t>
            </a:r>
          </a:p>
        </p:txBody>
      </p:sp>
      <p:sp>
        <p:nvSpPr>
          <p:cNvPr id="1188" name="Freeform: Shape 96">
            <a:extLst>
              <a:ext uri="{FF2B5EF4-FFF2-40B4-BE49-F238E27FC236}">
                <a16:creationId xmlns:a16="http://schemas.microsoft.com/office/drawing/2014/main" id="{7B897B94-B15D-8BEF-AE2A-BDB29B2A483F}"/>
              </a:ext>
            </a:extLst>
          </p:cNvPr>
          <p:cNvSpPr/>
          <p:nvPr/>
        </p:nvSpPr>
        <p:spPr>
          <a:xfrm>
            <a:off x="525305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89" name="TextBox 1188">
            <a:extLst>
              <a:ext uri="{FF2B5EF4-FFF2-40B4-BE49-F238E27FC236}">
                <a16:creationId xmlns:a16="http://schemas.microsoft.com/office/drawing/2014/main" id="{6B67CCE4-F5FF-99E5-D7D9-59CB753935CD}"/>
              </a:ext>
            </a:extLst>
          </p:cNvPr>
          <p:cNvSpPr txBox="1"/>
          <p:nvPr/>
        </p:nvSpPr>
        <p:spPr>
          <a:xfrm>
            <a:off x="518671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36</a:t>
            </a:r>
          </a:p>
        </p:txBody>
      </p:sp>
      <p:sp>
        <p:nvSpPr>
          <p:cNvPr id="1190" name="Freeform: Shape 96">
            <a:extLst>
              <a:ext uri="{FF2B5EF4-FFF2-40B4-BE49-F238E27FC236}">
                <a16:creationId xmlns:a16="http://schemas.microsoft.com/office/drawing/2014/main" id="{F056B668-74E2-FC7A-9B97-FC9634A2320C}"/>
              </a:ext>
            </a:extLst>
          </p:cNvPr>
          <p:cNvSpPr/>
          <p:nvPr/>
        </p:nvSpPr>
        <p:spPr>
          <a:xfrm>
            <a:off x="5019814"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91" name="TextBox 1190">
            <a:extLst>
              <a:ext uri="{FF2B5EF4-FFF2-40B4-BE49-F238E27FC236}">
                <a16:creationId xmlns:a16="http://schemas.microsoft.com/office/drawing/2014/main" id="{971D231B-B445-28FD-FF0A-8D4CB814B90B}"/>
              </a:ext>
            </a:extLst>
          </p:cNvPr>
          <p:cNvSpPr txBox="1"/>
          <p:nvPr/>
        </p:nvSpPr>
        <p:spPr>
          <a:xfrm>
            <a:off x="495294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34</a:t>
            </a:r>
          </a:p>
        </p:txBody>
      </p:sp>
      <p:sp>
        <p:nvSpPr>
          <p:cNvPr id="1192" name="Freeform: Shape 96">
            <a:extLst>
              <a:ext uri="{FF2B5EF4-FFF2-40B4-BE49-F238E27FC236}">
                <a16:creationId xmlns:a16="http://schemas.microsoft.com/office/drawing/2014/main" id="{9AE4EF7F-CCF5-9716-B934-FDD02AB73ECC}"/>
              </a:ext>
            </a:extLst>
          </p:cNvPr>
          <p:cNvSpPr/>
          <p:nvPr/>
        </p:nvSpPr>
        <p:spPr>
          <a:xfrm>
            <a:off x="478657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93" name="TextBox 1192">
            <a:extLst>
              <a:ext uri="{FF2B5EF4-FFF2-40B4-BE49-F238E27FC236}">
                <a16:creationId xmlns:a16="http://schemas.microsoft.com/office/drawing/2014/main" id="{1B58F0F6-5079-D9DF-14F5-9658EC0FF896}"/>
              </a:ext>
            </a:extLst>
          </p:cNvPr>
          <p:cNvSpPr txBox="1"/>
          <p:nvPr/>
        </p:nvSpPr>
        <p:spPr>
          <a:xfrm>
            <a:off x="471916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32</a:t>
            </a:r>
          </a:p>
        </p:txBody>
      </p:sp>
      <p:sp>
        <p:nvSpPr>
          <p:cNvPr id="1194" name="Freeform: Shape 96">
            <a:extLst>
              <a:ext uri="{FF2B5EF4-FFF2-40B4-BE49-F238E27FC236}">
                <a16:creationId xmlns:a16="http://schemas.microsoft.com/office/drawing/2014/main" id="{ED228F06-0C2A-FCBA-93EE-CBA28146AB35}"/>
              </a:ext>
            </a:extLst>
          </p:cNvPr>
          <p:cNvSpPr/>
          <p:nvPr/>
        </p:nvSpPr>
        <p:spPr>
          <a:xfrm>
            <a:off x="455334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95" name="TextBox 1194">
            <a:extLst>
              <a:ext uri="{FF2B5EF4-FFF2-40B4-BE49-F238E27FC236}">
                <a16:creationId xmlns:a16="http://schemas.microsoft.com/office/drawing/2014/main" id="{47868D3E-1206-1A01-4935-D3E50F7FF473}"/>
              </a:ext>
            </a:extLst>
          </p:cNvPr>
          <p:cNvSpPr txBox="1"/>
          <p:nvPr/>
        </p:nvSpPr>
        <p:spPr>
          <a:xfrm>
            <a:off x="448539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1196" name="Freeform: Shape 96">
            <a:extLst>
              <a:ext uri="{FF2B5EF4-FFF2-40B4-BE49-F238E27FC236}">
                <a16:creationId xmlns:a16="http://schemas.microsoft.com/office/drawing/2014/main" id="{EBAD3ED7-B593-BDE5-9C64-71F07F07EBC5}"/>
              </a:ext>
            </a:extLst>
          </p:cNvPr>
          <p:cNvSpPr/>
          <p:nvPr/>
        </p:nvSpPr>
        <p:spPr>
          <a:xfrm>
            <a:off x="432010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97" name="TextBox 1196">
            <a:extLst>
              <a:ext uri="{FF2B5EF4-FFF2-40B4-BE49-F238E27FC236}">
                <a16:creationId xmlns:a16="http://schemas.microsoft.com/office/drawing/2014/main" id="{6F5A7FC5-68CF-F48B-0CE0-3CA7F5F6A35F}"/>
              </a:ext>
            </a:extLst>
          </p:cNvPr>
          <p:cNvSpPr txBox="1"/>
          <p:nvPr/>
        </p:nvSpPr>
        <p:spPr>
          <a:xfrm>
            <a:off x="425161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p:txBody>
      </p:sp>
      <p:sp>
        <p:nvSpPr>
          <p:cNvPr id="1198" name="Freeform: Shape 96">
            <a:extLst>
              <a:ext uri="{FF2B5EF4-FFF2-40B4-BE49-F238E27FC236}">
                <a16:creationId xmlns:a16="http://schemas.microsoft.com/office/drawing/2014/main" id="{EE9DB34C-7361-E240-6068-D7008326AB37}"/>
              </a:ext>
            </a:extLst>
          </p:cNvPr>
          <p:cNvSpPr/>
          <p:nvPr/>
        </p:nvSpPr>
        <p:spPr>
          <a:xfrm>
            <a:off x="408686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99" name="TextBox 1198">
            <a:extLst>
              <a:ext uri="{FF2B5EF4-FFF2-40B4-BE49-F238E27FC236}">
                <a16:creationId xmlns:a16="http://schemas.microsoft.com/office/drawing/2014/main" id="{2DAC8B3D-4275-7856-2229-FCAD925A5851}"/>
              </a:ext>
            </a:extLst>
          </p:cNvPr>
          <p:cNvSpPr txBox="1"/>
          <p:nvPr/>
        </p:nvSpPr>
        <p:spPr>
          <a:xfrm>
            <a:off x="401784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26</a:t>
            </a:r>
          </a:p>
        </p:txBody>
      </p:sp>
      <p:sp>
        <p:nvSpPr>
          <p:cNvPr id="1200" name="Freeform: Shape 96">
            <a:extLst>
              <a:ext uri="{FF2B5EF4-FFF2-40B4-BE49-F238E27FC236}">
                <a16:creationId xmlns:a16="http://schemas.microsoft.com/office/drawing/2014/main" id="{3FA6A7E8-50C9-F18B-7256-5C6CEDAFD764}"/>
              </a:ext>
            </a:extLst>
          </p:cNvPr>
          <p:cNvSpPr/>
          <p:nvPr/>
        </p:nvSpPr>
        <p:spPr>
          <a:xfrm>
            <a:off x="3853629"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01" name="TextBox 1200">
            <a:extLst>
              <a:ext uri="{FF2B5EF4-FFF2-40B4-BE49-F238E27FC236}">
                <a16:creationId xmlns:a16="http://schemas.microsoft.com/office/drawing/2014/main" id="{FD1A3553-531A-BD89-F7F1-51871ED50A03}"/>
              </a:ext>
            </a:extLst>
          </p:cNvPr>
          <p:cNvSpPr txBox="1"/>
          <p:nvPr/>
        </p:nvSpPr>
        <p:spPr>
          <a:xfrm>
            <a:off x="378406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1202" name="Freeform: Shape 96">
            <a:extLst>
              <a:ext uri="{FF2B5EF4-FFF2-40B4-BE49-F238E27FC236}">
                <a16:creationId xmlns:a16="http://schemas.microsoft.com/office/drawing/2014/main" id="{364C0469-510E-6701-3AB6-720D48365A4C}"/>
              </a:ext>
            </a:extLst>
          </p:cNvPr>
          <p:cNvSpPr/>
          <p:nvPr/>
        </p:nvSpPr>
        <p:spPr>
          <a:xfrm>
            <a:off x="3620392"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03" name="TextBox 1202">
            <a:extLst>
              <a:ext uri="{FF2B5EF4-FFF2-40B4-BE49-F238E27FC236}">
                <a16:creationId xmlns:a16="http://schemas.microsoft.com/office/drawing/2014/main" id="{669AD087-F123-60D2-3F1C-7A63D1FF0AA3}"/>
              </a:ext>
            </a:extLst>
          </p:cNvPr>
          <p:cNvSpPr txBox="1"/>
          <p:nvPr/>
        </p:nvSpPr>
        <p:spPr>
          <a:xfrm>
            <a:off x="355029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1204" name="TextBox 1203">
            <a:extLst>
              <a:ext uri="{FF2B5EF4-FFF2-40B4-BE49-F238E27FC236}">
                <a16:creationId xmlns:a16="http://schemas.microsoft.com/office/drawing/2014/main" id="{675C7175-A197-7B7E-BD78-6E0CFA79FDFA}"/>
              </a:ext>
            </a:extLst>
          </p:cNvPr>
          <p:cNvSpPr txBox="1"/>
          <p:nvPr/>
        </p:nvSpPr>
        <p:spPr>
          <a:xfrm>
            <a:off x="5888036"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42</a:t>
            </a:r>
          </a:p>
        </p:txBody>
      </p:sp>
      <p:sp>
        <p:nvSpPr>
          <p:cNvPr id="1205" name="TextBox 1204">
            <a:extLst>
              <a:ext uri="{FF2B5EF4-FFF2-40B4-BE49-F238E27FC236}">
                <a16:creationId xmlns:a16="http://schemas.microsoft.com/office/drawing/2014/main" id="{6CC8C866-8E8D-F718-CCEE-6B2ACF1D62F4}"/>
              </a:ext>
            </a:extLst>
          </p:cNvPr>
          <p:cNvSpPr txBox="1"/>
          <p:nvPr/>
        </p:nvSpPr>
        <p:spPr>
          <a:xfrm>
            <a:off x="1003864"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85</a:t>
            </a:r>
          </a:p>
          <a:p>
            <a:pPr algn="ctr">
              <a:lnSpc>
                <a:spcPct val="90000"/>
              </a:lnSpc>
            </a:pPr>
            <a:r>
              <a:rPr lang="en-GB" sz="800" dirty="0">
                <a:latin typeface="Arial" panose="020B0604020202020204" pitchFamily="34" charset="0"/>
                <a:ea typeface="Aileron" charset="0"/>
                <a:cs typeface="Arial" panose="020B0604020202020204" pitchFamily="34" charset="0"/>
              </a:rPr>
              <a:t>84</a:t>
            </a:r>
          </a:p>
        </p:txBody>
      </p:sp>
      <p:sp>
        <p:nvSpPr>
          <p:cNvPr id="1206" name="TextBox 1205">
            <a:extLst>
              <a:ext uri="{FF2B5EF4-FFF2-40B4-BE49-F238E27FC236}">
                <a16:creationId xmlns:a16="http://schemas.microsoft.com/office/drawing/2014/main" id="{CC9F4182-0CC6-A0C0-EB6F-5F55CA607AFF}"/>
              </a:ext>
            </a:extLst>
          </p:cNvPr>
          <p:cNvSpPr txBox="1"/>
          <p:nvPr/>
        </p:nvSpPr>
        <p:spPr>
          <a:xfrm>
            <a:off x="1241666"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83</a:t>
            </a:r>
          </a:p>
          <a:p>
            <a:pPr algn="ctr">
              <a:lnSpc>
                <a:spcPct val="90000"/>
              </a:lnSpc>
            </a:pPr>
            <a:r>
              <a:rPr lang="en-GB" sz="800" dirty="0">
                <a:latin typeface="Arial" panose="020B0604020202020204" pitchFamily="34" charset="0"/>
                <a:ea typeface="Aileron" charset="0"/>
                <a:cs typeface="Arial" panose="020B0604020202020204" pitchFamily="34" charset="0"/>
              </a:rPr>
              <a:t>72</a:t>
            </a:r>
          </a:p>
        </p:txBody>
      </p:sp>
      <p:sp>
        <p:nvSpPr>
          <p:cNvPr id="1207" name="TextBox 1206">
            <a:extLst>
              <a:ext uri="{FF2B5EF4-FFF2-40B4-BE49-F238E27FC236}">
                <a16:creationId xmlns:a16="http://schemas.microsoft.com/office/drawing/2014/main" id="{57FFB411-6D26-92EF-A06F-FE74998E47B6}"/>
              </a:ext>
            </a:extLst>
          </p:cNvPr>
          <p:cNvSpPr txBox="1"/>
          <p:nvPr/>
        </p:nvSpPr>
        <p:spPr>
          <a:xfrm>
            <a:off x="1472705"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81</a:t>
            </a:r>
          </a:p>
          <a:p>
            <a:pPr algn="ctr">
              <a:lnSpc>
                <a:spcPct val="90000"/>
              </a:lnSpc>
            </a:pPr>
            <a:r>
              <a:rPr lang="en-GB" sz="800" dirty="0">
                <a:latin typeface="Arial" panose="020B0604020202020204" pitchFamily="34" charset="0"/>
                <a:ea typeface="Aileron" charset="0"/>
                <a:cs typeface="Arial" panose="020B0604020202020204" pitchFamily="34" charset="0"/>
              </a:rPr>
              <a:t>61</a:t>
            </a:r>
          </a:p>
        </p:txBody>
      </p:sp>
      <p:sp>
        <p:nvSpPr>
          <p:cNvPr id="1208" name="TextBox 1207">
            <a:extLst>
              <a:ext uri="{FF2B5EF4-FFF2-40B4-BE49-F238E27FC236}">
                <a16:creationId xmlns:a16="http://schemas.microsoft.com/office/drawing/2014/main" id="{564E73EC-CBEA-54BD-5A02-6F0C5331267A}"/>
              </a:ext>
            </a:extLst>
          </p:cNvPr>
          <p:cNvSpPr txBox="1"/>
          <p:nvPr/>
        </p:nvSpPr>
        <p:spPr>
          <a:xfrm>
            <a:off x="1694054"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76</a:t>
            </a:r>
          </a:p>
          <a:p>
            <a:pPr algn="ctr">
              <a:lnSpc>
                <a:spcPct val="90000"/>
              </a:lnSpc>
            </a:pPr>
            <a:r>
              <a:rPr lang="en-GB" sz="800" dirty="0">
                <a:latin typeface="Arial" panose="020B0604020202020204" pitchFamily="34" charset="0"/>
                <a:ea typeface="Aileron" charset="0"/>
                <a:cs typeface="Arial" panose="020B0604020202020204" pitchFamily="34" charset="0"/>
              </a:rPr>
              <a:t>55</a:t>
            </a:r>
          </a:p>
        </p:txBody>
      </p:sp>
      <p:sp>
        <p:nvSpPr>
          <p:cNvPr id="1209" name="TextBox 1208">
            <a:extLst>
              <a:ext uri="{FF2B5EF4-FFF2-40B4-BE49-F238E27FC236}">
                <a16:creationId xmlns:a16="http://schemas.microsoft.com/office/drawing/2014/main" id="{602DD519-77E2-5CF9-8694-FF227DEFDC31}"/>
              </a:ext>
            </a:extLst>
          </p:cNvPr>
          <p:cNvSpPr txBox="1"/>
          <p:nvPr/>
        </p:nvSpPr>
        <p:spPr>
          <a:xfrm>
            <a:off x="1936812"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75</a:t>
            </a:r>
          </a:p>
          <a:p>
            <a:pPr algn="ctr">
              <a:lnSpc>
                <a:spcPct val="90000"/>
              </a:lnSpc>
            </a:pPr>
            <a:r>
              <a:rPr lang="en-GB" sz="800" dirty="0">
                <a:latin typeface="Arial" panose="020B0604020202020204" pitchFamily="34" charset="0"/>
                <a:ea typeface="Aileron" charset="0"/>
                <a:cs typeface="Arial" panose="020B0604020202020204" pitchFamily="34" charset="0"/>
              </a:rPr>
              <a:t>54</a:t>
            </a:r>
          </a:p>
        </p:txBody>
      </p:sp>
      <p:sp>
        <p:nvSpPr>
          <p:cNvPr id="1210" name="TextBox 1209">
            <a:extLst>
              <a:ext uri="{FF2B5EF4-FFF2-40B4-BE49-F238E27FC236}">
                <a16:creationId xmlns:a16="http://schemas.microsoft.com/office/drawing/2014/main" id="{509706A9-8E5D-B0A6-7532-5852C6B4A8A0}"/>
              </a:ext>
            </a:extLst>
          </p:cNvPr>
          <p:cNvSpPr txBox="1"/>
          <p:nvPr/>
        </p:nvSpPr>
        <p:spPr>
          <a:xfrm>
            <a:off x="3336234"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40</a:t>
            </a:r>
          </a:p>
          <a:p>
            <a:pPr algn="ctr">
              <a:lnSpc>
                <a:spcPct val="90000"/>
              </a:lnSpc>
            </a:pPr>
            <a:r>
              <a:rPr lang="en-GB" sz="800" dirty="0">
                <a:latin typeface="Arial" panose="020B0604020202020204" pitchFamily="34" charset="0"/>
                <a:ea typeface="Aileron" charset="0"/>
                <a:cs typeface="Arial" panose="020B0604020202020204" pitchFamily="34" charset="0"/>
              </a:rPr>
              <a:t>21</a:t>
            </a:r>
          </a:p>
        </p:txBody>
      </p:sp>
      <p:sp>
        <p:nvSpPr>
          <p:cNvPr id="1211" name="TextBox 1210">
            <a:extLst>
              <a:ext uri="{FF2B5EF4-FFF2-40B4-BE49-F238E27FC236}">
                <a16:creationId xmlns:a16="http://schemas.microsoft.com/office/drawing/2014/main" id="{041C2D1D-3249-68A6-6A82-A7D51CA9FC91}"/>
              </a:ext>
            </a:extLst>
          </p:cNvPr>
          <p:cNvSpPr txBox="1"/>
          <p:nvPr/>
        </p:nvSpPr>
        <p:spPr>
          <a:xfrm>
            <a:off x="3102328"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42</a:t>
            </a:r>
          </a:p>
          <a:p>
            <a:pPr algn="ctr">
              <a:lnSpc>
                <a:spcPct val="90000"/>
              </a:lnSpc>
            </a:pPr>
            <a:r>
              <a:rPr lang="en-GB" sz="800" dirty="0">
                <a:latin typeface="Arial" panose="020B0604020202020204" pitchFamily="34" charset="0"/>
                <a:ea typeface="Aileron" charset="0"/>
                <a:cs typeface="Arial" panose="020B0604020202020204" pitchFamily="34" charset="0"/>
              </a:rPr>
              <a:t>25</a:t>
            </a:r>
          </a:p>
        </p:txBody>
      </p:sp>
      <p:sp>
        <p:nvSpPr>
          <p:cNvPr id="1212" name="TextBox 1211">
            <a:extLst>
              <a:ext uri="{FF2B5EF4-FFF2-40B4-BE49-F238E27FC236}">
                <a16:creationId xmlns:a16="http://schemas.microsoft.com/office/drawing/2014/main" id="{BCD51711-9C94-CD9C-63C6-2E49F3F684CF}"/>
              </a:ext>
            </a:extLst>
          </p:cNvPr>
          <p:cNvSpPr txBox="1"/>
          <p:nvPr/>
        </p:nvSpPr>
        <p:spPr>
          <a:xfrm>
            <a:off x="2857582"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49</a:t>
            </a:r>
          </a:p>
          <a:p>
            <a:pPr algn="ctr">
              <a:lnSpc>
                <a:spcPct val="90000"/>
              </a:lnSpc>
            </a:pPr>
            <a:r>
              <a:rPr lang="en-GB" sz="800" dirty="0">
                <a:latin typeface="Arial" panose="020B0604020202020204" pitchFamily="34" charset="0"/>
                <a:ea typeface="Aileron" charset="0"/>
                <a:cs typeface="Arial" panose="020B0604020202020204" pitchFamily="34" charset="0"/>
              </a:rPr>
              <a:t>30</a:t>
            </a:r>
          </a:p>
        </p:txBody>
      </p:sp>
      <p:sp>
        <p:nvSpPr>
          <p:cNvPr id="1213" name="TextBox 1212">
            <a:extLst>
              <a:ext uri="{FF2B5EF4-FFF2-40B4-BE49-F238E27FC236}">
                <a16:creationId xmlns:a16="http://schemas.microsoft.com/office/drawing/2014/main" id="{C1952247-E8EA-BF1B-A3F1-42C7B2D4C27A}"/>
              </a:ext>
            </a:extLst>
          </p:cNvPr>
          <p:cNvSpPr txBox="1"/>
          <p:nvPr/>
        </p:nvSpPr>
        <p:spPr>
          <a:xfrm>
            <a:off x="2631529"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51</a:t>
            </a:r>
          </a:p>
          <a:p>
            <a:pPr algn="ctr">
              <a:lnSpc>
                <a:spcPct val="90000"/>
              </a:lnSpc>
            </a:pPr>
            <a:r>
              <a:rPr lang="en-GB" sz="800" dirty="0">
                <a:latin typeface="Arial" panose="020B0604020202020204" pitchFamily="34" charset="0"/>
                <a:ea typeface="Aileron" charset="0"/>
                <a:cs typeface="Arial" panose="020B0604020202020204" pitchFamily="34" charset="0"/>
              </a:rPr>
              <a:t>30</a:t>
            </a:r>
          </a:p>
        </p:txBody>
      </p:sp>
      <p:sp>
        <p:nvSpPr>
          <p:cNvPr id="1214" name="TextBox 1213">
            <a:extLst>
              <a:ext uri="{FF2B5EF4-FFF2-40B4-BE49-F238E27FC236}">
                <a16:creationId xmlns:a16="http://schemas.microsoft.com/office/drawing/2014/main" id="{B8176AC9-4543-85A0-709C-5510699CE4D1}"/>
              </a:ext>
            </a:extLst>
          </p:cNvPr>
          <p:cNvSpPr txBox="1"/>
          <p:nvPr/>
        </p:nvSpPr>
        <p:spPr>
          <a:xfrm>
            <a:off x="2393727"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57</a:t>
            </a:r>
          </a:p>
          <a:p>
            <a:pPr algn="ctr">
              <a:lnSpc>
                <a:spcPct val="90000"/>
              </a:lnSpc>
            </a:pPr>
            <a:r>
              <a:rPr lang="en-GB" sz="800" dirty="0">
                <a:latin typeface="Arial" panose="020B0604020202020204" pitchFamily="34" charset="0"/>
                <a:ea typeface="Aileron" charset="0"/>
                <a:cs typeface="Arial" panose="020B0604020202020204" pitchFamily="34" charset="0"/>
              </a:rPr>
              <a:t>34</a:t>
            </a:r>
          </a:p>
        </p:txBody>
      </p:sp>
      <p:sp>
        <p:nvSpPr>
          <p:cNvPr id="1215" name="TextBox 1214">
            <a:extLst>
              <a:ext uri="{FF2B5EF4-FFF2-40B4-BE49-F238E27FC236}">
                <a16:creationId xmlns:a16="http://schemas.microsoft.com/office/drawing/2014/main" id="{143DE46B-DF40-FE50-48FD-0F8D1BDCF8E4}"/>
              </a:ext>
            </a:extLst>
          </p:cNvPr>
          <p:cNvSpPr txBox="1"/>
          <p:nvPr/>
        </p:nvSpPr>
        <p:spPr>
          <a:xfrm>
            <a:off x="2161576"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65</a:t>
            </a:r>
          </a:p>
          <a:p>
            <a:pPr algn="ctr">
              <a:lnSpc>
                <a:spcPct val="90000"/>
              </a:lnSpc>
            </a:pPr>
            <a:r>
              <a:rPr lang="en-GB" sz="800" dirty="0">
                <a:latin typeface="Arial" panose="020B0604020202020204" pitchFamily="34" charset="0"/>
                <a:ea typeface="Aileron" charset="0"/>
                <a:cs typeface="Arial" panose="020B0604020202020204" pitchFamily="34" charset="0"/>
              </a:rPr>
              <a:t>43</a:t>
            </a:r>
          </a:p>
        </p:txBody>
      </p:sp>
      <p:sp>
        <p:nvSpPr>
          <p:cNvPr id="1216" name="TextBox 1215">
            <a:extLst>
              <a:ext uri="{FF2B5EF4-FFF2-40B4-BE49-F238E27FC236}">
                <a16:creationId xmlns:a16="http://schemas.microsoft.com/office/drawing/2014/main" id="{CA4E2726-F6CD-E0A8-D518-7FAC6B387DA4}"/>
              </a:ext>
            </a:extLst>
          </p:cNvPr>
          <p:cNvSpPr txBox="1"/>
          <p:nvPr/>
        </p:nvSpPr>
        <p:spPr>
          <a:xfrm>
            <a:off x="5686640" y="523169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217" name="TextBox 1216">
            <a:extLst>
              <a:ext uri="{FF2B5EF4-FFF2-40B4-BE49-F238E27FC236}">
                <a16:creationId xmlns:a16="http://schemas.microsoft.com/office/drawing/2014/main" id="{0C3D181F-C40D-6DC0-003A-05BEFCD9D1FD}"/>
              </a:ext>
            </a:extLst>
          </p:cNvPr>
          <p:cNvSpPr txBox="1"/>
          <p:nvPr/>
        </p:nvSpPr>
        <p:spPr>
          <a:xfrm>
            <a:off x="5477588" y="523169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218" name="TextBox 1217">
            <a:extLst>
              <a:ext uri="{FF2B5EF4-FFF2-40B4-BE49-F238E27FC236}">
                <a16:creationId xmlns:a16="http://schemas.microsoft.com/office/drawing/2014/main" id="{935DAB3A-FB62-5F1A-2EF2-AD1DCB4C0A22}"/>
              </a:ext>
            </a:extLst>
          </p:cNvPr>
          <p:cNvSpPr txBox="1"/>
          <p:nvPr/>
        </p:nvSpPr>
        <p:spPr>
          <a:xfrm>
            <a:off x="5244736" y="523169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219" name="TextBox 1218">
            <a:extLst>
              <a:ext uri="{FF2B5EF4-FFF2-40B4-BE49-F238E27FC236}">
                <a16:creationId xmlns:a16="http://schemas.microsoft.com/office/drawing/2014/main" id="{A139E619-9B5B-8460-FA60-989355002DAD}"/>
              </a:ext>
            </a:extLst>
          </p:cNvPr>
          <p:cNvSpPr txBox="1"/>
          <p:nvPr/>
        </p:nvSpPr>
        <p:spPr>
          <a:xfrm>
            <a:off x="4989948" y="523169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220" name="TextBox 1219">
            <a:extLst>
              <a:ext uri="{FF2B5EF4-FFF2-40B4-BE49-F238E27FC236}">
                <a16:creationId xmlns:a16="http://schemas.microsoft.com/office/drawing/2014/main" id="{32ADDCAB-2F42-75DD-41E2-7D7F32B97505}"/>
              </a:ext>
            </a:extLst>
          </p:cNvPr>
          <p:cNvSpPr txBox="1"/>
          <p:nvPr/>
        </p:nvSpPr>
        <p:spPr>
          <a:xfrm>
            <a:off x="4752097" y="523169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1221" name="TextBox 1220">
            <a:extLst>
              <a:ext uri="{FF2B5EF4-FFF2-40B4-BE49-F238E27FC236}">
                <a16:creationId xmlns:a16="http://schemas.microsoft.com/office/drawing/2014/main" id="{523E7619-9E4A-D001-C6BC-42219D01B987}"/>
              </a:ext>
            </a:extLst>
          </p:cNvPr>
          <p:cNvSpPr txBox="1"/>
          <p:nvPr/>
        </p:nvSpPr>
        <p:spPr>
          <a:xfrm>
            <a:off x="4483767"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222" name="TextBox 1221">
            <a:extLst>
              <a:ext uri="{FF2B5EF4-FFF2-40B4-BE49-F238E27FC236}">
                <a16:creationId xmlns:a16="http://schemas.microsoft.com/office/drawing/2014/main" id="{5BB14140-033B-BBF9-39D7-E21E40A6DCCC}"/>
              </a:ext>
            </a:extLst>
          </p:cNvPr>
          <p:cNvSpPr txBox="1"/>
          <p:nvPr/>
        </p:nvSpPr>
        <p:spPr>
          <a:xfrm>
            <a:off x="4273282"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17</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223" name="TextBox 1222">
            <a:extLst>
              <a:ext uri="{FF2B5EF4-FFF2-40B4-BE49-F238E27FC236}">
                <a16:creationId xmlns:a16="http://schemas.microsoft.com/office/drawing/2014/main" id="{7FFF7223-CC97-48FF-C556-D0BDA9F20BC9}"/>
              </a:ext>
            </a:extLst>
          </p:cNvPr>
          <p:cNvSpPr txBox="1"/>
          <p:nvPr/>
        </p:nvSpPr>
        <p:spPr>
          <a:xfrm>
            <a:off x="4040061"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23</a:t>
            </a:r>
          </a:p>
          <a:p>
            <a:pPr algn="ctr">
              <a:lnSpc>
                <a:spcPct val="90000"/>
              </a:lnSpc>
            </a:pPr>
            <a:r>
              <a:rPr lang="en-GB" sz="800" dirty="0">
                <a:latin typeface="Arial" panose="020B0604020202020204" pitchFamily="34" charset="0"/>
                <a:ea typeface="Aileron" charset="0"/>
                <a:cs typeface="Arial" panose="020B0604020202020204" pitchFamily="34" charset="0"/>
              </a:rPr>
              <a:t>11</a:t>
            </a:r>
          </a:p>
        </p:txBody>
      </p:sp>
      <p:sp>
        <p:nvSpPr>
          <p:cNvPr id="1224" name="TextBox 1223">
            <a:extLst>
              <a:ext uri="{FF2B5EF4-FFF2-40B4-BE49-F238E27FC236}">
                <a16:creationId xmlns:a16="http://schemas.microsoft.com/office/drawing/2014/main" id="{741F8142-EEDB-FBC5-B47C-1F57B0C5ADFE}"/>
              </a:ext>
            </a:extLst>
          </p:cNvPr>
          <p:cNvSpPr txBox="1"/>
          <p:nvPr/>
        </p:nvSpPr>
        <p:spPr>
          <a:xfrm>
            <a:off x="3785440"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30</a:t>
            </a:r>
          </a:p>
          <a:p>
            <a:pPr algn="ctr">
              <a:lnSpc>
                <a:spcPct val="90000"/>
              </a:lnSpc>
            </a:pPr>
            <a:r>
              <a:rPr lang="en-GB" sz="800" dirty="0">
                <a:latin typeface="Arial" panose="020B0604020202020204" pitchFamily="34" charset="0"/>
                <a:ea typeface="Aileron" charset="0"/>
                <a:cs typeface="Arial" panose="020B0604020202020204" pitchFamily="34" charset="0"/>
              </a:rPr>
              <a:t>17</a:t>
            </a:r>
          </a:p>
        </p:txBody>
      </p:sp>
      <p:sp>
        <p:nvSpPr>
          <p:cNvPr id="1225" name="TextBox 1224">
            <a:extLst>
              <a:ext uri="{FF2B5EF4-FFF2-40B4-BE49-F238E27FC236}">
                <a16:creationId xmlns:a16="http://schemas.microsoft.com/office/drawing/2014/main" id="{957015AD-7D76-EC70-E878-9F144497D8D1}"/>
              </a:ext>
            </a:extLst>
          </p:cNvPr>
          <p:cNvSpPr txBox="1"/>
          <p:nvPr/>
        </p:nvSpPr>
        <p:spPr>
          <a:xfrm>
            <a:off x="3562684" y="523169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37</a:t>
            </a:r>
          </a:p>
          <a:p>
            <a:pPr algn="ctr">
              <a:lnSpc>
                <a:spcPct val="90000"/>
              </a:lnSpc>
            </a:pPr>
            <a:r>
              <a:rPr lang="en-GB" sz="800" dirty="0">
                <a:latin typeface="Arial" panose="020B0604020202020204" pitchFamily="34" charset="0"/>
                <a:ea typeface="Aileron" charset="0"/>
                <a:cs typeface="Arial" panose="020B0604020202020204" pitchFamily="34" charset="0"/>
              </a:rPr>
              <a:t>20</a:t>
            </a:r>
          </a:p>
        </p:txBody>
      </p:sp>
      <p:sp>
        <p:nvSpPr>
          <p:cNvPr id="1226" name="TextBox 1225">
            <a:extLst>
              <a:ext uri="{FF2B5EF4-FFF2-40B4-BE49-F238E27FC236}">
                <a16:creationId xmlns:a16="http://schemas.microsoft.com/office/drawing/2014/main" id="{37CC3A07-F599-452E-5E86-8A81A72C9D86}"/>
              </a:ext>
            </a:extLst>
          </p:cNvPr>
          <p:cNvSpPr txBox="1"/>
          <p:nvPr/>
        </p:nvSpPr>
        <p:spPr>
          <a:xfrm>
            <a:off x="5903948"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227" name="TextBox 1226">
            <a:extLst>
              <a:ext uri="{FF2B5EF4-FFF2-40B4-BE49-F238E27FC236}">
                <a16:creationId xmlns:a16="http://schemas.microsoft.com/office/drawing/2014/main" id="{35129DA3-BB8B-7C92-6899-30F1792C1F81}"/>
              </a:ext>
            </a:extLst>
          </p:cNvPr>
          <p:cNvSpPr txBox="1"/>
          <p:nvPr/>
        </p:nvSpPr>
        <p:spPr>
          <a:xfrm>
            <a:off x="2756595" y="1556792"/>
            <a:ext cx="1183016"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HRR-deficient</a:t>
            </a:r>
          </a:p>
        </p:txBody>
      </p:sp>
      <p:sp>
        <p:nvSpPr>
          <p:cNvPr id="1229" name="Freeform: Shape 96">
            <a:extLst>
              <a:ext uri="{FF2B5EF4-FFF2-40B4-BE49-F238E27FC236}">
                <a16:creationId xmlns:a16="http://schemas.microsoft.com/office/drawing/2014/main" id="{D3A7E6F8-AA76-D077-D80A-35EA0EBF1E3E}"/>
              </a:ext>
            </a:extLst>
          </p:cNvPr>
          <p:cNvSpPr/>
          <p:nvPr/>
        </p:nvSpPr>
        <p:spPr>
          <a:xfrm>
            <a:off x="595276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30" name="Freeform: Shape 96">
            <a:extLst>
              <a:ext uri="{FF2B5EF4-FFF2-40B4-BE49-F238E27FC236}">
                <a16:creationId xmlns:a16="http://schemas.microsoft.com/office/drawing/2014/main" id="{4BA6AC05-1B92-C293-F585-0CBF521C973A}"/>
              </a:ext>
            </a:extLst>
          </p:cNvPr>
          <p:cNvSpPr/>
          <p:nvPr/>
        </p:nvSpPr>
        <p:spPr>
          <a:xfrm>
            <a:off x="5719525"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pic>
        <p:nvPicPr>
          <p:cNvPr id="1238" name="Graphic 1237">
            <a:extLst>
              <a:ext uri="{FF2B5EF4-FFF2-40B4-BE49-F238E27FC236}">
                <a16:creationId xmlns:a16="http://schemas.microsoft.com/office/drawing/2014/main" id="{5B453D24-55F7-D921-8D94-B17A4272A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5010" y="1944923"/>
            <a:ext cx="4401253" cy="1542178"/>
          </a:xfrm>
          <a:prstGeom prst="rect">
            <a:avLst/>
          </a:prstGeom>
        </p:spPr>
      </p:pic>
      <p:pic>
        <p:nvPicPr>
          <p:cNvPr id="1240" name="Graphic 1239">
            <a:extLst>
              <a:ext uri="{FF2B5EF4-FFF2-40B4-BE49-F238E27FC236}">
                <a16:creationId xmlns:a16="http://schemas.microsoft.com/office/drawing/2014/main" id="{45A738B8-3B32-A78F-853D-DE4BE93E5D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723" y="1934336"/>
            <a:ext cx="4050284" cy="2705862"/>
          </a:xfrm>
          <a:prstGeom prst="rect">
            <a:avLst/>
          </a:prstGeom>
        </p:spPr>
      </p:pic>
      <p:sp>
        <p:nvSpPr>
          <p:cNvPr id="1244" name="Segnaposto testo 81">
            <a:extLst>
              <a:ext uri="{FF2B5EF4-FFF2-40B4-BE49-F238E27FC236}">
                <a16:creationId xmlns:a16="http://schemas.microsoft.com/office/drawing/2014/main" id="{985B2A5E-64DD-CFE7-8C29-46C1AF3B0F03}"/>
              </a:ext>
            </a:extLst>
          </p:cNvPr>
          <p:cNvSpPr txBox="1">
            <a:spLocks/>
          </p:cNvSpPr>
          <p:nvPr/>
        </p:nvSpPr>
        <p:spPr>
          <a:xfrm>
            <a:off x="619201" y="5791973"/>
            <a:ext cx="11225946" cy="183249"/>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chemeClr val="tx1"/>
                </a:solidFill>
                <a:effectLst/>
                <a:uLnTx/>
                <a:uFillTx/>
                <a:latin typeface="Arial" panose="020B0604020202020204"/>
                <a:ea typeface="+mn-ea"/>
                <a:cs typeface="Arial Narrow"/>
              </a:rPr>
              <a:t>HRR gene alteration status (deficient vs nondeficient or unknown) as a stratification factor</a:t>
            </a:r>
            <a:endParaRPr kumimoji="0" lang="en-GB" sz="1100" b="0" i="0" u="none" strike="noStrike" kern="1200" cap="none" spc="0" normalizeH="0" baseline="0" dirty="0">
              <a:ln>
                <a:noFill/>
              </a:ln>
              <a:solidFill>
                <a:schemeClr val="tx1"/>
              </a:solidFill>
              <a:effectLst/>
              <a:uLnTx/>
              <a:uFillTx/>
              <a:latin typeface="Arial" panose="020B0604020202020204"/>
              <a:ea typeface="+mn-ea"/>
              <a:cs typeface="Arial Narrow"/>
            </a:endParaRPr>
          </a:p>
        </p:txBody>
      </p:sp>
      <p:sp>
        <p:nvSpPr>
          <p:cNvPr id="1146" name="TextBox 1145">
            <a:extLst>
              <a:ext uri="{FF2B5EF4-FFF2-40B4-BE49-F238E27FC236}">
                <a16:creationId xmlns:a16="http://schemas.microsoft.com/office/drawing/2014/main" id="{18484B3F-257C-66FE-8F90-9DC599DE804A}"/>
              </a:ext>
            </a:extLst>
          </p:cNvPr>
          <p:cNvSpPr txBox="1"/>
          <p:nvPr/>
        </p:nvSpPr>
        <p:spPr>
          <a:xfrm>
            <a:off x="5055755" y="4147161"/>
            <a:ext cx="908903" cy="338554"/>
          </a:xfrm>
          <a:prstGeom prst="rect">
            <a:avLst/>
          </a:prstGeom>
          <a:noFill/>
        </p:spPr>
        <p:txBody>
          <a:bodyPr wrap="none" lIns="0" tIns="0" rIns="0" bIns="0" rtlCol="0">
            <a:spAutoFit/>
          </a:bodyPr>
          <a:lstStyle/>
          <a:p>
            <a:r>
              <a:rPr lang="en-GB" sz="1100" b="1" dirty="0">
                <a:solidFill>
                  <a:schemeClr val="accent1"/>
                </a:solidFill>
                <a:latin typeface="Arial" panose="020B0604020202020204" pitchFamily="34" charset="0"/>
                <a:ea typeface="Aileron" charset="0"/>
                <a:cs typeface="Arial" panose="020B0604020202020204" pitchFamily="34" charset="0"/>
              </a:rPr>
              <a:t>Placebo + </a:t>
            </a:r>
            <a:br>
              <a:rPr lang="en-GB" sz="1100" b="1" dirty="0">
                <a:solidFill>
                  <a:schemeClr val="accent1"/>
                </a:solidFill>
                <a:latin typeface="Arial" panose="020B0604020202020204" pitchFamily="34" charset="0"/>
                <a:ea typeface="Aileron" charset="0"/>
                <a:cs typeface="Arial" panose="020B0604020202020204" pitchFamily="34" charset="0"/>
              </a:rPr>
            </a:br>
            <a:r>
              <a:rPr lang="en-GB" sz="1100" b="1" dirty="0">
                <a:solidFill>
                  <a:schemeClr val="accent1"/>
                </a:solidFill>
                <a:latin typeface="Arial" panose="020B0604020202020204" pitchFamily="34" charset="0"/>
                <a:ea typeface="Aileron" charset="0"/>
                <a:cs typeface="Arial" panose="020B0604020202020204" pitchFamily="34" charset="0"/>
              </a:rPr>
              <a:t>Enzalutamide</a:t>
            </a:r>
          </a:p>
        </p:txBody>
      </p:sp>
      <p:sp>
        <p:nvSpPr>
          <p:cNvPr id="1147" name="TextBox 1146">
            <a:extLst>
              <a:ext uri="{FF2B5EF4-FFF2-40B4-BE49-F238E27FC236}">
                <a16:creationId xmlns:a16="http://schemas.microsoft.com/office/drawing/2014/main" id="{D30ECC33-7434-F2F1-9489-FDA133A06533}"/>
              </a:ext>
            </a:extLst>
          </p:cNvPr>
          <p:cNvSpPr txBox="1"/>
          <p:nvPr/>
        </p:nvSpPr>
        <p:spPr>
          <a:xfrm>
            <a:off x="4800152" y="3486067"/>
            <a:ext cx="942566" cy="338554"/>
          </a:xfrm>
          <a:prstGeom prst="rect">
            <a:avLst/>
          </a:prstGeom>
          <a:noFill/>
        </p:spPr>
        <p:txBody>
          <a:bodyPr wrap="none" lIns="0" tIns="0" rIns="0" bIns="0" rtlCol="0">
            <a:spAutoFit/>
          </a:bodyPr>
          <a:lstStyle/>
          <a:p>
            <a:pPr algn="ctr"/>
            <a:r>
              <a:rPr lang="en-GB" sz="1100" b="1" dirty="0">
                <a:solidFill>
                  <a:schemeClr val="tx2"/>
                </a:solidFill>
                <a:latin typeface="Arial" panose="020B0604020202020204" pitchFamily="34" charset="0"/>
                <a:ea typeface="Aileron" charset="0"/>
                <a:cs typeface="Arial" panose="020B0604020202020204" pitchFamily="34" charset="0"/>
              </a:rPr>
              <a:t>Talazoparib + </a:t>
            </a:r>
            <a:br>
              <a:rPr lang="en-GB" sz="1100" b="1" dirty="0">
                <a:solidFill>
                  <a:schemeClr val="tx2"/>
                </a:solidFill>
                <a:latin typeface="Arial" panose="020B0604020202020204" pitchFamily="34" charset="0"/>
                <a:ea typeface="Aileron" charset="0"/>
                <a:cs typeface="Arial" panose="020B0604020202020204" pitchFamily="34" charset="0"/>
              </a:rPr>
            </a:br>
            <a:r>
              <a:rPr lang="en-GB" sz="1100" b="1" dirty="0">
                <a:solidFill>
                  <a:schemeClr val="tx2"/>
                </a:solidFill>
                <a:latin typeface="Arial" panose="020B0604020202020204" pitchFamily="34" charset="0"/>
                <a:ea typeface="Aileron" charset="0"/>
                <a:cs typeface="Arial" panose="020B0604020202020204" pitchFamily="34" charset="0"/>
              </a:rPr>
              <a:t>Enzalutamide</a:t>
            </a:r>
          </a:p>
        </p:txBody>
      </p:sp>
      <p:graphicFrame>
        <p:nvGraphicFramePr>
          <p:cNvPr id="1228" name="Table 5">
            <a:extLst>
              <a:ext uri="{FF2B5EF4-FFF2-40B4-BE49-F238E27FC236}">
                <a16:creationId xmlns:a16="http://schemas.microsoft.com/office/drawing/2014/main" id="{1965D981-0C23-1431-F075-D24772863BBA}"/>
              </a:ext>
            </a:extLst>
          </p:cNvPr>
          <p:cNvGraphicFramePr>
            <a:graphicFrameLocks noGrp="1"/>
          </p:cNvGraphicFramePr>
          <p:nvPr>
            <p:extLst>
              <p:ext uri="{D42A27DB-BD31-4B8C-83A1-F6EECF244321}">
                <p14:modId xmlns:p14="http://schemas.microsoft.com/office/powerpoint/2010/main" val="3059751941"/>
              </p:ext>
            </p:extLst>
          </p:nvPr>
        </p:nvGraphicFramePr>
        <p:xfrm>
          <a:off x="3246598" y="1903772"/>
          <a:ext cx="2672851" cy="1104120"/>
        </p:xfrm>
        <a:graphic>
          <a:graphicData uri="http://schemas.openxmlformats.org/drawingml/2006/table">
            <a:tbl>
              <a:tblPr>
                <a:tableStyleId>{5C22544A-7EE6-4342-B048-85BDC9FD1C3A}</a:tableStyleId>
              </a:tblPr>
              <a:tblGrid>
                <a:gridCol w="872651">
                  <a:extLst>
                    <a:ext uri="{9D8B030D-6E8A-4147-A177-3AD203B41FA5}">
                      <a16:colId xmlns:a16="http://schemas.microsoft.com/office/drawing/2014/main" val="567805135"/>
                    </a:ext>
                  </a:extLst>
                </a:gridCol>
                <a:gridCol w="864096">
                  <a:extLst>
                    <a:ext uri="{9D8B030D-6E8A-4147-A177-3AD203B41FA5}">
                      <a16:colId xmlns:a16="http://schemas.microsoft.com/office/drawing/2014/main" val="1587759811"/>
                    </a:ext>
                  </a:extLst>
                </a:gridCol>
                <a:gridCol w="936104">
                  <a:extLst>
                    <a:ext uri="{9D8B030D-6E8A-4147-A177-3AD203B41FA5}">
                      <a16:colId xmlns:a16="http://schemas.microsoft.com/office/drawing/2014/main" val="1552239478"/>
                    </a:ext>
                  </a:extLst>
                </a:gridCol>
              </a:tblGrid>
              <a:tr h="0">
                <a:tc>
                  <a:txBody>
                    <a:bodyPr/>
                    <a:lstStyle/>
                    <a:p>
                      <a:pPr>
                        <a:lnSpc>
                          <a:spcPct val="90000"/>
                        </a:lnSpc>
                      </a:pPr>
                      <a:endParaRPr lang="en-GB" sz="1000" b="0" i="0" dirty="0">
                        <a:latin typeface="Arial" panose="020B0604020202020204" pitchFamily="34" charset="0"/>
                      </a:endParaRPr>
                    </a:p>
                  </a:txBody>
                  <a:tcPr marL="0" marR="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000" b="1" i="0" dirty="0">
                          <a:solidFill>
                            <a:schemeClr val="bg1"/>
                          </a:solidFill>
                          <a:latin typeface="Arial" panose="020B0604020202020204" pitchFamily="34" charset="0"/>
                        </a:rPr>
                        <a:t>TALA + ENZA</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000" b="1" i="0" dirty="0">
                          <a:solidFill>
                            <a:schemeClr val="bg1"/>
                          </a:solidFill>
                          <a:latin typeface="Arial" panose="020B0604020202020204" pitchFamily="34" charset="0"/>
                        </a:rPr>
                        <a:t>(N=85)</a:t>
                      </a:r>
                    </a:p>
                  </a:txBody>
                  <a:tcPr marL="0" marR="0" marT="36000" marB="3600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PBO + ENZA</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(N=84)</a:t>
                      </a:r>
                    </a:p>
                  </a:txBody>
                  <a:tcPr marL="0" marR="0" marT="36000" marB="36000" anchor="ctr">
                    <a:lnL w="12700" cap="flat" cmpd="sng" algn="ctr">
                      <a:solidFill>
                        <a:schemeClr val="bg1"/>
                      </a:solidFill>
                      <a:prstDash val="solid"/>
                      <a:round/>
                      <a:headEnd type="none" w="med" len="med"/>
                      <a:tailEnd type="none" w="med" len="med"/>
                    </a:lnL>
                    <a:lnR w="12700" cmpd="sng">
                      <a:noFill/>
                    </a:ln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9315112"/>
                  </a:ext>
                </a:extLst>
              </a:tr>
              <a:tr h="0">
                <a:tc>
                  <a:txBody>
                    <a:bodyPr/>
                    <a:lstStyle/>
                    <a:p>
                      <a:pPr>
                        <a:lnSpc>
                          <a:spcPct val="90000"/>
                        </a:lnSpc>
                      </a:pPr>
                      <a:r>
                        <a:rPr lang="en-GB" sz="1000" b="1" i="0" dirty="0">
                          <a:latin typeface="Arial" panose="020B0604020202020204" pitchFamily="34" charset="0"/>
                        </a:rPr>
                        <a:t>Events, n</a:t>
                      </a: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37</a:t>
                      </a:r>
                      <a:endParaRPr lang="en-GB" sz="1000" b="1" dirty="0">
                        <a:solidFill>
                          <a:schemeClr val="tx1"/>
                        </a:solidFill>
                      </a:endParaRPr>
                    </a:p>
                  </a:txBody>
                  <a:tcPr marL="0" marR="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49</a:t>
                      </a:r>
                      <a:endParaRPr lang="en-GB" sz="1000" b="1" dirty="0">
                        <a:solidFill>
                          <a:schemeClr val="tx1"/>
                        </a:solidFill>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57010"/>
                  </a:ext>
                </a:extLst>
              </a:tr>
              <a:tr h="76826">
                <a:tc>
                  <a:txBody>
                    <a:bodyPr/>
                    <a:lstStyle/>
                    <a:p>
                      <a:pPr>
                        <a:lnSpc>
                          <a:spcPct val="90000"/>
                        </a:lnSpc>
                      </a:pPr>
                      <a:r>
                        <a:rPr lang="en-GB" sz="1000" b="1" i="0" dirty="0">
                          <a:latin typeface="Arial" panose="020B0604020202020204" pitchFamily="34" charset="0"/>
                        </a:rPr>
                        <a:t>Median (95% CI), months</a:t>
                      </a:r>
                    </a:p>
                  </a:txBody>
                  <a:tcPr marL="0" marR="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27.9</a:t>
                      </a:r>
                      <a:br>
                        <a:rPr lang="en-US" sz="1000" b="0" i="0" dirty="0">
                          <a:solidFill>
                            <a:schemeClr val="tx1"/>
                          </a:solidFill>
                          <a:latin typeface="Arial" panose="020B0604020202020204" pitchFamily="34" charset="0"/>
                        </a:rPr>
                      </a:br>
                      <a:r>
                        <a:rPr lang="en-US" sz="1000" b="0" i="0" dirty="0">
                          <a:solidFill>
                            <a:schemeClr val="tx1"/>
                          </a:solidFill>
                          <a:latin typeface="Arial" panose="020B0604020202020204" pitchFamily="34" charset="0"/>
                        </a:rPr>
                        <a:t>(16.6-NR)</a:t>
                      </a:r>
                      <a:endParaRPr lang="en-GB" sz="10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16.4</a:t>
                      </a:r>
                      <a:br>
                        <a:rPr lang="en-US" sz="1000" b="0" i="0" dirty="0">
                          <a:solidFill>
                            <a:schemeClr val="tx1"/>
                          </a:solidFill>
                          <a:latin typeface="Arial" panose="020B0604020202020204" pitchFamily="34" charset="0"/>
                        </a:rPr>
                      </a:br>
                      <a:r>
                        <a:rPr lang="en-US" sz="1000" b="0" i="0" dirty="0">
                          <a:solidFill>
                            <a:schemeClr val="tx1"/>
                          </a:solidFill>
                          <a:latin typeface="Arial" panose="020B0604020202020204" pitchFamily="34" charset="0"/>
                        </a:rPr>
                        <a:t>(10.9-24.6)</a:t>
                      </a:r>
                      <a:endParaRPr lang="en-GB" sz="1000" b="1" dirty="0">
                        <a:solidFill>
                          <a:schemeClr val="tx1"/>
                        </a:solidFill>
                      </a:endParaRPr>
                    </a:p>
                  </a:txBody>
                  <a:tcPr marL="0" marR="0" marT="0" marB="0" anchor="ctr">
                    <a:lnL w="635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55519460"/>
                  </a:ext>
                </a:extLst>
              </a:tr>
              <a:tr h="85900">
                <a:tc>
                  <a:txBody>
                    <a:bodyPr/>
                    <a:lstStyle/>
                    <a:p>
                      <a:pPr>
                        <a:lnSpc>
                          <a:spcPct val="90000"/>
                        </a:lnSpc>
                      </a:pPr>
                      <a:endParaRPr lang="en-GB" sz="1000" b="1"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gridSpan="2">
                  <a:txBody>
                    <a:bodyPr/>
                    <a:lstStyle/>
                    <a:p>
                      <a:pPr algn="ctr">
                        <a:lnSpc>
                          <a:spcPct val="90000"/>
                        </a:lnSpc>
                      </a:pPr>
                      <a:r>
                        <a:rPr lang="en-GB" sz="1000" b="1" i="0" dirty="0">
                          <a:latin typeface="Arial" panose="020B0604020202020204" pitchFamily="34" charset="0"/>
                        </a:rPr>
                        <a:t>HR 0.46</a:t>
                      </a:r>
                      <a:br>
                        <a:rPr lang="en-GB" sz="1000" b="0" i="0" dirty="0">
                          <a:latin typeface="Arial" panose="020B0604020202020204" pitchFamily="34" charset="0"/>
                        </a:rPr>
                      </a:br>
                      <a:r>
                        <a:rPr lang="en-GB" sz="1000" b="0" i="0" dirty="0">
                          <a:latin typeface="Arial" panose="020B0604020202020204" pitchFamily="34" charset="0"/>
                        </a:rPr>
                        <a:t>95% CI, 0.30-0.70; P&lt;0.001</a:t>
                      </a: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5EAE8"/>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570848091"/>
                  </a:ext>
                </a:extLst>
              </a:tr>
            </a:tbl>
          </a:graphicData>
        </a:graphic>
      </p:graphicFrame>
      <p:pic>
        <p:nvPicPr>
          <p:cNvPr id="1249" name="Graphic 1248">
            <a:extLst>
              <a:ext uri="{FF2B5EF4-FFF2-40B4-BE49-F238E27FC236}">
                <a16:creationId xmlns:a16="http://schemas.microsoft.com/office/drawing/2014/main" id="{28DFDFCC-DB04-780A-539E-C8A8DE2FD8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4911" y="1926928"/>
            <a:ext cx="5173472" cy="1820926"/>
          </a:xfrm>
          <a:prstGeom prst="rect">
            <a:avLst/>
          </a:prstGeom>
        </p:spPr>
      </p:pic>
      <p:pic>
        <p:nvPicPr>
          <p:cNvPr id="1251" name="Graphic 1250">
            <a:extLst>
              <a:ext uri="{FF2B5EF4-FFF2-40B4-BE49-F238E27FC236}">
                <a16:creationId xmlns:a16="http://schemas.microsoft.com/office/drawing/2014/main" id="{F23CA5E4-3D55-8DCD-505F-0547F56BAA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72894" y="1932227"/>
            <a:ext cx="5173472" cy="1820926"/>
          </a:xfrm>
          <a:prstGeom prst="rect">
            <a:avLst/>
          </a:prstGeom>
        </p:spPr>
      </p:pic>
      <p:sp>
        <p:nvSpPr>
          <p:cNvPr id="1252" name="Slide Number Placeholder 1251">
            <a:extLst>
              <a:ext uri="{FF2B5EF4-FFF2-40B4-BE49-F238E27FC236}">
                <a16:creationId xmlns:a16="http://schemas.microsoft.com/office/drawing/2014/main" id="{4C1D9122-3E4F-0185-6397-35E2005991E8}"/>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6516EC1-2B03-D6A9-ACA3-03950794A481}"/>
              </a:ext>
            </a:extLst>
          </p:cNvPr>
          <p:cNvSpPr>
            <a:spLocks noGrp="1"/>
          </p:cNvSpPr>
          <p:nvPr>
            <p:ph type="body" idx="1"/>
          </p:nvPr>
        </p:nvSpPr>
        <p:spPr/>
        <p:txBody>
          <a:bodyPr/>
          <a:lstStyle/>
          <a:p>
            <a:r>
              <a:rPr lang="en-US" dirty="0"/>
              <a:t>34% risk reduction in patients without HRR gene alterations detected by prospective </a:t>
            </a:r>
            <a:r>
              <a:rPr lang="en-US" dirty="0" err="1"/>
              <a:t>tumoUr</a:t>
            </a:r>
            <a:r>
              <a:rPr lang="en-US" dirty="0"/>
              <a:t> tissue testing</a:t>
            </a:r>
            <a:endParaRPr lang="en-GB" dirty="0"/>
          </a:p>
        </p:txBody>
      </p:sp>
      <p:sp>
        <p:nvSpPr>
          <p:cNvPr id="2" name="Title 1"/>
          <p:cNvSpPr>
            <a:spLocks noGrp="1"/>
          </p:cNvSpPr>
          <p:nvPr>
            <p:ph type="title"/>
          </p:nvPr>
        </p:nvSpPr>
        <p:spPr/>
        <p:txBody>
          <a:bodyPr/>
          <a:lstStyle/>
          <a:p>
            <a:r>
              <a:rPr lang="en-US" dirty="0"/>
              <a:t>TALAPRO-2: </a:t>
            </a:r>
            <a:r>
              <a:rPr lang="en-US" cap="none" dirty="0" err="1"/>
              <a:t>r</a:t>
            </a:r>
            <a:r>
              <a:rPr lang="en-US" dirty="0" err="1"/>
              <a:t>PFS</a:t>
            </a:r>
            <a:r>
              <a:rPr lang="en-US" dirty="0"/>
              <a:t> by BICR in HRR-nondeficient by Prospective </a:t>
            </a:r>
            <a:r>
              <a:rPr lang="en-US" dirty="0" err="1"/>
              <a:t>TumoUr</a:t>
            </a:r>
            <a:r>
              <a:rPr lang="en-US" dirty="0"/>
              <a:t> Tissue Testing</a:t>
            </a:r>
          </a:p>
        </p:txBody>
      </p:sp>
      <p:sp>
        <p:nvSpPr>
          <p:cNvPr id="8" name="Content Placeholder 7">
            <a:extLst>
              <a:ext uri="{FF2B5EF4-FFF2-40B4-BE49-F238E27FC236}">
                <a16:creationId xmlns:a16="http://schemas.microsoft.com/office/drawing/2014/main" id="{52702CBF-EB4E-0712-8FB3-4C69D2936564}"/>
              </a:ext>
            </a:extLst>
          </p:cNvPr>
          <p:cNvSpPr>
            <a:spLocks noGrp="1"/>
          </p:cNvSpPr>
          <p:nvPr>
            <p:ph sz="quarter" idx="15"/>
          </p:nvPr>
        </p:nvSpPr>
        <p:spPr>
          <a:xfrm>
            <a:off x="620183" y="6246000"/>
            <a:ext cx="10588385" cy="365125"/>
          </a:xfrm>
        </p:spPr>
        <p:txBody>
          <a:bodyPr/>
          <a:lstStyle/>
          <a:p>
            <a:r>
              <a:rPr lang="en-GB" dirty="0"/>
              <a:t>BICR, blinded independent central review; CI, confidence interval; ENZA, enzalutamide; HR, hazard ratio; HRR, homologous recombination repair; NR, not reached; PBO, placebo; </a:t>
            </a:r>
            <a:r>
              <a:rPr lang="en-GB" dirty="0" err="1"/>
              <a:t>rPFS</a:t>
            </a:r>
            <a:r>
              <a:rPr lang="en-GB" dirty="0"/>
              <a:t>, radiographic progression-free survival; TALA, </a:t>
            </a:r>
            <a:r>
              <a:rPr lang="en-GB" dirty="0" err="1"/>
              <a:t>talazoparib</a:t>
            </a:r>
            <a:endParaRPr lang="en-GB" dirty="0"/>
          </a:p>
          <a:p>
            <a:r>
              <a:rPr lang="en-GB" dirty="0"/>
              <a:t>Agarwal A, et al. </a:t>
            </a:r>
            <a:r>
              <a:rPr lang="it-IT" dirty="0" err="1"/>
              <a:t>J</a:t>
            </a:r>
            <a:r>
              <a:rPr lang="it-IT" dirty="0"/>
              <a:t> </a:t>
            </a:r>
            <a:r>
              <a:rPr lang="it-IT" dirty="0" err="1"/>
              <a:t>Clin</a:t>
            </a:r>
            <a:r>
              <a:rPr lang="it-IT" dirty="0"/>
              <a:t> </a:t>
            </a:r>
            <a:r>
              <a:rPr lang="it-IT" dirty="0" err="1"/>
              <a:t>Oncol</a:t>
            </a:r>
            <a:r>
              <a:rPr lang="it-IT" dirty="0"/>
              <a:t> 41, 2023 (</a:t>
            </a:r>
            <a:r>
              <a:rPr lang="it-IT" dirty="0" err="1"/>
              <a:t>suppl</a:t>
            </a:r>
            <a:r>
              <a:rPr lang="it-IT" dirty="0"/>
              <a:t> 6; </a:t>
            </a:r>
            <a:r>
              <a:rPr lang="it-IT" dirty="0" err="1"/>
              <a:t>abstr</a:t>
            </a:r>
            <a:r>
              <a:rPr lang="it-IT" dirty="0"/>
              <a:t> LBA17) (ASCO GU 2023 </a:t>
            </a:r>
            <a:r>
              <a:rPr lang="it-IT" dirty="0" err="1"/>
              <a:t>oral</a:t>
            </a:r>
            <a:r>
              <a:rPr lang="it-IT" dirty="0"/>
              <a:t> </a:t>
            </a:r>
            <a:r>
              <a:rPr lang="it-IT" dirty="0" err="1"/>
              <a:t>presentation</a:t>
            </a:r>
            <a:r>
              <a:rPr lang="it-IT" dirty="0"/>
              <a:t>)</a:t>
            </a:r>
          </a:p>
        </p:txBody>
      </p:sp>
      <p:graphicFrame>
        <p:nvGraphicFramePr>
          <p:cNvPr id="17" name="Table 5">
            <a:extLst>
              <a:ext uri="{FF2B5EF4-FFF2-40B4-BE49-F238E27FC236}">
                <a16:creationId xmlns:a16="http://schemas.microsoft.com/office/drawing/2014/main" id="{7937133C-1978-323F-9FCB-3CEF06051663}"/>
              </a:ext>
            </a:extLst>
          </p:cNvPr>
          <p:cNvGraphicFramePr>
            <a:graphicFrameLocks noGrp="1"/>
          </p:cNvGraphicFramePr>
          <p:nvPr>
            <p:extLst>
              <p:ext uri="{D42A27DB-BD31-4B8C-83A1-F6EECF244321}">
                <p14:modId xmlns:p14="http://schemas.microsoft.com/office/powerpoint/2010/main" val="3877966750"/>
              </p:ext>
            </p:extLst>
          </p:nvPr>
        </p:nvGraphicFramePr>
        <p:xfrm>
          <a:off x="7254357" y="2494967"/>
          <a:ext cx="4392488" cy="1424160"/>
        </p:xfrm>
        <a:graphic>
          <a:graphicData uri="http://schemas.openxmlformats.org/drawingml/2006/table">
            <a:tbl>
              <a:tblPr>
                <a:tableStyleId>{5C22544A-7EE6-4342-B048-85BDC9FD1C3A}</a:tableStyleId>
              </a:tblPr>
              <a:tblGrid>
                <a:gridCol w="1481530">
                  <a:extLst>
                    <a:ext uri="{9D8B030D-6E8A-4147-A177-3AD203B41FA5}">
                      <a16:colId xmlns:a16="http://schemas.microsoft.com/office/drawing/2014/main" val="567805135"/>
                    </a:ext>
                  </a:extLst>
                </a:gridCol>
                <a:gridCol w="1455479">
                  <a:extLst>
                    <a:ext uri="{9D8B030D-6E8A-4147-A177-3AD203B41FA5}">
                      <a16:colId xmlns:a16="http://schemas.microsoft.com/office/drawing/2014/main" val="1587759811"/>
                    </a:ext>
                  </a:extLst>
                </a:gridCol>
                <a:gridCol w="1455479">
                  <a:extLst>
                    <a:ext uri="{9D8B030D-6E8A-4147-A177-3AD203B41FA5}">
                      <a16:colId xmlns:a16="http://schemas.microsoft.com/office/drawing/2014/main" val="1552239478"/>
                    </a:ext>
                  </a:extLst>
                </a:gridCol>
              </a:tblGrid>
              <a:tr h="253570">
                <a:tc>
                  <a:txBody>
                    <a:bodyPr/>
                    <a:lstStyle/>
                    <a:p>
                      <a:pPr>
                        <a:lnSpc>
                          <a:spcPct val="100000"/>
                        </a:lnSpc>
                      </a:pPr>
                      <a:endParaRPr lang="en-GB" sz="1200" b="0" i="0" dirty="0">
                        <a:latin typeface="Arial" panose="020B0604020202020204" pitchFamily="34" charset="0"/>
                      </a:endParaRPr>
                    </a:p>
                  </a:txBody>
                  <a:tcPr marL="0" marR="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dirty="0">
                          <a:solidFill>
                            <a:schemeClr val="bg1"/>
                          </a:solidFill>
                          <a:latin typeface="Arial" panose="020B0604020202020204" pitchFamily="34" charset="0"/>
                        </a:rPr>
                        <a:t>TALA + ENZA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b="1" i="0" dirty="0">
                          <a:solidFill>
                            <a:schemeClr val="bg1"/>
                          </a:solidFill>
                          <a:latin typeface="Arial" panose="020B0604020202020204" pitchFamily="34" charset="0"/>
                        </a:rPr>
                        <a:t>(N=198)</a:t>
                      </a:r>
                    </a:p>
                  </a:txBody>
                  <a:tcPr marL="0" marR="0" marT="36000" marB="3600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PBO + ENZA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(N=214)</a:t>
                      </a:r>
                    </a:p>
                  </a:txBody>
                  <a:tcPr marL="0" marR="0" marT="36000" marB="36000" anchor="ctr">
                    <a:lnL w="12700" cap="flat" cmpd="sng" algn="ctr">
                      <a:solidFill>
                        <a:schemeClr val="bg1"/>
                      </a:solidFill>
                      <a:prstDash val="solid"/>
                      <a:round/>
                      <a:headEnd type="none" w="med" len="med"/>
                      <a:tailEnd type="none" w="med" len="med"/>
                    </a:lnL>
                    <a:lnR w="12700" cmpd="sng">
                      <a:noFill/>
                    </a:ln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9315112"/>
                  </a:ext>
                </a:extLst>
              </a:tr>
              <a:tr h="126785">
                <a:tc>
                  <a:txBody>
                    <a:bodyPr/>
                    <a:lstStyle/>
                    <a:p>
                      <a:pPr>
                        <a:lnSpc>
                          <a:spcPct val="100000"/>
                        </a:lnSpc>
                      </a:pPr>
                      <a:r>
                        <a:rPr lang="en-GB" sz="1200" b="1" i="0" dirty="0">
                          <a:latin typeface="Arial" panose="020B0604020202020204" pitchFamily="34" charset="0"/>
                        </a:rPr>
                        <a:t>Events, n</a:t>
                      </a: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70</a:t>
                      </a:r>
                      <a:endParaRPr lang="en-GB" sz="1200" b="1" dirty="0">
                        <a:solidFill>
                          <a:schemeClr val="tx1"/>
                        </a:solidFill>
                      </a:endParaRPr>
                    </a:p>
                  </a:txBody>
                  <a:tcPr marL="0" marR="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96</a:t>
                      </a:r>
                      <a:endParaRPr lang="en-GB" sz="1200" b="1" dirty="0">
                        <a:solidFill>
                          <a:schemeClr val="tx1"/>
                        </a:solidFill>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57010"/>
                  </a:ext>
                </a:extLst>
              </a:tr>
              <a:tr h="105932">
                <a:tc>
                  <a:txBody>
                    <a:bodyPr/>
                    <a:lstStyle/>
                    <a:p>
                      <a:pPr>
                        <a:lnSpc>
                          <a:spcPct val="100000"/>
                        </a:lnSpc>
                      </a:pPr>
                      <a:r>
                        <a:rPr lang="en-GB" sz="1200" b="1" i="0" dirty="0">
                          <a:latin typeface="Arial" panose="020B0604020202020204" pitchFamily="34" charset="0"/>
                        </a:rPr>
                        <a:t>Median (95% CI), months</a:t>
                      </a:r>
                    </a:p>
                  </a:txBody>
                  <a:tcPr marL="0" marR="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NR</a:t>
                      </a:r>
                      <a:br>
                        <a:rPr lang="en-US" sz="1200" b="0" i="0" dirty="0">
                          <a:solidFill>
                            <a:schemeClr val="tx1"/>
                          </a:solidFill>
                          <a:latin typeface="Arial" panose="020B0604020202020204" pitchFamily="34" charset="0"/>
                        </a:rPr>
                      </a:br>
                      <a:r>
                        <a:rPr lang="en-US" sz="1200" b="0" i="0" dirty="0">
                          <a:solidFill>
                            <a:schemeClr val="tx1"/>
                          </a:solidFill>
                          <a:latin typeface="Arial" panose="020B0604020202020204" pitchFamily="34" charset="0"/>
                        </a:rPr>
                        <a:t>(25.8-NR)</a:t>
                      </a:r>
                      <a:endParaRPr lang="en-GB" sz="12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r>
                        <a:rPr lang="en-US" sz="1200" b="0" i="0" dirty="0">
                          <a:solidFill>
                            <a:schemeClr val="tx1"/>
                          </a:solidFill>
                          <a:latin typeface="Arial" panose="020B0604020202020204" pitchFamily="34" charset="0"/>
                        </a:rPr>
                        <a:t>22.1</a:t>
                      </a:r>
                      <a:br>
                        <a:rPr lang="en-US" sz="1200" b="0" i="0" dirty="0">
                          <a:solidFill>
                            <a:schemeClr val="tx1"/>
                          </a:solidFill>
                          <a:latin typeface="Arial" panose="020B0604020202020204" pitchFamily="34" charset="0"/>
                        </a:rPr>
                      </a:br>
                      <a:r>
                        <a:rPr lang="en-US" sz="1200" b="0" i="0" dirty="0">
                          <a:solidFill>
                            <a:schemeClr val="tx1"/>
                          </a:solidFill>
                          <a:latin typeface="Arial" panose="020B0604020202020204" pitchFamily="34" charset="0"/>
                        </a:rPr>
                        <a:t>(16.6-NR)</a:t>
                      </a:r>
                      <a:endParaRPr lang="en-GB" sz="1200" b="1" dirty="0">
                        <a:solidFill>
                          <a:schemeClr val="tx1"/>
                        </a:solidFill>
                      </a:endParaRPr>
                    </a:p>
                  </a:txBody>
                  <a:tcPr marL="0" marR="0" marT="0" marB="0" anchor="ctr">
                    <a:lnL w="635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55519460"/>
                  </a:ext>
                </a:extLst>
              </a:tr>
              <a:tr h="232717">
                <a:tc>
                  <a:txBody>
                    <a:bodyPr/>
                    <a:lstStyle/>
                    <a:p>
                      <a:pPr>
                        <a:lnSpc>
                          <a:spcPct val="100000"/>
                        </a:lnSpc>
                      </a:pPr>
                      <a:endParaRPr lang="en-GB" sz="1200" b="1"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gridSpan="2">
                  <a:txBody>
                    <a:bodyPr/>
                    <a:lstStyle/>
                    <a:p>
                      <a:pPr algn="ctr">
                        <a:lnSpc>
                          <a:spcPct val="100000"/>
                        </a:lnSpc>
                      </a:pPr>
                      <a:r>
                        <a:rPr lang="en-GB" sz="1200" b="1" i="0" dirty="0">
                          <a:latin typeface="Arial" panose="020B0604020202020204" pitchFamily="34" charset="0"/>
                        </a:rPr>
                        <a:t>HR 0.66</a:t>
                      </a:r>
                      <a:br>
                        <a:rPr lang="en-GB" sz="1200" b="0" i="0" dirty="0">
                          <a:latin typeface="Arial" panose="020B0604020202020204" pitchFamily="34" charset="0"/>
                        </a:rPr>
                      </a:br>
                      <a:r>
                        <a:rPr lang="en-GB" sz="1200" b="0" i="0" dirty="0">
                          <a:latin typeface="Arial" panose="020B0604020202020204" pitchFamily="34" charset="0"/>
                        </a:rPr>
                        <a:t>95% CI, 0.49-0.91; P=0.009</a:t>
                      </a: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5EAE8"/>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570848091"/>
                  </a:ext>
                </a:extLst>
              </a:tr>
            </a:tbl>
          </a:graphicData>
        </a:graphic>
      </p:graphicFrame>
      <p:sp>
        <p:nvSpPr>
          <p:cNvPr id="19" name="TextBox 18">
            <a:extLst>
              <a:ext uri="{FF2B5EF4-FFF2-40B4-BE49-F238E27FC236}">
                <a16:creationId xmlns:a16="http://schemas.microsoft.com/office/drawing/2014/main" id="{27894E52-41D1-537E-2CC5-CE0EB46DD971}"/>
              </a:ext>
            </a:extLst>
          </p:cNvPr>
          <p:cNvSpPr txBox="1"/>
          <p:nvPr/>
        </p:nvSpPr>
        <p:spPr>
          <a:xfrm>
            <a:off x="4999206" y="3707890"/>
            <a:ext cx="1758495" cy="184666"/>
          </a:xfrm>
          <a:prstGeom prst="rect">
            <a:avLst/>
          </a:prstGeom>
          <a:noFill/>
        </p:spPr>
        <p:txBody>
          <a:bodyPr wrap="none" lIns="0" tIns="0" rIns="0" bIns="0" rtlCol="0">
            <a:spAutoFit/>
          </a:bodyPr>
          <a:lstStyle/>
          <a:p>
            <a:pPr algn="ctr"/>
            <a:r>
              <a:rPr lang="en-GB" sz="1200" b="1" dirty="0">
                <a:solidFill>
                  <a:schemeClr val="accent1"/>
                </a:solidFill>
                <a:latin typeface="Arial" panose="020B0604020202020204" pitchFamily="34" charset="0"/>
                <a:ea typeface="Aileron" charset="0"/>
                <a:cs typeface="Arial" panose="020B0604020202020204" pitchFamily="34" charset="0"/>
              </a:rPr>
              <a:t>Placebo + Enzalutamide</a:t>
            </a:r>
          </a:p>
        </p:txBody>
      </p:sp>
      <p:sp>
        <p:nvSpPr>
          <p:cNvPr id="20" name="TextBox 19">
            <a:extLst>
              <a:ext uri="{FF2B5EF4-FFF2-40B4-BE49-F238E27FC236}">
                <a16:creationId xmlns:a16="http://schemas.microsoft.com/office/drawing/2014/main" id="{C8901255-3BBD-7835-01F1-A79256567810}"/>
              </a:ext>
            </a:extLst>
          </p:cNvPr>
          <p:cNvSpPr txBox="1"/>
          <p:nvPr/>
        </p:nvSpPr>
        <p:spPr>
          <a:xfrm>
            <a:off x="4766356" y="2889192"/>
            <a:ext cx="2013180" cy="184666"/>
          </a:xfrm>
          <a:prstGeom prst="rect">
            <a:avLst/>
          </a:prstGeom>
          <a:noFill/>
        </p:spPr>
        <p:txBody>
          <a:bodyPr wrap="none" lIns="0" tIns="0" rIns="0" bIns="0" rtlCol="0">
            <a:spAutoFit/>
          </a:bodyPr>
          <a:lstStyle/>
          <a:p>
            <a:pPr algn="ctr"/>
            <a:r>
              <a:rPr lang="en-GB" sz="1200" b="1" dirty="0">
                <a:solidFill>
                  <a:schemeClr val="tx2"/>
                </a:solidFill>
                <a:latin typeface="Arial" panose="020B0604020202020204" pitchFamily="34" charset="0"/>
                <a:ea typeface="Aileron" charset="0"/>
                <a:cs typeface="Arial" panose="020B0604020202020204" pitchFamily="34" charset="0"/>
              </a:rPr>
              <a:t>Talazoparib + Enzalutamide</a:t>
            </a:r>
          </a:p>
        </p:txBody>
      </p:sp>
      <p:sp>
        <p:nvSpPr>
          <p:cNvPr id="21" name="TextBox 20">
            <a:extLst>
              <a:ext uri="{FF2B5EF4-FFF2-40B4-BE49-F238E27FC236}">
                <a16:creationId xmlns:a16="http://schemas.microsoft.com/office/drawing/2014/main" id="{AF0524E0-DA6F-010B-B423-55CA2C99C5ED}"/>
              </a:ext>
            </a:extLst>
          </p:cNvPr>
          <p:cNvSpPr txBox="1"/>
          <p:nvPr/>
        </p:nvSpPr>
        <p:spPr>
          <a:xfrm rot="16200000">
            <a:off x="-199964" y="3301981"/>
            <a:ext cx="206645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22" name="TextBox 21">
            <a:extLst>
              <a:ext uri="{FF2B5EF4-FFF2-40B4-BE49-F238E27FC236}">
                <a16:creationId xmlns:a16="http://schemas.microsoft.com/office/drawing/2014/main" id="{A68AEB17-915D-6C6A-B344-2F903215E988}"/>
              </a:ext>
            </a:extLst>
          </p:cNvPr>
          <p:cNvSpPr txBox="1"/>
          <p:nvPr/>
        </p:nvSpPr>
        <p:spPr>
          <a:xfrm>
            <a:off x="3192057" y="5076177"/>
            <a:ext cx="2137738"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sp>
        <p:nvSpPr>
          <p:cNvPr id="23" name="TextBox 22">
            <a:extLst>
              <a:ext uri="{FF2B5EF4-FFF2-40B4-BE49-F238E27FC236}">
                <a16:creationId xmlns:a16="http://schemas.microsoft.com/office/drawing/2014/main" id="{B843CBBE-5427-A333-EE79-CDCF60FE6A02}"/>
              </a:ext>
            </a:extLst>
          </p:cNvPr>
          <p:cNvSpPr txBox="1"/>
          <p:nvPr/>
        </p:nvSpPr>
        <p:spPr>
          <a:xfrm>
            <a:off x="430437" y="5223569"/>
            <a:ext cx="835297" cy="37394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chemeClr val="tx2"/>
                </a:solidFill>
                <a:effectLst/>
                <a:uLnTx/>
                <a:uFillTx/>
                <a:latin typeface="Arial" panose="020B0604020202020204"/>
                <a:ea typeface="+mn-ea"/>
                <a:cs typeface="+mn-cs"/>
              </a:rPr>
              <a:t>TALA + ENZA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dirty="0">
                <a:ln>
                  <a:noFill/>
                </a:ln>
                <a:solidFill>
                  <a:schemeClr val="accent1"/>
                </a:solidFill>
                <a:effectLst/>
                <a:uLnTx/>
                <a:uFillTx/>
                <a:latin typeface="Arial" panose="020B0604020202020204"/>
                <a:ea typeface="+mn-ea"/>
                <a:cs typeface="+mn-cs"/>
              </a:rPr>
              <a:t>PBO + ENZA</a:t>
            </a:r>
          </a:p>
        </p:txBody>
      </p:sp>
      <p:sp>
        <p:nvSpPr>
          <p:cNvPr id="24" name="Freeform: Shape 26">
            <a:extLst>
              <a:ext uri="{FF2B5EF4-FFF2-40B4-BE49-F238E27FC236}">
                <a16:creationId xmlns:a16="http://schemas.microsoft.com/office/drawing/2014/main" id="{B0EC1AA1-CB3D-D454-30C4-E557FD69652D}"/>
              </a:ext>
            </a:extLst>
          </p:cNvPr>
          <p:cNvSpPr/>
          <p:nvPr/>
        </p:nvSpPr>
        <p:spPr>
          <a:xfrm>
            <a:off x="1308295" y="2119901"/>
            <a:ext cx="5479368" cy="2711450"/>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5" name="Freeform: Shape 96">
            <a:extLst>
              <a:ext uri="{FF2B5EF4-FFF2-40B4-BE49-F238E27FC236}">
                <a16:creationId xmlns:a16="http://schemas.microsoft.com/office/drawing/2014/main" id="{936CC491-5311-BAAD-22CF-5EBF8740F618}"/>
              </a:ext>
            </a:extLst>
          </p:cNvPr>
          <p:cNvSpPr/>
          <p:nvPr/>
        </p:nvSpPr>
        <p:spPr>
          <a:xfrm>
            <a:off x="145670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F21F5FA1-9C03-AC0D-35EE-6BFD18533D70}"/>
              </a:ext>
            </a:extLst>
          </p:cNvPr>
          <p:cNvSpPr txBox="1"/>
          <p:nvPr/>
        </p:nvSpPr>
        <p:spPr>
          <a:xfrm>
            <a:off x="1076069" y="203611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27" name="Freeform: Shape 60">
            <a:extLst>
              <a:ext uri="{FF2B5EF4-FFF2-40B4-BE49-F238E27FC236}">
                <a16:creationId xmlns:a16="http://schemas.microsoft.com/office/drawing/2014/main" id="{6BEA05E4-CA4C-7D67-9467-2FD0D8468EBF}"/>
              </a:ext>
            </a:extLst>
          </p:cNvPr>
          <p:cNvSpPr/>
          <p:nvPr/>
        </p:nvSpPr>
        <p:spPr>
          <a:xfrm>
            <a:off x="1298928" y="3131208"/>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82C602D7-6D0D-D5DB-DBA8-028B61E57FA2}"/>
              </a:ext>
            </a:extLst>
          </p:cNvPr>
          <p:cNvSpPr txBox="1"/>
          <p:nvPr/>
        </p:nvSpPr>
        <p:spPr>
          <a:xfrm>
            <a:off x="1076069" y="30549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29" name="Freeform: Shape 60">
            <a:extLst>
              <a:ext uri="{FF2B5EF4-FFF2-40B4-BE49-F238E27FC236}">
                <a16:creationId xmlns:a16="http://schemas.microsoft.com/office/drawing/2014/main" id="{8A43228C-5676-6A84-857A-AD51A8F98CB0}"/>
              </a:ext>
            </a:extLst>
          </p:cNvPr>
          <p:cNvSpPr/>
          <p:nvPr/>
        </p:nvSpPr>
        <p:spPr>
          <a:xfrm>
            <a:off x="1298928" y="3642383"/>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508D6C7F-6734-6447-1551-B03BFEA2E3A2}"/>
              </a:ext>
            </a:extLst>
          </p:cNvPr>
          <p:cNvSpPr txBox="1"/>
          <p:nvPr/>
        </p:nvSpPr>
        <p:spPr>
          <a:xfrm>
            <a:off x="1076069" y="35661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31" name="Freeform: Shape 60">
            <a:extLst>
              <a:ext uri="{FF2B5EF4-FFF2-40B4-BE49-F238E27FC236}">
                <a16:creationId xmlns:a16="http://schemas.microsoft.com/office/drawing/2014/main" id="{0B584289-A58E-E8F7-678A-7535A145C91A}"/>
              </a:ext>
            </a:extLst>
          </p:cNvPr>
          <p:cNvSpPr/>
          <p:nvPr/>
        </p:nvSpPr>
        <p:spPr>
          <a:xfrm>
            <a:off x="1298928" y="4150383"/>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0EB5EB68-BAA9-A209-D56A-30D5C3C57E93}"/>
              </a:ext>
            </a:extLst>
          </p:cNvPr>
          <p:cNvSpPr txBox="1"/>
          <p:nvPr/>
        </p:nvSpPr>
        <p:spPr>
          <a:xfrm>
            <a:off x="1076069" y="40741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33" name="Freeform: Shape 60">
            <a:extLst>
              <a:ext uri="{FF2B5EF4-FFF2-40B4-BE49-F238E27FC236}">
                <a16:creationId xmlns:a16="http://schemas.microsoft.com/office/drawing/2014/main" id="{EA179642-020A-0AE9-571B-8C15C36FDC0E}"/>
              </a:ext>
            </a:extLst>
          </p:cNvPr>
          <p:cNvSpPr/>
          <p:nvPr/>
        </p:nvSpPr>
        <p:spPr>
          <a:xfrm>
            <a:off x="1298928" y="4655208"/>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0971C1B2-1D37-CCE3-4FE4-0323D52DA32D}"/>
              </a:ext>
            </a:extLst>
          </p:cNvPr>
          <p:cNvSpPr txBox="1"/>
          <p:nvPr/>
        </p:nvSpPr>
        <p:spPr>
          <a:xfrm>
            <a:off x="1076069" y="4578970"/>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0.0</a:t>
            </a:r>
          </a:p>
        </p:txBody>
      </p:sp>
      <p:sp>
        <p:nvSpPr>
          <p:cNvPr id="35" name="Freeform: Shape 60">
            <a:extLst>
              <a:ext uri="{FF2B5EF4-FFF2-40B4-BE49-F238E27FC236}">
                <a16:creationId xmlns:a16="http://schemas.microsoft.com/office/drawing/2014/main" id="{89837778-E29E-111B-8002-1CD9A593B76F}"/>
              </a:ext>
            </a:extLst>
          </p:cNvPr>
          <p:cNvSpPr/>
          <p:nvPr/>
        </p:nvSpPr>
        <p:spPr>
          <a:xfrm>
            <a:off x="1298928" y="2626383"/>
            <a:ext cx="78050"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4917C6F3-1CC7-9045-644E-9798BB76B8F4}"/>
              </a:ext>
            </a:extLst>
          </p:cNvPr>
          <p:cNvSpPr txBox="1"/>
          <p:nvPr/>
        </p:nvSpPr>
        <p:spPr>
          <a:xfrm>
            <a:off x="1076069" y="2550145"/>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37" name="TextBox 36">
            <a:extLst>
              <a:ext uri="{FF2B5EF4-FFF2-40B4-BE49-F238E27FC236}">
                <a16:creationId xmlns:a16="http://schemas.microsoft.com/office/drawing/2014/main" id="{802F6C0D-4EC0-B022-33F5-4FA8C808F901}"/>
              </a:ext>
            </a:extLst>
          </p:cNvPr>
          <p:cNvSpPr txBox="1"/>
          <p:nvPr/>
        </p:nvSpPr>
        <p:spPr>
          <a:xfrm>
            <a:off x="1428485" y="4864288"/>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0</a:t>
            </a:r>
          </a:p>
        </p:txBody>
      </p:sp>
      <p:sp>
        <p:nvSpPr>
          <p:cNvPr id="38" name="Freeform: Shape 96">
            <a:extLst>
              <a:ext uri="{FF2B5EF4-FFF2-40B4-BE49-F238E27FC236}">
                <a16:creationId xmlns:a16="http://schemas.microsoft.com/office/drawing/2014/main" id="{B0AD9EBC-124E-2C2A-86EB-52BA65DBBBB5}"/>
              </a:ext>
            </a:extLst>
          </p:cNvPr>
          <p:cNvSpPr/>
          <p:nvPr/>
        </p:nvSpPr>
        <p:spPr>
          <a:xfrm>
            <a:off x="1713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0A423AE0-17EA-9344-7D06-7802310C82D3}"/>
              </a:ext>
            </a:extLst>
          </p:cNvPr>
          <p:cNvSpPr txBox="1"/>
          <p:nvPr/>
        </p:nvSpPr>
        <p:spPr>
          <a:xfrm>
            <a:off x="1685660" y="4864288"/>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a:t>
            </a:r>
          </a:p>
        </p:txBody>
      </p:sp>
      <p:sp>
        <p:nvSpPr>
          <p:cNvPr id="40" name="Freeform: Shape 96">
            <a:extLst>
              <a:ext uri="{FF2B5EF4-FFF2-40B4-BE49-F238E27FC236}">
                <a16:creationId xmlns:a16="http://schemas.microsoft.com/office/drawing/2014/main" id="{A1965A9F-D9CB-7B33-FC91-1335145881F6}"/>
              </a:ext>
            </a:extLst>
          </p:cNvPr>
          <p:cNvSpPr/>
          <p:nvPr/>
        </p:nvSpPr>
        <p:spPr>
          <a:xfrm>
            <a:off x="197105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C950B93B-5D3A-D117-4F44-6B7982C85854}"/>
              </a:ext>
            </a:extLst>
          </p:cNvPr>
          <p:cNvSpPr txBox="1"/>
          <p:nvPr/>
        </p:nvSpPr>
        <p:spPr>
          <a:xfrm>
            <a:off x="1942835" y="4864288"/>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a:t>
            </a:r>
          </a:p>
        </p:txBody>
      </p:sp>
      <p:sp>
        <p:nvSpPr>
          <p:cNvPr id="42" name="Freeform: Shape 96">
            <a:extLst>
              <a:ext uri="{FF2B5EF4-FFF2-40B4-BE49-F238E27FC236}">
                <a16:creationId xmlns:a16="http://schemas.microsoft.com/office/drawing/2014/main" id="{92FE16B5-EDE0-D462-2CB2-E66CA568127A}"/>
              </a:ext>
            </a:extLst>
          </p:cNvPr>
          <p:cNvSpPr/>
          <p:nvPr/>
        </p:nvSpPr>
        <p:spPr>
          <a:xfrm>
            <a:off x="2221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8386358D-C226-2929-9C5B-AAC179705C70}"/>
              </a:ext>
            </a:extLst>
          </p:cNvPr>
          <p:cNvSpPr txBox="1"/>
          <p:nvPr/>
        </p:nvSpPr>
        <p:spPr>
          <a:xfrm>
            <a:off x="2193660" y="4864288"/>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6</a:t>
            </a:r>
          </a:p>
        </p:txBody>
      </p:sp>
      <p:sp>
        <p:nvSpPr>
          <p:cNvPr id="44" name="Freeform: Shape 96">
            <a:extLst>
              <a:ext uri="{FF2B5EF4-FFF2-40B4-BE49-F238E27FC236}">
                <a16:creationId xmlns:a16="http://schemas.microsoft.com/office/drawing/2014/main" id="{13176273-8AAD-1F97-FDAE-92A956CBF805}"/>
              </a:ext>
            </a:extLst>
          </p:cNvPr>
          <p:cNvSpPr/>
          <p:nvPr/>
        </p:nvSpPr>
        <p:spPr>
          <a:xfrm>
            <a:off x="2475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59F55A6F-2B37-57DB-2E01-366C0AE15E38}"/>
              </a:ext>
            </a:extLst>
          </p:cNvPr>
          <p:cNvSpPr txBox="1"/>
          <p:nvPr/>
        </p:nvSpPr>
        <p:spPr>
          <a:xfrm>
            <a:off x="2447660" y="4864288"/>
            <a:ext cx="70532"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8</a:t>
            </a:r>
          </a:p>
        </p:txBody>
      </p:sp>
      <p:sp>
        <p:nvSpPr>
          <p:cNvPr id="46" name="Freeform: Shape 96">
            <a:extLst>
              <a:ext uri="{FF2B5EF4-FFF2-40B4-BE49-F238E27FC236}">
                <a16:creationId xmlns:a16="http://schemas.microsoft.com/office/drawing/2014/main" id="{900AFACC-4DEB-A1EA-D586-3BCB9A6748FC}"/>
              </a:ext>
            </a:extLst>
          </p:cNvPr>
          <p:cNvSpPr/>
          <p:nvPr/>
        </p:nvSpPr>
        <p:spPr>
          <a:xfrm>
            <a:off x="3999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E8C95D90-50C0-58AF-FD75-91B9403A23C7}"/>
              </a:ext>
            </a:extLst>
          </p:cNvPr>
          <p:cNvSpPr txBox="1"/>
          <p:nvPr/>
        </p:nvSpPr>
        <p:spPr>
          <a:xfrm>
            <a:off x="3936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20</a:t>
            </a:r>
          </a:p>
        </p:txBody>
      </p:sp>
      <p:sp>
        <p:nvSpPr>
          <p:cNvPr id="48" name="Freeform: Shape 96">
            <a:extLst>
              <a:ext uri="{FF2B5EF4-FFF2-40B4-BE49-F238E27FC236}">
                <a16:creationId xmlns:a16="http://schemas.microsoft.com/office/drawing/2014/main" id="{EE6FC3D5-B16F-7E17-B442-4F9CD472D5A6}"/>
              </a:ext>
            </a:extLst>
          </p:cNvPr>
          <p:cNvSpPr/>
          <p:nvPr/>
        </p:nvSpPr>
        <p:spPr>
          <a:xfrm>
            <a:off x="3745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DEB3F36E-EB9D-9702-BDDA-12ECAA5827FD}"/>
              </a:ext>
            </a:extLst>
          </p:cNvPr>
          <p:cNvSpPr txBox="1"/>
          <p:nvPr/>
        </p:nvSpPr>
        <p:spPr>
          <a:xfrm>
            <a:off x="3682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18</a:t>
            </a:r>
          </a:p>
        </p:txBody>
      </p:sp>
      <p:sp>
        <p:nvSpPr>
          <p:cNvPr id="50" name="Freeform: Shape 96">
            <a:extLst>
              <a:ext uri="{FF2B5EF4-FFF2-40B4-BE49-F238E27FC236}">
                <a16:creationId xmlns:a16="http://schemas.microsoft.com/office/drawing/2014/main" id="{554EABA2-AB2F-072E-094A-E7497C31B936}"/>
              </a:ext>
            </a:extLst>
          </p:cNvPr>
          <p:cNvSpPr/>
          <p:nvPr/>
        </p:nvSpPr>
        <p:spPr>
          <a:xfrm>
            <a:off x="349505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21EB2A5F-6DD3-873F-50ED-E8E896CE63BF}"/>
              </a:ext>
            </a:extLst>
          </p:cNvPr>
          <p:cNvSpPr txBox="1"/>
          <p:nvPr/>
        </p:nvSpPr>
        <p:spPr>
          <a:xfrm>
            <a:off x="3424152"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16</a:t>
            </a:r>
          </a:p>
        </p:txBody>
      </p:sp>
      <p:sp>
        <p:nvSpPr>
          <p:cNvPr id="52" name="Freeform: Shape 96">
            <a:extLst>
              <a:ext uri="{FF2B5EF4-FFF2-40B4-BE49-F238E27FC236}">
                <a16:creationId xmlns:a16="http://schemas.microsoft.com/office/drawing/2014/main" id="{03C6F9EF-914A-750E-B1B9-D06B54523241}"/>
              </a:ext>
            </a:extLst>
          </p:cNvPr>
          <p:cNvSpPr/>
          <p:nvPr/>
        </p:nvSpPr>
        <p:spPr>
          <a:xfrm>
            <a:off x="3237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FAEC7E35-0A81-FB76-264C-9EE0DBFBFF48}"/>
              </a:ext>
            </a:extLst>
          </p:cNvPr>
          <p:cNvSpPr txBox="1"/>
          <p:nvPr/>
        </p:nvSpPr>
        <p:spPr>
          <a:xfrm>
            <a:off x="3158729"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14</a:t>
            </a:r>
          </a:p>
        </p:txBody>
      </p:sp>
      <p:sp>
        <p:nvSpPr>
          <p:cNvPr id="54" name="Freeform: Shape 96">
            <a:extLst>
              <a:ext uri="{FF2B5EF4-FFF2-40B4-BE49-F238E27FC236}">
                <a16:creationId xmlns:a16="http://schemas.microsoft.com/office/drawing/2014/main" id="{C926D4F1-90EC-4E01-3F7B-1722ECF7486F}"/>
              </a:ext>
            </a:extLst>
          </p:cNvPr>
          <p:cNvSpPr/>
          <p:nvPr/>
        </p:nvSpPr>
        <p:spPr>
          <a:xfrm>
            <a:off x="2983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906B2A2C-4E35-19CD-B837-ACA7923B47AE}"/>
              </a:ext>
            </a:extLst>
          </p:cNvPr>
          <p:cNvSpPr txBox="1"/>
          <p:nvPr/>
        </p:nvSpPr>
        <p:spPr>
          <a:xfrm>
            <a:off x="2925467"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12</a:t>
            </a:r>
          </a:p>
        </p:txBody>
      </p:sp>
      <p:sp>
        <p:nvSpPr>
          <p:cNvPr id="56" name="Freeform: Shape 96">
            <a:extLst>
              <a:ext uri="{FF2B5EF4-FFF2-40B4-BE49-F238E27FC236}">
                <a16:creationId xmlns:a16="http://schemas.microsoft.com/office/drawing/2014/main" id="{A42B8053-E005-C6DF-7DE9-D39C436E461F}"/>
              </a:ext>
            </a:extLst>
          </p:cNvPr>
          <p:cNvSpPr/>
          <p:nvPr/>
        </p:nvSpPr>
        <p:spPr>
          <a:xfrm>
            <a:off x="273305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0821E12B-D8E5-A64F-14C6-1B1A00F7FE13}"/>
              </a:ext>
            </a:extLst>
          </p:cNvPr>
          <p:cNvSpPr txBox="1"/>
          <p:nvPr/>
        </p:nvSpPr>
        <p:spPr>
          <a:xfrm>
            <a:off x="2661072"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10</a:t>
            </a:r>
          </a:p>
        </p:txBody>
      </p:sp>
      <p:sp>
        <p:nvSpPr>
          <p:cNvPr id="58" name="Freeform: Shape 96">
            <a:extLst>
              <a:ext uri="{FF2B5EF4-FFF2-40B4-BE49-F238E27FC236}">
                <a16:creationId xmlns:a16="http://schemas.microsoft.com/office/drawing/2014/main" id="{5C5B333B-E5E5-3C0D-F2C9-B99A8BFA8A3D}"/>
              </a:ext>
            </a:extLst>
          </p:cNvPr>
          <p:cNvSpPr/>
          <p:nvPr/>
        </p:nvSpPr>
        <p:spPr>
          <a:xfrm>
            <a:off x="6539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4BD4FA20-1195-88FC-D10C-15E5F599A912}"/>
              </a:ext>
            </a:extLst>
          </p:cNvPr>
          <p:cNvSpPr txBox="1"/>
          <p:nvPr/>
        </p:nvSpPr>
        <p:spPr>
          <a:xfrm>
            <a:off x="6476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40</a:t>
            </a:r>
          </a:p>
        </p:txBody>
      </p:sp>
      <p:sp>
        <p:nvSpPr>
          <p:cNvPr id="60" name="Freeform: Shape 96">
            <a:extLst>
              <a:ext uri="{FF2B5EF4-FFF2-40B4-BE49-F238E27FC236}">
                <a16:creationId xmlns:a16="http://schemas.microsoft.com/office/drawing/2014/main" id="{3F723AD3-A5AA-F250-552E-F4A74A99A019}"/>
              </a:ext>
            </a:extLst>
          </p:cNvPr>
          <p:cNvSpPr/>
          <p:nvPr/>
        </p:nvSpPr>
        <p:spPr>
          <a:xfrm>
            <a:off x="628270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E6B0B5CF-BA18-7A3F-1DCA-8803E91413AD}"/>
              </a:ext>
            </a:extLst>
          </p:cNvPr>
          <p:cNvSpPr txBox="1"/>
          <p:nvPr/>
        </p:nvSpPr>
        <p:spPr>
          <a:xfrm>
            <a:off x="6219219"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38</a:t>
            </a:r>
          </a:p>
        </p:txBody>
      </p:sp>
      <p:sp>
        <p:nvSpPr>
          <p:cNvPr id="62" name="Freeform: Shape 96">
            <a:extLst>
              <a:ext uri="{FF2B5EF4-FFF2-40B4-BE49-F238E27FC236}">
                <a16:creationId xmlns:a16="http://schemas.microsoft.com/office/drawing/2014/main" id="{A12A2769-810A-24ED-CC6F-CA51E5E2BC88}"/>
              </a:ext>
            </a:extLst>
          </p:cNvPr>
          <p:cNvSpPr/>
          <p:nvPr/>
        </p:nvSpPr>
        <p:spPr>
          <a:xfrm>
            <a:off x="602553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1866631F-C853-A037-E4E3-074355AE9950}"/>
              </a:ext>
            </a:extLst>
          </p:cNvPr>
          <p:cNvSpPr txBox="1"/>
          <p:nvPr/>
        </p:nvSpPr>
        <p:spPr>
          <a:xfrm>
            <a:off x="596204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36</a:t>
            </a:r>
          </a:p>
        </p:txBody>
      </p:sp>
      <p:sp>
        <p:nvSpPr>
          <p:cNvPr id="1024" name="Freeform: Shape 96">
            <a:extLst>
              <a:ext uri="{FF2B5EF4-FFF2-40B4-BE49-F238E27FC236}">
                <a16:creationId xmlns:a16="http://schemas.microsoft.com/office/drawing/2014/main" id="{147DB6BB-A747-06BE-AD0A-A5E4D56AC6ED}"/>
              </a:ext>
            </a:extLst>
          </p:cNvPr>
          <p:cNvSpPr/>
          <p:nvPr/>
        </p:nvSpPr>
        <p:spPr>
          <a:xfrm>
            <a:off x="5777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25" name="TextBox 1024">
            <a:extLst>
              <a:ext uri="{FF2B5EF4-FFF2-40B4-BE49-F238E27FC236}">
                <a16:creationId xmlns:a16="http://schemas.microsoft.com/office/drawing/2014/main" id="{FEA19692-951C-008D-360E-1ACA9FDB6D45}"/>
              </a:ext>
            </a:extLst>
          </p:cNvPr>
          <p:cNvSpPr txBox="1"/>
          <p:nvPr/>
        </p:nvSpPr>
        <p:spPr>
          <a:xfrm>
            <a:off x="5714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34</a:t>
            </a:r>
          </a:p>
        </p:txBody>
      </p:sp>
      <p:sp>
        <p:nvSpPr>
          <p:cNvPr id="1027" name="Freeform: Shape 96">
            <a:extLst>
              <a:ext uri="{FF2B5EF4-FFF2-40B4-BE49-F238E27FC236}">
                <a16:creationId xmlns:a16="http://schemas.microsoft.com/office/drawing/2014/main" id="{2860BE5F-97EB-0CC1-C595-57103387A246}"/>
              </a:ext>
            </a:extLst>
          </p:cNvPr>
          <p:cNvSpPr/>
          <p:nvPr/>
        </p:nvSpPr>
        <p:spPr>
          <a:xfrm>
            <a:off x="5523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28" name="TextBox 1027">
            <a:extLst>
              <a:ext uri="{FF2B5EF4-FFF2-40B4-BE49-F238E27FC236}">
                <a16:creationId xmlns:a16="http://schemas.microsoft.com/office/drawing/2014/main" id="{ABE403E4-0414-8467-69CE-3BD7187C4381}"/>
              </a:ext>
            </a:extLst>
          </p:cNvPr>
          <p:cNvSpPr txBox="1"/>
          <p:nvPr/>
        </p:nvSpPr>
        <p:spPr>
          <a:xfrm>
            <a:off x="5460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32</a:t>
            </a:r>
          </a:p>
        </p:txBody>
      </p:sp>
      <p:sp>
        <p:nvSpPr>
          <p:cNvPr id="1029" name="Freeform: Shape 96">
            <a:extLst>
              <a:ext uri="{FF2B5EF4-FFF2-40B4-BE49-F238E27FC236}">
                <a16:creationId xmlns:a16="http://schemas.microsoft.com/office/drawing/2014/main" id="{2FAFAA7F-510C-A958-0FE9-DA83FE1D9986}"/>
              </a:ext>
            </a:extLst>
          </p:cNvPr>
          <p:cNvSpPr/>
          <p:nvPr/>
        </p:nvSpPr>
        <p:spPr>
          <a:xfrm>
            <a:off x="526670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0" name="TextBox 1029">
            <a:extLst>
              <a:ext uri="{FF2B5EF4-FFF2-40B4-BE49-F238E27FC236}">
                <a16:creationId xmlns:a16="http://schemas.microsoft.com/office/drawing/2014/main" id="{CA86611B-F20D-437C-1B1D-C9DF81DA7972}"/>
              </a:ext>
            </a:extLst>
          </p:cNvPr>
          <p:cNvSpPr txBox="1"/>
          <p:nvPr/>
        </p:nvSpPr>
        <p:spPr>
          <a:xfrm>
            <a:off x="5203219"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30</a:t>
            </a:r>
          </a:p>
        </p:txBody>
      </p:sp>
      <p:sp>
        <p:nvSpPr>
          <p:cNvPr id="1031" name="Freeform: Shape 96">
            <a:extLst>
              <a:ext uri="{FF2B5EF4-FFF2-40B4-BE49-F238E27FC236}">
                <a16:creationId xmlns:a16="http://schemas.microsoft.com/office/drawing/2014/main" id="{5E93E635-A0B0-EBED-BEE8-A6DF8036F0DD}"/>
              </a:ext>
            </a:extLst>
          </p:cNvPr>
          <p:cNvSpPr/>
          <p:nvPr/>
        </p:nvSpPr>
        <p:spPr>
          <a:xfrm>
            <a:off x="5015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2" name="TextBox 1031">
            <a:extLst>
              <a:ext uri="{FF2B5EF4-FFF2-40B4-BE49-F238E27FC236}">
                <a16:creationId xmlns:a16="http://schemas.microsoft.com/office/drawing/2014/main" id="{4657E101-6875-5173-9CB7-C65403E9E1D4}"/>
              </a:ext>
            </a:extLst>
          </p:cNvPr>
          <p:cNvSpPr txBox="1"/>
          <p:nvPr/>
        </p:nvSpPr>
        <p:spPr>
          <a:xfrm>
            <a:off x="4952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28</a:t>
            </a:r>
          </a:p>
        </p:txBody>
      </p:sp>
      <p:sp>
        <p:nvSpPr>
          <p:cNvPr id="1033" name="Freeform: Shape 96">
            <a:extLst>
              <a:ext uri="{FF2B5EF4-FFF2-40B4-BE49-F238E27FC236}">
                <a16:creationId xmlns:a16="http://schemas.microsoft.com/office/drawing/2014/main" id="{931B9121-EDD0-F1A5-FB9C-C231465B6A8B}"/>
              </a:ext>
            </a:extLst>
          </p:cNvPr>
          <p:cNvSpPr/>
          <p:nvPr/>
        </p:nvSpPr>
        <p:spPr>
          <a:xfrm>
            <a:off x="4758707"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4" name="TextBox 1033">
            <a:extLst>
              <a:ext uri="{FF2B5EF4-FFF2-40B4-BE49-F238E27FC236}">
                <a16:creationId xmlns:a16="http://schemas.microsoft.com/office/drawing/2014/main" id="{9514A466-B2EC-8D91-54B3-BBF846014D8B}"/>
              </a:ext>
            </a:extLst>
          </p:cNvPr>
          <p:cNvSpPr txBox="1"/>
          <p:nvPr/>
        </p:nvSpPr>
        <p:spPr>
          <a:xfrm>
            <a:off x="4695219"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26</a:t>
            </a:r>
          </a:p>
        </p:txBody>
      </p:sp>
      <p:sp>
        <p:nvSpPr>
          <p:cNvPr id="1035" name="Freeform: Shape 96">
            <a:extLst>
              <a:ext uri="{FF2B5EF4-FFF2-40B4-BE49-F238E27FC236}">
                <a16:creationId xmlns:a16="http://schemas.microsoft.com/office/drawing/2014/main" id="{EA03DC2E-47D6-5D9A-799D-5CCCF3FAF3C2}"/>
              </a:ext>
            </a:extLst>
          </p:cNvPr>
          <p:cNvSpPr/>
          <p:nvPr/>
        </p:nvSpPr>
        <p:spPr>
          <a:xfrm>
            <a:off x="4507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6" name="TextBox 1035">
            <a:extLst>
              <a:ext uri="{FF2B5EF4-FFF2-40B4-BE49-F238E27FC236}">
                <a16:creationId xmlns:a16="http://schemas.microsoft.com/office/drawing/2014/main" id="{BEB515E4-773A-54ED-C52B-2EB8B4C2F238}"/>
              </a:ext>
            </a:extLst>
          </p:cNvPr>
          <p:cNvSpPr txBox="1"/>
          <p:nvPr/>
        </p:nvSpPr>
        <p:spPr>
          <a:xfrm>
            <a:off x="4444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24</a:t>
            </a:r>
          </a:p>
        </p:txBody>
      </p:sp>
      <p:sp>
        <p:nvSpPr>
          <p:cNvPr id="1037" name="Freeform: Shape 96">
            <a:extLst>
              <a:ext uri="{FF2B5EF4-FFF2-40B4-BE49-F238E27FC236}">
                <a16:creationId xmlns:a16="http://schemas.microsoft.com/office/drawing/2014/main" id="{EEA4137C-B542-6341-54FB-D52EAB286557}"/>
              </a:ext>
            </a:extLst>
          </p:cNvPr>
          <p:cNvSpPr/>
          <p:nvPr/>
        </p:nvSpPr>
        <p:spPr>
          <a:xfrm>
            <a:off x="4253882" y="4767291"/>
            <a:ext cx="14088"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8" name="TextBox 1037">
            <a:extLst>
              <a:ext uri="{FF2B5EF4-FFF2-40B4-BE49-F238E27FC236}">
                <a16:creationId xmlns:a16="http://schemas.microsoft.com/office/drawing/2014/main" id="{8876CB9D-FBE8-FFE1-8B42-9B34D69BB374}"/>
              </a:ext>
            </a:extLst>
          </p:cNvPr>
          <p:cNvSpPr txBox="1"/>
          <p:nvPr/>
        </p:nvSpPr>
        <p:spPr>
          <a:xfrm>
            <a:off x="41903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22</a:t>
            </a:r>
          </a:p>
        </p:txBody>
      </p:sp>
      <p:sp>
        <p:nvSpPr>
          <p:cNvPr id="1039" name="TextBox 1038">
            <a:extLst>
              <a:ext uri="{FF2B5EF4-FFF2-40B4-BE49-F238E27FC236}">
                <a16:creationId xmlns:a16="http://schemas.microsoft.com/office/drawing/2014/main" id="{D66B1EE2-8C78-F4EC-064E-0FC2986AE6D8}"/>
              </a:ext>
            </a:extLst>
          </p:cNvPr>
          <p:cNvSpPr txBox="1"/>
          <p:nvPr/>
        </p:nvSpPr>
        <p:spPr>
          <a:xfrm>
            <a:off x="6717694" y="4864288"/>
            <a:ext cx="141064" cy="138499"/>
          </a:xfrm>
          <a:prstGeom prst="rect">
            <a:avLst/>
          </a:prstGeom>
          <a:noFill/>
        </p:spPr>
        <p:txBody>
          <a:bodyPr wrap="non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42</a:t>
            </a:r>
          </a:p>
        </p:txBody>
      </p:sp>
      <p:sp>
        <p:nvSpPr>
          <p:cNvPr id="1040" name="TextBox 1039">
            <a:extLst>
              <a:ext uri="{FF2B5EF4-FFF2-40B4-BE49-F238E27FC236}">
                <a16:creationId xmlns:a16="http://schemas.microsoft.com/office/drawing/2014/main" id="{6A4C4587-3FD2-B153-C680-4EFCF7C3497D}"/>
              </a:ext>
            </a:extLst>
          </p:cNvPr>
          <p:cNvSpPr txBox="1"/>
          <p:nvPr/>
        </p:nvSpPr>
        <p:spPr>
          <a:xfrm>
            <a:off x="1367571"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198</a:t>
            </a:r>
          </a:p>
          <a:p>
            <a:pPr algn="ctr">
              <a:lnSpc>
                <a:spcPct val="90000"/>
              </a:lnSpc>
            </a:pPr>
            <a:r>
              <a:rPr lang="en-GB" sz="900" dirty="0">
                <a:latin typeface="Arial" panose="020B0604020202020204" pitchFamily="34" charset="0"/>
                <a:ea typeface="Aileron" charset="0"/>
                <a:cs typeface="Arial" panose="020B0604020202020204" pitchFamily="34" charset="0"/>
              </a:rPr>
              <a:t>214</a:t>
            </a:r>
          </a:p>
        </p:txBody>
      </p:sp>
      <p:sp>
        <p:nvSpPr>
          <p:cNvPr id="1041" name="TextBox 1040">
            <a:extLst>
              <a:ext uri="{FF2B5EF4-FFF2-40B4-BE49-F238E27FC236}">
                <a16:creationId xmlns:a16="http://schemas.microsoft.com/office/drawing/2014/main" id="{1029CE4A-C77C-D38F-1E36-C6A0D9D16F4E}"/>
              </a:ext>
            </a:extLst>
          </p:cNvPr>
          <p:cNvSpPr txBox="1"/>
          <p:nvPr/>
        </p:nvSpPr>
        <p:spPr>
          <a:xfrm>
            <a:off x="1624746"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184</a:t>
            </a:r>
          </a:p>
          <a:p>
            <a:pPr algn="ctr">
              <a:lnSpc>
                <a:spcPct val="90000"/>
              </a:lnSpc>
            </a:pPr>
            <a:r>
              <a:rPr lang="en-GB" sz="900" dirty="0">
                <a:latin typeface="Arial" panose="020B0604020202020204" pitchFamily="34" charset="0"/>
                <a:ea typeface="Aileron" charset="0"/>
                <a:cs typeface="Arial" panose="020B0604020202020204" pitchFamily="34" charset="0"/>
              </a:rPr>
              <a:t>179</a:t>
            </a:r>
          </a:p>
        </p:txBody>
      </p:sp>
      <p:sp>
        <p:nvSpPr>
          <p:cNvPr id="1042" name="TextBox 1041">
            <a:extLst>
              <a:ext uri="{FF2B5EF4-FFF2-40B4-BE49-F238E27FC236}">
                <a16:creationId xmlns:a16="http://schemas.microsoft.com/office/drawing/2014/main" id="{C4907C0E-7EE2-8A60-9E7F-3DDEDCB46B46}"/>
              </a:ext>
            </a:extLst>
          </p:cNvPr>
          <p:cNvSpPr txBox="1"/>
          <p:nvPr/>
        </p:nvSpPr>
        <p:spPr>
          <a:xfrm>
            <a:off x="1881921"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170</a:t>
            </a:r>
          </a:p>
          <a:p>
            <a:pPr algn="ctr">
              <a:lnSpc>
                <a:spcPct val="90000"/>
              </a:lnSpc>
            </a:pPr>
            <a:r>
              <a:rPr lang="en-GB" sz="900" dirty="0">
                <a:latin typeface="Arial" panose="020B0604020202020204" pitchFamily="34" charset="0"/>
                <a:ea typeface="Aileron" charset="0"/>
                <a:cs typeface="Arial" panose="020B0604020202020204" pitchFamily="34" charset="0"/>
              </a:rPr>
              <a:t>162</a:t>
            </a:r>
          </a:p>
        </p:txBody>
      </p:sp>
      <p:sp>
        <p:nvSpPr>
          <p:cNvPr id="1043" name="TextBox 1042">
            <a:extLst>
              <a:ext uri="{FF2B5EF4-FFF2-40B4-BE49-F238E27FC236}">
                <a16:creationId xmlns:a16="http://schemas.microsoft.com/office/drawing/2014/main" id="{08234753-13DC-8D59-7FA2-625F37A214AD}"/>
              </a:ext>
            </a:extLst>
          </p:cNvPr>
          <p:cNvSpPr txBox="1"/>
          <p:nvPr/>
        </p:nvSpPr>
        <p:spPr>
          <a:xfrm>
            <a:off x="2132746"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152</a:t>
            </a:r>
          </a:p>
          <a:p>
            <a:pPr algn="ctr">
              <a:lnSpc>
                <a:spcPct val="90000"/>
              </a:lnSpc>
            </a:pPr>
            <a:r>
              <a:rPr lang="en-GB" sz="900" dirty="0">
                <a:latin typeface="Arial" panose="020B0604020202020204" pitchFamily="34" charset="0"/>
                <a:ea typeface="Aileron" charset="0"/>
                <a:cs typeface="Arial" panose="020B0604020202020204" pitchFamily="34" charset="0"/>
              </a:rPr>
              <a:t>143</a:t>
            </a:r>
          </a:p>
        </p:txBody>
      </p:sp>
      <p:sp>
        <p:nvSpPr>
          <p:cNvPr id="1044" name="TextBox 1043">
            <a:extLst>
              <a:ext uri="{FF2B5EF4-FFF2-40B4-BE49-F238E27FC236}">
                <a16:creationId xmlns:a16="http://schemas.microsoft.com/office/drawing/2014/main" id="{0F97F9DC-32D0-AE70-0C96-AB11FBADBD97}"/>
              </a:ext>
            </a:extLst>
          </p:cNvPr>
          <p:cNvSpPr txBox="1"/>
          <p:nvPr/>
        </p:nvSpPr>
        <p:spPr>
          <a:xfrm>
            <a:off x="2386746"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148</a:t>
            </a:r>
          </a:p>
          <a:p>
            <a:pPr algn="ctr">
              <a:lnSpc>
                <a:spcPct val="90000"/>
              </a:lnSpc>
            </a:pPr>
            <a:r>
              <a:rPr lang="en-GB" sz="900" dirty="0">
                <a:latin typeface="Arial" panose="020B0604020202020204" pitchFamily="34" charset="0"/>
                <a:ea typeface="Aileron" charset="0"/>
                <a:cs typeface="Arial" panose="020B0604020202020204" pitchFamily="34" charset="0"/>
              </a:rPr>
              <a:t>138</a:t>
            </a:r>
          </a:p>
        </p:txBody>
      </p:sp>
      <p:sp>
        <p:nvSpPr>
          <p:cNvPr id="1045" name="TextBox 1044">
            <a:extLst>
              <a:ext uri="{FF2B5EF4-FFF2-40B4-BE49-F238E27FC236}">
                <a16:creationId xmlns:a16="http://schemas.microsoft.com/office/drawing/2014/main" id="{C5D9F59C-27B6-5477-B99F-77D854A79165}"/>
              </a:ext>
            </a:extLst>
          </p:cNvPr>
          <p:cNvSpPr txBox="1"/>
          <p:nvPr/>
        </p:nvSpPr>
        <p:spPr>
          <a:xfrm>
            <a:off x="3942806"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91</a:t>
            </a:r>
          </a:p>
          <a:p>
            <a:pPr algn="ctr">
              <a:lnSpc>
                <a:spcPct val="90000"/>
              </a:lnSpc>
            </a:pPr>
            <a:r>
              <a:rPr lang="en-GB" sz="900" dirty="0">
                <a:latin typeface="Arial" panose="020B0604020202020204" pitchFamily="34" charset="0"/>
                <a:ea typeface="Aileron" charset="0"/>
                <a:cs typeface="Arial" panose="020B0604020202020204" pitchFamily="34" charset="0"/>
              </a:rPr>
              <a:t>71</a:t>
            </a:r>
          </a:p>
        </p:txBody>
      </p:sp>
      <p:sp>
        <p:nvSpPr>
          <p:cNvPr id="1046" name="TextBox 1045">
            <a:extLst>
              <a:ext uri="{FF2B5EF4-FFF2-40B4-BE49-F238E27FC236}">
                <a16:creationId xmlns:a16="http://schemas.microsoft.com/office/drawing/2014/main" id="{57FB168A-75F2-82DB-4003-C0A015448513}"/>
              </a:ext>
            </a:extLst>
          </p:cNvPr>
          <p:cNvSpPr txBox="1"/>
          <p:nvPr/>
        </p:nvSpPr>
        <p:spPr>
          <a:xfrm>
            <a:off x="3656746"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100</a:t>
            </a:r>
          </a:p>
          <a:p>
            <a:pPr algn="ctr">
              <a:lnSpc>
                <a:spcPct val="90000"/>
              </a:lnSpc>
            </a:pPr>
            <a:r>
              <a:rPr lang="en-GB" sz="900" dirty="0">
                <a:latin typeface="Arial" panose="020B0604020202020204" pitchFamily="34" charset="0"/>
                <a:ea typeface="Aileron" charset="0"/>
                <a:cs typeface="Arial" panose="020B0604020202020204" pitchFamily="34" charset="0"/>
              </a:rPr>
              <a:t>78</a:t>
            </a:r>
          </a:p>
        </p:txBody>
      </p:sp>
      <p:sp>
        <p:nvSpPr>
          <p:cNvPr id="1047" name="TextBox 1046">
            <a:extLst>
              <a:ext uri="{FF2B5EF4-FFF2-40B4-BE49-F238E27FC236}">
                <a16:creationId xmlns:a16="http://schemas.microsoft.com/office/drawing/2014/main" id="{147C9415-DA32-637C-CD4C-D1826A6BDE89}"/>
              </a:ext>
            </a:extLst>
          </p:cNvPr>
          <p:cNvSpPr txBox="1"/>
          <p:nvPr/>
        </p:nvSpPr>
        <p:spPr>
          <a:xfrm>
            <a:off x="3398504"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104</a:t>
            </a:r>
          </a:p>
          <a:p>
            <a:pPr algn="ctr">
              <a:lnSpc>
                <a:spcPct val="90000"/>
              </a:lnSpc>
            </a:pPr>
            <a:r>
              <a:rPr lang="en-GB" sz="900" dirty="0">
                <a:latin typeface="Arial" panose="020B0604020202020204" pitchFamily="34" charset="0"/>
                <a:ea typeface="Aileron" charset="0"/>
                <a:cs typeface="Arial" panose="020B0604020202020204" pitchFamily="34" charset="0"/>
              </a:rPr>
              <a:t>95</a:t>
            </a:r>
          </a:p>
        </p:txBody>
      </p:sp>
      <p:sp>
        <p:nvSpPr>
          <p:cNvPr id="1048" name="TextBox 1047">
            <a:extLst>
              <a:ext uri="{FF2B5EF4-FFF2-40B4-BE49-F238E27FC236}">
                <a16:creationId xmlns:a16="http://schemas.microsoft.com/office/drawing/2014/main" id="{BC93DE6A-19D3-C94A-C4BE-215748FA63AD}"/>
              </a:ext>
            </a:extLst>
          </p:cNvPr>
          <p:cNvSpPr txBox="1"/>
          <p:nvPr/>
        </p:nvSpPr>
        <p:spPr>
          <a:xfrm>
            <a:off x="3133081"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109</a:t>
            </a:r>
          </a:p>
          <a:p>
            <a:pPr algn="ctr">
              <a:lnSpc>
                <a:spcPct val="90000"/>
              </a:lnSpc>
            </a:pPr>
            <a:r>
              <a:rPr lang="en-GB" sz="900" dirty="0">
                <a:latin typeface="Arial" panose="020B0604020202020204" pitchFamily="34" charset="0"/>
                <a:ea typeface="Aileron" charset="0"/>
                <a:cs typeface="Arial" panose="020B0604020202020204" pitchFamily="34" charset="0"/>
              </a:rPr>
              <a:t>100</a:t>
            </a:r>
          </a:p>
        </p:txBody>
      </p:sp>
      <p:sp>
        <p:nvSpPr>
          <p:cNvPr id="1049" name="TextBox 1048">
            <a:extLst>
              <a:ext uri="{FF2B5EF4-FFF2-40B4-BE49-F238E27FC236}">
                <a16:creationId xmlns:a16="http://schemas.microsoft.com/office/drawing/2014/main" id="{253AB701-F58A-884E-C927-50692C3391FE}"/>
              </a:ext>
            </a:extLst>
          </p:cNvPr>
          <p:cNvSpPr txBox="1"/>
          <p:nvPr/>
        </p:nvSpPr>
        <p:spPr>
          <a:xfrm>
            <a:off x="2899819"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119</a:t>
            </a:r>
          </a:p>
          <a:p>
            <a:pPr algn="ctr">
              <a:lnSpc>
                <a:spcPct val="90000"/>
              </a:lnSpc>
            </a:pPr>
            <a:r>
              <a:rPr lang="en-GB" sz="900" dirty="0">
                <a:latin typeface="Arial" panose="020B0604020202020204" pitchFamily="34" charset="0"/>
                <a:ea typeface="Aileron" charset="0"/>
                <a:cs typeface="Arial" panose="020B0604020202020204" pitchFamily="34" charset="0"/>
              </a:rPr>
              <a:t>107</a:t>
            </a:r>
          </a:p>
        </p:txBody>
      </p:sp>
      <p:sp>
        <p:nvSpPr>
          <p:cNvPr id="1050" name="TextBox 1049">
            <a:extLst>
              <a:ext uri="{FF2B5EF4-FFF2-40B4-BE49-F238E27FC236}">
                <a16:creationId xmlns:a16="http://schemas.microsoft.com/office/drawing/2014/main" id="{59D4E245-75C2-B81E-3D0B-C00431321C3C}"/>
              </a:ext>
            </a:extLst>
          </p:cNvPr>
          <p:cNvSpPr txBox="1"/>
          <p:nvPr/>
        </p:nvSpPr>
        <p:spPr>
          <a:xfrm>
            <a:off x="2635424" y="5348219"/>
            <a:ext cx="19236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132</a:t>
            </a:r>
          </a:p>
          <a:p>
            <a:pPr algn="ctr">
              <a:lnSpc>
                <a:spcPct val="90000"/>
              </a:lnSpc>
            </a:pPr>
            <a:r>
              <a:rPr lang="en-GB" sz="900" dirty="0">
                <a:latin typeface="Arial" panose="020B0604020202020204" pitchFamily="34" charset="0"/>
                <a:ea typeface="Aileron" charset="0"/>
                <a:cs typeface="Arial" panose="020B0604020202020204" pitchFamily="34" charset="0"/>
              </a:rPr>
              <a:t>123</a:t>
            </a:r>
          </a:p>
        </p:txBody>
      </p:sp>
      <p:sp>
        <p:nvSpPr>
          <p:cNvPr id="1051" name="TextBox 1050">
            <a:extLst>
              <a:ext uri="{FF2B5EF4-FFF2-40B4-BE49-F238E27FC236}">
                <a16:creationId xmlns:a16="http://schemas.microsoft.com/office/drawing/2014/main" id="{A2EAB136-5C30-0E99-E2BA-709E4FC17D0E}"/>
              </a:ext>
            </a:extLst>
          </p:cNvPr>
          <p:cNvSpPr txBox="1"/>
          <p:nvPr/>
        </p:nvSpPr>
        <p:spPr>
          <a:xfrm>
            <a:off x="6514866" y="5348219"/>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a:t>
            </a:r>
          </a:p>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052" name="TextBox 1051">
            <a:extLst>
              <a:ext uri="{FF2B5EF4-FFF2-40B4-BE49-F238E27FC236}">
                <a16:creationId xmlns:a16="http://schemas.microsoft.com/office/drawing/2014/main" id="{FF41BA1C-6352-3C2C-8E3A-6148A99FCDA1}"/>
              </a:ext>
            </a:extLst>
          </p:cNvPr>
          <p:cNvSpPr txBox="1"/>
          <p:nvPr/>
        </p:nvSpPr>
        <p:spPr>
          <a:xfrm>
            <a:off x="6257691" y="5348219"/>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053" name="TextBox 1052">
            <a:extLst>
              <a:ext uri="{FF2B5EF4-FFF2-40B4-BE49-F238E27FC236}">
                <a16:creationId xmlns:a16="http://schemas.microsoft.com/office/drawing/2014/main" id="{8D318FA7-8DD9-B72D-962E-5F4BEC893051}"/>
              </a:ext>
            </a:extLst>
          </p:cNvPr>
          <p:cNvSpPr txBox="1"/>
          <p:nvPr/>
        </p:nvSpPr>
        <p:spPr>
          <a:xfrm>
            <a:off x="6000516" y="5348219"/>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a:p>
            <a:pPr algn="ctr">
              <a:lnSpc>
                <a:spcPct val="90000"/>
              </a:lnSpc>
            </a:pPr>
            <a:r>
              <a:rPr lang="en-GB" sz="900" dirty="0">
                <a:latin typeface="Arial" panose="020B0604020202020204" pitchFamily="34" charset="0"/>
                <a:ea typeface="Aileron" charset="0"/>
                <a:cs typeface="Arial" panose="020B0604020202020204" pitchFamily="34" charset="0"/>
              </a:rPr>
              <a:t>1</a:t>
            </a:r>
          </a:p>
        </p:txBody>
      </p:sp>
      <p:sp>
        <p:nvSpPr>
          <p:cNvPr id="1054" name="TextBox 1053">
            <a:extLst>
              <a:ext uri="{FF2B5EF4-FFF2-40B4-BE49-F238E27FC236}">
                <a16:creationId xmlns:a16="http://schemas.microsoft.com/office/drawing/2014/main" id="{7F527DFF-40E7-8E74-C445-C63320D4B7FF}"/>
              </a:ext>
            </a:extLst>
          </p:cNvPr>
          <p:cNvSpPr txBox="1"/>
          <p:nvPr/>
        </p:nvSpPr>
        <p:spPr>
          <a:xfrm>
            <a:off x="5752866" y="5348219"/>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7</a:t>
            </a:r>
          </a:p>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1055" name="TextBox 1054">
            <a:extLst>
              <a:ext uri="{FF2B5EF4-FFF2-40B4-BE49-F238E27FC236}">
                <a16:creationId xmlns:a16="http://schemas.microsoft.com/office/drawing/2014/main" id="{2716EA01-2247-ACDD-F430-5A7275E0C658}"/>
              </a:ext>
            </a:extLst>
          </p:cNvPr>
          <p:cNvSpPr txBox="1"/>
          <p:nvPr/>
        </p:nvSpPr>
        <p:spPr>
          <a:xfrm>
            <a:off x="5466806"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1056" name="TextBox 1055">
            <a:extLst>
              <a:ext uri="{FF2B5EF4-FFF2-40B4-BE49-F238E27FC236}">
                <a16:creationId xmlns:a16="http://schemas.microsoft.com/office/drawing/2014/main" id="{CD674D2A-7BB0-6BB1-941E-9FA8DDC3D1A0}"/>
              </a:ext>
            </a:extLst>
          </p:cNvPr>
          <p:cNvSpPr txBox="1"/>
          <p:nvPr/>
        </p:nvSpPr>
        <p:spPr>
          <a:xfrm>
            <a:off x="5209631"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1057" name="TextBox 1056">
            <a:extLst>
              <a:ext uri="{FF2B5EF4-FFF2-40B4-BE49-F238E27FC236}">
                <a16:creationId xmlns:a16="http://schemas.microsoft.com/office/drawing/2014/main" id="{3FE405CC-06A9-D0FE-4FCE-3A792BE43212}"/>
              </a:ext>
            </a:extLst>
          </p:cNvPr>
          <p:cNvSpPr txBox="1"/>
          <p:nvPr/>
        </p:nvSpPr>
        <p:spPr>
          <a:xfrm>
            <a:off x="4958806"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31</a:t>
            </a:r>
          </a:p>
          <a:p>
            <a:pPr algn="ctr">
              <a:lnSpc>
                <a:spcPct val="90000"/>
              </a:lnSpc>
            </a:pPr>
            <a:r>
              <a:rPr lang="en-GB" sz="900" dirty="0">
                <a:latin typeface="Arial" panose="020B0604020202020204" pitchFamily="34" charset="0"/>
                <a:ea typeface="Aileron" charset="0"/>
                <a:cs typeface="Arial" panose="020B0604020202020204" pitchFamily="34" charset="0"/>
              </a:rPr>
              <a:t>23</a:t>
            </a:r>
          </a:p>
        </p:txBody>
      </p:sp>
      <p:sp>
        <p:nvSpPr>
          <p:cNvPr id="1058" name="TextBox 1057">
            <a:extLst>
              <a:ext uri="{FF2B5EF4-FFF2-40B4-BE49-F238E27FC236}">
                <a16:creationId xmlns:a16="http://schemas.microsoft.com/office/drawing/2014/main" id="{2C75B701-AEB7-CAC5-DEB0-7E69340D2BD3}"/>
              </a:ext>
            </a:extLst>
          </p:cNvPr>
          <p:cNvSpPr txBox="1"/>
          <p:nvPr/>
        </p:nvSpPr>
        <p:spPr>
          <a:xfrm>
            <a:off x="4701631"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43</a:t>
            </a:r>
          </a:p>
          <a:p>
            <a:pPr algn="ctr">
              <a:lnSpc>
                <a:spcPct val="90000"/>
              </a:lnSpc>
            </a:pPr>
            <a:r>
              <a:rPr lang="en-GB" sz="900" dirty="0">
                <a:latin typeface="Arial" panose="020B0604020202020204" pitchFamily="34" charset="0"/>
                <a:ea typeface="Aileron" charset="0"/>
                <a:cs typeface="Arial" panose="020B0604020202020204" pitchFamily="34" charset="0"/>
              </a:rPr>
              <a:t>34</a:t>
            </a:r>
          </a:p>
        </p:txBody>
      </p:sp>
      <p:sp>
        <p:nvSpPr>
          <p:cNvPr id="1059" name="TextBox 1058">
            <a:extLst>
              <a:ext uri="{FF2B5EF4-FFF2-40B4-BE49-F238E27FC236}">
                <a16:creationId xmlns:a16="http://schemas.microsoft.com/office/drawing/2014/main" id="{564F7D26-883F-0ED4-CEB3-8CCA07FA72F7}"/>
              </a:ext>
            </a:extLst>
          </p:cNvPr>
          <p:cNvSpPr txBox="1"/>
          <p:nvPr/>
        </p:nvSpPr>
        <p:spPr>
          <a:xfrm>
            <a:off x="4450806"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63</a:t>
            </a:r>
          </a:p>
          <a:p>
            <a:pPr algn="ctr">
              <a:lnSpc>
                <a:spcPct val="90000"/>
              </a:lnSpc>
            </a:pPr>
            <a:r>
              <a:rPr lang="en-GB" sz="900" dirty="0">
                <a:latin typeface="Arial" panose="020B0604020202020204" pitchFamily="34" charset="0"/>
                <a:ea typeface="Aileron" charset="0"/>
                <a:cs typeface="Arial" panose="020B0604020202020204" pitchFamily="34" charset="0"/>
              </a:rPr>
              <a:t>50</a:t>
            </a:r>
          </a:p>
        </p:txBody>
      </p:sp>
      <p:sp>
        <p:nvSpPr>
          <p:cNvPr id="1060" name="TextBox 1059">
            <a:extLst>
              <a:ext uri="{FF2B5EF4-FFF2-40B4-BE49-F238E27FC236}">
                <a16:creationId xmlns:a16="http://schemas.microsoft.com/office/drawing/2014/main" id="{0F782DC9-8095-D5C6-4FEE-3BC413A112F4}"/>
              </a:ext>
            </a:extLst>
          </p:cNvPr>
          <p:cNvSpPr txBox="1"/>
          <p:nvPr/>
        </p:nvSpPr>
        <p:spPr>
          <a:xfrm>
            <a:off x="4196806" y="5348219"/>
            <a:ext cx="12824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83</a:t>
            </a:r>
          </a:p>
          <a:p>
            <a:pPr algn="ctr">
              <a:lnSpc>
                <a:spcPct val="90000"/>
              </a:lnSpc>
            </a:pPr>
            <a:r>
              <a:rPr lang="en-GB" sz="900" dirty="0">
                <a:latin typeface="Arial" panose="020B0604020202020204" pitchFamily="34" charset="0"/>
                <a:ea typeface="Aileron" charset="0"/>
                <a:cs typeface="Arial" panose="020B0604020202020204" pitchFamily="34" charset="0"/>
              </a:rPr>
              <a:t>65</a:t>
            </a:r>
          </a:p>
        </p:txBody>
      </p:sp>
      <p:sp>
        <p:nvSpPr>
          <p:cNvPr id="1061" name="TextBox 1060">
            <a:extLst>
              <a:ext uri="{FF2B5EF4-FFF2-40B4-BE49-F238E27FC236}">
                <a16:creationId xmlns:a16="http://schemas.microsoft.com/office/drawing/2014/main" id="{0D799DAB-F408-1923-3F21-C8BFF01F4E60}"/>
              </a:ext>
            </a:extLst>
          </p:cNvPr>
          <p:cNvSpPr txBox="1"/>
          <p:nvPr/>
        </p:nvSpPr>
        <p:spPr>
          <a:xfrm>
            <a:off x="6756166" y="5348219"/>
            <a:ext cx="64120" cy="24929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1064" name="Segnaposto testo 81">
            <a:extLst>
              <a:ext uri="{FF2B5EF4-FFF2-40B4-BE49-F238E27FC236}">
                <a16:creationId xmlns:a16="http://schemas.microsoft.com/office/drawing/2014/main" id="{D271D102-FD8C-4B93-111F-D4F4E31F6DF7}"/>
              </a:ext>
            </a:extLst>
          </p:cNvPr>
          <p:cNvSpPr txBox="1">
            <a:spLocks/>
          </p:cNvSpPr>
          <p:nvPr/>
        </p:nvSpPr>
        <p:spPr>
          <a:xfrm>
            <a:off x="619201" y="5791973"/>
            <a:ext cx="11225946" cy="183249"/>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chemeClr val="tx1"/>
                </a:solidFill>
                <a:effectLst/>
                <a:uLnTx/>
                <a:uFillTx/>
                <a:latin typeface="Arial" panose="020B0604020202020204"/>
                <a:ea typeface="+mn-ea"/>
                <a:cs typeface="Arial Narrow"/>
              </a:rPr>
              <a:t>Exploratory endpoint analysis based on HRR gene alteration status derived from the clinical database (unstratified analysis)</a:t>
            </a:r>
            <a:endParaRPr kumimoji="0" lang="en-GB" sz="1100" b="0" i="0" u="none" strike="noStrike" kern="1200" cap="none" spc="0" normalizeH="0" baseline="0" dirty="0">
              <a:ln>
                <a:noFill/>
              </a:ln>
              <a:solidFill>
                <a:schemeClr val="tx1"/>
              </a:solidFill>
              <a:effectLst/>
              <a:uLnTx/>
              <a:uFillTx/>
              <a:latin typeface="Arial" panose="020B0604020202020204"/>
              <a:ea typeface="+mn-ea"/>
              <a:cs typeface="Arial Narrow"/>
            </a:endParaRPr>
          </a:p>
        </p:txBody>
      </p:sp>
      <p:sp>
        <p:nvSpPr>
          <p:cNvPr id="1065" name="Slide Number Placeholder 1064">
            <a:extLst>
              <a:ext uri="{FF2B5EF4-FFF2-40B4-BE49-F238E27FC236}">
                <a16:creationId xmlns:a16="http://schemas.microsoft.com/office/drawing/2014/main" id="{C768883F-C5CE-C7ED-D8DE-DD8EF4C9ABD3}"/>
              </a:ext>
            </a:extLst>
          </p:cNvPr>
          <p:cNvSpPr>
            <a:spLocks noGrp="1"/>
          </p:cNvSpPr>
          <p:nvPr>
            <p:ph type="sldNum" sz="quarter" idx="4"/>
          </p:nvPr>
        </p:nvSpPr>
        <p:spPr/>
        <p:txBody>
          <a:bodyPr/>
          <a:lstStyle/>
          <a:p>
            <a:fld id="{FCE43C0F-8A7B-3A4B-9DB5-B3472E36E833}" type="slidenum">
              <a:rPr lang="en-GB" smtClean="0"/>
              <a:pPr/>
              <a:t>29</a:t>
            </a:fld>
            <a:endParaRPr lang="en-GB" dirty="0"/>
          </a:p>
        </p:txBody>
      </p:sp>
      <p:pic>
        <p:nvPicPr>
          <p:cNvPr id="1067" name="Picture 1066" descr="A picture containing screenshot, line&#10;&#10;Description automatically generated">
            <a:extLst>
              <a:ext uri="{FF2B5EF4-FFF2-40B4-BE49-F238E27FC236}">
                <a16:creationId xmlns:a16="http://schemas.microsoft.com/office/drawing/2014/main" id="{C39F63A3-D501-4E2D-683D-0C40092E32DC}"/>
              </a:ext>
            </a:extLst>
          </p:cNvPr>
          <p:cNvPicPr>
            <a:picLocks noChangeAspect="1"/>
          </p:cNvPicPr>
          <p:nvPr/>
        </p:nvPicPr>
        <p:blipFill>
          <a:blip r:embed="rId2"/>
          <a:stretch>
            <a:fillRect/>
          </a:stretch>
        </p:blipFill>
        <p:spPr>
          <a:xfrm>
            <a:off x="1422166" y="2091016"/>
            <a:ext cx="5334000" cy="1524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610F8C-B2D7-F145-B932-461A30393063}"/>
              </a:ext>
            </a:extLst>
          </p:cNvPr>
          <p:cNvSpPr>
            <a:spLocks noGrp="1"/>
          </p:cNvSpPr>
          <p:nvPr>
            <p:ph sz="quarter" idx="12"/>
          </p:nvPr>
        </p:nvSpPr>
        <p:spPr/>
        <p:txBody>
          <a:bodyPr/>
          <a:lstStyle/>
          <a:p>
            <a:pPr marL="457200" indent="-457200">
              <a:buFont typeface="+mj-lt"/>
              <a:buAutoNum type="arabicPeriod"/>
            </a:pPr>
            <a:r>
              <a:rPr lang="en-GB" dirty="0"/>
              <a:t>Recognise the </a:t>
            </a:r>
            <a:r>
              <a:rPr lang="en-GB" b="1" dirty="0">
                <a:solidFill>
                  <a:schemeClr val="accent1"/>
                </a:solidFill>
              </a:rPr>
              <a:t>efficacy and safety </a:t>
            </a:r>
            <a:r>
              <a:rPr lang="en-GB" dirty="0"/>
              <a:t>profiles of PARP inhibitors, know their differences and understand their place in the treatment landscape for patients with mCRPC</a:t>
            </a:r>
          </a:p>
          <a:p>
            <a:pPr marL="457200" indent="-457200">
              <a:buFont typeface="+mj-lt"/>
              <a:buAutoNum type="arabicPeriod"/>
            </a:pPr>
            <a:r>
              <a:rPr lang="en-GB" dirty="0"/>
              <a:t>Understand the </a:t>
            </a:r>
            <a:r>
              <a:rPr lang="en-GB" b="1" dirty="0">
                <a:solidFill>
                  <a:schemeClr val="accent1"/>
                </a:solidFill>
              </a:rPr>
              <a:t>data of combination studies </a:t>
            </a:r>
            <a:r>
              <a:rPr lang="en-GB" dirty="0"/>
              <a:t>with PARP inhibitors and novel hormonal agents (NHAs) in mCRPC, the </a:t>
            </a:r>
            <a:r>
              <a:rPr lang="en-GB" b="1" dirty="0">
                <a:solidFill>
                  <a:schemeClr val="accent1"/>
                </a:solidFill>
              </a:rPr>
              <a:t>rationale </a:t>
            </a:r>
            <a:r>
              <a:rPr lang="en-GB" dirty="0"/>
              <a:t>&amp; </a:t>
            </a:r>
            <a:r>
              <a:rPr lang="en-GB" b="1" dirty="0">
                <a:solidFill>
                  <a:schemeClr val="accent1"/>
                </a:solidFill>
              </a:rPr>
              <a:t>MoA</a:t>
            </a:r>
            <a:r>
              <a:rPr lang="en-GB" dirty="0"/>
              <a:t> of the combination, its appropriate implementation and impact on clinical practice</a:t>
            </a:r>
          </a:p>
          <a:p>
            <a:pPr marL="457200" indent="-457200">
              <a:buFont typeface="+mj-lt"/>
              <a:buAutoNum type="arabicPeriod"/>
            </a:pPr>
            <a:r>
              <a:rPr lang="en-GB" dirty="0"/>
              <a:t>Understand the </a:t>
            </a:r>
            <a:r>
              <a:rPr lang="en-GB" b="1" dirty="0">
                <a:solidFill>
                  <a:schemeClr val="accent1"/>
                </a:solidFill>
              </a:rPr>
              <a:t>role of testing</a:t>
            </a:r>
            <a:r>
              <a:rPr lang="en-GB" dirty="0"/>
              <a:t> for assessment of HRRm status and subsequent decision making for treatment with PARP inhibitors in combination with NHAs</a:t>
            </a:r>
          </a:p>
          <a:p>
            <a:endParaRPr lang="en-GB" dirty="0"/>
          </a:p>
        </p:txBody>
      </p:sp>
      <p:sp>
        <p:nvSpPr>
          <p:cNvPr id="3" name="Title 2">
            <a:extLst>
              <a:ext uri="{FF2B5EF4-FFF2-40B4-BE49-F238E27FC236}">
                <a16:creationId xmlns:a16="http://schemas.microsoft.com/office/drawing/2014/main" id="{4EA65A10-1011-5D49-AB5C-6B6CC0E03FE3}"/>
              </a:ext>
            </a:extLst>
          </p:cNvPr>
          <p:cNvSpPr>
            <a:spLocks noGrp="1"/>
          </p:cNvSpPr>
          <p:nvPr>
            <p:ph type="title"/>
          </p:nvPr>
        </p:nvSpPr>
        <p:spPr/>
        <p:txBody>
          <a:bodyPr/>
          <a:lstStyle/>
          <a:p>
            <a:r>
              <a:rPr lang="en-GB" dirty="0"/>
              <a:t>Educational objectives</a:t>
            </a:r>
          </a:p>
        </p:txBody>
      </p:sp>
      <p:sp>
        <p:nvSpPr>
          <p:cNvPr id="9" name="Content Placeholder 8">
            <a:extLst>
              <a:ext uri="{FF2B5EF4-FFF2-40B4-BE49-F238E27FC236}">
                <a16:creationId xmlns:a16="http://schemas.microsoft.com/office/drawing/2014/main" id="{F4C6C491-7FB0-3565-E23D-D002FDD0DFC9}"/>
              </a:ext>
            </a:extLst>
          </p:cNvPr>
          <p:cNvSpPr>
            <a:spLocks noGrp="1"/>
          </p:cNvSpPr>
          <p:nvPr>
            <p:ph sz="quarter" idx="15"/>
          </p:nvPr>
        </p:nvSpPr>
        <p:spPr/>
        <p:txBody>
          <a:bodyPr/>
          <a:lstStyle/>
          <a:p>
            <a:r>
              <a:rPr lang="en-GB" dirty="0"/>
              <a:t>HRRm, homologous recombination repair mutation; mCRPC, metastatic castration-resistant prostate cancer; MoA, mechanism of action; </a:t>
            </a:r>
            <a:br>
              <a:rPr lang="en-GB" dirty="0"/>
            </a:br>
            <a:r>
              <a:rPr lang="en-GB" dirty="0"/>
              <a:t>PARP, poly-ADP ribose polymerase</a:t>
            </a:r>
          </a:p>
        </p:txBody>
      </p:sp>
      <p:sp>
        <p:nvSpPr>
          <p:cNvPr id="5" name="Slide Number Placeholder 4">
            <a:extLst>
              <a:ext uri="{FF2B5EF4-FFF2-40B4-BE49-F238E27FC236}">
                <a16:creationId xmlns:a16="http://schemas.microsoft.com/office/drawing/2014/main" id="{0A6D2E45-5C08-BB46-AAF3-D887059DFD20}"/>
              </a:ext>
            </a:extLst>
          </p:cNvPr>
          <p:cNvSpPr>
            <a:spLocks noGrp="1"/>
          </p:cNvSpPr>
          <p:nvPr>
            <p:ph type="sldNum" sz="quarter" idx="4"/>
          </p:nvPr>
        </p:nvSpPr>
        <p:spPr/>
        <p:txBody>
          <a:bodyPr/>
          <a:lstStyle/>
          <a:p>
            <a:pPr lvl="0"/>
            <a:fld id="{FCE43C0F-8A7B-3A4B-9DB5-B3472E36E833}" type="slidenum">
              <a:rPr lang="en-GB" smtClean="0"/>
              <a:pPr lvl="0"/>
              <a:t>3</a:t>
            </a:fld>
            <a:endParaRPr lang="en-GB" dirty="0"/>
          </a:p>
        </p:txBody>
      </p:sp>
    </p:spTree>
    <p:extLst>
      <p:ext uri="{BB962C8B-B14F-4D97-AF65-F5344CB8AC3E}">
        <p14:creationId xmlns:p14="http://schemas.microsoft.com/office/powerpoint/2010/main" val="422148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Talapro-2: Most common all-cause teae</a:t>
            </a:r>
            <a:r>
              <a:rPr lang="en-GB" cap="none" dirty="0"/>
              <a:t>s</a:t>
            </a:r>
            <a:endParaRPr lang="en-GB" dirty="0"/>
          </a:p>
        </p:txBody>
      </p:sp>
      <p:sp>
        <p:nvSpPr>
          <p:cNvPr id="7" name="Content Placeholder 6">
            <a:extLst>
              <a:ext uri="{FF2B5EF4-FFF2-40B4-BE49-F238E27FC236}">
                <a16:creationId xmlns:a16="http://schemas.microsoft.com/office/drawing/2014/main" id="{3705145E-6BDE-2F97-76F6-27DD4BCAAD55}"/>
              </a:ext>
            </a:extLst>
          </p:cNvPr>
          <p:cNvSpPr>
            <a:spLocks noGrp="1"/>
          </p:cNvSpPr>
          <p:nvPr>
            <p:ph sz="quarter" idx="15"/>
          </p:nvPr>
        </p:nvSpPr>
        <p:spPr/>
        <p:txBody>
          <a:bodyPr/>
          <a:lstStyle/>
          <a:p>
            <a:r>
              <a:rPr lang="en-GB" dirty="0"/>
              <a:t>TEAEs, treatment emergent adverse events</a:t>
            </a:r>
          </a:p>
          <a:p>
            <a:r>
              <a:rPr lang="en-GB" dirty="0"/>
              <a:t>Agarwal A, et al. </a:t>
            </a:r>
            <a:r>
              <a:rPr lang="it-IT" dirty="0"/>
              <a:t>J Clin Oncol 41, 2023 (suppl 6; abstr LBA17) (ASCO GU 2023 oral presentation)</a:t>
            </a:r>
          </a:p>
        </p:txBody>
      </p:sp>
      <p:sp>
        <p:nvSpPr>
          <p:cNvPr id="5" name="Slide Number Placeholder 4">
            <a:extLst>
              <a:ext uri="{FF2B5EF4-FFF2-40B4-BE49-F238E27FC236}">
                <a16:creationId xmlns:a16="http://schemas.microsoft.com/office/drawing/2014/main" id="{A4E9BC2E-D74A-5900-450B-436756D16EC9}"/>
              </a:ext>
            </a:extLst>
          </p:cNvPr>
          <p:cNvSpPr>
            <a:spLocks noGrp="1"/>
          </p:cNvSpPr>
          <p:nvPr>
            <p:ph type="sldNum" sz="quarter" idx="4"/>
          </p:nvPr>
        </p:nvSpPr>
        <p:spPr/>
        <p:txBody>
          <a:bodyPr/>
          <a:lstStyle/>
          <a:p>
            <a:fld id="{7ADE861D-9CBA-455D-ADE6-C9707D229674}" type="slidenum">
              <a:rPr lang="en-GB" smtClean="0"/>
              <a:pPr/>
              <a:t>30</a:t>
            </a:fld>
            <a:endParaRPr lang="en-GB" dirty="0"/>
          </a:p>
        </p:txBody>
      </p:sp>
      <p:sp>
        <p:nvSpPr>
          <p:cNvPr id="12" name="Rounded Rectangle 14">
            <a:extLst>
              <a:ext uri="{FF2B5EF4-FFF2-40B4-BE49-F238E27FC236}">
                <a16:creationId xmlns:a16="http://schemas.microsoft.com/office/drawing/2014/main" id="{48352A60-A431-543A-B7B1-E5A4D09A9CE8}"/>
              </a:ext>
            </a:extLst>
          </p:cNvPr>
          <p:cNvSpPr/>
          <p:nvPr/>
        </p:nvSpPr>
        <p:spPr>
          <a:xfrm>
            <a:off x="8682179" y="1368171"/>
            <a:ext cx="2968228" cy="4198241"/>
          </a:xfrm>
          <a:prstGeom prst="roundRect">
            <a:avLst>
              <a:gd name="adj" fmla="val 4640"/>
            </a:avLst>
          </a:prstGeom>
          <a:solidFill>
            <a:schemeClr val="accent6"/>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0" marR="0" lvl="0" indent="0" algn="l" defTabSz="457200" rtl="0" eaLnBrk="1" fontAlgn="auto" latinLnBrk="0" hangingPunct="1">
              <a:lnSpc>
                <a:spcPct val="100000"/>
              </a:lnSpc>
              <a:spcBef>
                <a:spcPts val="0"/>
              </a:spcBef>
              <a:spcAft>
                <a:spcPts val="300"/>
              </a:spcAft>
              <a:buClr>
                <a:srgbClr val="03C74F"/>
              </a:buClr>
              <a:buSzTx/>
              <a:buFontTx/>
              <a:buNone/>
              <a:tabLst/>
              <a:defRPr/>
            </a:pPr>
            <a:r>
              <a:rPr kumimoji="0" lang="en-GB" sz="1300" b="1"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In the talazoparib arm:</a:t>
            </a:r>
          </a:p>
          <a:p>
            <a:pPr marL="180975" marR="0" lvl="0" indent="-180975" algn="l" defTabSz="457200" rtl="0" eaLnBrk="1" fontAlgn="auto" latinLnBrk="0" hangingPunct="1">
              <a:lnSpc>
                <a:spcPct val="100000"/>
              </a:lnSpc>
              <a:spcBef>
                <a:spcPts val="0"/>
              </a:spcBef>
              <a:spcAft>
                <a:spcPts val="300"/>
              </a:spcAft>
              <a:buClr>
                <a:srgbClr val="FFFFFF"/>
              </a:buClr>
              <a:buSzTx/>
              <a:buFont typeface="Arial" panose="020B0604020202020204" pitchFamily="34" charset="0"/>
              <a:buChar char="•"/>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Most common TEAEs leading to a dose reduction of talazoparib were:</a:t>
            </a:r>
          </a:p>
          <a:p>
            <a:pPr marL="447675" lvl="1" indent="-223838">
              <a:buClr>
                <a:srgbClr val="FFFFFF"/>
              </a:buClr>
              <a:buFont typeface="System Font Regular"/>
              <a:buChar char="–"/>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Anae</a:t>
            </a:r>
            <a:r>
              <a:rPr lang="en-GB" sz="1300" dirty="0">
                <a:solidFill>
                  <a:srgbClr val="FFFFFF"/>
                </a:solidFill>
                <a:latin typeface="Arial" panose="020B0604020202020204" pitchFamily="34" charset="0"/>
                <a:ea typeface="ＭＳ Ｐゴシック" charset="-128"/>
                <a:cs typeface="Arial" panose="020B0604020202020204" pitchFamily="34" charset="0"/>
              </a:rPr>
              <a:t>mia (43.2%)</a:t>
            </a:r>
          </a:p>
          <a:p>
            <a:pPr marL="447675" lvl="1" indent="-223838">
              <a:buClr>
                <a:srgbClr val="FFFFFF"/>
              </a:buClr>
              <a:buFont typeface="System Font Regular"/>
              <a:buChar char="–"/>
              <a:defRPr/>
            </a:pPr>
            <a:r>
              <a:rPr lang="en-GB" sz="1300" dirty="0">
                <a:solidFill>
                  <a:srgbClr val="FFFFFF"/>
                </a:solidFill>
                <a:latin typeface="Arial" panose="020B0604020202020204" pitchFamily="34" charset="0"/>
                <a:ea typeface="ＭＳ Ｐゴシック" charset="-128"/>
                <a:cs typeface="Arial" panose="020B0604020202020204" pitchFamily="34" charset="0"/>
              </a:rPr>
              <a:t>Neutropenia (15.1%)</a:t>
            </a:r>
          </a:p>
          <a:p>
            <a:pPr marL="447675" lvl="1" indent="-223838">
              <a:buClr>
                <a:srgbClr val="FFFFFF"/>
              </a:buClr>
              <a:buFont typeface="System Font Regular"/>
              <a:buChar char="–"/>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Thrombocytopenia (5.5%)</a:t>
            </a:r>
            <a:b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br>
            <a:endParaRPr kumimoji="0" lang="en-GB" sz="6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174625" marR="0" lvl="0" indent="-174625" algn="l" defTabSz="457200" rtl="0" eaLnBrk="1" fontAlgn="auto" latinLnBrk="0" hangingPunct="1">
              <a:lnSpc>
                <a:spcPct val="100000"/>
              </a:lnSpc>
              <a:spcBef>
                <a:spcPts val="0"/>
              </a:spcBef>
              <a:spcAft>
                <a:spcPts val="90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49.0% had grade 1-2 anaemia at baseline </a:t>
            </a:r>
          </a:p>
          <a:p>
            <a:pPr marL="174625" marR="0" lvl="0" indent="-174625" algn="l" defTabSz="457200" rtl="0" eaLnBrk="1" fontAlgn="auto" latinLnBrk="0" hangingPunct="1">
              <a:lnSpc>
                <a:spcPct val="100000"/>
              </a:lnSpc>
              <a:spcBef>
                <a:spcPts val="0"/>
              </a:spcBef>
              <a:spcAft>
                <a:spcPts val="300"/>
              </a:spcAft>
              <a:buClr>
                <a:srgbClr val="FFFFFF"/>
              </a:buClr>
              <a:buSzTx/>
              <a:buFont typeface="Arial"/>
              <a:buChar char="•"/>
              <a:tabLst/>
              <a:defRPr/>
            </a:pPr>
            <a:r>
              <a:rPr lang="en-GB" sz="1300" dirty="0">
                <a:solidFill>
                  <a:srgbClr val="FFFFFF"/>
                </a:solidFill>
                <a:latin typeface="Arial" panose="020B0604020202020204" pitchFamily="34" charset="0"/>
                <a:ea typeface="ＭＳ Ｐゴシック" charset="-128"/>
                <a:cs typeface="Arial" panose="020B0604020202020204" pitchFamily="34" charset="0"/>
              </a:rPr>
              <a:t>Grade 3-4 anaemia</a:t>
            </a:r>
          </a:p>
          <a:p>
            <a:pPr marL="447675" lvl="1" indent="-223838">
              <a:buClr>
                <a:srgbClr val="FFFFFF"/>
              </a:buClr>
              <a:buFont typeface="System Font Regular"/>
              <a:buChar char="–"/>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Median time to onset was 3.3 months</a:t>
            </a:r>
          </a:p>
          <a:p>
            <a:pPr marL="447675" lvl="1" indent="-223838">
              <a:buClr>
                <a:srgbClr val="FFFFFF"/>
              </a:buClr>
              <a:buFont typeface="System Font Regular"/>
              <a:buChar char="–"/>
              <a:defRPr/>
            </a:pPr>
            <a:r>
              <a:rPr lang="en-GB" sz="1300" dirty="0">
                <a:solidFill>
                  <a:srgbClr val="FFFFFF"/>
                </a:solidFill>
                <a:latin typeface="Arial" panose="020B0604020202020204" pitchFamily="34" charset="0"/>
                <a:ea typeface="ＭＳ Ｐゴシック" charset="-128"/>
                <a:cs typeface="Arial" panose="020B0604020202020204" pitchFamily="34" charset="0"/>
              </a:rPr>
              <a:t>Reported in 46.5% of men</a:t>
            </a:r>
            <a:br>
              <a:rPr lang="en-GB" sz="1300" dirty="0">
                <a:solidFill>
                  <a:srgbClr val="FFFFFF"/>
                </a:solidFill>
                <a:latin typeface="Arial" panose="020B0604020202020204" pitchFamily="34" charset="0"/>
                <a:ea typeface="ＭＳ Ｐゴシック" charset="-128"/>
                <a:cs typeface="Arial" panose="020B0604020202020204" pitchFamily="34" charset="0"/>
              </a:rPr>
            </a:br>
            <a:endParaRPr lang="en-GB" sz="600" dirty="0">
              <a:solidFill>
                <a:srgbClr val="FFFFFF"/>
              </a:solidFill>
              <a:latin typeface="Arial" panose="020B0604020202020204" pitchFamily="34" charset="0"/>
              <a:ea typeface="ＭＳ Ｐゴシック" charset="-128"/>
              <a:cs typeface="Arial" panose="020B0604020202020204" pitchFamily="34" charset="0"/>
            </a:endParaRPr>
          </a:p>
          <a:p>
            <a:pPr marL="174625" marR="0" lvl="0" indent="-174625" algn="l" defTabSz="457200" rtl="0" eaLnBrk="1" fontAlgn="auto" latinLnBrk="0" hangingPunct="1">
              <a:lnSpc>
                <a:spcPct val="100000"/>
              </a:lnSpc>
              <a:spcBef>
                <a:spcPts val="0"/>
              </a:spcBef>
              <a:spcAft>
                <a:spcPts val="900"/>
              </a:spcAft>
              <a:buClr>
                <a:srgbClr val="FFFFFF"/>
              </a:buClr>
              <a:buSzTx/>
              <a:buFont typeface="Arial"/>
              <a:buChar char="•"/>
              <a:tabLst/>
              <a:defRPr/>
            </a:pPr>
            <a:r>
              <a:rPr kumimoji="0" lang="en-GB" sz="1300" b="0" i="0" u="none" strike="noStrike" kern="1200" cap="none" spc="0" normalizeH="0" baseline="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8.3% discontinued talazoparib due to anaemia</a:t>
            </a:r>
          </a:p>
          <a:p>
            <a:pPr marL="174625" marR="0" lvl="0" indent="-174625" algn="l" defTabSz="457200" rtl="0" eaLnBrk="1" fontAlgn="auto" latinLnBrk="0" hangingPunct="1">
              <a:lnSpc>
                <a:spcPct val="100000"/>
              </a:lnSpc>
              <a:spcBef>
                <a:spcPts val="0"/>
              </a:spcBef>
              <a:spcAft>
                <a:spcPts val="300"/>
              </a:spcAft>
              <a:buClr>
                <a:srgbClr val="FFFFFF"/>
              </a:buClr>
              <a:buSzTx/>
              <a:buFont typeface="Arial"/>
              <a:buChar char="•"/>
              <a:tabLst/>
              <a:defRPr/>
            </a:pPr>
            <a:r>
              <a:rPr lang="en-GB" sz="1300" dirty="0">
                <a:solidFill>
                  <a:srgbClr val="FFFFFF"/>
                </a:solidFill>
                <a:latin typeface="Arial" panose="020B0604020202020204" pitchFamily="34" charset="0"/>
                <a:ea typeface="ＭＳ Ｐゴシック" charset="-128"/>
                <a:cs typeface="Arial" panose="020B0604020202020204" pitchFamily="34" charset="0"/>
              </a:rPr>
              <a:t>The median relative dose intensity of talazoparib remained &gt;80%</a:t>
            </a:r>
            <a:endParaRPr kumimoji="0" lang="en-GB" sz="13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9667432B-3887-8230-7E60-92552FD11238}"/>
              </a:ext>
            </a:extLst>
          </p:cNvPr>
          <p:cNvGraphicFramePr/>
          <p:nvPr/>
        </p:nvGraphicFramePr>
        <p:xfrm>
          <a:off x="73566" y="1464744"/>
          <a:ext cx="5249137" cy="419824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CA0E0AA2-DAC5-775D-0545-08DF6054666D}"/>
              </a:ext>
            </a:extLst>
          </p:cNvPr>
          <p:cNvSpPr txBox="1"/>
          <p:nvPr/>
        </p:nvSpPr>
        <p:spPr>
          <a:xfrm>
            <a:off x="1178219" y="1348230"/>
            <a:ext cx="4032677" cy="523220"/>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Talazoparib + Enzalutamide </a:t>
            </a:r>
            <a:b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b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(N=398)</a:t>
            </a:r>
          </a:p>
        </p:txBody>
      </p:sp>
      <p:sp>
        <p:nvSpPr>
          <p:cNvPr id="15" name="TextBox 14">
            <a:extLst>
              <a:ext uri="{FF2B5EF4-FFF2-40B4-BE49-F238E27FC236}">
                <a16:creationId xmlns:a16="http://schemas.microsoft.com/office/drawing/2014/main" id="{3D7F9A89-3CA9-6ACE-4CDA-CC0F7922BD37}"/>
              </a:ext>
            </a:extLst>
          </p:cNvPr>
          <p:cNvSpPr txBox="1"/>
          <p:nvPr/>
        </p:nvSpPr>
        <p:spPr>
          <a:xfrm>
            <a:off x="3210489" y="5630148"/>
            <a:ext cx="4224427"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Proportion of patients (%)</a:t>
            </a:r>
          </a:p>
        </p:txBody>
      </p:sp>
      <p:sp>
        <p:nvSpPr>
          <p:cNvPr id="18" name="TextBox 17">
            <a:extLst>
              <a:ext uri="{FF2B5EF4-FFF2-40B4-BE49-F238E27FC236}">
                <a16:creationId xmlns:a16="http://schemas.microsoft.com/office/drawing/2014/main" id="{503859BA-9529-765B-76BE-AC366B577BD1}"/>
              </a:ext>
            </a:extLst>
          </p:cNvPr>
          <p:cNvSpPr txBox="1"/>
          <p:nvPr/>
        </p:nvSpPr>
        <p:spPr>
          <a:xfrm>
            <a:off x="2222309" y="1945767"/>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65.8</a:t>
            </a:r>
          </a:p>
        </p:txBody>
      </p:sp>
      <p:sp>
        <p:nvSpPr>
          <p:cNvPr id="19" name="TextBox 18">
            <a:extLst>
              <a:ext uri="{FF2B5EF4-FFF2-40B4-BE49-F238E27FC236}">
                <a16:creationId xmlns:a16="http://schemas.microsoft.com/office/drawing/2014/main" id="{803BA6A0-5A9D-685C-7F1C-AA6BF88A9A05}"/>
              </a:ext>
            </a:extLst>
          </p:cNvPr>
          <p:cNvSpPr txBox="1"/>
          <p:nvPr/>
        </p:nvSpPr>
        <p:spPr>
          <a:xfrm>
            <a:off x="3418063" y="2395933"/>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35.7</a:t>
            </a:r>
          </a:p>
        </p:txBody>
      </p:sp>
      <p:sp>
        <p:nvSpPr>
          <p:cNvPr id="20" name="TextBox 19">
            <a:extLst>
              <a:ext uri="{FF2B5EF4-FFF2-40B4-BE49-F238E27FC236}">
                <a16:creationId xmlns:a16="http://schemas.microsoft.com/office/drawing/2014/main" id="{DF0509F8-633F-0EEB-838E-22E3946F19CA}"/>
              </a:ext>
            </a:extLst>
          </p:cNvPr>
          <p:cNvSpPr txBox="1"/>
          <p:nvPr/>
        </p:nvSpPr>
        <p:spPr>
          <a:xfrm>
            <a:off x="3495435" y="2817964"/>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33.7</a:t>
            </a:r>
          </a:p>
        </p:txBody>
      </p:sp>
      <p:sp>
        <p:nvSpPr>
          <p:cNvPr id="21" name="TextBox 20">
            <a:extLst>
              <a:ext uri="{FF2B5EF4-FFF2-40B4-BE49-F238E27FC236}">
                <a16:creationId xmlns:a16="http://schemas.microsoft.com/office/drawing/2014/main" id="{FD0DCCA1-E0D8-71A2-9285-0735AD2D6779}"/>
              </a:ext>
            </a:extLst>
          </p:cNvPr>
          <p:cNvSpPr txBox="1"/>
          <p:nvPr/>
        </p:nvSpPr>
        <p:spPr>
          <a:xfrm>
            <a:off x="3868229" y="3247029"/>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24.6</a:t>
            </a:r>
          </a:p>
        </p:txBody>
      </p:sp>
      <p:sp>
        <p:nvSpPr>
          <p:cNvPr id="22" name="TextBox 21">
            <a:extLst>
              <a:ext uri="{FF2B5EF4-FFF2-40B4-BE49-F238E27FC236}">
                <a16:creationId xmlns:a16="http://schemas.microsoft.com/office/drawing/2014/main" id="{12BFE9BB-606E-2AAE-1712-1DFCEAEE39D5}"/>
              </a:ext>
            </a:extLst>
          </p:cNvPr>
          <p:cNvSpPr txBox="1"/>
          <p:nvPr/>
        </p:nvSpPr>
        <p:spPr>
          <a:xfrm>
            <a:off x="3973737" y="3683127"/>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22.1</a:t>
            </a:r>
          </a:p>
        </p:txBody>
      </p:sp>
      <p:sp>
        <p:nvSpPr>
          <p:cNvPr id="23" name="TextBox 22">
            <a:extLst>
              <a:ext uri="{FF2B5EF4-FFF2-40B4-BE49-F238E27FC236}">
                <a16:creationId xmlns:a16="http://schemas.microsoft.com/office/drawing/2014/main" id="{95559AF0-6DD2-0558-FC0E-1176FE9F06F1}"/>
              </a:ext>
            </a:extLst>
          </p:cNvPr>
          <p:cNvSpPr txBox="1"/>
          <p:nvPr/>
        </p:nvSpPr>
        <p:spPr>
          <a:xfrm>
            <a:off x="3980771" y="4112192"/>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22.1</a:t>
            </a:r>
          </a:p>
        </p:txBody>
      </p:sp>
      <p:sp>
        <p:nvSpPr>
          <p:cNvPr id="24" name="TextBox 23">
            <a:extLst>
              <a:ext uri="{FF2B5EF4-FFF2-40B4-BE49-F238E27FC236}">
                <a16:creationId xmlns:a16="http://schemas.microsoft.com/office/drawing/2014/main" id="{F5A259C9-5906-CBC4-C812-F6AC2EE81158}"/>
              </a:ext>
            </a:extLst>
          </p:cNvPr>
          <p:cNvSpPr txBox="1"/>
          <p:nvPr/>
        </p:nvSpPr>
        <p:spPr>
          <a:xfrm>
            <a:off x="3987805" y="4555324"/>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21.6</a:t>
            </a:r>
          </a:p>
        </p:txBody>
      </p:sp>
      <p:sp>
        <p:nvSpPr>
          <p:cNvPr id="25" name="TextBox 24">
            <a:extLst>
              <a:ext uri="{FF2B5EF4-FFF2-40B4-BE49-F238E27FC236}">
                <a16:creationId xmlns:a16="http://schemas.microsoft.com/office/drawing/2014/main" id="{4EB86A82-5E4F-6FDA-5BB7-F96892294C5E}"/>
              </a:ext>
            </a:extLst>
          </p:cNvPr>
          <p:cNvSpPr txBox="1"/>
          <p:nvPr/>
        </p:nvSpPr>
        <p:spPr>
          <a:xfrm>
            <a:off x="4051110" y="4984389"/>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20.6</a:t>
            </a:r>
          </a:p>
        </p:txBody>
      </p:sp>
      <p:sp>
        <p:nvSpPr>
          <p:cNvPr id="26" name="TextBox 25">
            <a:extLst>
              <a:ext uri="{FF2B5EF4-FFF2-40B4-BE49-F238E27FC236}">
                <a16:creationId xmlns:a16="http://schemas.microsoft.com/office/drawing/2014/main" id="{E4F927D3-7551-99AE-C11F-98518EDE4BD7}"/>
              </a:ext>
            </a:extLst>
          </p:cNvPr>
          <p:cNvSpPr txBox="1"/>
          <p:nvPr/>
        </p:nvSpPr>
        <p:spPr>
          <a:xfrm>
            <a:off x="4962663" y="2385683"/>
            <a:ext cx="213200"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1.3</a:t>
            </a:r>
          </a:p>
        </p:txBody>
      </p:sp>
      <p:sp>
        <p:nvSpPr>
          <p:cNvPr id="27" name="TextBox 26">
            <a:extLst>
              <a:ext uri="{FF2B5EF4-FFF2-40B4-BE49-F238E27FC236}">
                <a16:creationId xmlns:a16="http://schemas.microsoft.com/office/drawing/2014/main" id="{F03BF441-18E4-9E08-16B6-EC03D2400B7A}"/>
              </a:ext>
            </a:extLst>
          </p:cNvPr>
          <p:cNvSpPr txBox="1"/>
          <p:nvPr/>
        </p:nvSpPr>
        <p:spPr>
          <a:xfrm>
            <a:off x="4962663" y="3236778"/>
            <a:ext cx="213200"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2.3</a:t>
            </a:r>
          </a:p>
        </p:txBody>
      </p:sp>
      <p:sp>
        <p:nvSpPr>
          <p:cNvPr id="28" name="Rectangle 27">
            <a:extLst>
              <a:ext uri="{FF2B5EF4-FFF2-40B4-BE49-F238E27FC236}">
                <a16:creationId xmlns:a16="http://schemas.microsoft.com/office/drawing/2014/main" id="{3AD31243-F9FE-8E75-9E9B-3FE33308515F}"/>
              </a:ext>
            </a:extLst>
          </p:cNvPr>
          <p:cNvSpPr/>
          <p:nvPr/>
        </p:nvSpPr>
        <p:spPr>
          <a:xfrm>
            <a:off x="2226166" y="4430006"/>
            <a:ext cx="189699" cy="183427"/>
          </a:xfrm>
          <a:prstGeom prst="rect">
            <a:avLst/>
          </a:prstGeom>
          <a:solidFill>
            <a:schemeClr val="tx2">
              <a:lumMod val="5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2AC28BB3-978E-13EB-E9A2-18E096612A9C}"/>
              </a:ext>
            </a:extLst>
          </p:cNvPr>
          <p:cNvSpPr txBox="1"/>
          <p:nvPr/>
        </p:nvSpPr>
        <p:spPr>
          <a:xfrm>
            <a:off x="2454301" y="4389438"/>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rPr>
              <a:t>Grade </a:t>
            </a:r>
            <a:r>
              <a:rPr lang="en-GB" sz="1200" dirty="0">
                <a:solidFill>
                  <a:prstClr val="black"/>
                </a:solidFill>
                <a:latin typeface="Arial" panose="020B0604020202020204"/>
              </a:rPr>
              <a:t>4</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30" name="Rectangle 29">
            <a:extLst>
              <a:ext uri="{FF2B5EF4-FFF2-40B4-BE49-F238E27FC236}">
                <a16:creationId xmlns:a16="http://schemas.microsoft.com/office/drawing/2014/main" id="{7D14043F-65BD-CF42-18BD-9DA74D02D129}"/>
              </a:ext>
            </a:extLst>
          </p:cNvPr>
          <p:cNvSpPr/>
          <p:nvPr/>
        </p:nvSpPr>
        <p:spPr>
          <a:xfrm>
            <a:off x="2226166" y="4938448"/>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C05D5037-01CE-C957-E6A2-4547A5366838}"/>
              </a:ext>
            </a:extLst>
          </p:cNvPr>
          <p:cNvSpPr txBox="1"/>
          <p:nvPr/>
        </p:nvSpPr>
        <p:spPr>
          <a:xfrm>
            <a:off x="2431808" y="4891662"/>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rPr>
              <a:t>Gra</a:t>
            </a:r>
            <a:r>
              <a:rPr lang="en-GB" sz="1200" dirty="0">
                <a:solidFill>
                  <a:prstClr val="black"/>
                </a:solidFill>
                <a:latin typeface="Arial" panose="020B0604020202020204"/>
              </a:rPr>
              <a:t>de 1-2</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32" name="Rectangle 31">
            <a:extLst>
              <a:ext uri="{FF2B5EF4-FFF2-40B4-BE49-F238E27FC236}">
                <a16:creationId xmlns:a16="http://schemas.microsoft.com/office/drawing/2014/main" id="{EF6DA792-EEF4-EE26-DE30-7842E7CA04F6}"/>
              </a:ext>
            </a:extLst>
          </p:cNvPr>
          <p:cNvSpPr/>
          <p:nvPr/>
        </p:nvSpPr>
        <p:spPr>
          <a:xfrm>
            <a:off x="2226166" y="4684227"/>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5C7A4457-AEE6-FCA2-11C1-44A747D51BC1}"/>
              </a:ext>
            </a:extLst>
          </p:cNvPr>
          <p:cNvSpPr txBox="1"/>
          <p:nvPr/>
        </p:nvSpPr>
        <p:spPr>
          <a:xfrm>
            <a:off x="2431808" y="4637441"/>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35" name="TextBox 34">
            <a:extLst>
              <a:ext uri="{FF2B5EF4-FFF2-40B4-BE49-F238E27FC236}">
                <a16:creationId xmlns:a16="http://schemas.microsoft.com/office/drawing/2014/main" id="{30387A37-C167-86DD-2E4C-21A18DDD78F5}"/>
              </a:ext>
            </a:extLst>
          </p:cNvPr>
          <p:cNvSpPr txBox="1"/>
          <p:nvPr/>
        </p:nvSpPr>
        <p:spPr>
          <a:xfrm>
            <a:off x="1286246" y="1945767"/>
            <a:ext cx="639599"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Anaemia</a:t>
            </a:r>
          </a:p>
        </p:txBody>
      </p:sp>
      <p:sp>
        <p:nvSpPr>
          <p:cNvPr id="36" name="TextBox 35">
            <a:extLst>
              <a:ext uri="{FF2B5EF4-FFF2-40B4-BE49-F238E27FC236}">
                <a16:creationId xmlns:a16="http://schemas.microsoft.com/office/drawing/2014/main" id="{09028893-F566-EC56-6CB9-4ECFD4A0532C}"/>
              </a:ext>
            </a:extLst>
          </p:cNvPr>
          <p:cNvSpPr txBox="1"/>
          <p:nvPr/>
        </p:nvSpPr>
        <p:spPr>
          <a:xfrm>
            <a:off x="1028162" y="2395933"/>
            <a:ext cx="897683"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Neutropenia</a:t>
            </a:r>
          </a:p>
        </p:txBody>
      </p:sp>
      <p:sp>
        <p:nvSpPr>
          <p:cNvPr id="37" name="TextBox 36">
            <a:extLst>
              <a:ext uri="{FF2B5EF4-FFF2-40B4-BE49-F238E27FC236}">
                <a16:creationId xmlns:a16="http://schemas.microsoft.com/office/drawing/2014/main" id="{BD0BEB96-FBD7-0EB2-5BAB-5E864A651F22}"/>
              </a:ext>
            </a:extLst>
          </p:cNvPr>
          <p:cNvSpPr txBox="1"/>
          <p:nvPr/>
        </p:nvSpPr>
        <p:spPr>
          <a:xfrm>
            <a:off x="1377617" y="2817964"/>
            <a:ext cx="548228"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Fatigue</a:t>
            </a:r>
          </a:p>
        </p:txBody>
      </p:sp>
      <p:sp>
        <p:nvSpPr>
          <p:cNvPr id="38" name="TextBox 37">
            <a:extLst>
              <a:ext uri="{FF2B5EF4-FFF2-40B4-BE49-F238E27FC236}">
                <a16:creationId xmlns:a16="http://schemas.microsoft.com/office/drawing/2014/main" id="{8A635759-FBE5-44D2-5557-D542E8C4242E}"/>
              </a:ext>
            </a:extLst>
          </p:cNvPr>
          <p:cNvSpPr txBox="1"/>
          <p:nvPr/>
        </p:nvSpPr>
        <p:spPr>
          <a:xfrm>
            <a:off x="539247" y="3247029"/>
            <a:ext cx="1386598"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Thrombocytopenia</a:t>
            </a:r>
          </a:p>
        </p:txBody>
      </p:sp>
      <p:sp>
        <p:nvSpPr>
          <p:cNvPr id="39" name="TextBox 38">
            <a:extLst>
              <a:ext uri="{FF2B5EF4-FFF2-40B4-BE49-F238E27FC236}">
                <a16:creationId xmlns:a16="http://schemas.microsoft.com/office/drawing/2014/main" id="{BB14B2AB-C9CD-DBC3-E26C-78959D969639}"/>
              </a:ext>
            </a:extLst>
          </p:cNvPr>
          <p:cNvSpPr txBox="1"/>
          <p:nvPr/>
        </p:nvSpPr>
        <p:spPr>
          <a:xfrm>
            <a:off x="1069840" y="3683127"/>
            <a:ext cx="856005"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Leukopenia</a:t>
            </a:r>
          </a:p>
        </p:txBody>
      </p:sp>
      <p:sp>
        <p:nvSpPr>
          <p:cNvPr id="40" name="TextBox 39">
            <a:extLst>
              <a:ext uri="{FF2B5EF4-FFF2-40B4-BE49-F238E27FC236}">
                <a16:creationId xmlns:a16="http://schemas.microsoft.com/office/drawing/2014/main" id="{A7ABDE9D-EAB3-3AE9-00C7-22513A069C87}"/>
              </a:ext>
            </a:extLst>
          </p:cNvPr>
          <p:cNvSpPr txBox="1"/>
          <p:nvPr/>
        </p:nvSpPr>
        <p:spPr>
          <a:xfrm>
            <a:off x="1199684" y="4112192"/>
            <a:ext cx="726161"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Back pain</a:t>
            </a:r>
          </a:p>
        </p:txBody>
      </p:sp>
      <p:sp>
        <p:nvSpPr>
          <p:cNvPr id="41" name="TextBox 40">
            <a:extLst>
              <a:ext uri="{FF2B5EF4-FFF2-40B4-BE49-F238E27FC236}">
                <a16:creationId xmlns:a16="http://schemas.microsoft.com/office/drawing/2014/main" id="{264E5E36-124C-692A-31D4-B7B5292D95CD}"/>
              </a:ext>
            </a:extLst>
          </p:cNvPr>
          <p:cNvSpPr txBox="1"/>
          <p:nvPr/>
        </p:nvSpPr>
        <p:spPr>
          <a:xfrm>
            <a:off x="1151594" y="4474424"/>
            <a:ext cx="774251" cy="332399"/>
          </a:xfrm>
          <a:prstGeom prst="rect">
            <a:avLst/>
          </a:prstGeom>
          <a:noFill/>
        </p:spPr>
        <p:txBody>
          <a:bodyPr wrap="none" lIns="0" tIns="0" rIns="0" bIns="0" rtlCol="0">
            <a:spAutoFit/>
          </a:bodyPr>
          <a:lstStyle/>
          <a:p>
            <a:pPr algn="r">
              <a:lnSpc>
                <a:spcPct val="90000"/>
              </a:lnSpc>
            </a:pPr>
            <a:r>
              <a:rPr lang="en-GB" sz="1200" b="1" dirty="0">
                <a:latin typeface="Arial" panose="020B0604020202020204" pitchFamily="34" charset="0"/>
                <a:ea typeface="Aileron" charset="0"/>
                <a:cs typeface="Arial" panose="020B0604020202020204" pitchFamily="34" charset="0"/>
              </a:rPr>
              <a:t>Decreased</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appetite</a:t>
            </a:r>
          </a:p>
        </p:txBody>
      </p:sp>
      <p:sp>
        <p:nvSpPr>
          <p:cNvPr id="42" name="TextBox 41">
            <a:extLst>
              <a:ext uri="{FF2B5EF4-FFF2-40B4-BE49-F238E27FC236}">
                <a16:creationId xmlns:a16="http://schemas.microsoft.com/office/drawing/2014/main" id="{E959B2D5-42B4-5481-DDF9-73C7FCA78A98}"/>
              </a:ext>
            </a:extLst>
          </p:cNvPr>
          <p:cNvSpPr txBox="1"/>
          <p:nvPr/>
        </p:nvSpPr>
        <p:spPr>
          <a:xfrm>
            <a:off x="1380823" y="4984389"/>
            <a:ext cx="545022" cy="184666"/>
          </a:xfrm>
          <a:prstGeom prst="rect">
            <a:avLst/>
          </a:prstGeom>
          <a:noFill/>
        </p:spPr>
        <p:txBody>
          <a:bodyPr wrap="none" lIns="0" tIns="0" rIns="0" bIns="0" rtlCol="0">
            <a:spAutoFit/>
          </a:bodyPr>
          <a:lstStyle/>
          <a:p>
            <a:pPr algn="r"/>
            <a:r>
              <a:rPr lang="en-GB" sz="1200" b="1" dirty="0">
                <a:latin typeface="Arial" panose="020B0604020202020204" pitchFamily="34" charset="0"/>
                <a:ea typeface="Aileron" charset="0"/>
                <a:cs typeface="Arial" panose="020B0604020202020204" pitchFamily="34" charset="0"/>
              </a:rPr>
              <a:t>Nausea</a:t>
            </a:r>
          </a:p>
        </p:txBody>
      </p:sp>
      <p:graphicFrame>
        <p:nvGraphicFramePr>
          <p:cNvPr id="43" name="Chart 42">
            <a:extLst>
              <a:ext uri="{FF2B5EF4-FFF2-40B4-BE49-F238E27FC236}">
                <a16:creationId xmlns:a16="http://schemas.microsoft.com/office/drawing/2014/main" id="{82A3827D-8D9A-D390-CB6E-C9E118AC75C0}"/>
              </a:ext>
            </a:extLst>
          </p:cNvPr>
          <p:cNvGraphicFramePr/>
          <p:nvPr/>
        </p:nvGraphicFramePr>
        <p:xfrm>
          <a:off x="4537695" y="1464744"/>
          <a:ext cx="4485582" cy="4198241"/>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1B1181BF-5406-D2E7-0177-73AC47737AE7}"/>
              </a:ext>
            </a:extLst>
          </p:cNvPr>
          <p:cNvSpPr txBox="1"/>
          <p:nvPr/>
        </p:nvSpPr>
        <p:spPr>
          <a:xfrm>
            <a:off x="6136877" y="1945767"/>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17.5</a:t>
            </a:r>
          </a:p>
        </p:txBody>
      </p:sp>
      <p:sp>
        <p:nvSpPr>
          <p:cNvPr id="45" name="TextBox 44">
            <a:extLst>
              <a:ext uri="{FF2B5EF4-FFF2-40B4-BE49-F238E27FC236}">
                <a16:creationId xmlns:a16="http://schemas.microsoft.com/office/drawing/2014/main" id="{E2462765-051A-5165-A4AB-EAD7CA0F4A9E}"/>
              </a:ext>
            </a:extLst>
          </p:cNvPr>
          <p:cNvSpPr txBox="1"/>
          <p:nvPr/>
        </p:nvSpPr>
        <p:spPr>
          <a:xfrm>
            <a:off x="5684197" y="2319375"/>
            <a:ext cx="213200"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7.0</a:t>
            </a:r>
          </a:p>
        </p:txBody>
      </p:sp>
      <p:sp>
        <p:nvSpPr>
          <p:cNvPr id="46" name="TextBox 45">
            <a:extLst>
              <a:ext uri="{FF2B5EF4-FFF2-40B4-BE49-F238E27FC236}">
                <a16:creationId xmlns:a16="http://schemas.microsoft.com/office/drawing/2014/main" id="{23243AA5-FBBF-19CD-D627-5CE4E67CA089}"/>
              </a:ext>
            </a:extLst>
          </p:cNvPr>
          <p:cNvSpPr txBox="1"/>
          <p:nvPr/>
        </p:nvSpPr>
        <p:spPr>
          <a:xfrm>
            <a:off x="6649909" y="2817964"/>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29.4</a:t>
            </a:r>
          </a:p>
        </p:txBody>
      </p:sp>
      <p:sp>
        <p:nvSpPr>
          <p:cNvPr id="48" name="TextBox 47">
            <a:extLst>
              <a:ext uri="{FF2B5EF4-FFF2-40B4-BE49-F238E27FC236}">
                <a16:creationId xmlns:a16="http://schemas.microsoft.com/office/drawing/2014/main" id="{0159103B-FDAF-30C8-0401-8E057ACF9255}"/>
              </a:ext>
            </a:extLst>
          </p:cNvPr>
          <p:cNvSpPr txBox="1"/>
          <p:nvPr/>
        </p:nvSpPr>
        <p:spPr>
          <a:xfrm>
            <a:off x="5694543" y="3683127"/>
            <a:ext cx="213200"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4.5</a:t>
            </a:r>
          </a:p>
        </p:txBody>
      </p:sp>
      <p:sp>
        <p:nvSpPr>
          <p:cNvPr id="49" name="TextBox 48">
            <a:extLst>
              <a:ext uri="{FF2B5EF4-FFF2-40B4-BE49-F238E27FC236}">
                <a16:creationId xmlns:a16="http://schemas.microsoft.com/office/drawing/2014/main" id="{30629F35-1072-ECBC-22FA-D83D6BFB7C3C}"/>
              </a:ext>
            </a:extLst>
          </p:cNvPr>
          <p:cNvSpPr txBox="1"/>
          <p:nvPr/>
        </p:nvSpPr>
        <p:spPr>
          <a:xfrm>
            <a:off x="6150000" y="4112192"/>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18.0</a:t>
            </a:r>
          </a:p>
        </p:txBody>
      </p:sp>
      <p:sp>
        <p:nvSpPr>
          <p:cNvPr id="50" name="TextBox 49">
            <a:extLst>
              <a:ext uri="{FF2B5EF4-FFF2-40B4-BE49-F238E27FC236}">
                <a16:creationId xmlns:a16="http://schemas.microsoft.com/office/drawing/2014/main" id="{4BB72AAB-150D-5074-1F11-52142169DF62}"/>
              </a:ext>
            </a:extLst>
          </p:cNvPr>
          <p:cNvSpPr txBox="1"/>
          <p:nvPr/>
        </p:nvSpPr>
        <p:spPr>
          <a:xfrm>
            <a:off x="6075887" y="4555324"/>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15.7</a:t>
            </a:r>
          </a:p>
        </p:txBody>
      </p:sp>
      <p:sp>
        <p:nvSpPr>
          <p:cNvPr id="51" name="TextBox 50">
            <a:extLst>
              <a:ext uri="{FF2B5EF4-FFF2-40B4-BE49-F238E27FC236}">
                <a16:creationId xmlns:a16="http://schemas.microsoft.com/office/drawing/2014/main" id="{8CA0477B-0C1D-803F-1994-B94C69864166}"/>
              </a:ext>
            </a:extLst>
          </p:cNvPr>
          <p:cNvSpPr txBox="1"/>
          <p:nvPr/>
        </p:nvSpPr>
        <p:spPr>
          <a:xfrm>
            <a:off x="6085873" y="4984389"/>
            <a:ext cx="298159"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12.5</a:t>
            </a:r>
          </a:p>
        </p:txBody>
      </p:sp>
      <p:sp>
        <p:nvSpPr>
          <p:cNvPr id="52" name="TextBox 51">
            <a:extLst>
              <a:ext uri="{FF2B5EF4-FFF2-40B4-BE49-F238E27FC236}">
                <a16:creationId xmlns:a16="http://schemas.microsoft.com/office/drawing/2014/main" id="{26EED7EF-71AF-2B47-BBDB-CEDC4FB448E1}"/>
              </a:ext>
            </a:extLst>
          </p:cNvPr>
          <p:cNvSpPr txBox="1"/>
          <p:nvPr/>
        </p:nvSpPr>
        <p:spPr>
          <a:xfrm>
            <a:off x="5684197" y="2452127"/>
            <a:ext cx="828753"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a:t>
            </a:r>
            <a:r>
              <a:rPr lang="en-GB" sz="1200" dirty="0">
                <a:solidFill>
                  <a:schemeClr val="accent1">
                    <a:lumMod val="50000"/>
                  </a:schemeClr>
                </a:solidFill>
                <a:latin typeface="Arial" panose="020B0604020202020204" pitchFamily="34" charset="0"/>
                <a:ea typeface="Aileron" charset="0"/>
                <a:cs typeface="Arial" panose="020B0604020202020204" pitchFamily="34" charset="0"/>
              </a:rPr>
              <a:t>0.5</a:t>
            </a:r>
            <a:r>
              <a:rPr lang="en-GB" sz="1200" dirty="0">
                <a:latin typeface="Arial" panose="020B0604020202020204" pitchFamily="34" charset="0"/>
                <a:ea typeface="Aileron" charset="0"/>
                <a:cs typeface="Arial" panose="020B0604020202020204" pitchFamily="34" charset="0"/>
              </a:rPr>
              <a:t>/</a:t>
            </a:r>
            <a:r>
              <a:rPr lang="en-GB" sz="1200" dirty="0">
                <a:solidFill>
                  <a:schemeClr val="accent1"/>
                </a:solidFill>
                <a:latin typeface="Arial" panose="020B0604020202020204" pitchFamily="34" charset="0"/>
                <a:ea typeface="Aileron" charset="0"/>
                <a:cs typeface="Arial" panose="020B0604020202020204" pitchFamily="34" charset="0"/>
              </a:rPr>
              <a:t>1.0</a:t>
            </a:r>
            <a:r>
              <a:rPr lang="en-GB" sz="1200" dirty="0">
                <a:latin typeface="Arial" panose="020B0604020202020204" pitchFamily="34" charset="0"/>
                <a:ea typeface="Aileron" charset="0"/>
                <a:cs typeface="Arial" panose="020B0604020202020204" pitchFamily="34" charset="0"/>
              </a:rPr>
              <a:t>/</a:t>
            </a:r>
            <a:r>
              <a:rPr lang="en-GB" sz="1200" dirty="0">
                <a:solidFill>
                  <a:schemeClr val="accent1">
                    <a:lumMod val="60000"/>
                    <a:lumOff val="40000"/>
                  </a:schemeClr>
                </a:solidFill>
                <a:latin typeface="Arial" panose="020B0604020202020204" pitchFamily="34" charset="0"/>
                <a:ea typeface="Aileron" charset="0"/>
                <a:cs typeface="Arial" panose="020B0604020202020204" pitchFamily="34" charset="0"/>
              </a:rPr>
              <a:t>5.5</a:t>
            </a:r>
            <a:r>
              <a:rPr lang="en-GB" sz="1200" dirty="0">
                <a:latin typeface="Arial" panose="020B0604020202020204" pitchFamily="34" charset="0"/>
                <a:ea typeface="Aileron" charset="0"/>
                <a:cs typeface="Arial" panose="020B0604020202020204" pitchFamily="34" charset="0"/>
              </a:rPr>
              <a:t>)</a:t>
            </a:r>
          </a:p>
        </p:txBody>
      </p:sp>
      <p:sp>
        <p:nvSpPr>
          <p:cNvPr id="53" name="TextBox 52">
            <a:extLst>
              <a:ext uri="{FF2B5EF4-FFF2-40B4-BE49-F238E27FC236}">
                <a16:creationId xmlns:a16="http://schemas.microsoft.com/office/drawing/2014/main" id="{37B2596F-289C-8B7B-0A05-BD822A75E785}"/>
              </a:ext>
            </a:extLst>
          </p:cNvPr>
          <p:cNvSpPr txBox="1"/>
          <p:nvPr/>
        </p:nvSpPr>
        <p:spPr>
          <a:xfrm>
            <a:off x="5555367" y="3170471"/>
            <a:ext cx="213200" cy="184666"/>
          </a:xfrm>
          <a:prstGeom prst="rect">
            <a:avLst/>
          </a:prstGeom>
          <a:noFill/>
        </p:spPr>
        <p:txBody>
          <a:bodyPr wrap="none" lIns="0" tIns="0" rIns="0" bIns="0" rtlCol="0">
            <a:spAutoFit/>
          </a:bodyPr>
          <a:lstStyle/>
          <a:p>
            <a:pPr algn="l"/>
            <a:r>
              <a:rPr lang="en-GB" sz="1200" b="1" dirty="0">
                <a:latin typeface="Arial" panose="020B0604020202020204" pitchFamily="34" charset="0"/>
                <a:ea typeface="Aileron" charset="0"/>
                <a:cs typeface="Arial" panose="020B0604020202020204" pitchFamily="34" charset="0"/>
              </a:rPr>
              <a:t>3.5</a:t>
            </a:r>
          </a:p>
        </p:txBody>
      </p:sp>
      <p:sp>
        <p:nvSpPr>
          <p:cNvPr id="54" name="TextBox 53">
            <a:extLst>
              <a:ext uri="{FF2B5EF4-FFF2-40B4-BE49-F238E27FC236}">
                <a16:creationId xmlns:a16="http://schemas.microsoft.com/office/drawing/2014/main" id="{73F46536-E21E-6EC9-CD87-E40702574725}"/>
              </a:ext>
            </a:extLst>
          </p:cNvPr>
          <p:cNvSpPr txBox="1"/>
          <p:nvPr/>
        </p:nvSpPr>
        <p:spPr>
          <a:xfrm>
            <a:off x="5555367" y="3303223"/>
            <a:ext cx="828753" cy="184666"/>
          </a:xfrm>
          <a:prstGeom prst="rect">
            <a:avLst/>
          </a:prstGeom>
          <a:noFill/>
        </p:spPr>
        <p:txBody>
          <a:bodyPr wrap="none" lIns="0" tIns="0" rIns="0" bIns="0" rtlCol="0">
            <a:spAutoFit/>
          </a:bodyPr>
          <a:lstStyle/>
          <a:p>
            <a:pPr algn="l"/>
            <a:r>
              <a:rPr lang="en-GB" sz="1200" dirty="0">
                <a:latin typeface="Arial" panose="020B0604020202020204" pitchFamily="34" charset="0"/>
                <a:ea typeface="Aileron" charset="0"/>
                <a:cs typeface="Arial" panose="020B0604020202020204" pitchFamily="34" charset="0"/>
              </a:rPr>
              <a:t>(</a:t>
            </a:r>
            <a:r>
              <a:rPr lang="en-GB" sz="1200" dirty="0">
                <a:solidFill>
                  <a:schemeClr val="accent1">
                    <a:lumMod val="50000"/>
                  </a:schemeClr>
                </a:solidFill>
                <a:latin typeface="Arial" panose="020B0604020202020204" pitchFamily="34" charset="0"/>
                <a:ea typeface="Aileron" charset="0"/>
                <a:cs typeface="Arial" panose="020B0604020202020204" pitchFamily="34" charset="0"/>
              </a:rPr>
              <a:t>0.2</a:t>
            </a:r>
            <a:r>
              <a:rPr lang="en-GB" sz="1200" dirty="0">
                <a:latin typeface="Arial" panose="020B0604020202020204" pitchFamily="34" charset="0"/>
                <a:ea typeface="Aileron" charset="0"/>
                <a:cs typeface="Arial" panose="020B0604020202020204" pitchFamily="34" charset="0"/>
              </a:rPr>
              <a:t>/</a:t>
            </a:r>
            <a:r>
              <a:rPr lang="en-GB" sz="1200" dirty="0">
                <a:solidFill>
                  <a:schemeClr val="accent1"/>
                </a:solidFill>
                <a:latin typeface="Arial" panose="020B0604020202020204" pitchFamily="34" charset="0"/>
                <a:ea typeface="Aileron" charset="0"/>
                <a:cs typeface="Arial" panose="020B0604020202020204" pitchFamily="34" charset="0"/>
              </a:rPr>
              <a:t>0.7</a:t>
            </a:r>
            <a:r>
              <a:rPr lang="en-GB" sz="1200" dirty="0">
                <a:latin typeface="Arial" panose="020B0604020202020204" pitchFamily="34" charset="0"/>
                <a:ea typeface="Aileron" charset="0"/>
                <a:cs typeface="Arial" panose="020B0604020202020204" pitchFamily="34" charset="0"/>
              </a:rPr>
              <a:t>/</a:t>
            </a:r>
            <a:r>
              <a:rPr lang="en-GB" sz="1200" dirty="0">
                <a:solidFill>
                  <a:schemeClr val="accent1">
                    <a:lumMod val="60000"/>
                    <a:lumOff val="40000"/>
                  </a:schemeClr>
                </a:solidFill>
                <a:latin typeface="Arial" panose="020B0604020202020204" pitchFamily="34" charset="0"/>
                <a:ea typeface="Aileron" charset="0"/>
                <a:cs typeface="Arial" panose="020B0604020202020204" pitchFamily="34" charset="0"/>
              </a:rPr>
              <a:t>2.5</a:t>
            </a:r>
            <a:r>
              <a:rPr lang="en-GB" sz="1200" dirty="0">
                <a:latin typeface="Arial" panose="020B0604020202020204" pitchFamily="34" charset="0"/>
                <a:ea typeface="Aileron" charset="0"/>
                <a:cs typeface="Arial" panose="020B0604020202020204" pitchFamily="34" charset="0"/>
              </a:rPr>
              <a:t>)</a:t>
            </a:r>
          </a:p>
        </p:txBody>
      </p:sp>
      <p:sp>
        <p:nvSpPr>
          <p:cNvPr id="55" name="TextBox 54">
            <a:extLst>
              <a:ext uri="{FF2B5EF4-FFF2-40B4-BE49-F238E27FC236}">
                <a16:creationId xmlns:a16="http://schemas.microsoft.com/office/drawing/2014/main" id="{D5D84E01-8A51-A1EA-6832-BF17C38EFAA5}"/>
              </a:ext>
            </a:extLst>
          </p:cNvPr>
          <p:cNvSpPr txBox="1"/>
          <p:nvPr/>
        </p:nvSpPr>
        <p:spPr>
          <a:xfrm>
            <a:off x="5361907" y="1348230"/>
            <a:ext cx="4032677" cy="523220"/>
          </a:xfrm>
          <a:prstGeom prst="rect">
            <a:avLst/>
          </a:prstGeom>
          <a:noFill/>
        </p:spPr>
        <p:txBody>
          <a:bodyPr wrap="square" l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Placebo + Enzalutamide </a:t>
            </a:r>
            <a:b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b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(N=401)</a:t>
            </a:r>
          </a:p>
        </p:txBody>
      </p:sp>
      <p:sp>
        <p:nvSpPr>
          <p:cNvPr id="56" name="Rectangle 55">
            <a:extLst>
              <a:ext uri="{FF2B5EF4-FFF2-40B4-BE49-F238E27FC236}">
                <a16:creationId xmlns:a16="http://schemas.microsoft.com/office/drawing/2014/main" id="{BC0EC8A2-2E09-115F-3028-8B58FA7845D7}"/>
              </a:ext>
            </a:extLst>
          </p:cNvPr>
          <p:cNvSpPr/>
          <p:nvPr/>
        </p:nvSpPr>
        <p:spPr>
          <a:xfrm>
            <a:off x="7417305" y="4430006"/>
            <a:ext cx="189699" cy="183427"/>
          </a:xfrm>
          <a:prstGeom prst="rect">
            <a:avLst/>
          </a:prstGeom>
          <a:solidFill>
            <a:schemeClr val="accent1">
              <a:lumMod val="5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AFE8CC38-7C6C-25AF-15F2-F1DA654F3990}"/>
              </a:ext>
            </a:extLst>
          </p:cNvPr>
          <p:cNvSpPr txBox="1"/>
          <p:nvPr/>
        </p:nvSpPr>
        <p:spPr>
          <a:xfrm>
            <a:off x="7645440" y="4389438"/>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rPr>
              <a:t>Grade </a:t>
            </a:r>
            <a:r>
              <a:rPr lang="en-GB" sz="1200" dirty="0">
                <a:solidFill>
                  <a:prstClr val="black"/>
                </a:solidFill>
                <a:latin typeface="Arial" panose="020B0604020202020204"/>
              </a:rPr>
              <a:t>4</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58" name="Rectangle 57">
            <a:extLst>
              <a:ext uri="{FF2B5EF4-FFF2-40B4-BE49-F238E27FC236}">
                <a16:creationId xmlns:a16="http://schemas.microsoft.com/office/drawing/2014/main" id="{F7A5E613-B79E-A3A3-7893-5214EE985E6F}"/>
              </a:ext>
            </a:extLst>
          </p:cNvPr>
          <p:cNvSpPr/>
          <p:nvPr/>
        </p:nvSpPr>
        <p:spPr>
          <a:xfrm>
            <a:off x="7417305" y="4938448"/>
            <a:ext cx="189699" cy="183427"/>
          </a:xfrm>
          <a:prstGeom prst="rect">
            <a:avLst/>
          </a:prstGeom>
          <a:solidFill>
            <a:schemeClr val="accent1">
              <a:lumMod val="60000"/>
              <a:lumOff val="4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0EA275FE-3079-9BD2-95A7-455860D87B51}"/>
              </a:ext>
            </a:extLst>
          </p:cNvPr>
          <p:cNvSpPr txBox="1"/>
          <p:nvPr/>
        </p:nvSpPr>
        <p:spPr>
          <a:xfrm>
            <a:off x="7622947" y="4891662"/>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rPr>
              <a:t>Gra</a:t>
            </a:r>
            <a:r>
              <a:rPr lang="en-GB" sz="1200" dirty="0">
                <a:solidFill>
                  <a:prstClr val="black"/>
                </a:solidFill>
                <a:latin typeface="Arial" panose="020B0604020202020204"/>
              </a:rPr>
              <a:t>de 1-2</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60" name="Rectangle 59">
            <a:extLst>
              <a:ext uri="{FF2B5EF4-FFF2-40B4-BE49-F238E27FC236}">
                <a16:creationId xmlns:a16="http://schemas.microsoft.com/office/drawing/2014/main" id="{90B8C215-C769-7398-F8FC-ED5CAFCD5A11}"/>
              </a:ext>
            </a:extLst>
          </p:cNvPr>
          <p:cNvSpPr/>
          <p:nvPr/>
        </p:nvSpPr>
        <p:spPr>
          <a:xfrm>
            <a:off x="7417305" y="4684227"/>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8BFEE1A0-F4F1-35FE-CDA1-4DDDB3852008}"/>
              </a:ext>
            </a:extLst>
          </p:cNvPr>
          <p:cNvSpPr txBox="1"/>
          <p:nvPr/>
        </p:nvSpPr>
        <p:spPr>
          <a:xfrm>
            <a:off x="7622947" y="4637441"/>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Tree>
    <p:extLst>
      <p:ext uri="{BB962C8B-B14F-4D97-AF65-F5344CB8AC3E}">
        <p14:creationId xmlns:p14="http://schemas.microsoft.com/office/powerpoint/2010/main" val="234133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E48E4AF-77E4-4208-AAF1-58F8540D3A72}"/>
              </a:ext>
            </a:extLst>
          </p:cNvPr>
          <p:cNvSpPr>
            <a:spLocks noGrp="1"/>
          </p:cNvSpPr>
          <p:nvPr>
            <p:ph type="body" idx="1"/>
          </p:nvPr>
        </p:nvSpPr>
        <p:spPr>
          <a:xfrm>
            <a:off x="609600" y="1082517"/>
            <a:ext cx="10972800" cy="246687"/>
          </a:xfrm>
        </p:spPr>
        <p:txBody>
          <a:bodyPr>
            <a:normAutofit fontScale="85000" lnSpcReduction="10000"/>
          </a:bodyPr>
          <a:lstStyle/>
          <a:p>
            <a:r>
              <a:rPr lang="en-GB" sz="1600" dirty="0"/>
              <a:t>biomarker cohorts selected prior to randomisation designed to test HRR BM</a:t>
            </a:r>
            <a:r>
              <a:rPr lang="en-GB" sz="1600" baseline="30000" dirty="0"/>
              <a:t>+</a:t>
            </a:r>
            <a:r>
              <a:rPr lang="en-GB" sz="1600" dirty="0"/>
              <a:t> and HRR BM</a:t>
            </a:r>
            <a:r>
              <a:rPr lang="en-GB" sz="1600" baseline="30000" dirty="0"/>
              <a:t>–</a:t>
            </a:r>
          </a:p>
        </p:txBody>
      </p:sp>
      <p:sp>
        <p:nvSpPr>
          <p:cNvPr id="9" name="Title 8">
            <a:extLst>
              <a:ext uri="{FF2B5EF4-FFF2-40B4-BE49-F238E27FC236}">
                <a16:creationId xmlns:a16="http://schemas.microsoft.com/office/drawing/2014/main" id="{0EE0607B-A21A-6246-8D11-2D6AC0B8D489}"/>
              </a:ext>
            </a:extLst>
          </p:cNvPr>
          <p:cNvSpPr>
            <a:spLocks noGrp="1"/>
          </p:cNvSpPr>
          <p:nvPr>
            <p:ph type="title"/>
          </p:nvPr>
        </p:nvSpPr>
        <p:spPr>
          <a:xfrm>
            <a:off x="619200" y="246566"/>
            <a:ext cx="8740800" cy="807285"/>
          </a:xfrm>
        </p:spPr>
        <p:txBody>
          <a:bodyPr/>
          <a:lstStyle/>
          <a:p>
            <a:r>
              <a:rPr lang="en-GB" dirty="0"/>
              <a:t>MAGNITUDE: Randomised, Double-Blind, Placebo-Controlled Study</a:t>
            </a:r>
          </a:p>
        </p:txBody>
      </p:sp>
      <p:sp>
        <p:nvSpPr>
          <p:cNvPr id="2" name="Slide Number Placeholder 1">
            <a:extLst>
              <a:ext uri="{FF2B5EF4-FFF2-40B4-BE49-F238E27FC236}">
                <a16:creationId xmlns:a16="http://schemas.microsoft.com/office/drawing/2014/main" id="{864E7DBA-A906-48EE-B264-C2C987D4B2B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816501-AAE5-214E-B100-00C3DC5F5E3F}"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0" name="Rounded Rectangle 9">
            <a:extLst>
              <a:ext uri="{FF2B5EF4-FFF2-40B4-BE49-F238E27FC236}">
                <a16:creationId xmlns:a16="http://schemas.microsoft.com/office/drawing/2014/main" id="{92864ECC-795C-4522-96AB-9691B0ACD9E5}"/>
              </a:ext>
            </a:extLst>
          </p:cNvPr>
          <p:cNvSpPr/>
          <p:nvPr/>
        </p:nvSpPr>
        <p:spPr>
          <a:xfrm>
            <a:off x="9224538" y="1802805"/>
            <a:ext cx="2854394" cy="638582"/>
          </a:xfrm>
          <a:prstGeom prst="roundRect">
            <a:avLst>
              <a:gd name="adj" fmla="val 408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1" rtl="0" eaLnBrk="1" fontAlgn="auto" latinLnBrk="0" hangingPunct="1">
              <a:lnSpc>
                <a:spcPct val="100000"/>
              </a:lnSpc>
              <a:spcBef>
                <a:spcPts val="0"/>
              </a:spcBef>
              <a:spcAft>
                <a:spcPts val="0"/>
              </a:spcAft>
              <a:buClrTx/>
              <a:buSzTx/>
              <a:buFontTx/>
              <a:buNone/>
              <a:tabLst/>
              <a:defRPr/>
            </a:pPr>
            <a:endParaRPr kumimoji="0" lang="en-GB" sz="11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endParaRPr>
          </a:p>
          <a:p>
            <a:pPr marL="0" marR="0" lvl="0" indent="0" algn="l" defTabSz="914291"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rPr>
              <a:t>Primary endpoint</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rPr>
              <a:t>rPFS by central review</a:t>
            </a:r>
          </a:p>
          <a:p>
            <a:pPr marL="171450" marR="0" lvl="0" indent="-171450" algn="l" defTabSz="9142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1" i="0" u="none" strike="noStrike" kern="1200" cap="none" spc="0" normalizeH="0" baseline="0" dirty="0">
              <a:ln>
                <a:noFill/>
              </a:ln>
              <a:solidFill>
                <a:srgbClr val="5D8298"/>
              </a:solidFill>
              <a:effectLst/>
              <a:uLnTx/>
              <a:uFillTx/>
              <a:latin typeface="Arial" panose="020B0604020202020204"/>
              <a:ea typeface="+mn-ea"/>
              <a:cs typeface="+mn-cs"/>
            </a:endParaRPr>
          </a:p>
        </p:txBody>
      </p:sp>
      <p:sp>
        <p:nvSpPr>
          <p:cNvPr id="61" name="Rounded Rectangle 7">
            <a:extLst>
              <a:ext uri="{FF2B5EF4-FFF2-40B4-BE49-F238E27FC236}">
                <a16:creationId xmlns:a16="http://schemas.microsoft.com/office/drawing/2014/main" id="{F6252C39-A4B9-4862-8196-91B8A5AB2309}"/>
              </a:ext>
            </a:extLst>
          </p:cNvPr>
          <p:cNvSpPr/>
          <p:nvPr/>
        </p:nvSpPr>
        <p:spPr>
          <a:xfrm>
            <a:off x="7101173" y="1804874"/>
            <a:ext cx="2095390" cy="644683"/>
          </a:xfrm>
          <a:prstGeom prst="roundRect">
            <a:avLst>
              <a:gd name="adj" fmla="val 5898"/>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srgbClr val="FFFFFF"/>
                </a:solidFill>
                <a:effectLst/>
                <a:uLnTx/>
                <a:uFillTx/>
                <a:latin typeface="Arial" panose="020B0604020202020204"/>
                <a:ea typeface="+mn-ea"/>
                <a:cs typeface="Arial" panose="020B0604020202020204" pitchFamily="34" charset="0"/>
              </a:rPr>
              <a:t>Niraparib 200 mg</a:t>
            </a:r>
            <a:r>
              <a:rPr kumimoji="0" lang="en-GB" sz="1400" u="none" strike="noStrike" kern="1200" cap="none" spc="0" normalizeH="0" baseline="30000" dirty="0">
                <a:ln>
                  <a:noFill/>
                </a:ln>
                <a:solidFill>
                  <a:srgbClr val="FFFFFF"/>
                </a:solidFill>
                <a:effectLst/>
                <a:uLnTx/>
                <a:uFillTx/>
                <a:latin typeface="Arial" panose="020B0604020202020204"/>
                <a:ea typeface="+mn-ea"/>
                <a:cs typeface="Arial" panose="020B0604020202020204" pitchFamily="34" charset="0"/>
              </a:rPr>
              <a:t>b</a:t>
            </a:r>
            <a:r>
              <a:rPr kumimoji="0" lang="en-GB" sz="1400" u="none" strike="noStrike" kern="1200" cap="none" spc="0" normalizeH="0" baseline="0" dirty="0">
                <a:ln>
                  <a:noFill/>
                </a:ln>
                <a:solidFill>
                  <a:srgbClr val="FFFFFF"/>
                </a:solidFill>
                <a:effectLst/>
                <a:uLnTx/>
                <a:uFillTx/>
                <a:latin typeface="Arial" panose="020B0604020202020204"/>
                <a:ea typeface="+mn-ea"/>
                <a:cs typeface="Arial" panose="020B0604020202020204" pitchFamily="34" charset="0"/>
              </a:rPr>
              <a:t> + abiraterone 1000 mg</a:t>
            </a:r>
            <a:r>
              <a:rPr kumimoji="0" lang="en-GB" sz="1400" u="none" strike="noStrike" kern="1200" cap="none" spc="0" normalizeH="0" baseline="30000" dirty="0">
                <a:ln>
                  <a:noFill/>
                </a:ln>
                <a:solidFill>
                  <a:srgbClr val="FFFFFF"/>
                </a:solidFill>
                <a:effectLst/>
                <a:uLnTx/>
                <a:uFillTx/>
                <a:latin typeface="Arial" panose="020B0604020202020204"/>
                <a:ea typeface="+mn-ea"/>
                <a:cs typeface="Arial" panose="020B0604020202020204" pitchFamily="34" charset="0"/>
              </a:rPr>
              <a:t>c</a:t>
            </a:r>
          </a:p>
        </p:txBody>
      </p:sp>
      <p:sp>
        <p:nvSpPr>
          <p:cNvPr id="62" name="Rounded Rectangle 7">
            <a:extLst>
              <a:ext uri="{FF2B5EF4-FFF2-40B4-BE49-F238E27FC236}">
                <a16:creationId xmlns:a16="http://schemas.microsoft.com/office/drawing/2014/main" id="{4A174F5B-5C79-4AB2-A818-B9F30668F218}"/>
              </a:ext>
            </a:extLst>
          </p:cNvPr>
          <p:cNvSpPr/>
          <p:nvPr/>
        </p:nvSpPr>
        <p:spPr>
          <a:xfrm>
            <a:off x="7095462" y="2573909"/>
            <a:ext cx="2101101" cy="584093"/>
          </a:xfrm>
          <a:prstGeom prst="roundRect">
            <a:avLst>
              <a:gd name="adj" fmla="val 5898"/>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rPr>
              <a:t>Placebo + </a:t>
            </a:r>
            <a:r>
              <a:rPr kumimoji="0" lang="en-GB" sz="1400" u="none" strike="noStrike" kern="1200" cap="none" spc="0" normalizeH="0" baseline="0" dirty="0">
                <a:ln>
                  <a:noFill/>
                </a:ln>
                <a:solidFill>
                  <a:srgbClr val="FFFFFF"/>
                </a:solidFill>
                <a:effectLst/>
                <a:uLnTx/>
                <a:uFillTx/>
                <a:latin typeface="Arial" panose="020B0604020202020204"/>
                <a:ea typeface="+mn-ea"/>
                <a:cs typeface="Arial" panose="020B0604020202020204" pitchFamily="34" charset="0"/>
              </a:rPr>
              <a:t>abiraterone 1000 mg</a:t>
            </a:r>
            <a:r>
              <a:rPr kumimoji="0" lang="en-GB" sz="1400" u="none" strike="noStrike" kern="1200" cap="none" spc="0" normalizeH="0" baseline="30000" dirty="0">
                <a:ln>
                  <a:noFill/>
                </a:ln>
                <a:solidFill>
                  <a:srgbClr val="FFFFFF"/>
                </a:solidFill>
                <a:effectLst/>
                <a:uLnTx/>
                <a:uFillTx/>
                <a:latin typeface="Arial" panose="020B0604020202020204"/>
                <a:ea typeface="+mn-ea"/>
                <a:cs typeface="Arial" panose="020B0604020202020204" pitchFamily="34" charset="0"/>
              </a:rPr>
              <a:t>c</a:t>
            </a:r>
            <a:endParaRPr kumimoji="0" lang="en-GB" sz="140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endParaRPr>
          </a:p>
        </p:txBody>
      </p:sp>
      <p:sp>
        <p:nvSpPr>
          <p:cNvPr id="64" name="Rounded Rectangle 9">
            <a:extLst>
              <a:ext uri="{FF2B5EF4-FFF2-40B4-BE49-F238E27FC236}">
                <a16:creationId xmlns:a16="http://schemas.microsoft.com/office/drawing/2014/main" id="{51AF3DD6-E232-4AB4-B8E3-F7E4F8B17BC1}"/>
              </a:ext>
            </a:extLst>
          </p:cNvPr>
          <p:cNvSpPr/>
          <p:nvPr/>
        </p:nvSpPr>
        <p:spPr>
          <a:xfrm>
            <a:off x="9212133" y="2416618"/>
            <a:ext cx="2866799" cy="842683"/>
          </a:xfrm>
          <a:prstGeom prst="roundRect">
            <a:avLst>
              <a:gd name="adj" fmla="val 4080"/>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1"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rPr>
              <a:t>Secondary endpoints</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rPr>
              <a:t>Time to cytotoxic chemotherapy</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rPr>
              <a:t>Time to symptomatic progression</a:t>
            </a:r>
          </a:p>
          <a:p>
            <a:pPr marL="171450" marR="0" lvl="0" indent="-17145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u="none" strike="noStrike" kern="1200" cap="none" spc="0" normalizeH="0" baseline="0" dirty="0">
                <a:ln>
                  <a:noFill/>
                </a:ln>
                <a:solidFill>
                  <a:srgbClr val="5D8298"/>
                </a:solidFill>
                <a:effectLst/>
                <a:uLnTx/>
                <a:uFillTx/>
                <a:latin typeface="Arial" panose="020B0604020202020204"/>
                <a:ea typeface="+mn-ea"/>
                <a:cs typeface="Arial" panose="020B0604020202020204" pitchFamily="34" charset="0"/>
              </a:rPr>
              <a:t>OS</a:t>
            </a:r>
          </a:p>
        </p:txBody>
      </p:sp>
      <p:sp>
        <p:nvSpPr>
          <p:cNvPr id="66" name="Rounded Rectangle 9">
            <a:extLst>
              <a:ext uri="{FF2B5EF4-FFF2-40B4-BE49-F238E27FC236}">
                <a16:creationId xmlns:a16="http://schemas.microsoft.com/office/drawing/2014/main" id="{8D24E4E5-F57F-471F-AC19-2C28F9E87D3C}"/>
              </a:ext>
            </a:extLst>
          </p:cNvPr>
          <p:cNvSpPr/>
          <p:nvPr/>
        </p:nvSpPr>
        <p:spPr>
          <a:xfrm>
            <a:off x="9310756" y="3546588"/>
            <a:ext cx="2554603" cy="1085728"/>
          </a:xfrm>
          <a:prstGeom prst="roundRect">
            <a:avLst>
              <a:gd name="adj" fmla="val 11404"/>
            </a:avLst>
          </a:prstGeom>
          <a:solidFill>
            <a:schemeClr val="tx2">
              <a:lumMod val="20000"/>
              <a:lumOff val="8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91" rtl="0" eaLnBrk="1" fontAlgn="auto" latinLnBrk="0" hangingPunct="1">
              <a:lnSpc>
                <a:spcPct val="100000"/>
              </a:lnSpc>
              <a:spcBef>
                <a:spcPts val="0"/>
              </a:spcBef>
              <a:spcAft>
                <a:spcPts val="0"/>
              </a:spcAft>
              <a:buClrTx/>
              <a:buSzTx/>
              <a:buFontTx/>
              <a:buNone/>
              <a:tabLst/>
              <a:defRPr/>
            </a:pPr>
            <a:r>
              <a:rPr kumimoji="0" lang="en-GB" sz="11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Other prespecified endpoints</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1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Time to PSA progression</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1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ORR</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1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PFS2</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1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Time to pain progression</a:t>
            </a:r>
          </a:p>
          <a:p>
            <a:pPr marL="177800" marR="0" lvl="0" indent="-177800" algn="l" defTabSz="914291"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1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Patient-reported outcomes</a:t>
            </a:r>
          </a:p>
        </p:txBody>
      </p:sp>
      <p:sp>
        <p:nvSpPr>
          <p:cNvPr id="67" name="Rounded Rectangle 7">
            <a:extLst>
              <a:ext uri="{FF2B5EF4-FFF2-40B4-BE49-F238E27FC236}">
                <a16:creationId xmlns:a16="http://schemas.microsoft.com/office/drawing/2014/main" id="{758783BE-A6EB-4464-8910-716D507D5AF1}"/>
              </a:ext>
            </a:extLst>
          </p:cNvPr>
          <p:cNvSpPr/>
          <p:nvPr/>
        </p:nvSpPr>
        <p:spPr>
          <a:xfrm>
            <a:off x="7086599" y="3716089"/>
            <a:ext cx="2109963" cy="541257"/>
          </a:xfrm>
          <a:prstGeom prst="roundRect">
            <a:avLst>
              <a:gd name="adj" fmla="val 5898"/>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srgbClr val="FFFFFF"/>
                </a:solidFill>
                <a:effectLst/>
                <a:uLnTx/>
                <a:uFillTx/>
                <a:latin typeface="Arial" panose="020B0604020202020204"/>
                <a:ea typeface="+mn-ea"/>
                <a:cs typeface="Arial" panose="020B0604020202020204" pitchFamily="34" charset="0"/>
              </a:rPr>
              <a:t>Niraparib 200 mg</a:t>
            </a:r>
            <a:r>
              <a:rPr kumimoji="0" lang="en-GB" sz="1400" u="none" strike="noStrike" kern="1200" cap="none" spc="0" normalizeH="0" baseline="30000" dirty="0">
                <a:ln>
                  <a:noFill/>
                </a:ln>
                <a:solidFill>
                  <a:srgbClr val="FFFFFF"/>
                </a:solidFill>
                <a:effectLst/>
                <a:uLnTx/>
                <a:uFillTx/>
                <a:latin typeface="Arial" panose="020B0604020202020204"/>
                <a:ea typeface="+mn-ea"/>
                <a:cs typeface="Arial" panose="020B0604020202020204" pitchFamily="34" charset="0"/>
              </a:rPr>
              <a:t>b</a:t>
            </a:r>
            <a:r>
              <a:rPr kumimoji="0" lang="en-GB" sz="1400" u="none" strike="noStrike" kern="1200" cap="none" spc="0" normalizeH="0" baseline="0" dirty="0">
                <a:ln>
                  <a:noFill/>
                </a:ln>
                <a:solidFill>
                  <a:srgbClr val="FFFFFF"/>
                </a:solidFill>
                <a:effectLst/>
                <a:uLnTx/>
                <a:uFillTx/>
                <a:latin typeface="Arial" panose="020B0604020202020204"/>
                <a:ea typeface="+mn-ea"/>
                <a:cs typeface="Arial" panose="020B0604020202020204" pitchFamily="34" charset="0"/>
              </a:rPr>
              <a:t> + abiraterone 1000 mg</a:t>
            </a:r>
            <a:r>
              <a:rPr kumimoji="0" lang="en-GB" sz="1400" u="none" strike="noStrike" kern="1200" cap="none" spc="0" normalizeH="0" baseline="30000" dirty="0">
                <a:ln>
                  <a:noFill/>
                </a:ln>
                <a:solidFill>
                  <a:srgbClr val="FFFFFF"/>
                </a:solidFill>
                <a:effectLst/>
                <a:uLnTx/>
                <a:uFillTx/>
                <a:latin typeface="Arial" panose="020B0604020202020204"/>
                <a:ea typeface="+mn-ea"/>
                <a:cs typeface="Arial" panose="020B0604020202020204" pitchFamily="34" charset="0"/>
              </a:rPr>
              <a:t>c</a:t>
            </a:r>
          </a:p>
        </p:txBody>
      </p:sp>
      <p:sp>
        <p:nvSpPr>
          <p:cNvPr id="68" name="Rounded Rectangle 7">
            <a:extLst>
              <a:ext uri="{FF2B5EF4-FFF2-40B4-BE49-F238E27FC236}">
                <a16:creationId xmlns:a16="http://schemas.microsoft.com/office/drawing/2014/main" id="{2C851301-9AC2-4E51-BC81-1D8A939B5AB8}"/>
              </a:ext>
            </a:extLst>
          </p:cNvPr>
          <p:cNvSpPr/>
          <p:nvPr/>
        </p:nvSpPr>
        <p:spPr>
          <a:xfrm>
            <a:off x="7087871" y="4382705"/>
            <a:ext cx="2108689" cy="541257"/>
          </a:xfrm>
          <a:prstGeom prst="roundRect">
            <a:avLst>
              <a:gd name="adj" fmla="val 5898"/>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rPr>
              <a:t>Placebo + </a:t>
            </a:r>
            <a:r>
              <a:rPr kumimoji="0" lang="en-GB" sz="1400" u="none" strike="noStrike" kern="1200" cap="none" spc="0" normalizeH="0" baseline="0" dirty="0">
                <a:ln>
                  <a:noFill/>
                </a:ln>
                <a:solidFill>
                  <a:srgbClr val="FFFFFF"/>
                </a:solidFill>
                <a:effectLst/>
                <a:uLnTx/>
                <a:uFillTx/>
                <a:latin typeface="Arial" panose="020B0604020202020204"/>
                <a:ea typeface="+mn-ea"/>
                <a:cs typeface="Arial" panose="020B0604020202020204" pitchFamily="34" charset="0"/>
              </a:rPr>
              <a:t>abiraterone 1000 mg</a:t>
            </a:r>
            <a:r>
              <a:rPr kumimoji="0" lang="en-GB" sz="1400" u="none" strike="noStrike" kern="1200" cap="none" spc="0" normalizeH="0" baseline="30000" dirty="0">
                <a:ln>
                  <a:noFill/>
                </a:ln>
                <a:solidFill>
                  <a:srgbClr val="FFFFFF"/>
                </a:solidFill>
                <a:effectLst/>
                <a:uLnTx/>
                <a:uFillTx/>
                <a:latin typeface="Arial" panose="020B0604020202020204"/>
                <a:ea typeface="+mn-ea"/>
                <a:cs typeface="Arial" panose="020B0604020202020204" pitchFamily="34" charset="0"/>
              </a:rPr>
              <a:t>c</a:t>
            </a:r>
            <a:endParaRPr kumimoji="0" lang="en-GB" sz="1400" u="none" strike="noStrike" kern="1200" cap="none" spc="0" normalizeH="0" baseline="0" dirty="0">
              <a:ln>
                <a:noFill/>
              </a:ln>
              <a:solidFill>
                <a:prstClr val="white"/>
              </a:solidFill>
              <a:effectLst/>
              <a:uLnTx/>
              <a:uFillTx/>
              <a:latin typeface="Arial" panose="020B0604020202020204"/>
              <a:ea typeface="+mn-ea"/>
              <a:cs typeface="Arial" panose="020B0604020202020204" pitchFamily="34" charset="0"/>
            </a:endParaRPr>
          </a:p>
        </p:txBody>
      </p:sp>
      <p:sp>
        <p:nvSpPr>
          <p:cNvPr id="72" name="TextBox 71">
            <a:extLst>
              <a:ext uri="{FF2B5EF4-FFF2-40B4-BE49-F238E27FC236}">
                <a16:creationId xmlns:a16="http://schemas.microsoft.com/office/drawing/2014/main" id="{F37C64EE-F780-4B6A-A4B1-A42EA518F98A}"/>
              </a:ext>
            </a:extLst>
          </p:cNvPr>
          <p:cNvSpPr txBox="1"/>
          <p:nvPr/>
        </p:nvSpPr>
        <p:spPr>
          <a:xfrm>
            <a:off x="531935" y="1340673"/>
            <a:ext cx="2623522"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Study start: </a:t>
            </a:r>
            <a:b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b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February 2019</a:t>
            </a:r>
          </a:p>
        </p:txBody>
      </p:sp>
      <p:sp>
        <p:nvSpPr>
          <p:cNvPr id="82" name="TextBox 81">
            <a:extLst>
              <a:ext uri="{FF2B5EF4-FFF2-40B4-BE49-F238E27FC236}">
                <a16:creationId xmlns:a16="http://schemas.microsoft.com/office/drawing/2014/main" id="{D9F1570E-262B-455F-9CC9-9B7D7D831DDE}"/>
              </a:ext>
            </a:extLst>
          </p:cNvPr>
          <p:cNvSpPr txBox="1"/>
          <p:nvPr/>
        </p:nvSpPr>
        <p:spPr>
          <a:xfrm>
            <a:off x="9360000" y="4653136"/>
            <a:ext cx="30032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prstClr val="black"/>
                </a:solidFill>
                <a:effectLst/>
                <a:uLnTx/>
                <a:uFillTx/>
                <a:latin typeface="Arial" panose="020B0604020202020204"/>
                <a:ea typeface="+mn-ea"/>
                <a:cs typeface="+mn-cs"/>
              </a:rPr>
              <a:t>Note: Patients could request to be unblinded by the study steering </a:t>
            </a:r>
            <a:br>
              <a:rPr kumimoji="0" lang="en-GB" sz="1050" b="1" i="0" u="none" strike="noStrike" kern="1200" cap="none" spc="0" normalizeH="0" baseline="0" dirty="0">
                <a:ln>
                  <a:noFill/>
                </a:ln>
                <a:solidFill>
                  <a:prstClr val="black"/>
                </a:solidFill>
                <a:effectLst/>
                <a:uLnTx/>
                <a:uFillTx/>
                <a:latin typeface="Arial" panose="020B0604020202020204"/>
                <a:ea typeface="+mn-ea"/>
                <a:cs typeface="+mn-cs"/>
              </a:rPr>
            </a:br>
            <a:r>
              <a:rPr kumimoji="0" lang="en-GB" sz="1050" b="1" i="0" u="none" strike="noStrike" kern="1200" cap="none" spc="0" normalizeH="0" baseline="0" dirty="0">
                <a:ln>
                  <a:noFill/>
                </a:ln>
                <a:solidFill>
                  <a:prstClr val="black"/>
                </a:solidFill>
                <a:effectLst/>
                <a:uLnTx/>
                <a:uFillTx/>
                <a:latin typeface="Arial" panose="020B0604020202020204"/>
                <a:ea typeface="+mn-ea"/>
                <a:cs typeface="+mn-cs"/>
              </a:rPr>
              <a:t>committee and go on to subsequent </a:t>
            </a:r>
            <a:br>
              <a:rPr kumimoji="0" lang="en-GB" sz="1050" b="1" i="0" u="none" strike="noStrike" kern="1200" cap="none" spc="0" normalizeH="0" baseline="0" dirty="0">
                <a:ln>
                  <a:noFill/>
                </a:ln>
                <a:solidFill>
                  <a:prstClr val="black"/>
                </a:solidFill>
                <a:effectLst/>
                <a:uLnTx/>
                <a:uFillTx/>
                <a:latin typeface="Arial" panose="020B0604020202020204"/>
                <a:ea typeface="+mn-ea"/>
                <a:cs typeface="+mn-cs"/>
              </a:rPr>
            </a:br>
            <a:r>
              <a:rPr kumimoji="0" lang="en-GB" sz="1050" b="1" i="0" u="none" strike="noStrike" kern="1200" cap="none" spc="0" normalizeH="0" baseline="0" dirty="0">
                <a:ln>
                  <a:noFill/>
                </a:ln>
                <a:solidFill>
                  <a:prstClr val="black"/>
                </a:solidFill>
                <a:effectLst/>
                <a:uLnTx/>
                <a:uFillTx/>
                <a:latin typeface="Arial" panose="020B0604020202020204"/>
                <a:ea typeface="+mn-ea"/>
                <a:cs typeface="+mn-cs"/>
              </a:rPr>
              <a:t>therapy of the investigator's choice </a:t>
            </a:r>
          </a:p>
        </p:txBody>
      </p:sp>
      <p:sp>
        <p:nvSpPr>
          <p:cNvPr id="84" name="TextBox 83">
            <a:extLst>
              <a:ext uri="{FF2B5EF4-FFF2-40B4-BE49-F238E27FC236}">
                <a16:creationId xmlns:a16="http://schemas.microsoft.com/office/drawing/2014/main" id="{5FF44708-B93C-417C-B1FD-A82B70DA6D5D}"/>
              </a:ext>
            </a:extLst>
          </p:cNvPr>
          <p:cNvSpPr txBox="1"/>
          <p:nvPr/>
        </p:nvSpPr>
        <p:spPr>
          <a:xfrm>
            <a:off x="4977420" y="2117017"/>
            <a:ext cx="1678223" cy="792000"/>
          </a:xfrm>
          <a:prstGeom prst="roundRect">
            <a:avLst/>
          </a:prstGeom>
          <a:solidFill>
            <a:schemeClr val="accent6"/>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u="none" strike="noStrike" kern="1200" cap="none" spc="0" normalizeH="0" baseline="0" dirty="0">
                <a:ln>
                  <a:noFill/>
                </a:ln>
                <a:solidFill>
                  <a:srgbClr val="FFFFFF"/>
                </a:solidFill>
                <a:effectLst/>
                <a:uLnTx/>
                <a:uFillTx/>
                <a:latin typeface="Arial" panose="020B0604020202020204"/>
                <a:ea typeface="Verdana" panose="020B0604030504040204" pitchFamily="34" charset="0"/>
                <a:cs typeface="Arial" panose="020B0604020202020204" pitchFamily="34" charset="0"/>
              </a:rPr>
              <a:t>HRR BM</a:t>
            </a:r>
            <a:r>
              <a:rPr kumimoji="0" lang="en-GB" sz="1800" u="none" strike="noStrike" kern="1200" cap="none" spc="0" normalizeH="0" baseline="30000" dirty="0">
                <a:ln>
                  <a:noFill/>
                </a:ln>
                <a:solidFill>
                  <a:srgbClr val="FFFFFF"/>
                </a:solidFill>
                <a:effectLst/>
                <a:uLnTx/>
                <a:uFillTx/>
                <a:latin typeface="Arial" panose="020B0604020202020204"/>
                <a:ea typeface="Verdana" panose="020B0604030504040204"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u="none" strike="noStrike" kern="1200" cap="none" spc="0" normalizeH="0" baseline="0" dirty="0">
                <a:ln>
                  <a:noFill/>
                </a:ln>
                <a:solidFill>
                  <a:srgbClr val="FFFFFF"/>
                </a:solidFill>
                <a:effectLst/>
                <a:uLnTx/>
                <a:uFillTx/>
                <a:latin typeface="Arial" panose="020B0604020202020204"/>
                <a:ea typeface="Verdana" panose="020B0604030504040204" pitchFamily="34" charset="0"/>
                <a:cs typeface="Arial" panose="020B0604020202020204" pitchFamily="34" charset="0"/>
              </a:rPr>
              <a:t>Planned N=400</a:t>
            </a:r>
          </a:p>
        </p:txBody>
      </p:sp>
      <p:sp>
        <p:nvSpPr>
          <p:cNvPr id="87" name="TextBox 86">
            <a:extLst>
              <a:ext uri="{FF2B5EF4-FFF2-40B4-BE49-F238E27FC236}">
                <a16:creationId xmlns:a16="http://schemas.microsoft.com/office/drawing/2014/main" id="{3FD7148B-996B-4753-B4A4-85ECA13DF082}"/>
              </a:ext>
            </a:extLst>
          </p:cNvPr>
          <p:cNvSpPr txBox="1"/>
          <p:nvPr/>
        </p:nvSpPr>
        <p:spPr>
          <a:xfrm>
            <a:off x="4841062" y="1340673"/>
            <a:ext cx="192513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Allocation</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 to cohort</a:t>
            </a:r>
          </a:p>
        </p:txBody>
      </p:sp>
      <p:sp>
        <p:nvSpPr>
          <p:cNvPr id="88" name="TextBox 87">
            <a:extLst>
              <a:ext uri="{FF2B5EF4-FFF2-40B4-BE49-F238E27FC236}">
                <a16:creationId xmlns:a16="http://schemas.microsoft.com/office/drawing/2014/main" id="{41DC46EC-0778-4F4A-9216-BFE57E0860A0}"/>
              </a:ext>
            </a:extLst>
          </p:cNvPr>
          <p:cNvSpPr txBox="1"/>
          <p:nvPr/>
        </p:nvSpPr>
        <p:spPr>
          <a:xfrm>
            <a:off x="7177312" y="1340673"/>
            <a:ext cx="1492554"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1:1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randomisation</a:t>
            </a:r>
          </a:p>
        </p:txBody>
      </p:sp>
      <p:sp>
        <p:nvSpPr>
          <p:cNvPr id="89" name="Text Placeholder 4">
            <a:extLst>
              <a:ext uri="{FF2B5EF4-FFF2-40B4-BE49-F238E27FC236}">
                <a16:creationId xmlns:a16="http://schemas.microsoft.com/office/drawing/2014/main" id="{341A1F2E-8550-48E8-8D97-2AD2A92D8C11}"/>
              </a:ext>
            </a:extLst>
          </p:cNvPr>
          <p:cNvSpPr txBox="1">
            <a:spLocks/>
          </p:cNvSpPr>
          <p:nvPr/>
        </p:nvSpPr>
        <p:spPr>
          <a:xfrm>
            <a:off x="607963" y="5435066"/>
            <a:ext cx="10940663" cy="293558"/>
          </a:xfrm>
          <a:prstGeom prst="rect">
            <a:avLst/>
          </a:prstGeom>
        </p:spPr>
        <p:txBody>
          <a:bodyPr lIns="0" tIns="0" rIns="0" bIns="0" anchor="t" anchorCtr="0"/>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prstClr val="white"/>
              </a:buClr>
              <a:buSzTx/>
              <a:buFont typeface="Arial" panose="020B0604020202020204" pitchFamily="34" charset="0"/>
              <a:buNone/>
              <a:tabLst>
                <a:tab pos="92075" algn="l"/>
              </a:tabLst>
              <a:defRPr/>
            </a:pPr>
            <a:r>
              <a:rPr kumimoji="0" lang="en-GB" sz="10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Tissue and plasma assays: FoundationOne tissue test (FoundationOne</a:t>
            </a:r>
            <a:r>
              <a:rPr kumimoji="0" lang="en-GB" sz="10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CDx), Resolution Bioscience liquid test (ctDNA), AmoyDx blood and tissue assays, Invitae germline testing (blood/saliva), 	local lab biomarker test results demonstrating a pathogenic germline or somatic alteration listed in the study biomarker gene panel</a:t>
            </a:r>
          </a:p>
          <a:p>
            <a:pPr marL="0" marR="0" lvl="0" indent="0" algn="l" defTabSz="914400" rtl="0" eaLnBrk="1" fontAlgn="auto" latinLnBrk="0" hangingPunct="1">
              <a:lnSpc>
                <a:spcPct val="90000"/>
              </a:lnSpc>
              <a:spcBef>
                <a:spcPts val="0"/>
              </a:spcBef>
              <a:spcAft>
                <a:spcPts val="0"/>
              </a:spcAft>
              <a:buClr>
                <a:prstClr val="white"/>
              </a:buClr>
              <a:buSzTx/>
              <a:buFont typeface="Arial" panose="020B0604020202020204" pitchFamily="34" charset="0"/>
              <a:buNone/>
              <a:tabLst>
                <a:tab pos="92075" algn="l"/>
              </a:tabLst>
              <a:defRPr/>
            </a:pPr>
            <a:r>
              <a:rPr kumimoji="0" lang="en-GB" sz="10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Dose of niraparib used was lower than the usual monotherapy dose as a result of data obtained from the BEDIVERE trial</a:t>
            </a:r>
          </a:p>
          <a:p>
            <a:pPr marL="0" marR="0" lvl="0" indent="0" algn="l" defTabSz="914400" rtl="0" eaLnBrk="1" fontAlgn="auto" latinLnBrk="0" hangingPunct="1">
              <a:lnSpc>
                <a:spcPct val="90000"/>
              </a:lnSpc>
              <a:spcBef>
                <a:spcPts val="0"/>
              </a:spcBef>
              <a:spcAft>
                <a:spcPts val="0"/>
              </a:spcAft>
              <a:buClr>
                <a:prstClr val="white"/>
              </a:buClr>
              <a:buSzTx/>
              <a:buFont typeface="Arial" panose="020B0604020202020204" pitchFamily="34" charset="0"/>
              <a:buNone/>
              <a:tabLst>
                <a:tab pos="92075" algn="l"/>
              </a:tabLst>
              <a:defRPr/>
            </a:pPr>
            <a:r>
              <a:rPr kumimoji="0" lang="en-GB" sz="10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c</a:t>
            </a:r>
            <a:r>
              <a:rPr kumimoji="0" lang="en-GB" sz="1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Abiraterone given in combination with prednisone or prednisolone 5 mg BID</a:t>
            </a:r>
          </a:p>
        </p:txBody>
      </p:sp>
      <p:sp>
        <p:nvSpPr>
          <p:cNvPr id="63" name="Freeform 35">
            <a:extLst>
              <a:ext uri="{FF2B5EF4-FFF2-40B4-BE49-F238E27FC236}">
                <a16:creationId xmlns:a16="http://schemas.microsoft.com/office/drawing/2014/main" id="{C9215BE1-936E-4393-96E8-56A453525B5E}"/>
              </a:ext>
            </a:extLst>
          </p:cNvPr>
          <p:cNvSpPr>
            <a:spLocks/>
          </p:cNvSpPr>
          <p:nvPr/>
        </p:nvSpPr>
        <p:spPr bwMode="auto">
          <a:xfrm>
            <a:off x="531935" y="1845180"/>
            <a:ext cx="2623522" cy="3191129"/>
          </a:xfrm>
          <a:prstGeom prst="roundRect">
            <a:avLst>
              <a:gd name="adj" fmla="val 6318"/>
            </a:avLst>
          </a:prstGeom>
          <a:noFill/>
          <a:ln w="25400">
            <a:solidFill>
              <a:schemeClr val="accent6"/>
            </a:solidFill>
          </a:ln>
        </p:spPr>
        <p:txBody>
          <a:bodyPr vert="horz" wrap="square" lIns="91440" tIns="91440" rIns="91440" bIns="91440" numCol="1" anchor="ctr"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altLang="en-US" sz="1200" b="1" strike="noStrike" kern="0" cap="none" spc="0" normalizeH="0" baseline="0" dirty="0">
                <a:ln>
                  <a:noFill/>
                </a:ln>
                <a:solidFill>
                  <a:schemeClr val="accent1"/>
                </a:solidFill>
                <a:effectLst/>
                <a:uLnTx/>
                <a:uFillTx/>
                <a:latin typeface="Arial" panose="020B0604020202020204"/>
                <a:ea typeface="Verdana"/>
                <a:cs typeface="Arial" panose="020B0604020202020204" pitchFamily="34" charset="0"/>
              </a:rPr>
              <a:t>Patient eligibility</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First-line mCRPC</a:t>
            </a:r>
            <a:endParaRPr kumimoji="0" lang="en-GB" altLang="en-US" sz="1200" u="none" strike="sngStrike" kern="0" cap="none" spc="0" normalizeH="0" baseline="0" dirty="0">
              <a:ln>
                <a:noFill/>
              </a:ln>
              <a:solidFill>
                <a:srgbClr val="000000"/>
              </a:solidFill>
              <a:effectLst/>
              <a:uLnTx/>
              <a:uFillTx/>
              <a:latin typeface="Arial" panose="020B0604020202020204"/>
              <a:ea typeface="Verdana"/>
              <a:cs typeface="Arial" panose="020B0604020202020204" pitchFamily="34" charset="0"/>
            </a:endParaRPr>
          </a:p>
          <a:p>
            <a:pPr marL="454025" marR="0" lvl="1" indent="-171450" algn="l" defTabSz="514350" rtl="0" eaLnBrk="1" fontAlgn="auto" latinLnBrk="0" hangingPunct="1">
              <a:lnSpc>
                <a:spcPct val="100000"/>
              </a:lnSpc>
              <a:spcBef>
                <a:spcPts val="0"/>
              </a:spcBef>
              <a:spcAft>
                <a:spcPts val="300"/>
              </a:spcAft>
              <a:buClr>
                <a:schemeClr val="accent1"/>
              </a:buClr>
              <a:buSzTx/>
              <a:buFont typeface="System Font Regular"/>
              <a:buChar char="–"/>
              <a:tabLst/>
              <a:defRPr/>
            </a:pP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≤4 months prior AAP allowed for mCRPC</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ECOG PS 0 or 1</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sz="1200" u="none" strike="noStrike" kern="1200" cap="none" spc="0" normalizeH="0" baseline="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rPr>
              <a:t>BPI-SF worst pain score ≤3</a:t>
            </a:r>
          </a:p>
          <a:p>
            <a:pPr marL="0" marR="0" lvl="0" indent="0" algn="l" defTabSz="514350" rtl="0" eaLnBrk="1" fontAlgn="auto" latinLnBrk="0" hangingPunct="1">
              <a:lnSpc>
                <a:spcPct val="100000"/>
              </a:lnSpc>
              <a:spcBef>
                <a:spcPts val="0"/>
              </a:spcBef>
              <a:spcAft>
                <a:spcPts val="0"/>
              </a:spcAft>
              <a:buClr>
                <a:srgbClr val="03C74F"/>
              </a:buClr>
              <a:buSzTx/>
              <a:buFontTx/>
              <a:buNone/>
              <a:tabLst/>
              <a:defRPr/>
            </a:pPr>
            <a:endParaRPr kumimoji="0" lang="en-GB" altLang="en-US" sz="1200" b="1" strike="noStrike" kern="0" cap="none" spc="0" normalizeH="0" baseline="0" dirty="0">
              <a:ln>
                <a:noFill/>
              </a:ln>
              <a:solidFill>
                <a:schemeClr val="accent1"/>
              </a:solidFill>
              <a:effectLst/>
              <a:uLnTx/>
              <a:uFillTx/>
              <a:latin typeface="Arial" panose="020B0604020202020204"/>
              <a:ea typeface="Verdana" panose="020B0604030504040204" pitchFamily="34" charset="0"/>
              <a:cs typeface="Arial" panose="020B0604020202020204" pitchFamily="34" charset="0"/>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GB" altLang="en-US" sz="1200" b="1" strike="noStrike" kern="0" cap="none" spc="0" normalizeH="0" baseline="0" dirty="0">
                <a:ln>
                  <a:noFill/>
                </a:ln>
                <a:solidFill>
                  <a:schemeClr val="accent1"/>
                </a:solidFill>
                <a:effectLst/>
                <a:uLnTx/>
                <a:uFillTx/>
                <a:latin typeface="Arial" panose="020B0604020202020204"/>
                <a:ea typeface="Verdana"/>
                <a:cs typeface="Arial" panose="020B0604020202020204" pitchFamily="34" charset="0"/>
              </a:rPr>
              <a:t>Stratifications</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Prior taxane-based chemotherapy for mCSPC</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Prior AR inhibitor for nmCRPC or mCSPC</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Prior AAP for first-line mCRPC</a:t>
            </a:r>
          </a:p>
          <a:p>
            <a:pPr marL="171450" marR="0" lvl="0" indent="-171450" algn="l" defTabSz="51435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kumimoji="0" lang="en-GB" altLang="en-US" sz="1200" i="1"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BRCA1/2</a:t>
            </a: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 vs other HRR alterations (HRR BM</a:t>
            </a:r>
            <a:r>
              <a:rPr kumimoji="0" lang="en-GB" altLang="en-US" sz="1200" u="none" strike="noStrike" kern="0" cap="none" spc="0" normalizeH="0" baseline="30000" dirty="0">
                <a:ln>
                  <a:noFill/>
                </a:ln>
                <a:solidFill>
                  <a:srgbClr val="000000"/>
                </a:solidFill>
                <a:effectLst/>
                <a:uLnTx/>
                <a:uFillTx/>
                <a:latin typeface="Arial" panose="020B0604020202020204"/>
                <a:ea typeface="Verdana"/>
                <a:cs typeface="Arial" panose="020B0604020202020204" pitchFamily="34" charset="0"/>
              </a:rPr>
              <a:t>+</a:t>
            </a:r>
            <a:r>
              <a:rPr kumimoji="0" lang="en-GB" altLang="en-US" sz="1200" u="none" strike="noStrike" kern="0" cap="none" spc="0" normalizeH="0" baseline="0" dirty="0">
                <a:ln>
                  <a:noFill/>
                </a:ln>
                <a:solidFill>
                  <a:srgbClr val="000000"/>
                </a:solidFill>
                <a:effectLst/>
                <a:uLnTx/>
                <a:uFillTx/>
                <a:latin typeface="Arial" panose="020B0604020202020204"/>
                <a:ea typeface="Verdana"/>
                <a:cs typeface="Arial" panose="020B0604020202020204" pitchFamily="34" charset="0"/>
              </a:rPr>
              <a:t> cohort)</a:t>
            </a:r>
          </a:p>
        </p:txBody>
      </p:sp>
      <p:sp>
        <p:nvSpPr>
          <p:cNvPr id="36" name="TextBox 35">
            <a:extLst>
              <a:ext uri="{FF2B5EF4-FFF2-40B4-BE49-F238E27FC236}">
                <a16:creationId xmlns:a16="http://schemas.microsoft.com/office/drawing/2014/main" id="{55EB27D1-A605-4FAF-9C6E-880DE14E77BC}"/>
              </a:ext>
            </a:extLst>
          </p:cNvPr>
          <p:cNvSpPr txBox="1"/>
          <p:nvPr/>
        </p:nvSpPr>
        <p:spPr>
          <a:xfrm>
            <a:off x="619200" y="5157192"/>
            <a:ext cx="8661081"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500"/>
              </a:spcBef>
              <a:spcAft>
                <a:spcPts val="300"/>
              </a:spcAft>
              <a:buClr>
                <a:srgbClr val="03C74F"/>
              </a:buClr>
              <a:buSzTx/>
              <a:buFontTx/>
              <a:buNone/>
              <a:tabLst/>
              <a:defRPr/>
            </a:pPr>
            <a:r>
              <a:rPr kumimoji="0" lang="en-GB" altLang="en-US" sz="1200" b="0" i="0" u="none" strike="noStrike" kern="1200" cap="none" spc="0" normalizeH="0" baseline="0" dirty="0">
                <a:ln>
                  <a:noFill/>
                </a:ln>
                <a:solidFill>
                  <a:srgbClr val="5D8298"/>
                </a:solidFill>
                <a:effectLst/>
                <a:uLnTx/>
                <a:uFillTx/>
                <a:latin typeface="Arial" panose="020B0604020202020204"/>
                <a:ea typeface="+mn-ea"/>
                <a:cs typeface="+mn-cs"/>
              </a:rPr>
              <a:t>Clinical data cut-off was October 8, 2021 for the final rPFS analysis.</a:t>
            </a:r>
          </a:p>
        </p:txBody>
      </p:sp>
      <p:sp>
        <p:nvSpPr>
          <p:cNvPr id="32" name="TextBox 31">
            <a:extLst>
              <a:ext uri="{FF2B5EF4-FFF2-40B4-BE49-F238E27FC236}">
                <a16:creationId xmlns:a16="http://schemas.microsoft.com/office/drawing/2014/main" id="{9B1ADA72-519C-4314-B30C-AA3D04CF6055}"/>
              </a:ext>
            </a:extLst>
          </p:cNvPr>
          <p:cNvSpPr txBox="1"/>
          <p:nvPr/>
        </p:nvSpPr>
        <p:spPr>
          <a:xfrm>
            <a:off x="2974350" y="1340673"/>
            <a:ext cx="192513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Prescreening for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Arial" panose="020B0604020202020204"/>
                <a:ea typeface="+mn-ea"/>
                <a:cs typeface="+mn-cs"/>
              </a:rPr>
              <a:t>BM status</a:t>
            </a:r>
            <a:r>
              <a:rPr kumimoji="0" lang="en-GB" sz="1400" b="1" i="0" u="none" strike="noStrike" kern="1200" cap="none" spc="0" normalizeH="0" baseline="30000" dirty="0">
                <a:ln>
                  <a:noFill/>
                </a:ln>
                <a:solidFill>
                  <a:prstClr val="black"/>
                </a:solidFill>
                <a:effectLst/>
                <a:uLnTx/>
                <a:uFillTx/>
                <a:latin typeface="Arial" panose="020B0604020202020204"/>
                <a:ea typeface="+mn-ea"/>
                <a:cs typeface="+mn-cs"/>
              </a:rPr>
              <a:t>a</a:t>
            </a:r>
            <a:endParaRPr kumimoji="0" lang="en-GB" sz="1400" b="1" i="0" u="none" strike="noStrike" kern="1200" cap="none" spc="0" normalizeH="0" baseline="0" dirty="0">
              <a:ln>
                <a:noFill/>
              </a:ln>
              <a:solidFill>
                <a:prstClr val="black"/>
              </a:solidFill>
              <a:effectLst/>
              <a:uLnTx/>
              <a:uFillTx/>
              <a:latin typeface="Arial" panose="020B0604020202020204"/>
              <a:ea typeface="+mn-ea"/>
              <a:cs typeface="+mn-cs"/>
            </a:endParaRPr>
          </a:p>
        </p:txBody>
      </p:sp>
      <p:cxnSp>
        <p:nvCxnSpPr>
          <p:cNvPr id="34" name="Straight Arrow Connector 33">
            <a:extLst>
              <a:ext uri="{FF2B5EF4-FFF2-40B4-BE49-F238E27FC236}">
                <a16:creationId xmlns:a16="http://schemas.microsoft.com/office/drawing/2014/main" id="{88284B2C-1377-43E8-989B-A2757507FC52}"/>
              </a:ext>
            </a:extLst>
          </p:cNvPr>
          <p:cNvCxnSpPr>
            <a:cxnSpLocks/>
          </p:cNvCxnSpPr>
          <p:nvPr/>
        </p:nvCxnSpPr>
        <p:spPr>
          <a:xfrm>
            <a:off x="3155457" y="3440744"/>
            <a:ext cx="274320" cy="0"/>
          </a:xfrm>
          <a:prstGeom prst="straightConnector1">
            <a:avLst/>
          </a:prstGeom>
          <a:ln>
            <a:solidFill>
              <a:schemeClr val="accent6"/>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EEF8016-BCFE-BA4A-9BFE-26FF9934E7E5}"/>
              </a:ext>
            </a:extLst>
          </p:cNvPr>
          <p:cNvCxnSpPr/>
          <p:nvPr/>
        </p:nvCxnSpPr>
        <p:spPr>
          <a:xfrm>
            <a:off x="4603713" y="4354555"/>
            <a:ext cx="374171"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A2E0F4B-7B3B-104E-9EBE-E23014A1E2A7}"/>
              </a:ext>
            </a:extLst>
          </p:cNvPr>
          <p:cNvCxnSpPr/>
          <p:nvPr/>
        </p:nvCxnSpPr>
        <p:spPr>
          <a:xfrm>
            <a:off x="4603713" y="2525728"/>
            <a:ext cx="374171"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72BDAC0-B65E-564D-8B46-50709BDC12DC}"/>
              </a:ext>
            </a:extLst>
          </p:cNvPr>
          <p:cNvCxnSpPr>
            <a:cxnSpLocks/>
          </p:cNvCxnSpPr>
          <p:nvPr/>
        </p:nvCxnSpPr>
        <p:spPr>
          <a:xfrm>
            <a:off x="4414327" y="3440744"/>
            <a:ext cx="195267" cy="0"/>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7AA0BA-7214-0840-AD7C-9E28FC47177E}"/>
              </a:ext>
            </a:extLst>
          </p:cNvPr>
          <p:cNvCxnSpPr>
            <a:cxnSpLocks/>
          </p:cNvCxnSpPr>
          <p:nvPr/>
        </p:nvCxnSpPr>
        <p:spPr>
          <a:xfrm flipV="1">
            <a:off x="4611896" y="2537453"/>
            <a:ext cx="0" cy="1835764"/>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9">
            <a:extLst>
              <a:ext uri="{FF2B5EF4-FFF2-40B4-BE49-F238E27FC236}">
                <a16:creationId xmlns:a16="http://schemas.microsoft.com/office/drawing/2014/main" id="{B24A12E3-A4A9-4CCC-BF29-90FA2660D6DD}"/>
              </a:ext>
            </a:extLst>
          </p:cNvPr>
          <p:cNvSpPr/>
          <p:nvPr/>
        </p:nvSpPr>
        <p:spPr>
          <a:xfrm>
            <a:off x="3438747" y="2523706"/>
            <a:ext cx="996336" cy="1834077"/>
          </a:xfrm>
          <a:prstGeom prst="roundRect">
            <a:avLst>
              <a:gd name="adj" fmla="val 10065"/>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HRR BM</a:t>
            </a:r>
            <a:r>
              <a:rPr kumimoji="0" lang="en-GB" sz="1000" u="none" strike="noStrike" kern="1200" cap="none" spc="0" normalizeH="0" baseline="30000" dirty="0">
                <a:ln>
                  <a:noFill/>
                </a:ln>
                <a:solidFill>
                  <a:srgbClr val="000000"/>
                </a:solidFill>
                <a:effectLst/>
                <a:uLnTx/>
                <a:uFillTx/>
                <a:latin typeface="Arial" panose="020B0604020202020204"/>
                <a:ea typeface="+mn-ea"/>
                <a:cs typeface="Arial" panose="020B0604020202020204" pitchFamily="34" charset="0"/>
              </a:rPr>
              <a:t>+</a:t>
            </a:r>
            <a:r>
              <a:rPr kumimoji="0" lang="en-GB" sz="10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rPr>
              <a:t> panel: </a:t>
            </a:r>
          </a:p>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dirty="0">
                <a:ln>
                  <a:noFill/>
                </a:ln>
                <a:solidFill>
                  <a:srgbClr val="000000"/>
                </a:solidFill>
                <a:effectLst/>
                <a:uLnTx/>
                <a:uFillTx/>
                <a:latin typeface="Arial" panose="020B0604020202020204"/>
                <a:ea typeface="+mn-ea"/>
                <a:cs typeface="+mn-cs"/>
              </a:rPr>
              <a:t>ATM </a:t>
            </a:r>
          </a:p>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dirty="0">
                <a:ln>
                  <a:noFill/>
                </a:ln>
                <a:solidFill>
                  <a:srgbClr val="000000"/>
                </a:solidFill>
                <a:effectLst/>
                <a:uLnTx/>
                <a:uFillTx/>
                <a:latin typeface="Arial" panose="020B0604020202020204"/>
                <a:ea typeface="+mn-ea"/>
                <a:cs typeface="+mn-cs"/>
              </a:rPr>
              <a:t>BRCA1</a:t>
            </a:r>
          </a:p>
          <a:p>
            <a:pPr marL="0" marR="0" lvl="0" indent="0" algn="ctr" defTabSz="914291"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dirty="0">
                <a:ln>
                  <a:noFill/>
                </a:ln>
                <a:solidFill>
                  <a:srgbClr val="000000"/>
                </a:solidFill>
                <a:effectLst/>
                <a:uLnTx/>
                <a:uFillTx/>
                <a:latin typeface="Arial" panose="020B0604020202020204"/>
                <a:ea typeface="+mn-ea"/>
                <a:cs typeface="+mn-cs"/>
              </a:rPr>
              <a:t>BRCA2 BRIP1 CDK12 CHEK2 FANCA HDAC2 PALB2</a:t>
            </a:r>
            <a:endParaRPr kumimoji="0" lang="en-GB" sz="1000" u="none" strike="noStrike" kern="1200" cap="none" spc="0" normalizeH="0" baseline="0" dirty="0">
              <a:ln>
                <a:noFill/>
              </a:ln>
              <a:solidFill>
                <a:srgbClr val="000000"/>
              </a:solidFill>
              <a:effectLst/>
              <a:uLnTx/>
              <a:uFillTx/>
              <a:latin typeface="Arial" panose="020B0604020202020204"/>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BD4A0C9E-8B69-0E45-9659-6C95974E9C9B}"/>
              </a:ext>
            </a:extLst>
          </p:cNvPr>
          <p:cNvCxnSpPr>
            <a:cxnSpLocks/>
          </p:cNvCxnSpPr>
          <p:nvPr/>
        </p:nvCxnSpPr>
        <p:spPr>
          <a:xfrm>
            <a:off x="6818243" y="2220957"/>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C51B338-D2DD-E04F-986C-1CB08B8CF58D}"/>
              </a:ext>
            </a:extLst>
          </p:cNvPr>
          <p:cNvCxnSpPr>
            <a:cxnSpLocks/>
          </p:cNvCxnSpPr>
          <p:nvPr/>
        </p:nvCxnSpPr>
        <p:spPr>
          <a:xfrm>
            <a:off x="6818243" y="2802510"/>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D32B401-9571-194E-9DC4-8E958FD882AA}"/>
              </a:ext>
            </a:extLst>
          </p:cNvPr>
          <p:cNvCxnSpPr>
            <a:cxnSpLocks/>
          </p:cNvCxnSpPr>
          <p:nvPr/>
        </p:nvCxnSpPr>
        <p:spPr>
          <a:xfrm flipV="1">
            <a:off x="6829942" y="2219400"/>
            <a:ext cx="0" cy="593374"/>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F5EE23F-07DE-B54F-8271-D16A967526E3}"/>
              </a:ext>
            </a:extLst>
          </p:cNvPr>
          <p:cNvCxnSpPr>
            <a:cxnSpLocks/>
          </p:cNvCxnSpPr>
          <p:nvPr/>
        </p:nvCxnSpPr>
        <p:spPr>
          <a:xfrm>
            <a:off x="6620813" y="2513017"/>
            <a:ext cx="195267" cy="0"/>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8E0E138-6D24-2D47-BC49-8987E6B2640E}"/>
              </a:ext>
            </a:extLst>
          </p:cNvPr>
          <p:cNvCxnSpPr>
            <a:cxnSpLocks/>
          </p:cNvCxnSpPr>
          <p:nvPr/>
        </p:nvCxnSpPr>
        <p:spPr>
          <a:xfrm>
            <a:off x="6818243" y="4049757"/>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9FA9425-3F4B-574A-8144-A82E0D17470E}"/>
              </a:ext>
            </a:extLst>
          </p:cNvPr>
          <p:cNvCxnSpPr>
            <a:cxnSpLocks/>
          </p:cNvCxnSpPr>
          <p:nvPr/>
        </p:nvCxnSpPr>
        <p:spPr>
          <a:xfrm>
            <a:off x="6818243" y="4631310"/>
            <a:ext cx="298174" cy="0"/>
          </a:xfrm>
          <a:prstGeom prst="line">
            <a:avLst/>
          </a:prstGeom>
          <a:ln w="28575">
            <a:solidFill>
              <a:schemeClr val="accent6"/>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06ABA76-FA35-F840-92A5-57A02ECBAB08}"/>
              </a:ext>
            </a:extLst>
          </p:cNvPr>
          <p:cNvCxnSpPr>
            <a:cxnSpLocks/>
          </p:cNvCxnSpPr>
          <p:nvPr/>
        </p:nvCxnSpPr>
        <p:spPr>
          <a:xfrm flipV="1">
            <a:off x="6829942" y="4048200"/>
            <a:ext cx="0" cy="593374"/>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748540E-BFA8-6B42-997A-80A35D447AA5}"/>
              </a:ext>
            </a:extLst>
          </p:cNvPr>
          <p:cNvCxnSpPr>
            <a:cxnSpLocks/>
          </p:cNvCxnSpPr>
          <p:nvPr/>
        </p:nvCxnSpPr>
        <p:spPr>
          <a:xfrm>
            <a:off x="6620813" y="4351784"/>
            <a:ext cx="195267" cy="0"/>
          </a:xfrm>
          <a:prstGeom prst="line">
            <a:avLst/>
          </a:prstGeom>
          <a:ln w="28575">
            <a:solidFill>
              <a:schemeClr val="accent6"/>
            </a:solidFill>
            <a:tailEnd type="none" w="med" len="med"/>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FEA48CD-205C-4862-B477-9707B301C080}"/>
              </a:ext>
            </a:extLst>
          </p:cNvPr>
          <p:cNvSpPr txBox="1"/>
          <p:nvPr/>
        </p:nvSpPr>
        <p:spPr>
          <a:xfrm>
            <a:off x="4977421" y="4062343"/>
            <a:ext cx="1678222" cy="578882"/>
          </a:xfrm>
          <a:prstGeom prst="roundRect">
            <a:avLst/>
          </a:prstGeom>
          <a:solidFill>
            <a:schemeClr val="accent6">
              <a:lumMod val="50000"/>
            </a:schemeClr>
          </a:solidFill>
        </p:spPr>
        <p:txBody>
          <a:bodyPr wrap="squar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u="none" strike="noStrike" kern="1200" cap="none" spc="0" normalizeH="0" baseline="0" dirty="0">
                <a:ln>
                  <a:noFill/>
                </a:ln>
                <a:solidFill>
                  <a:prstClr val="white"/>
                </a:solidFill>
                <a:effectLst/>
                <a:uLnTx/>
                <a:uFillTx/>
                <a:latin typeface="Arial" panose="020B0604020202020204"/>
                <a:ea typeface="Verdana" panose="020B0604030504040204" pitchFamily="34" charset="0"/>
                <a:cs typeface="Arial" panose="020B0604020202020204" pitchFamily="34" charset="0"/>
              </a:rPr>
              <a:t>HRR BM</a:t>
            </a:r>
            <a:r>
              <a:rPr kumimoji="0" lang="en-GB" sz="1800" u="none" strike="noStrike" kern="1200" cap="none" spc="0" normalizeH="0" baseline="30000" dirty="0">
                <a:ln>
                  <a:noFill/>
                </a:ln>
                <a:solidFill>
                  <a:srgbClr val="FFFFFF"/>
                </a:solidFill>
                <a:effectLst/>
                <a:uLnTx/>
                <a:uFillTx/>
                <a:latin typeface="Arial" panose="020B0604020202020204"/>
                <a:ea typeface="Verdana" panose="020B0604030504040204" pitchFamily="34" charset="0"/>
                <a:cs typeface="Arial" panose="020B0604020202020204" pitchFamily="34" charset="0"/>
              </a:rPr>
              <a:t>-</a:t>
            </a:r>
            <a:r>
              <a:rPr kumimoji="0" lang="en-GB" sz="1800" u="none" strike="noStrike" kern="1200" cap="none" spc="0" normalizeH="0" baseline="0" dirty="0">
                <a:ln>
                  <a:noFill/>
                </a:ln>
                <a:solidFill>
                  <a:srgbClr val="FFFFFF"/>
                </a:solidFill>
                <a:effectLst/>
                <a:uLnTx/>
                <a:uFillTx/>
                <a:latin typeface="Arial" panose="020B0604020202020204"/>
                <a:ea typeface="Verdana" panose="020B060403050404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u="none" strike="noStrike" kern="1200" cap="none" spc="0" normalizeH="0" baseline="0" dirty="0">
                <a:ln>
                  <a:noFill/>
                </a:ln>
                <a:solidFill>
                  <a:srgbClr val="FFFFFF"/>
                </a:solidFill>
                <a:effectLst/>
                <a:uLnTx/>
                <a:uFillTx/>
                <a:latin typeface="Arial" panose="020B0604020202020204"/>
                <a:ea typeface="Verdana" panose="020B0604030504040204" pitchFamily="34" charset="0"/>
                <a:cs typeface="Arial" panose="020B0604020202020204" pitchFamily="34" charset="0"/>
              </a:rPr>
              <a:t>Planned N=600</a:t>
            </a:r>
          </a:p>
        </p:txBody>
      </p:sp>
      <p:sp>
        <p:nvSpPr>
          <p:cNvPr id="16" name="Content Placeholder 15">
            <a:extLst>
              <a:ext uri="{FF2B5EF4-FFF2-40B4-BE49-F238E27FC236}">
                <a16:creationId xmlns:a16="http://schemas.microsoft.com/office/drawing/2014/main" id="{E0F2F7AA-5B88-8C4A-9CA9-21EAA728022B}"/>
              </a:ext>
            </a:extLst>
          </p:cNvPr>
          <p:cNvSpPr>
            <a:spLocks noGrp="1"/>
          </p:cNvSpPr>
          <p:nvPr>
            <p:ph sz="quarter" idx="15"/>
          </p:nvPr>
        </p:nvSpPr>
        <p:spPr>
          <a:xfrm>
            <a:off x="620183" y="6376243"/>
            <a:ext cx="10939679" cy="365125"/>
          </a:xfrm>
        </p:spPr>
        <p:txBody>
          <a:bodyPr anchor="b" anchorCtr="0"/>
          <a:lstStyle/>
          <a:p>
            <a:pPr>
              <a:lnSpc>
                <a:spcPct val="90000"/>
              </a:lnSpc>
            </a:pPr>
            <a:r>
              <a:rPr kumimoji="0" lang="en-GB" sz="900" b="0" i="0" u="none" strike="noStrike" kern="120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rPr>
              <a:t>AAP, abiraterone acetate and prednisone/prednisolone; AR, androgen receptor; </a:t>
            </a:r>
            <a:r>
              <a:rPr lang="en-GB" sz="900" dirty="0">
                <a:solidFill>
                  <a:schemeClr val="tx2"/>
                </a:solidFill>
              </a:rPr>
              <a:t>ATM, ataxia-telangiectasia gene; BID, twice daily; </a:t>
            </a:r>
            <a:r>
              <a:rPr kumimoji="0" lang="en-GB" sz="900" b="0" i="0" u="none" strike="noStrike" kern="120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rPr>
              <a:t>BM, biomarker; BPI-SF, Brief Pain Inventory–Short Form; BRCA1/2, breast cancer gene 1/2; </a:t>
            </a:r>
            <a:r>
              <a:rPr lang="en-GB" sz="900" dirty="0">
                <a:solidFill>
                  <a:schemeClr val="tx2"/>
                </a:solidFill>
              </a:rPr>
              <a:t>CDK12, cyclin-dependent kinase 12; CHEK2, checkpoint kinase 2; </a:t>
            </a:r>
            <a:r>
              <a:rPr kumimoji="0" lang="en-GB" sz="900" b="0" i="0" u="none" strike="noStrike" kern="120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rPr>
              <a:t>CRPC, castration-resistant prostate cancer; ECOG PS, Eastern Cooperative Oncology Group performance status; </a:t>
            </a:r>
            <a:r>
              <a:rPr kumimoji="0" lang="en-GB" sz="900" b="0" i="0" u="none" strike="noStrike" kern="1200" cap="none" spc="0" normalizeH="0" dirty="0">
                <a:ln>
                  <a:noFill/>
                </a:ln>
                <a:solidFill>
                  <a:schemeClr val="tx2"/>
                </a:solidFill>
                <a:effectLst/>
                <a:uLnTx/>
                <a:uFillTx/>
                <a:latin typeface="Arial" panose="020B0604020202020204"/>
                <a:ea typeface="+mn-ea"/>
                <a:cs typeface="+mn-cs"/>
              </a:rPr>
              <a:t>HDAC2, histone deacetylase 2; </a:t>
            </a:r>
            <a:r>
              <a:rPr kumimoji="0" lang="en-GB" sz="900" b="0" i="0" u="none" strike="noStrike" kern="120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rPr>
              <a:t>HRR, homologous recombination repair; mCRPC, metastatic CRPC; mCSPC, metastatic castration-sensitive prostate cancer; nmCRPC, non-metastatic CRPC; ORR, overall response rate; OS, overall survival; </a:t>
            </a:r>
            <a:r>
              <a:rPr lang="en-GB" sz="900" dirty="0">
                <a:solidFill>
                  <a:schemeClr val="tx2"/>
                </a:solidFill>
              </a:rPr>
              <a:t>PALB2, partner and localiser of BRCA2; </a:t>
            </a:r>
            <a:r>
              <a:rPr kumimoji="0" lang="en-GB" sz="900" b="0" i="0" u="none" strike="noStrike" kern="120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rPr>
              <a:t>PFS2, progression-free survival on first subsequent therapy; PSA, prostate-specific antigen; rPFS, radiographic progression-free survival</a:t>
            </a:r>
          </a:p>
          <a:p>
            <a:pPr>
              <a:lnSpc>
                <a:spcPct val="90000"/>
              </a:lnSpc>
            </a:pPr>
            <a:r>
              <a:rPr lang="en-GB" sz="900" dirty="0">
                <a:solidFill>
                  <a:schemeClr val="tx2"/>
                </a:solidFill>
              </a:rPr>
              <a:t>Chi K, et al. J Clin Oncol. 2022;40 Suppl: Abstract 12 (ASCO GU 2022 oral presentation); </a:t>
            </a:r>
            <a:r>
              <a:rPr lang="en-GB" sz="900" dirty="0"/>
              <a:t>https://clinicaltrials.gov/ct2/show/</a:t>
            </a:r>
            <a:r>
              <a:rPr lang="en-GB" sz="900" dirty="0">
                <a:solidFill>
                  <a:schemeClr val="tx2"/>
                </a:solidFill>
              </a:rPr>
              <a:t>NCT03748641 </a:t>
            </a:r>
          </a:p>
        </p:txBody>
      </p:sp>
    </p:spTree>
    <p:extLst>
      <p:ext uri="{BB962C8B-B14F-4D97-AF65-F5344CB8AC3E}">
        <p14:creationId xmlns:p14="http://schemas.microsoft.com/office/powerpoint/2010/main" val="33377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90">
            <a:extLst>
              <a:ext uri="{FF2B5EF4-FFF2-40B4-BE49-F238E27FC236}">
                <a16:creationId xmlns:a16="http://schemas.microsoft.com/office/drawing/2014/main" id="{D3F6DA00-C7A0-A944-BEC1-29C860BE9267}"/>
              </a:ext>
            </a:extLst>
          </p:cNvPr>
          <p:cNvSpPr>
            <a:spLocks noChangeShapeType="1"/>
          </p:cNvSpPr>
          <p:nvPr/>
        </p:nvSpPr>
        <p:spPr bwMode="auto">
          <a:xfrm flipH="1">
            <a:off x="1893902" y="3283445"/>
            <a:ext cx="3795698" cy="0"/>
          </a:xfrm>
          <a:prstGeom prst="line">
            <a:avLst/>
          </a:prstGeom>
          <a:noFill/>
          <a:ln w="127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pic>
        <p:nvPicPr>
          <p:cNvPr id="52" name="Graphic 51">
            <a:extLst>
              <a:ext uri="{FF2B5EF4-FFF2-40B4-BE49-F238E27FC236}">
                <a16:creationId xmlns:a16="http://schemas.microsoft.com/office/drawing/2014/main" id="{F9FC68AF-FDD1-81C2-39C3-8488C1B1A43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382" t="25828" r="52019" b="50916"/>
          <a:stretch/>
        </p:blipFill>
        <p:spPr>
          <a:xfrm>
            <a:off x="1818558" y="1946895"/>
            <a:ext cx="3711852" cy="1491217"/>
          </a:xfrm>
          <a:prstGeom prst="rect">
            <a:avLst/>
          </a:prstGeom>
        </p:spPr>
      </p:pic>
      <p:sp>
        <p:nvSpPr>
          <p:cNvPr id="30" name="Text Placeholder 29">
            <a:extLst>
              <a:ext uri="{FF2B5EF4-FFF2-40B4-BE49-F238E27FC236}">
                <a16:creationId xmlns:a16="http://schemas.microsoft.com/office/drawing/2014/main" id="{BF66FA71-6BF4-8124-2B27-926EE162A758}"/>
              </a:ext>
            </a:extLst>
          </p:cNvPr>
          <p:cNvSpPr>
            <a:spLocks noGrp="1"/>
          </p:cNvSpPr>
          <p:nvPr>
            <p:ph type="body" idx="1"/>
          </p:nvPr>
        </p:nvSpPr>
        <p:spPr>
          <a:xfrm>
            <a:off x="609600" y="910800"/>
            <a:ext cx="10972800" cy="702470"/>
          </a:xfrm>
        </p:spPr>
        <p:txBody>
          <a:bodyPr/>
          <a:lstStyle/>
          <a:p>
            <a:r>
              <a:rPr lang="en-GB" dirty="0"/>
              <a:t>No Benefit of NIRA + AAP in HRR BM</a:t>
            </a:r>
            <a:r>
              <a:rPr lang="en-GB" baseline="30000" dirty="0"/>
              <a:t>-</a:t>
            </a:r>
            <a:r>
              <a:rPr lang="en-GB" dirty="0"/>
              <a:t> Patients</a:t>
            </a:r>
          </a:p>
        </p:txBody>
      </p:sp>
      <p:sp>
        <p:nvSpPr>
          <p:cNvPr id="2" name="Title 1"/>
          <p:cNvSpPr>
            <a:spLocks noGrp="1"/>
          </p:cNvSpPr>
          <p:nvPr>
            <p:ph type="title"/>
          </p:nvPr>
        </p:nvSpPr>
        <p:spPr>
          <a:xfrm>
            <a:off x="619201" y="259200"/>
            <a:ext cx="11453463" cy="864000"/>
          </a:xfrm>
        </p:spPr>
        <p:txBody>
          <a:bodyPr>
            <a:noAutofit/>
          </a:bodyPr>
          <a:lstStyle/>
          <a:p>
            <a:r>
              <a:rPr lang="en-GB" dirty="0"/>
              <a:t>MAGNITUDE </a:t>
            </a:r>
            <a:r>
              <a:rPr lang="en-GB" dirty="0">
                <a:solidFill>
                  <a:schemeClr val="accent1"/>
                </a:solidFill>
              </a:rPr>
              <a:t>HRR BM</a:t>
            </a:r>
            <a:r>
              <a:rPr lang="en-GB" baseline="30000" dirty="0">
                <a:solidFill>
                  <a:schemeClr val="accent1"/>
                </a:solidFill>
              </a:rPr>
              <a:t>-</a:t>
            </a:r>
            <a:r>
              <a:rPr lang="en-GB" dirty="0"/>
              <a:t>: Prespecified Early Futility Analysis</a:t>
            </a:r>
            <a:br>
              <a:rPr lang="en-GB" dirty="0"/>
            </a:br>
            <a:endParaRPr lang="en-GB" dirty="0"/>
          </a:p>
        </p:txBody>
      </p:sp>
      <p:sp>
        <p:nvSpPr>
          <p:cNvPr id="7" name="Content Placeholder 6">
            <a:extLst>
              <a:ext uri="{FF2B5EF4-FFF2-40B4-BE49-F238E27FC236}">
                <a16:creationId xmlns:a16="http://schemas.microsoft.com/office/drawing/2014/main" id="{F5169CB2-5F85-DC49-8467-E9933A945BA5}"/>
              </a:ext>
            </a:extLst>
          </p:cNvPr>
          <p:cNvSpPr>
            <a:spLocks noGrp="1"/>
          </p:cNvSpPr>
          <p:nvPr>
            <p:ph sz="quarter" idx="14"/>
          </p:nvPr>
        </p:nvSpPr>
        <p:spPr>
          <a:xfrm>
            <a:off x="6442074" y="2235819"/>
            <a:ext cx="5140326" cy="2179819"/>
          </a:xfrm>
        </p:spPr>
        <p:txBody>
          <a:bodyPr/>
          <a:lstStyle/>
          <a:p>
            <a:r>
              <a:rPr lang="en-GB" dirty="0"/>
              <a:t>Additional grade 3/4 toxicity was observed</a:t>
            </a:r>
            <a:br>
              <a:rPr lang="en-GB" dirty="0"/>
            </a:br>
            <a:r>
              <a:rPr lang="en-GB" dirty="0"/>
              <a:t>using NIRA + APP vs PBO + AAP</a:t>
            </a:r>
          </a:p>
          <a:p>
            <a:r>
              <a:rPr lang="en-GB" dirty="0"/>
              <a:t>With added toxicity and no added efficacy in patients with HRR BM</a:t>
            </a:r>
            <a:r>
              <a:rPr lang="en-GB" b="1" baseline="30000" dirty="0"/>
              <a:t>-</a:t>
            </a:r>
            <a:r>
              <a:rPr lang="en-GB" dirty="0"/>
              <a:t> </a:t>
            </a:r>
            <a:r>
              <a:rPr lang="en-GB" dirty="0" err="1"/>
              <a:t>mCRPC</a:t>
            </a:r>
            <a:r>
              <a:rPr lang="en-GB" dirty="0"/>
              <a:t>, the IDMC recommend stopping enrolment in this cohort</a:t>
            </a:r>
          </a:p>
        </p:txBody>
      </p:sp>
      <p:sp>
        <p:nvSpPr>
          <p:cNvPr id="9" name="Slide Number Placeholder 8">
            <a:extLst>
              <a:ext uri="{FF2B5EF4-FFF2-40B4-BE49-F238E27FC236}">
                <a16:creationId xmlns:a16="http://schemas.microsoft.com/office/drawing/2014/main" id="{5B944111-0332-6549-B28A-F4F111EC5FFC}"/>
              </a:ext>
            </a:extLst>
          </p:cNvPr>
          <p:cNvSpPr>
            <a:spLocks noGrp="1"/>
          </p:cNvSpPr>
          <p:nvPr>
            <p:ph type="sldNum" sz="quarter" idx="4"/>
          </p:nvPr>
        </p:nvSpPr>
        <p:spPr/>
        <p:txBody>
          <a:bodyPr/>
          <a:lstStyle/>
          <a:p>
            <a:pPr lvl="0"/>
            <a:fld id="{FCE43C0F-8A7B-3A4B-9DB5-B3472E36E833}" type="slidenum">
              <a:rPr lang="en-GB" smtClean="0"/>
              <a:pPr lvl="0"/>
              <a:t>32</a:t>
            </a:fld>
            <a:endParaRPr lang="en-GB" dirty="0"/>
          </a:p>
        </p:txBody>
      </p:sp>
      <p:sp>
        <p:nvSpPr>
          <p:cNvPr id="8" name="Content Placeholder 7">
            <a:extLst>
              <a:ext uri="{FF2B5EF4-FFF2-40B4-BE49-F238E27FC236}">
                <a16:creationId xmlns:a16="http://schemas.microsoft.com/office/drawing/2014/main" id="{8173198E-1DEC-994D-AF3C-A741D36BD8F3}"/>
              </a:ext>
            </a:extLst>
          </p:cNvPr>
          <p:cNvSpPr>
            <a:spLocks noGrp="1"/>
          </p:cNvSpPr>
          <p:nvPr>
            <p:ph sz="quarter" idx="15"/>
          </p:nvPr>
        </p:nvSpPr>
        <p:spPr>
          <a:xfrm>
            <a:off x="620183" y="6356351"/>
            <a:ext cx="10180339" cy="365125"/>
          </a:xfrm>
        </p:spPr>
        <p:txBody>
          <a:bodyPr anchor="b" anchorCtr="0"/>
          <a:lstStyle/>
          <a:p>
            <a:r>
              <a:rPr lang="en-GB" dirty="0"/>
              <a:t>AAP, abiraterone acetate + prednisone/prednisolone; BM, biomarker; CI, confidence interval; HR, hazard ratio; HRR, homologous recombination repair; IDMC, independent data monitoring committee; mCRPC, metastatic castration-resistant prostate cancer; NIRA, niraparib; PBO, placebo; PSA, prostate antigen; rPFS, radiographic progression free survival</a:t>
            </a:r>
          </a:p>
          <a:p>
            <a:r>
              <a:rPr lang="en-GB" dirty="0"/>
              <a:t>Chi K, et al. J Clin Oncol 2022; 40, (suppl 6; abstr 12) (ASCO GU 2022 oral presentation) </a:t>
            </a:r>
          </a:p>
        </p:txBody>
      </p:sp>
      <p:sp>
        <p:nvSpPr>
          <p:cNvPr id="10" name="Content Placeholder 7">
            <a:extLst>
              <a:ext uri="{FF2B5EF4-FFF2-40B4-BE49-F238E27FC236}">
                <a16:creationId xmlns:a16="http://schemas.microsoft.com/office/drawing/2014/main" id="{B0ED43B7-E5A4-5D48-88FC-81E1B50F04A9}"/>
              </a:ext>
            </a:extLst>
          </p:cNvPr>
          <p:cNvSpPr txBox="1">
            <a:spLocks/>
          </p:cNvSpPr>
          <p:nvPr/>
        </p:nvSpPr>
        <p:spPr>
          <a:xfrm>
            <a:off x="620183" y="5576913"/>
            <a:ext cx="10538262" cy="2893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indent="6350" algn="l" defTabSz="457200" rtl="0" eaLnBrk="1" fontAlgn="auto" latinLnBrk="0" hangingPunct="1">
              <a:lnSpc>
                <a:spcPct val="100000"/>
              </a:lnSpc>
              <a:spcBef>
                <a:spcPts val="0"/>
              </a:spcBef>
              <a:spcAft>
                <a:spcPts val="0"/>
              </a:spcAft>
              <a:buClr>
                <a:srgbClr val="03C74F"/>
              </a:buClr>
              <a:buSzTx/>
              <a:buFont typeface="Arial"/>
              <a:buNone/>
              <a:defRPr/>
            </a:pPr>
            <a:r>
              <a:rPr kumimoji="0" lang="en-GB" sz="1100" b="0" i="0" u="none" strike="noStrike" kern="1200" cap="none" spc="-3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a:t>
            </a:r>
            <a:r>
              <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rPr>
              <a:t> Composite endpoint: rPFS or PSA progression, whichever occurred first</a:t>
            </a:r>
          </a:p>
          <a:p>
            <a:pPr marR="0" lvl="0" indent="6350" algn="l" defTabSz="457200" rtl="0" eaLnBrk="1" fontAlgn="auto" latinLnBrk="0" hangingPunct="1">
              <a:lnSpc>
                <a:spcPct val="100000"/>
              </a:lnSpc>
              <a:spcBef>
                <a:spcPts val="0"/>
              </a:spcBef>
              <a:spcAft>
                <a:spcPts val="0"/>
              </a:spcAft>
              <a:buClr>
                <a:srgbClr val="03C74F"/>
              </a:buClr>
              <a:buSzTx/>
              <a:buFont typeface="Arial"/>
              <a:buNone/>
              <a:defRPr/>
            </a:pPr>
            <a:r>
              <a:rPr kumimoji="0" lang="en-GB" sz="1100" b="0" i="0" u="none" strike="noStrike" kern="1200" cap="none" spc="-3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rPr>
              <a:t>Breakdown of composite endpoint events: 83 PSA events (HR = 1.03, 95% CI 0.67-1.59); 65 rPFS events (HR = 1.03, 95% CI 0.63-1.67)</a:t>
            </a:r>
          </a:p>
          <a:p>
            <a:pPr marL="0" marR="0" lvl="0" indent="0" algn="l" defTabSz="457200" rtl="0" eaLnBrk="1" fontAlgn="auto" latinLnBrk="0" hangingPunct="1">
              <a:lnSpc>
                <a:spcPct val="90000"/>
              </a:lnSpc>
              <a:spcBef>
                <a:spcPts val="0"/>
              </a:spcBef>
              <a:spcAft>
                <a:spcPts val="0"/>
              </a:spcAft>
              <a:buClr>
                <a:srgbClr val="03C74F"/>
              </a:buClr>
              <a:buSzTx/>
              <a:buFont typeface="Arial"/>
              <a:buNone/>
              <a:tabLst/>
              <a:defRPr/>
            </a:pPr>
            <a:endPar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4533EC1-2DD1-AC42-9D06-693C4C64110B}"/>
              </a:ext>
            </a:extLst>
          </p:cNvPr>
          <p:cNvSpPr txBox="1"/>
          <p:nvPr/>
        </p:nvSpPr>
        <p:spPr>
          <a:xfrm>
            <a:off x="821862" y="1613748"/>
            <a:ext cx="52382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Composite progression endpoint</a:t>
            </a:r>
            <a:r>
              <a:rPr kumimoji="0" lang="en-GB" b="1" i="0" u="none" strike="noStrike" kern="1200" cap="none" spc="0" normalizeH="0" baseline="3000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a</a:t>
            </a:r>
            <a:endParaRPr kumimoji="0" lang="en-GB"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endParaRPr>
          </a:p>
        </p:txBody>
      </p:sp>
      <p:sp>
        <p:nvSpPr>
          <p:cNvPr id="17" name="Line 79">
            <a:extLst>
              <a:ext uri="{FF2B5EF4-FFF2-40B4-BE49-F238E27FC236}">
                <a16:creationId xmlns:a16="http://schemas.microsoft.com/office/drawing/2014/main" id="{712357F2-7EA3-324D-A625-22AAC19BE4E7}"/>
              </a:ext>
            </a:extLst>
          </p:cNvPr>
          <p:cNvSpPr>
            <a:spLocks noChangeShapeType="1"/>
          </p:cNvSpPr>
          <p:nvPr/>
        </p:nvSpPr>
        <p:spPr bwMode="auto">
          <a:xfrm flipV="1">
            <a:off x="1895128" y="2064180"/>
            <a:ext cx="0" cy="235985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06876E7-D254-164D-B3C1-0288F92B8EFD}"/>
              </a:ext>
            </a:extLst>
          </p:cNvPr>
          <p:cNvSpPr txBox="1"/>
          <p:nvPr/>
        </p:nvSpPr>
        <p:spPr>
          <a:xfrm>
            <a:off x="2017157" y="4702945"/>
            <a:ext cx="3549187"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Time from randomisation (months)</a:t>
            </a:r>
          </a:p>
        </p:txBody>
      </p:sp>
      <p:sp>
        <p:nvSpPr>
          <p:cNvPr id="19" name="TextBox 18">
            <a:extLst>
              <a:ext uri="{FF2B5EF4-FFF2-40B4-BE49-F238E27FC236}">
                <a16:creationId xmlns:a16="http://schemas.microsoft.com/office/drawing/2014/main" id="{04879D40-C346-6B46-A66F-7156C8CD63F3}"/>
              </a:ext>
            </a:extLst>
          </p:cNvPr>
          <p:cNvSpPr txBox="1"/>
          <p:nvPr/>
        </p:nvSpPr>
        <p:spPr>
          <a:xfrm rot="16200000">
            <a:off x="172327" y="3246671"/>
            <a:ext cx="241385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Patients without events (%)</a:t>
            </a:r>
          </a:p>
        </p:txBody>
      </p:sp>
      <p:sp>
        <p:nvSpPr>
          <p:cNvPr id="20" name="Line 90">
            <a:extLst>
              <a:ext uri="{FF2B5EF4-FFF2-40B4-BE49-F238E27FC236}">
                <a16:creationId xmlns:a16="http://schemas.microsoft.com/office/drawing/2014/main" id="{4597981E-6AC9-9E43-99C6-173A2BB85267}"/>
              </a:ext>
            </a:extLst>
          </p:cNvPr>
          <p:cNvSpPr>
            <a:spLocks noChangeShapeType="1"/>
          </p:cNvSpPr>
          <p:nvPr/>
        </p:nvSpPr>
        <p:spPr bwMode="auto">
          <a:xfrm flipH="1">
            <a:off x="1836750" y="4420095"/>
            <a:ext cx="38211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 name="Line 90">
            <a:extLst>
              <a:ext uri="{FF2B5EF4-FFF2-40B4-BE49-F238E27FC236}">
                <a16:creationId xmlns:a16="http://schemas.microsoft.com/office/drawing/2014/main" id="{38B49E9E-73FC-EE44-87F6-A0324368F93D}"/>
              </a:ext>
            </a:extLst>
          </p:cNvPr>
          <p:cNvSpPr>
            <a:spLocks noChangeShapeType="1"/>
          </p:cNvSpPr>
          <p:nvPr/>
        </p:nvSpPr>
        <p:spPr bwMode="auto">
          <a:xfrm flipH="1">
            <a:off x="1836753" y="3051670"/>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502FEE5-E9C8-F849-B49E-9BF4E8A4AD17}"/>
              </a:ext>
            </a:extLst>
          </p:cNvPr>
          <p:cNvSpPr txBox="1"/>
          <p:nvPr/>
        </p:nvSpPr>
        <p:spPr>
          <a:xfrm>
            <a:off x="1495933" y="295920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60</a:t>
            </a:r>
          </a:p>
        </p:txBody>
      </p:sp>
      <p:sp>
        <p:nvSpPr>
          <p:cNvPr id="23" name="Line 90">
            <a:extLst>
              <a:ext uri="{FF2B5EF4-FFF2-40B4-BE49-F238E27FC236}">
                <a16:creationId xmlns:a16="http://schemas.microsoft.com/office/drawing/2014/main" id="{E7CC2131-5DB7-BD47-B677-8D0888607380}"/>
              </a:ext>
            </a:extLst>
          </p:cNvPr>
          <p:cNvSpPr>
            <a:spLocks noChangeShapeType="1"/>
          </p:cNvSpPr>
          <p:nvPr/>
        </p:nvSpPr>
        <p:spPr bwMode="auto">
          <a:xfrm flipH="1">
            <a:off x="1836753" y="2143620"/>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7BBE88ED-E1B7-734A-B0FB-D2BC958F78F7}"/>
              </a:ext>
            </a:extLst>
          </p:cNvPr>
          <p:cNvSpPr txBox="1"/>
          <p:nvPr/>
        </p:nvSpPr>
        <p:spPr>
          <a:xfrm>
            <a:off x="1495933" y="205115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100</a:t>
            </a:r>
          </a:p>
        </p:txBody>
      </p:sp>
      <p:sp>
        <p:nvSpPr>
          <p:cNvPr id="25" name="Line 90">
            <a:extLst>
              <a:ext uri="{FF2B5EF4-FFF2-40B4-BE49-F238E27FC236}">
                <a16:creationId xmlns:a16="http://schemas.microsoft.com/office/drawing/2014/main" id="{C01B7F16-B573-C141-8ABF-D5FAAEB35D7D}"/>
              </a:ext>
            </a:extLst>
          </p:cNvPr>
          <p:cNvSpPr>
            <a:spLocks noChangeShapeType="1"/>
          </p:cNvSpPr>
          <p:nvPr/>
        </p:nvSpPr>
        <p:spPr bwMode="auto">
          <a:xfrm flipH="1">
            <a:off x="1836753" y="2600820"/>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5F9CAFB6-8DF3-344E-8B3E-F1FF78BCB2B0}"/>
              </a:ext>
            </a:extLst>
          </p:cNvPr>
          <p:cNvSpPr txBox="1"/>
          <p:nvPr/>
        </p:nvSpPr>
        <p:spPr>
          <a:xfrm>
            <a:off x="1495933" y="250835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80</a:t>
            </a:r>
          </a:p>
        </p:txBody>
      </p:sp>
      <p:sp>
        <p:nvSpPr>
          <p:cNvPr id="37" name="Line 90">
            <a:extLst>
              <a:ext uri="{FF2B5EF4-FFF2-40B4-BE49-F238E27FC236}">
                <a16:creationId xmlns:a16="http://schemas.microsoft.com/office/drawing/2014/main" id="{09295946-A920-C347-908F-F58AA708282F}"/>
              </a:ext>
            </a:extLst>
          </p:cNvPr>
          <p:cNvSpPr>
            <a:spLocks noChangeShapeType="1"/>
          </p:cNvSpPr>
          <p:nvPr/>
        </p:nvSpPr>
        <p:spPr bwMode="auto">
          <a:xfrm flipH="1">
            <a:off x="1836753" y="3962895"/>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8" name="Line 96">
            <a:extLst>
              <a:ext uri="{FF2B5EF4-FFF2-40B4-BE49-F238E27FC236}">
                <a16:creationId xmlns:a16="http://schemas.microsoft.com/office/drawing/2014/main" id="{01C03C51-4386-5C47-9CFA-F0E114F736CE}"/>
              </a:ext>
            </a:extLst>
          </p:cNvPr>
          <p:cNvSpPr>
            <a:spLocks noChangeShapeType="1"/>
          </p:cNvSpPr>
          <p:nvPr/>
        </p:nvSpPr>
        <p:spPr bwMode="auto">
          <a:xfrm>
            <a:off x="264594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8F1B4A3E-D162-E645-BA64-2CBD05E4B6F3}"/>
              </a:ext>
            </a:extLst>
          </p:cNvPr>
          <p:cNvSpPr txBox="1"/>
          <p:nvPr/>
        </p:nvSpPr>
        <p:spPr>
          <a:xfrm>
            <a:off x="1495933" y="3870428"/>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40" name="TextBox 39">
            <a:extLst>
              <a:ext uri="{FF2B5EF4-FFF2-40B4-BE49-F238E27FC236}">
                <a16:creationId xmlns:a16="http://schemas.microsoft.com/office/drawing/2014/main" id="{15771B26-7E32-5049-8D2B-B614F597D311}"/>
              </a:ext>
            </a:extLst>
          </p:cNvPr>
          <p:cNvSpPr txBox="1"/>
          <p:nvPr/>
        </p:nvSpPr>
        <p:spPr>
          <a:xfrm>
            <a:off x="1495933" y="3413228"/>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40</a:t>
            </a:r>
          </a:p>
        </p:txBody>
      </p:sp>
      <p:sp>
        <p:nvSpPr>
          <p:cNvPr id="41" name="TextBox 40">
            <a:extLst>
              <a:ext uri="{FF2B5EF4-FFF2-40B4-BE49-F238E27FC236}">
                <a16:creationId xmlns:a16="http://schemas.microsoft.com/office/drawing/2014/main" id="{BC477DA4-F0E6-3640-8621-7FF5D4F0C813}"/>
              </a:ext>
            </a:extLst>
          </p:cNvPr>
          <p:cNvSpPr txBox="1"/>
          <p:nvPr/>
        </p:nvSpPr>
        <p:spPr>
          <a:xfrm>
            <a:off x="1495933" y="432445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0</a:t>
            </a:r>
          </a:p>
        </p:txBody>
      </p:sp>
      <p:sp>
        <p:nvSpPr>
          <p:cNvPr id="42" name="Line 90">
            <a:extLst>
              <a:ext uri="{FF2B5EF4-FFF2-40B4-BE49-F238E27FC236}">
                <a16:creationId xmlns:a16="http://schemas.microsoft.com/office/drawing/2014/main" id="{B694D399-DEE0-1046-927C-844052C6E83E}"/>
              </a:ext>
            </a:extLst>
          </p:cNvPr>
          <p:cNvSpPr>
            <a:spLocks noChangeShapeType="1"/>
          </p:cNvSpPr>
          <p:nvPr/>
        </p:nvSpPr>
        <p:spPr bwMode="auto">
          <a:xfrm flipH="1">
            <a:off x="1836753" y="3505695"/>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83D6C2E4-EAA4-9046-BD31-71552C5EA273}"/>
              </a:ext>
            </a:extLst>
          </p:cNvPr>
          <p:cNvSpPr txBox="1"/>
          <p:nvPr/>
        </p:nvSpPr>
        <p:spPr>
          <a:xfrm>
            <a:off x="248970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3</a:t>
            </a:r>
          </a:p>
        </p:txBody>
      </p:sp>
      <p:sp>
        <p:nvSpPr>
          <p:cNvPr id="44" name="Line 96">
            <a:extLst>
              <a:ext uri="{FF2B5EF4-FFF2-40B4-BE49-F238E27FC236}">
                <a16:creationId xmlns:a16="http://schemas.microsoft.com/office/drawing/2014/main" id="{06F1FE5E-3AD0-FB4F-879A-80EF9413A618}"/>
              </a:ext>
            </a:extLst>
          </p:cNvPr>
          <p:cNvSpPr>
            <a:spLocks noChangeShapeType="1"/>
          </p:cNvSpPr>
          <p:nvPr/>
        </p:nvSpPr>
        <p:spPr bwMode="auto">
          <a:xfrm>
            <a:off x="340159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D2211C2B-3A7F-DD44-B70E-4F76C47893B4}"/>
              </a:ext>
            </a:extLst>
          </p:cNvPr>
          <p:cNvSpPr txBox="1"/>
          <p:nvPr/>
        </p:nvSpPr>
        <p:spPr>
          <a:xfrm>
            <a:off x="324535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a:t>
            </a:r>
          </a:p>
        </p:txBody>
      </p:sp>
      <p:sp>
        <p:nvSpPr>
          <p:cNvPr id="46" name="Line 96">
            <a:extLst>
              <a:ext uri="{FF2B5EF4-FFF2-40B4-BE49-F238E27FC236}">
                <a16:creationId xmlns:a16="http://schemas.microsoft.com/office/drawing/2014/main" id="{56582E34-8C1D-3542-A416-D1ECC5095144}"/>
              </a:ext>
            </a:extLst>
          </p:cNvPr>
          <p:cNvSpPr>
            <a:spLocks noChangeShapeType="1"/>
          </p:cNvSpPr>
          <p:nvPr/>
        </p:nvSpPr>
        <p:spPr bwMode="auto">
          <a:xfrm>
            <a:off x="4154070"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75477ED5-931B-DF47-89AE-8D443EFCBB6C}"/>
              </a:ext>
            </a:extLst>
          </p:cNvPr>
          <p:cNvSpPr txBox="1"/>
          <p:nvPr/>
        </p:nvSpPr>
        <p:spPr>
          <a:xfrm>
            <a:off x="3997833"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9</a:t>
            </a:r>
          </a:p>
        </p:txBody>
      </p:sp>
      <p:sp>
        <p:nvSpPr>
          <p:cNvPr id="48" name="Line 96">
            <a:extLst>
              <a:ext uri="{FF2B5EF4-FFF2-40B4-BE49-F238E27FC236}">
                <a16:creationId xmlns:a16="http://schemas.microsoft.com/office/drawing/2014/main" id="{33430F77-C085-DC4F-83E4-6F41A748BC99}"/>
              </a:ext>
            </a:extLst>
          </p:cNvPr>
          <p:cNvSpPr>
            <a:spLocks noChangeShapeType="1"/>
          </p:cNvSpPr>
          <p:nvPr/>
        </p:nvSpPr>
        <p:spPr bwMode="auto">
          <a:xfrm>
            <a:off x="490019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AF7073AE-8459-304F-A845-28BF29484AA4}"/>
              </a:ext>
            </a:extLst>
          </p:cNvPr>
          <p:cNvSpPr txBox="1"/>
          <p:nvPr/>
        </p:nvSpPr>
        <p:spPr>
          <a:xfrm>
            <a:off x="474395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12</a:t>
            </a:r>
          </a:p>
        </p:txBody>
      </p:sp>
      <p:sp>
        <p:nvSpPr>
          <p:cNvPr id="50" name="Line 96">
            <a:extLst>
              <a:ext uri="{FF2B5EF4-FFF2-40B4-BE49-F238E27FC236}">
                <a16:creationId xmlns:a16="http://schemas.microsoft.com/office/drawing/2014/main" id="{C76C1FAE-8B4D-6549-B6CC-6AA8E6675AEA}"/>
              </a:ext>
            </a:extLst>
          </p:cNvPr>
          <p:cNvSpPr>
            <a:spLocks noChangeShapeType="1"/>
          </p:cNvSpPr>
          <p:nvPr/>
        </p:nvSpPr>
        <p:spPr bwMode="auto">
          <a:xfrm>
            <a:off x="565584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4171EF07-9156-AF4E-A71C-4AD356F2D914}"/>
              </a:ext>
            </a:extLst>
          </p:cNvPr>
          <p:cNvSpPr txBox="1"/>
          <p:nvPr/>
        </p:nvSpPr>
        <p:spPr>
          <a:xfrm>
            <a:off x="549960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15</a:t>
            </a:r>
          </a:p>
        </p:txBody>
      </p:sp>
      <p:sp>
        <p:nvSpPr>
          <p:cNvPr id="56" name="Line 96">
            <a:extLst>
              <a:ext uri="{FF2B5EF4-FFF2-40B4-BE49-F238E27FC236}">
                <a16:creationId xmlns:a16="http://schemas.microsoft.com/office/drawing/2014/main" id="{09D06C66-641C-BE45-A9C9-B818E9FC29B2}"/>
              </a:ext>
            </a:extLst>
          </p:cNvPr>
          <p:cNvSpPr>
            <a:spLocks noChangeShapeType="1"/>
          </p:cNvSpPr>
          <p:nvPr/>
        </p:nvSpPr>
        <p:spPr bwMode="auto">
          <a:xfrm>
            <a:off x="1895128"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6362FAD-6ECF-A549-8D3C-425E11FDD3D5}"/>
              </a:ext>
            </a:extLst>
          </p:cNvPr>
          <p:cNvSpPr txBox="1"/>
          <p:nvPr/>
        </p:nvSpPr>
        <p:spPr>
          <a:xfrm>
            <a:off x="174040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0</a:t>
            </a:r>
          </a:p>
        </p:txBody>
      </p:sp>
      <p:graphicFrame>
        <p:nvGraphicFramePr>
          <p:cNvPr id="59" name="Table 3">
            <a:extLst>
              <a:ext uri="{FF2B5EF4-FFF2-40B4-BE49-F238E27FC236}">
                <a16:creationId xmlns:a16="http://schemas.microsoft.com/office/drawing/2014/main" id="{1421B0B1-075D-8441-AEC0-5F21CCCC5424}"/>
              </a:ext>
            </a:extLst>
          </p:cNvPr>
          <p:cNvGraphicFramePr>
            <a:graphicFrameLocks noGrp="1"/>
          </p:cNvGraphicFramePr>
          <p:nvPr>
            <p:extLst>
              <p:ext uri="{D42A27DB-BD31-4B8C-83A1-F6EECF244321}">
                <p14:modId xmlns:p14="http://schemas.microsoft.com/office/powerpoint/2010/main" val="90544733"/>
              </p:ext>
            </p:extLst>
          </p:nvPr>
        </p:nvGraphicFramePr>
        <p:xfrm>
          <a:off x="619200" y="4905575"/>
          <a:ext cx="5427810" cy="411480"/>
        </p:xfrm>
        <a:graphic>
          <a:graphicData uri="http://schemas.openxmlformats.org/drawingml/2006/table">
            <a:tbl>
              <a:tblPr firstRow="1" bandRow="1">
                <a:tableStyleId>{2D5ABB26-0587-4C30-8999-92F81FD0307C}</a:tableStyleId>
              </a:tblPr>
              <a:tblGrid>
                <a:gridCol w="921600">
                  <a:extLst>
                    <a:ext uri="{9D8B030D-6E8A-4147-A177-3AD203B41FA5}">
                      <a16:colId xmlns:a16="http://schemas.microsoft.com/office/drawing/2014/main" val="2960600525"/>
                    </a:ext>
                  </a:extLst>
                </a:gridCol>
                <a:gridCol w="751035">
                  <a:extLst>
                    <a:ext uri="{9D8B030D-6E8A-4147-A177-3AD203B41FA5}">
                      <a16:colId xmlns:a16="http://schemas.microsoft.com/office/drawing/2014/main" val="168341198"/>
                    </a:ext>
                  </a:extLst>
                </a:gridCol>
                <a:gridCol w="751035">
                  <a:extLst>
                    <a:ext uri="{9D8B030D-6E8A-4147-A177-3AD203B41FA5}">
                      <a16:colId xmlns:a16="http://schemas.microsoft.com/office/drawing/2014/main" val="1723015493"/>
                    </a:ext>
                  </a:extLst>
                </a:gridCol>
                <a:gridCol w="751035">
                  <a:extLst>
                    <a:ext uri="{9D8B030D-6E8A-4147-A177-3AD203B41FA5}">
                      <a16:colId xmlns:a16="http://schemas.microsoft.com/office/drawing/2014/main" val="2281005005"/>
                    </a:ext>
                  </a:extLst>
                </a:gridCol>
                <a:gridCol w="751035">
                  <a:extLst>
                    <a:ext uri="{9D8B030D-6E8A-4147-A177-3AD203B41FA5}">
                      <a16:colId xmlns:a16="http://schemas.microsoft.com/office/drawing/2014/main" val="2140687655"/>
                    </a:ext>
                  </a:extLst>
                </a:gridCol>
                <a:gridCol w="751035">
                  <a:extLst>
                    <a:ext uri="{9D8B030D-6E8A-4147-A177-3AD203B41FA5}">
                      <a16:colId xmlns:a16="http://schemas.microsoft.com/office/drawing/2014/main" val="3920765030"/>
                    </a:ext>
                  </a:extLst>
                </a:gridCol>
                <a:gridCol w="751035">
                  <a:extLst>
                    <a:ext uri="{9D8B030D-6E8A-4147-A177-3AD203B41FA5}">
                      <a16:colId xmlns:a16="http://schemas.microsoft.com/office/drawing/2014/main" val="4060792873"/>
                    </a:ext>
                  </a:extLst>
                </a:gridCol>
              </a:tblGrid>
              <a:tr h="0">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0">
                <a:tc>
                  <a:txBody>
                    <a:bodyPr/>
                    <a:lstStyle/>
                    <a:p>
                      <a:pPr algn="r"/>
                      <a:r>
                        <a:rPr lang="en-US" sz="900" b="1" dirty="0">
                          <a:solidFill>
                            <a:schemeClr val="tx2"/>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68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0">
                <a:tc>
                  <a:txBody>
                    <a:bodyPr/>
                    <a:lstStyle/>
                    <a:p>
                      <a:pPr algn="r"/>
                      <a:r>
                        <a:rPr lang="en-US" sz="900" b="1" dirty="0">
                          <a:solidFill>
                            <a:schemeClr val="accent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68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sp>
        <p:nvSpPr>
          <p:cNvPr id="60" name="TextBox 59">
            <a:extLst>
              <a:ext uri="{FF2B5EF4-FFF2-40B4-BE49-F238E27FC236}">
                <a16:creationId xmlns:a16="http://schemas.microsoft.com/office/drawing/2014/main" id="{394F2E10-EB4A-C247-ABA3-884DDFE34287}"/>
              </a:ext>
            </a:extLst>
          </p:cNvPr>
          <p:cNvSpPr txBox="1"/>
          <p:nvPr/>
        </p:nvSpPr>
        <p:spPr>
          <a:xfrm>
            <a:off x="4436564" y="3443202"/>
            <a:ext cx="1343969" cy="307777"/>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a:t>
            </a:r>
          </a:p>
        </p:txBody>
      </p:sp>
      <p:sp>
        <p:nvSpPr>
          <p:cNvPr id="61" name="TextBox 60">
            <a:extLst>
              <a:ext uri="{FF2B5EF4-FFF2-40B4-BE49-F238E27FC236}">
                <a16:creationId xmlns:a16="http://schemas.microsoft.com/office/drawing/2014/main" id="{1CC2C6A9-1354-484D-8BC1-5C09BC5C426F}"/>
              </a:ext>
            </a:extLst>
          </p:cNvPr>
          <p:cNvSpPr txBox="1"/>
          <p:nvPr/>
        </p:nvSpPr>
        <p:spPr>
          <a:xfrm>
            <a:off x="4496048" y="2895631"/>
            <a:ext cx="1120769" cy="276999"/>
          </a:xfrm>
          <a:prstGeom prst="rect">
            <a:avLst/>
          </a:prstGeom>
          <a:noFill/>
        </p:spPr>
        <p:txBody>
          <a:bodyPr wrap="none" lIns="18288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a:t>
            </a:r>
          </a:p>
        </p:txBody>
      </p:sp>
      <p:sp>
        <p:nvSpPr>
          <p:cNvPr id="4" name="TextBox 3">
            <a:extLst>
              <a:ext uri="{FF2B5EF4-FFF2-40B4-BE49-F238E27FC236}">
                <a16:creationId xmlns:a16="http://schemas.microsoft.com/office/drawing/2014/main" id="{4CF66827-F075-019C-14BC-B06867AD693D}"/>
              </a:ext>
            </a:extLst>
          </p:cNvPr>
          <p:cNvSpPr txBox="1"/>
          <p:nvPr/>
        </p:nvSpPr>
        <p:spPr>
          <a:xfrm>
            <a:off x="2023387" y="4168170"/>
            <a:ext cx="2093522" cy="1661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HR = 1.09</a:t>
            </a:r>
            <a:r>
              <a:rPr kumimoji="0" lang="en-GB" sz="12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a:t>
            </a: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(95% CI 0.75-1.59)</a:t>
            </a:r>
            <a:endParaRPr kumimoji="0" lang="en-GB" sz="1200" u="none" strike="noStrike" kern="1200" cap="none" spc="0" normalizeH="0" baseline="0" dirty="0">
              <a:ln>
                <a:noFill/>
              </a:ln>
              <a:solidFill>
                <a:srgbClr val="505050"/>
              </a:solidFill>
              <a:effectLst/>
              <a:uLnTx/>
              <a:uFillTx/>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78663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0">
            <a:extLst>
              <a:ext uri="{FF2B5EF4-FFF2-40B4-BE49-F238E27FC236}">
                <a16:creationId xmlns:a16="http://schemas.microsoft.com/office/drawing/2014/main" id="{B35AD24D-B81D-2E35-C638-4D15EAC71E47}"/>
              </a:ext>
            </a:extLst>
          </p:cNvPr>
          <p:cNvGraphicFramePr>
            <a:graphicFrameLocks/>
          </p:cNvGraphicFramePr>
          <p:nvPr>
            <p:extLst>
              <p:ext uri="{D42A27DB-BD31-4B8C-83A1-F6EECF244321}">
                <p14:modId xmlns:p14="http://schemas.microsoft.com/office/powerpoint/2010/main" val="3776074462"/>
              </p:ext>
            </p:extLst>
          </p:nvPr>
        </p:nvGraphicFramePr>
        <p:xfrm>
          <a:off x="520772" y="2030172"/>
          <a:ext cx="5238750" cy="32924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MAGNITUDE: Primary Endpoint </a:t>
            </a:r>
            <a:r>
              <a:rPr lang="en-GB" cap="none" dirty="0"/>
              <a:t>r</a:t>
            </a:r>
            <a:r>
              <a:rPr lang="en-GB" dirty="0"/>
              <a:t>PFS (BICR)</a:t>
            </a:r>
          </a:p>
        </p:txBody>
      </p:sp>
      <p:sp>
        <p:nvSpPr>
          <p:cNvPr id="3" name="Subtitle 1">
            <a:extLst>
              <a:ext uri="{FF2B5EF4-FFF2-40B4-BE49-F238E27FC236}">
                <a16:creationId xmlns:a16="http://schemas.microsoft.com/office/drawing/2014/main" id="{2ED68000-C9F2-57B9-EB4D-7D88430153C8}"/>
              </a:ext>
            </a:extLst>
          </p:cNvPr>
          <p:cNvSpPr>
            <a:spLocks noGrp="1"/>
          </p:cNvSpPr>
          <p:nvPr>
            <p:ph sz="quarter" idx="12"/>
          </p:nvPr>
        </p:nvSpPr>
        <p:spPr>
          <a:xfrm>
            <a:off x="609600" y="879149"/>
            <a:ext cx="9412514" cy="712531"/>
          </a:xfrm>
        </p:spPr>
        <p:txBody>
          <a:bodyPr/>
          <a:lstStyle/>
          <a:p>
            <a:pPr marL="0" indent="0">
              <a:buNone/>
            </a:pPr>
            <a:r>
              <a:rPr lang="en-GB" b="1" spc="100" dirty="0">
                <a:solidFill>
                  <a:schemeClr val="accent1"/>
                </a:solidFill>
              </a:rPr>
              <a:t>rPFS WAS 2.8 MONTHS GREATER FOR ABIRATERONE + NIRAPARIB VERSUS ABIRATERONE + PLACEBO in HRR BM+ PATIENTS</a:t>
            </a:r>
          </a:p>
          <a:p>
            <a:pPr marL="0" indent="0">
              <a:buNone/>
            </a:pPr>
            <a:endParaRPr lang="en-GB" dirty="0">
              <a:solidFill>
                <a:schemeClr val="accent1"/>
              </a:solidFill>
            </a:endParaRPr>
          </a:p>
        </p:txBody>
      </p:sp>
      <p:sp>
        <p:nvSpPr>
          <p:cNvPr id="8" name="Slide Number Placeholder 7">
            <a:extLst>
              <a:ext uri="{FF2B5EF4-FFF2-40B4-BE49-F238E27FC236}">
                <a16:creationId xmlns:a16="http://schemas.microsoft.com/office/drawing/2014/main" id="{D0B25C47-2AD3-473C-8380-E61936BB2B3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Content Placeholder 12">
            <a:extLst>
              <a:ext uri="{FF2B5EF4-FFF2-40B4-BE49-F238E27FC236}">
                <a16:creationId xmlns:a16="http://schemas.microsoft.com/office/drawing/2014/main" id="{366CA741-D2AB-CB4A-9685-5628F42168FB}"/>
              </a:ext>
            </a:extLst>
          </p:cNvPr>
          <p:cNvSpPr>
            <a:spLocks noGrp="1"/>
          </p:cNvSpPr>
          <p:nvPr>
            <p:ph sz="quarter" idx="15"/>
          </p:nvPr>
        </p:nvSpPr>
        <p:spPr>
          <a:xfrm>
            <a:off x="620184" y="6326615"/>
            <a:ext cx="10538470" cy="365125"/>
          </a:xfrm>
        </p:spPr>
        <p:txBody>
          <a:bodyPr anchor="b" anchorCtr="0"/>
          <a:lstStyle/>
          <a:p>
            <a:pPr lvl="0"/>
            <a:r>
              <a:rPr lang="en-GB" dirty="0">
                <a:solidFill>
                  <a:schemeClr val="tx2"/>
                </a:solidFill>
              </a:rPr>
              <a:t>AAP, abiraterone acetate + prednisone/prednisolone; BICR, blinded independent central review; BM, biomarker; BRCA1/2, breast cancer gene 1/2; CI, confidence interval; HR, hazard ratio; HRR, homologous recombination repair; NIRA, niraparib; PBO, placebo; rPFS, radiographic progression-free survival</a:t>
            </a:r>
          </a:p>
          <a:p>
            <a:r>
              <a:rPr lang="en-GB" dirty="0">
                <a:solidFill>
                  <a:schemeClr val="tx2"/>
                </a:solidFill>
              </a:rPr>
              <a:t>Chi K, et al. J Clin Oncol. 2022;40 (suppl 6; abstr 12) (ASCO GU 2022 oral presentation) </a:t>
            </a:r>
          </a:p>
        </p:txBody>
      </p:sp>
      <p:graphicFrame>
        <p:nvGraphicFramePr>
          <p:cNvPr id="5" name="Table 3">
            <a:extLst>
              <a:ext uri="{FF2B5EF4-FFF2-40B4-BE49-F238E27FC236}">
                <a16:creationId xmlns:a16="http://schemas.microsoft.com/office/drawing/2014/main" id="{9540668E-767B-786D-47AD-D4CB69E256FC}"/>
              </a:ext>
            </a:extLst>
          </p:cNvPr>
          <p:cNvGraphicFramePr>
            <a:graphicFrameLocks noGrp="1"/>
          </p:cNvGraphicFramePr>
          <p:nvPr>
            <p:extLst>
              <p:ext uri="{D42A27DB-BD31-4B8C-83A1-F6EECF244321}">
                <p14:modId xmlns:p14="http://schemas.microsoft.com/office/powerpoint/2010/main" val="4280011821"/>
              </p:ext>
            </p:extLst>
          </p:nvPr>
        </p:nvGraphicFramePr>
        <p:xfrm>
          <a:off x="6005252" y="5189059"/>
          <a:ext cx="5878515" cy="411480"/>
        </p:xfrm>
        <a:graphic>
          <a:graphicData uri="http://schemas.openxmlformats.org/drawingml/2006/table">
            <a:tbl>
              <a:tblPr firstRow="1" bandRow="1">
                <a:tableStyleId>{2D5ABB26-0587-4C30-8999-92F81FD0307C}</a:tableStyleId>
              </a:tblPr>
              <a:tblGrid>
                <a:gridCol w="1042310">
                  <a:extLst>
                    <a:ext uri="{9D8B030D-6E8A-4147-A177-3AD203B41FA5}">
                      <a16:colId xmlns:a16="http://schemas.microsoft.com/office/drawing/2014/main" val="2960600525"/>
                    </a:ext>
                  </a:extLst>
                </a:gridCol>
                <a:gridCol w="439655">
                  <a:extLst>
                    <a:ext uri="{9D8B030D-6E8A-4147-A177-3AD203B41FA5}">
                      <a16:colId xmlns:a16="http://schemas.microsoft.com/office/drawing/2014/main" val="168341198"/>
                    </a:ext>
                  </a:extLst>
                </a:gridCol>
                <a:gridCol w="439655">
                  <a:extLst>
                    <a:ext uri="{9D8B030D-6E8A-4147-A177-3AD203B41FA5}">
                      <a16:colId xmlns:a16="http://schemas.microsoft.com/office/drawing/2014/main" val="1723015493"/>
                    </a:ext>
                  </a:extLst>
                </a:gridCol>
                <a:gridCol w="439655">
                  <a:extLst>
                    <a:ext uri="{9D8B030D-6E8A-4147-A177-3AD203B41FA5}">
                      <a16:colId xmlns:a16="http://schemas.microsoft.com/office/drawing/2014/main" val="2281005005"/>
                    </a:ext>
                  </a:extLst>
                </a:gridCol>
                <a:gridCol w="439655">
                  <a:extLst>
                    <a:ext uri="{9D8B030D-6E8A-4147-A177-3AD203B41FA5}">
                      <a16:colId xmlns:a16="http://schemas.microsoft.com/office/drawing/2014/main" val="2140687655"/>
                    </a:ext>
                  </a:extLst>
                </a:gridCol>
                <a:gridCol w="439655">
                  <a:extLst>
                    <a:ext uri="{9D8B030D-6E8A-4147-A177-3AD203B41FA5}">
                      <a16:colId xmlns:a16="http://schemas.microsoft.com/office/drawing/2014/main" val="3920765030"/>
                    </a:ext>
                  </a:extLst>
                </a:gridCol>
                <a:gridCol w="439655">
                  <a:extLst>
                    <a:ext uri="{9D8B030D-6E8A-4147-A177-3AD203B41FA5}">
                      <a16:colId xmlns:a16="http://schemas.microsoft.com/office/drawing/2014/main" val="4060792873"/>
                    </a:ext>
                  </a:extLst>
                </a:gridCol>
                <a:gridCol w="439655">
                  <a:extLst>
                    <a:ext uri="{9D8B030D-6E8A-4147-A177-3AD203B41FA5}">
                      <a16:colId xmlns:a16="http://schemas.microsoft.com/office/drawing/2014/main" val="3655670899"/>
                    </a:ext>
                  </a:extLst>
                </a:gridCol>
                <a:gridCol w="439655">
                  <a:extLst>
                    <a:ext uri="{9D8B030D-6E8A-4147-A177-3AD203B41FA5}">
                      <a16:colId xmlns:a16="http://schemas.microsoft.com/office/drawing/2014/main" val="940408616"/>
                    </a:ext>
                  </a:extLst>
                </a:gridCol>
                <a:gridCol w="439655">
                  <a:extLst>
                    <a:ext uri="{9D8B030D-6E8A-4147-A177-3AD203B41FA5}">
                      <a16:colId xmlns:a16="http://schemas.microsoft.com/office/drawing/2014/main" val="1590475847"/>
                    </a:ext>
                  </a:extLst>
                </a:gridCol>
                <a:gridCol w="439655">
                  <a:extLst>
                    <a:ext uri="{9D8B030D-6E8A-4147-A177-3AD203B41FA5}">
                      <a16:colId xmlns:a16="http://schemas.microsoft.com/office/drawing/2014/main" val="2106792439"/>
                    </a:ext>
                  </a:extLst>
                </a:gridCol>
                <a:gridCol w="439655">
                  <a:extLst>
                    <a:ext uri="{9D8B030D-6E8A-4147-A177-3AD203B41FA5}">
                      <a16:colId xmlns:a16="http://schemas.microsoft.com/office/drawing/2014/main" val="3113418462"/>
                    </a:ext>
                  </a:extLst>
                </a:gridCol>
              </a:tblGrid>
              <a:tr h="0">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0">
                <a:tc>
                  <a:txBody>
                    <a:bodyPr/>
                    <a:lstStyle/>
                    <a:p>
                      <a:pPr algn="r"/>
                      <a:r>
                        <a:rPr lang="en-US" sz="900" b="1" dirty="0">
                          <a:solidFill>
                            <a:schemeClr val="tx2"/>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103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65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0">
                <a:tc>
                  <a:txBody>
                    <a:bodyPr/>
                    <a:lstStyle/>
                    <a:p>
                      <a:pPr algn="r"/>
                      <a:r>
                        <a:rPr lang="en-US" sz="900" b="1" dirty="0">
                          <a:solidFill>
                            <a:schemeClr val="accent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77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graphicFrame>
        <p:nvGraphicFramePr>
          <p:cNvPr id="7" name="Content Placeholder 10">
            <a:extLst>
              <a:ext uri="{FF2B5EF4-FFF2-40B4-BE49-F238E27FC236}">
                <a16:creationId xmlns:a16="http://schemas.microsoft.com/office/drawing/2014/main" id="{6498BA41-FFAD-C4BF-D4CC-C51FF60C22A8}"/>
              </a:ext>
            </a:extLst>
          </p:cNvPr>
          <p:cNvGraphicFramePr>
            <a:graphicFrameLocks/>
          </p:cNvGraphicFramePr>
          <p:nvPr>
            <p:extLst>
              <p:ext uri="{D42A27DB-BD31-4B8C-83A1-F6EECF244321}">
                <p14:modId xmlns:p14="http://schemas.microsoft.com/office/powerpoint/2010/main" val="1738992674"/>
              </p:ext>
            </p:extLst>
          </p:nvPr>
        </p:nvGraphicFramePr>
        <p:xfrm>
          <a:off x="6612356" y="2031070"/>
          <a:ext cx="5238750" cy="329247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F9F99D2-77C7-95C5-EBC5-8CCFA129DB33}"/>
              </a:ext>
            </a:extLst>
          </p:cNvPr>
          <p:cNvSpPr txBox="1"/>
          <p:nvPr/>
        </p:nvSpPr>
        <p:spPr>
          <a:xfrm>
            <a:off x="6740897" y="1617084"/>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BRCA1/2</a:t>
            </a: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-Mutated patients</a:t>
            </a:r>
          </a:p>
        </p:txBody>
      </p:sp>
      <p:sp>
        <p:nvSpPr>
          <p:cNvPr id="10" name="TextBox 9">
            <a:extLst>
              <a:ext uri="{FF2B5EF4-FFF2-40B4-BE49-F238E27FC236}">
                <a16:creationId xmlns:a16="http://schemas.microsoft.com/office/drawing/2014/main" id="{1B337A0C-9557-9153-D869-717047774E68}"/>
              </a:ext>
            </a:extLst>
          </p:cNvPr>
          <p:cNvSpPr txBox="1"/>
          <p:nvPr/>
        </p:nvSpPr>
        <p:spPr>
          <a:xfrm>
            <a:off x="6591794" y="5691748"/>
            <a:ext cx="2386872" cy="215444"/>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5D8298"/>
                </a:solidFill>
                <a:effectLst/>
                <a:uLnTx/>
                <a:uFillTx/>
                <a:latin typeface="Arial" panose="020B0604020202020204"/>
                <a:ea typeface="+mn-ea"/>
              </a:rPr>
              <a:t>Median follow-up 16.7 months</a:t>
            </a:r>
            <a:endParaRPr kumimoji="0" lang="en-GB" sz="1400" b="0" i="0" u="none" strike="noStrike" kern="1200" cap="none" spc="0" normalizeH="0" baseline="0" dirty="0">
              <a:ln>
                <a:noFill/>
              </a:ln>
              <a:solidFill>
                <a:srgbClr val="5D8298"/>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F71B1DDB-FE2F-77EB-8D63-E4D409B8C456}"/>
              </a:ext>
            </a:extLst>
          </p:cNvPr>
          <p:cNvSpPr txBox="1"/>
          <p:nvPr/>
        </p:nvSpPr>
        <p:spPr>
          <a:xfrm>
            <a:off x="689271" y="5747588"/>
            <a:ext cx="2386872" cy="215444"/>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5D8298"/>
                </a:solidFill>
                <a:effectLst/>
                <a:uLnTx/>
                <a:uFillTx/>
                <a:latin typeface="Arial" panose="020B0604020202020204"/>
                <a:ea typeface="+mn-ea"/>
              </a:rPr>
              <a:t>Median follow-up 18.6 months</a:t>
            </a:r>
            <a:endParaRPr kumimoji="0" lang="en-GB" sz="1400" b="0" i="0" u="none" strike="noStrike" kern="1200" cap="none" spc="0" normalizeH="0" baseline="0" dirty="0">
              <a:ln>
                <a:noFill/>
              </a:ln>
              <a:solidFill>
                <a:srgbClr val="5D8298"/>
              </a:solidFill>
              <a:effectLst/>
              <a:uLnTx/>
              <a:uFillTx/>
              <a:latin typeface="Arial" panose="020B0604020202020204"/>
              <a:ea typeface="+mn-ea"/>
              <a:cs typeface="Arial"/>
            </a:endParaRPr>
          </a:p>
        </p:txBody>
      </p:sp>
      <p:graphicFrame>
        <p:nvGraphicFramePr>
          <p:cNvPr id="17" name="Table 3">
            <a:extLst>
              <a:ext uri="{FF2B5EF4-FFF2-40B4-BE49-F238E27FC236}">
                <a16:creationId xmlns:a16="http://schemas.microsoft.com/office/drawing/2014/main" id="{F0CA482B-C399-3F97-C554-5DA2CE1FC1A2}"/>
              </a:ext>
            </a:extLst>
          </p:cNvPr>
          <p:cNvGraphicFramePr>
            <a:graphicFrameLocks noGrp="1"/>
          </p:cNvGraphicFramePr>
          <p:nvPr>
            <p:extLst>
              <p:ext uri="{D42A27DB-BD31-4B8C-83A1-F6EECF244321}">
                <p14:modId xmlns:p14="http://schemas.microsoft.com/office/powerpoint/2010/main" val="15175694"/>
              </p:ext>
            </p:extLst>
          </p:nvPr>
        </p:nvGraphicFramePr>
        <p:xfrm>
          <a:off x="-118991" y="5244899"/>
          <a:ext cx="5972178" cy="411480"/>
        </p:xfrm>
        <a:graphic>
          <a:graphicData uri="http://schemas.openxmlformats.org/drawingml/2006/table">
            <a:tbl>
              <a:tblPr firstRow="1" bandRow="1">
                <a:tableStyleId>{2D5ABB26-0587-4C30-8999-92F81FD0307C}</a:tableStyleId>
              </a:tblPr>
              <a:tblGrid>
                <a:gridCol w="1058918">
                  <a:extLst>
                    <a:ext uri="{9D8B030D-6E8A-4147-A177-3AD203B41FA5}">
                      <a16:colId xmlns:a16="http://schemas.microsoft.com/office/drawing/2014/main" val="2960600525"/>
                    </a:ext>
                  </a:extLst>
                </a:gridCol>
                <a:gridCol w="446660">
                  <a:extLst>
                    <a:ext uri="{9D8B030D-6E8A-4147-A177-3AD203B41FA5}">
                      <a16:colId xmlns:a16="http://schemas.microsoft.com/office/drawing/2014/main" val="168341198"/>
                    </a:ext>
                  </a:extLst>
                </a:gridCol>
                <a:gridCol w="446660">
                  <a:extLst>
                    <a:ext uri="{9D8B030D-6E8A-4147-A177-3AD203B41FA5}">
                      <a16:colId xmlns:a16="http://schemas.microsoft.com/office/drawing/2014/main" val="1723015493"/>
                    </a:ext>
                  </a:extLst>
                </a:gridCol>
                <a:gridCol w="446660">
                  <a:extLst>
                    <a:ext uri="{9D8B030D-6E8A-4147-A177-3AD203B41FA5}">
                      <a16:colId xmlns:a16="http://schemas.microsoft.com/office/drawing/2014/main" val="2281005005"/>
                    </a:ext>
                  </a:extLst>
                </a:gridCol>
                <a:gridCol w="446660">
                  <a:extLst>
                    <a:ext uri="{9D8B030D-6E8A-4147-A177-3AD203B41FA5}">
                      <a16:colId xmlns:a16="http://schemas.microsoft.com/office/drawing/2014/main" val="2140687655"/>
                    </a:ext>
                  </a:extLst>
                </a:gridCol>
                <a:gridCol w="446660">
                  <a:extLst>
                    <a:ext uri="{9D8B030D-6E8A-4147-A177-3AD203B41FA5}">
                      <a16:colId xmlns:a16="http://schemas.microsoft.com/office/drawing/2014/main" val="3920765030"/>
                    </a:ext>
                  </a:extLst>
                </a:gridCol>
                <a:gridCol w="446660">
                  <a:extLst>
                    <a:ext uri="{9D8B030D-6E8A-4147-A177-3AD203B41FA5}">
                      <a16:colId xmlns:a16="http://schemas.microsoft.com/office/drawing/2014/main" val="4060792873"/>
                    </a:ext>
                  </a:extLst>
                </a:gridCol>
                <a:gridCol w="446660">
                  <a:extLst>
                    <a:ext uri="{9D8B030D-6E8A-4147-A177-3AD203B41FA5}">
                      <a16:colId xmlns:a16="http://schemas.microsoft.com/office/drawing/2014/main" val="3655670899"/>
                    </a:ext>
                  </a:extLst>
                </a:gridCol>
                <a:gridCol w="446660">
                  <a:extLst>
                    <a:ext uri="{9D8B030D-6E8A-4147-A177-3AD203B41FA5}">
                      <a16:colId xmlns:a16="http://schemas.microsoft.com/office/drawing/2014/main" val="940408616"/>
                    </a:ext>
                  </a:extLst>
                </a:gridCol>
                <a:gridCol w="446660">
                  <a:extLst>
                    <a:ext uri="{9D8B030D-6E8A-4147-A177-3AD203B41FA5}">
                      <a16:colId xmlns:a16="http://schemas.microsoft.com/office/drawing/2014/main" val="1590475847"/>
                    </a:ext>
                  </a:extLst>
                </a:gridCol>
                <a:gridCol w="446660">
                  <a:extLst>
                    <a:ext uri="{9D8B030D-6E8A-4147-A177-3AD203B41FA5}">
                      <a16:colId xmlns:a16="http://schemas.microsoft.com/office/drawing/2014/main" val="2106792439"/>
                    </a:ext>
                  </a:extLst>
                </a:gridCol>
                <a:gridCol w="446660">
                  <a:extLst>
                    <a:ext uri="{9D8B030D-6E8A-4147-A177-3AD203B41FA5}">
                      <a16:colId xmlns:a16="http://schemas.microsoft.com/office/drawing/2014/main" val="3113418462"/>
                    </a:ext>
                  </a:extLst>
                </a:gridCol>
              </a:tblGrid>
              <a:tr h="64829">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64829">
                <a:tc>
                  <a:txBody>
                    <a:bodyPr/>
                    <a:lstStyle/>
                    <a:p>
                      <a:pPr algn="r"/>
                      <a:r>
                        <a:rPr lang="en-US" sz="900" b="1" dirty="0">
                          <a:solidFill>
                            <a:schemeClr val="tx2"/>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192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167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129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64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64829">
                <a:tc>
                  <a:txBody>
                    <a:bodyPr/>
                    <a:lstStyle/>
                    <a:p>
                      <a:pPr algn="r"/>
                      <a:r>
                        <a:rPr lang="en-US" sz="900" b="1" dirty="0">
                          <a:solidFill>
                            <a:schemeClr val="accent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182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149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78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sp>
        <p:nvSpPr>
          <p:cNvPr id="18" name="TextBox 17">
            <a:extLst>
              <a:ext uri="{FF2B5EF4-FFF2-40B4-BE49-F238E27FC236}">
                <a16:creationId xmlns:a16="http://schemas.microsoft.com/office/drawing/2014/main" id="{9D9E4FC0-E7E7-D320-C7D0-7D8E85BFD780}"/>
              </a:ext>
            </a:extLst>
          </p:cNvPr>
          <p:cNvSpPr txBox="1"/>
          <p:nvPr/>
        </p:nvSpPr>
        <p:spPr>
          <a:xfrm>
            <a:off x="648050" y="1686800"/>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All HRR BM+ patients</a:t>
            </a:r>
          </a:p>
        </p:txBody>
      </p:sp>
      <p:pic>
        <p:nvPicPr>
          <p:cNvPr id="26" name="Graphic 25">
            <a:extLst>
              <a:ext uri="{FF2B5EF4-FFF2-40B4-BE49-F238E27FC236}">
                <a16:creationId xmlns:a16="http://schemas.microsoft.com/office/drawing/2014/main" id="{01A6E035-565B-876D-D15F-B87BFEB2FE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8850" y="2224569"/>
            <a:ext cx="4135374" cy="1888998"/>
          </a:xfrm>
          <a:prstGeom prst="rect">
            <a:avLst/>
          </a:prstGeom>
        </p:spPr>
      </p:pic>
      <p:sp>
        <p:nvSpPr>
          <p:cNvPr id="20" name="TextBox 19">
            <a:extLst>
              <a:ext uri="{FF2B5EF4-FFF2-40B4-BE49-F238E27FC236}">
                <a16:creationId xmlns:a16="http://schemas.microsoft.com/office/drawing/2014/main" id="{3DA5B32A-09E4-54BC-A4A5-9387E71C9B6B}"/>
              </a:ext>
            </a:extLst>
          </p:cNvPr>
          <p:cNvSpPr txBox="1"/>
          <p:nvPr/>
        </p:nvSpPr>
        <p:spPr>
          <a:xfrm>
            <a:off x="1381261" y="4240147"/>
            <a:ext cx="20136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0.73 </a:t>
            </a:r>
            <a:r>
              <a:rPr kumimoji="0" lang="en-GB" sz="1100" b="0"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0.56-0.96)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P=0.0217</a:t>
            </a:r>
          </a:p>
        </p:txBody>
      </p:sp>
      <p:sp>
        <p:nvSpPr>
          <p:cNvPr id="21" name="TextBox 20">
            <a:extLst>
              <a:ext uri="{FF2B5EF4-FFF2-40B4-BE49-F238E27FC236}">
                <a16:creationId xmlns:a16="http://schemas.microsoft.com/office/drawing/2014/main" id="{07DA403B-1F1E-0786-A04A-720476D564AC}"/>
              </a:ext>
            </a:extLst>
          </p:cNvPr>
          <p:cNvSpPr txBox="1"/>
          <p:nvPr/>
        </p:nvSpPr>
        <p:spPr>
          <a:xfrm>
            <a:off x="4107989" y="4125797"/>
            <a:ext cx="1905000" cy="276999"/>
          </a:xfrm>
          <a:prstGeom prst="rect">
            <a:avLst/>
          </a:prstGeom>
          <a:noFill/>
        </p:spPr>
        <p:txBody>
          <a:bodyPr wrap="non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13.7 mo</a:t>
            </a:r>
          </a:p>
        </p:txBody>
      </p:sp>
      <p:sp>
        <p:nvSpPr>
          <p:cNvPr id="32" name="TextBox 31">
            <a:extLst>
              <a:ext uri="{FF2B5EF4-FFF2-40B4-BE49-F238E27FC236}">
                <a16:creationId xmlns:a16="http://schemas.microsoft.com/office/drawing/2014/main" id="{FB1070F6-DD60-1172-0C4D-9327F935D4EB}"/>
              </a:ext>
            </a:extLst>
          </p:cNvPr>
          <p:cNvSpPr txBox="1"/>
          <p:nvPr/>
        </p:nvSpPr>
        <p:spPr>
          <a:xfrm>
            <a:off x="4105672" y="3500078"/>
            <a:ext cx="2214841" cy="272219"/>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 16.5 mo</a:t>
            </a:r>
          </a:p>
        </p:txBody>
      </p:sp>
      <p:pic>
        <p:nvPicPr>
          <p:cNvPr id="23" name="Graphic 22">
            <a:extLst>
              <a:ext uri="{FF2B5EF4-FFF2-40B4-BE49-F238E27FC236}">
                <a16:creationId xmlns:a16="http://schemas.microsoft.com/office/drawing/2014/main" id="{AE1C2FD3-210E-A815-3E72-A37DDD03D4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8977" y="2235863"/>
            <a:ext cx="4046479" cy="1785211"/>
          </a:xfrm>
          <a:prstGeom prst="rect">
            <a:avLst/>
          </a:prstGeom>
        </p:spPr>
      </p:pic>
      <p:sp>
        <p:nvSpPr>
          <p:cNvPr id="12" name="TextBox 11">
            <a:extLst>
              <a:ext uri="{FF2B5EF4-FFF2-40B4-BE49-F238E27FC236}">
                <a16:creationId xmlns:a16="http://schemas.microsoft.com/office/drawing/2014/main" id="{CDCFA738-C037-4025-A549-8967CFF79A04}"/>
              </a:ext>
            </a:extLst>
          </p:cNvPr>
          <p:cNvSpPr txBox="1"/>
          <p:nvPr/>
        </p:nvSpPr>
        <p:spPr>
          <a:xfrm>
            <a:off x="7364150" y="4259528"/>
            <a:ext cx="20136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0.53 </a:t>
            </a:r>
            <a:r>
              <a:rPr kumimoji="0" lang="en-GB" sz="1100" b="0"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0.36-0.79)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P=0.0014</a:t>
            </a:r>
          </a:p>
        </p:txBody>
      </p:sp>
      <p:sp>
        <p:nvSpPr>
          <p:cNvPr id="14" name="TextBox 13">
            <a:extLst>
              <a:ext uri="{FF2B5EF4-FFF2-40B4-BE49-F238E27FC236}">
                <a16:creationId xmlns:a16="http://schemas.microsoft.com/office/drawing/2014/main" id="{A11C8503-9968-6F19-817D-49599189507D}"/>
              </a:ext>
            </a:extLst>
          </p:cNvPr>
          <p:cNvSpPr txBox="1"/>
          <p:nvPr/>
        </p:nvSpPr>
        <p:spPr>
          <a:xfrm>
            <a:off x="9805425" y="2970652"/>
            <a:ext cx="2078342" cy="307777"/>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 16.6 mo</a:t>
            </a:r>
          </a:p>
        </p:txBody>
      </p:sp>
      <p:sp>
        <p:nvSpPr>
          <p:cNvPr id="15" name="TextBox 14">
            <a:extLst>
              <a:ext uri="{FF2B5EF4-FFF2-40B4-BE49-F238E27FC236}">
                <a16:creationId xmlns:a16="http://schemas.microsoft.com/office/drawing/2014/main" id="{74A0A530-FF5A-9987-41C3-3B0B3D1C83CA}"/>
              </a:ext>
            </a:extLst>
          </p:cNvPr>
          <p:cNvSpPr txBox="1"/>
          <p:nvPr/>
        </p:nvSpPr>
        <p:spPr>
          <a:xfrm>
            <a:off x="9805425" y="4050810"/>
            <a:ext cx="1905000" cy="276999"/>
          </a:xfrm>
          <a:prstGeom prst="rect">
            <a:avLst/>
          </a:prstGeom>
          <a:noFill/>
        </p:spPr>
        <p:txBody>
          <a:bodyPr wrap="non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10.9 mo</a:t>
            </a:r>
          </a:p>
        </p:txBody>
      </p:sp>
    </p:spTree>
    <p:extLst>
      <p:ext uri="{BB962C8B-B14F-4D97-AF65-F5344CB8AC3E}">
        <p14:creationId xmlns:p14="http://schemas.microsoft.com/office/powerpoint/2010/main" val="115385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C752496-8DC3-BFA3-3A2F-1A4C648BF50E}"/>
              </a:ext>
            </a:extLst>
          </p:cNvPr>
          <p:cNvSpPr>
            <a:spLocks noGrp="1"/>
          </p:cNvSpPr>
          <p:nvPr>
            <p:ph sz="quarter" idx="12"/>
          </p:nvPr>
        </p:nvSpPr>
        <p:spPr>
          <a:xfrm>
            <a:off x="620184" y="4451759"/>
            <a:ext cx="5187784" cy="1080120"/>
          </a:xfrm>
        </p:spPr>
        <p:txBody>
          <a:bodyPr/>
          <a:lstStyle/>
          <a:p>
            <a:pPr marL="180975" indent="-180975">
              <a:spcBef>
                <a:spcPts val="600"/>
              </a:spcBef>
            </a:pPr>
            <a:r>
              <a:rPr lang="en-GB" sz="1200" dirty="0"/>
              <a:t>rPFS by central review demonstrated a consistent and clinically meaningful treatment effect favouring niraparib + AAP, with a median rPFS of 19.5 months at IA2 compared with 10.9 months for placebo + AAP</a:t>
            </a:r>
          </a:p>
          <a:p>
            <a:pPr marL="180975" indent="-180975">
              <a:spcBef>
                <a:spcPts val="600"/>
              </a:spcBef>
            </a:pPr>
            <a:r>
              <a:rPr lang="en-GB" sz="1200" b="1" dirty="0"/>
              <a:t>Investigator Assessed HR (95% CI) 0.46 (0.32-0.67)</a:t>
            </a:r>
          </a:p>
        </p:txBody>
      </p:sp>
      <p:sp>
        <p:nvSpPr>
          <p:cNvPr id="2" name="Title 1"/>
          <p:cNvSpPr>
            <a:spLocks noGrp="1"/>
          </p:cNvSpPr>
          <p:nvPr>
            <p:ph type="title"/>
          </p:nvPr>
        </p:nvSpPr>
        <p:spPr>
          <a:xfrm>
            <a:off x="619201" y="259200"/>
            <a:ext cx="11381455" cy="864000"/>
          </a:xfrm>
        </p:spPr>
        <p:txBody>
          <a:bodyPr>
            <a:noAutofit/>
          </a:bodyPr>
          <a:lstStyle/>
          <a:p>
            <a:r>
              <a:rPr lang="en-GB" sz="2600" dirty="0"/>
              <a:t>MAGNITUDE </a:t>
            </a:r>
            <a:r>
              <a:rPr lang="en-GB" sz="2600" i="1" dirty="0"/>
              <a:t>BRCA</a:t>
            </a:r>
            <a:r>
              <a:rPr lang="en-GB" sz="2600" dirty="0"/>
              <a:t> Patients: NIRA + AAP improved </a:t>
            </a:r>
            <a:r>
              <a:rPr lang="en-GB" sz="2600" cap="none" dirty="0"/>
              <a:t>r</a:t>
            </a:r>
            <a:r>
              <a:rPr lang="en-GB" sz="2600" dirty="0"/>
              <a:t>PFS and Time to Symptomatic Progression in the </a:t>
            </a:r>
            <a:r>
              <a:rPr lang="en-GB" sz="2600" i="1" dirty="0"/>
              <a:t>BRCA</a:t>
            </a:r>
            <a:r>
              <a:rPr lang="en-GB" sz="2600" dirty="0"/>
              <a:t> Subgroup</a:t>
            </a:r>
          </a:p>
        </p:txBody>
      </p:sp>
      <p:sp>
        <p:nvSpPr>
          <p:cNvPr id="7" name="Content Placeholder 6">
            <a:extLst>
              <a:ext uri="{FF2B5EF4-FFF2-40B4-BE49-F238E27FC236}">
                <a16:creationId xmlns:a16="http://schemas.microsoft.com/office/drawing/2014/main" id="{B609E459-419B-E16F-9770-563FC5ECF1D2}"/>
              </a:ext>
            </a:extLst>
          </p:cNvPr>
          <p:cNvSpPr>
            <a:spLocks noGrp="1"/>
          </p:cNvSpPr>
          <p:nvPr>
            <p:ph sz="quarter" idx="15"/>
          </p:nvPr>
        </p:nvSpPr>
        <p:spPr/>
        <p:txBody>
          <a:bodyPr anchor="b" anchorCtr="0"/>
          <a:lstStyle/>
          <a:p>
            <a:r>
              <a:rPr lang="en-GB" dirty="0">
                <a:solidFill>
                  <a:schemeClr val="tx2"/>
                </a:solidFill>
              </a:rPr>
              <a:t>AAP, abiraterone acetate with prednisone; BRCA, breast cancer gene; CI, confidence interval; HR, hazard ratio; HRR+, homologous recombination repair positive; IA2, second interim analysis; </a:t>
            </a:r>
            <a:r>
              <a:rPr lang="en-GB" dirty="0" err="1">
                <a:solidFill>
                  <a:schemeClr val="tx2"/>
                </a:solidFill>
              </a:rPr>
              <a:t>mo</a:t>
            </a:r>
            <a:r>
              <a:rPr lang="en-GB" dirty="0">
                <a:solidFill>
                  <a:schemeClr val="tx2"/>
                </a:solidFill>
              </a:rPr>
              <a:t>, months; NE, not estimable; NIRA, niraparib; PBO, placebo; rPFS, radiographic progression-free survival</a:t>
            </a:r>
          </a:p>
          <a:p>
            <a:r>
              <a:rPr lang="en-GB" dirty="0" err="1">
                <a:effectLst/>
              </a:rPr>
              <a:t>Efstathiou</a:t>
            </a:r>
            <a:r>
              <a:rPr lang="en-GB" dirty="0">
                <a:effectLst/>
              </a:rPr>
              <a:t> E, et al. J Clin Oncol 41, 2023 (</a:t>
            </a:r>
            <a:r>
              <a:rPr lang="en-GB" dirty="0" err="1">
                <a:effectLst/>
              </a:rPr>
              <a:t>suppl</a:t>
            </a:r>
            <a:r>
              <a:rPr lang="en-GB" dirty="0">
                <a:effectLst/>
              </a:rPr>
              <a:t> 6; </a:t>
            </a:r>
            <a:r>
              <a:rPr lang="en-GB" dirty="0" err="1">
                <a:effectLst/>
              </a:rPr>
              <a:t>abstr</a:t>
            </a:r>
            <a:r>
              <a:rPr lang="en-GB" dirty="0">
                <a:effectLst/>
              </a:rPr>
              <a:t> 170) (ASCO GU 2023 oral presentation)</a:t>
            </a:r>
          </a:p>
        </p:txBody>
      </p:sp>
      <p:sp>
        <p:nvSpPr>
          <p:cNvPr id="5" name="Slide Number Placeholder 4">
            <a:extLst>
              <a:ext uri="{FF2B5EF4-FFF2-40B4-BE49-F238E27FC236}">
                <a16:creationId xmlns:a16="http://schemas.microsoft.com/office/drawing/2014/main" id="{59F5D2B2-DDFB-C142-A8D0-8B3BEB1B51F6}"/>
              </a:ext>
            </a:extLst>
          </p:cNvPr>
          <p:cNvSpPr>
            <a:spLocks noGrp="1"/>
          </p:cNvSpPr>
          <p:nvPr>
            <p:ph type="sldNum" sz="quarter" idx="4"/>
          </p:nvPr>
        </p:nvSpPr>
        <p:spPr/>
        <p:txBody>
          <a:bodyPr/>
          <a:lstStyle/>
          <a:p>
            <a:fld id="{7ADE861D-9CBA-455D-ADE6-C9707D229674}" type="slidenum">
              <a:rPr lang="en-GB" smtClean="0"/>
              <a:pPr/>
              <a:t>34</a:t>
            </a:fld>
            <a:endParaRPr lang="en-GB" dirty="0"/>
          </a:p>
        </p:txBody>
      </p:sp>
      <p:sp>
        <p:nvSpPr>
          <p:cNvPr id="8" name="Segnaposto testo 81">
            <a:extLst>
              <a:ext uri="{FF2B5EF4-FFF2-40B4-BE49-F238E27FC236}">
                <a16:creationId xmlns:a16="http://schemas.microsoft.com/office/drawing/2014/main" id="{7CC38B86-C55D-B2C3-BF9A-D3743BE933A0}"/>
              </a:ext>
            </a:extLst>
          </p:cNvPr>
          <p:cNvSpPr txBox="1">
            <a:spLocks/>
          </p:cNvSpPr>
          <p:nvPr/>
        </p:nvSpPr>
        <p:spPr>
          <a:xfrm>
            <a:off x="619201" y="5805264"/>
            <a:ext cx="11225946" cy="183249"/>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Arial" panose="020B0604020202020204"/>
                <a:ea typeface="+mn-ea"/>
                <a:cs typeface="Arial Narrow"/>
              </a:rPr>
              <a:t>Results are descriptive. No formal statistical testing was performed. Consistent results were observed for rPFS assessed by investigator for both the </a:t>
            </a:r>
            <a:r>
              <a:rPr kumimoji="0" lang="en-GB" sz="900" b="0" i="1" u="none" strike="noStrike" kern="1200" cap="none" spc="0" normalizeH="0" baseline="0" dirty="0">
                <a:ln>
                  <a:noFill/>
                </a:ln>
                <a:solidFill>
                  <a:schemeClr val="tx1"/>
                </a:solidFill>
                <a:effectLst/>
                <a:uLnTx/>
                <a:uFillTx/>
                <a:latin typeface="Arial" panose="020B0604020202020204"/>
                <a:ea typeface="+mn-ea"/>
                <a:cs typeface="Arial Narrow"/>
              </a:rPr>
              <a:t>BRCA</a:t>
            </a:r>
            <a:r>
              <a:rPr kumimoji="0" lang="en-GB" sz="900" b="0" i="0" u="none" strike="noStrike" kern="1200" cap="none" spc="0" normalizeH="0" baseline="0" dirty="0">
                <a:ln>
                  <a:noFill/>
                </a:ln>
                <a:solidFill>
                  <a:schemeClr val="tx1"/>
                </a:solidFill>
                <a:effectLst/>
                <a:uLnTx/>
                <a:uFillTx/>
                <a:latin typeface="Arial" panose="020B0604020202020204"/>
                <a:ea typeface="+mn-ea"/>
                <a:cs typeface="Arial Narrow"/>
              </a:rPr>
              <a:t> subgroup and HRR+ population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900" baseline="30000" dirty="0">
                <a:solidFill>
                  <a:schemeClr val="tx1"/>
                </a:solidFill>
                <a:latin typeface="Arial" panose="020B0604020202020204"/>
                <a:cs typeface="Arial Narrow"/>
              </a:rPr>
              <a:t>a</a:t>
            </a:r>
            <a:r>
              <a:rPr lang="en-GB" sz="900" dirty="0">
                <a:solidFill>
                  <a:schemeClr val="tx1"/>
                </a:solidFill>
                <a:latin typeface="Arial" panose="020B0604020202020204"/>
                <a:cs typeface="Arial Narrow"/>
              </a:rPr>
              <a:t> Nominal P value</a:t>
            </a:r>
            <a:endParaRPr kumimoji="0" lang="en-GB" sz="900" b="0" i="0" u="none" strike="noStrike" kern="1200" cap="none" spc="0" normalizeH="0" baseline="0" dirty="0">
              <a:ln>
                <a:noFill/>
              </a:ln>
              <a:solidFill>
                <a:schemeClr val="tx1"/>
              </a:solidFill>
              <a:effectLst/>
              <a:uLnTx/>
              <a:uFillTx/>
              <a:latin typeface="Arial" panose="020B0604020202020204"/>
              <a:ea typeface="+mn-ea"/>
              <a:cs typeface="Arial Narrow"/>
            </a:endParaRPr>
          </a:p>
        </p:txBody>
      </p:sp>
      <p:sp>
        <p:nvSpPr>
          <p:cNvPr id="14" name="Content Placeholder 12">
            <a:extLst>
              <a:ext uri="{FF2B5EF4-FFF2-40B4-BE49-F238E27FC236}">
                <a16:creationId xmlns:a16="http://schemas.microsoft.com/office/drawing/2014/main" id="{98EE9C55-F313-7546-4586-298FBEE05F7A}"/>
              </a:ext>
            </a:extLst>
          </p:cNvPr>
          <p:cNvSpPr txBox="1">
            <a:spLocks/>
          </p:cNvSpPr>
          <p:nvPr/>
        </p:nvSpPr>
        <p:spPr>
          <a:xfrm>
            <a:off x="6387938" y="4451759"/>
            <a:ext cx="5187784" cy="1080120"/>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spcBef>
                <a:spcPts val="600"/>
              </a:spcBef>
            </a:pPr>
            <a:r>
              <a:rPr lang="en-GB" sz="1200" dirty="0"/>
              <a:t>A strong improvement in time to symptomatic progression (TSP) was observed in patients who received niraparib + AAP compared with placebo + AAP</a:t>
            </a:r>
          </a:p>
        </p:txBody>
      </p:sp>
      <p:sp>
        <p:nvSpPr>
          <p:cNvPr id="9" name="Rounded Rectangle 8">
            <a:extLst>
              <a:ext uri="{FF2B5EF4-FFF2-40B4-BE49-F238E27FC236}">
                <a16:creationId xmlns:a16="http://schemas.microsoft.com/office/drawing/2014/main" id="{5953D7BC-407E-EC52-9762-6CF44D75B1EF}"/>
              </a:ext>
            </a:extLst>
          </p:cNvPr>
          <p:cNvSpPr/>
          <p:nvPr/>
        </p:nvSpPr>
        <p:spPr>
          <a:xfrm>
            <a:off x="619201" y="5373216"/>
            <a:ext cx="10960024" cy="317326"/>
          </a:xfrm>
          <a:prstGeom prst="roundRect">
            <a:avLst>
              <a:gd name="adj" fmla="val 2110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NIRA + AAP reduced the risk of progression or death by 45% in patients with </a:t>
            </a:r>
            <a:r>
              <a:rPr kumimoji="0" lang="en-GB" sz="1200" b="1" i="1" u="none" strike="noStrike" kern="1200" cap="none" spc="0" normalizeH="0" baseline="0" dirty="0">
                <a:ln>
                  <a:noFill/>
                </a:ln>
                <a:solidFill>
                  <a:prstClr val="black"/>
                </a:solidFill>
                <a:effectLst/>
                <a:uLnTx/>
                <a:uFillTx/>
                <a:latin typeface="Arial" panose="020B0604020202020204"/>
                <a:ea typeface="+mn-ea"/>
                <a:cs typeface="+mn-cs"/>
              </a:rPr>
              <a:t>BRCA</a:t>
            </a: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 mutations, extending rPFS by &gt;8 months</a:t>
            </a:r>
          </a:p>
        </p:txBody>
      </p:sp>
      <p:sp>
        <p:nvSpPr>
          <p:cNvPr id="15" name="TextBox 14">
            <a:extLst>
              <a:ext uri="{FF2B5EF4-FFF2-40B4-BE49-F238E27FC236}">
                <a16:creationId xmlns:a16="http://schemas.microsoft.com/office/drawing/2014/main" id="{E855C159-E940-8C2A-0A95-54E6B0F6EAD0}"/>
              </a:ext>
            </a:extLst>
          </p:cNvPr>
          <p:cNvSpPr txBox="1"/>
          <p:nvPr/>
        </p:nvSpPr>
        <p:spPr>
          <a:xfrm>
            <a:off x="1503777" y="1295649"/>
            <a:ext cx="41220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t>rPFS by central review in the </a:t>
            </a:r>
            <a:r>
              <a:rPr kumimoji="0" lang="en-GB" sz="1400" b="1" i="1"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t>BRCA</a:t>
            </a:r>
            <a:r>
              <a:rPr kumimoji="0" lang="en-GB" sz="1400" b="1" i="0"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t> subgroup</a:t>
            </a:r>
          </a:p>
        </p:txBody>
      </p:sp>
      <p:sp>
        <p:nvSpPr>
          <p:cNvPr id="16" name="TextBox 15">
            <a:extLst>
              <a:ext uri="{FF2B5EF4-FFF2-40B4-BE49-F238E27FC236}">
                <a16:creationId xmlns:a16="http://schemas.microsoft.com/office/drawing/2014/main" id="{2CA9127F-8EE7-1DFA-808C-002A3E65A482}"/>
              </a:ext>
            </a:extLst>
          </p:cNvPr>
          <p:cNvSpPr txBox="1"/>
          <p:nvPr/>
        </p:nvSpPr>
        <p:spPr>
          <a:xfrm>
            <a:off x="1503777" y="1052736"/>
            <a:ext cx="412201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With additional 8 months follow-up</a:t>
            </a:r>
          </a:p>
        </p:txBody>
      </p:sp>
      <p:sp>
        <p:nvSpPr>
          <p:cNvPr id="17" name="object 34">
            <a:extLst>
              <a:ext uri="{FF2B5EF4-FFF2-40B4-BE49-F238E27FC236}">
                <a16:creationId xmlns:a16="http://schemas.microsoft.com/office/drawing/2014/main" id="{A30CFF70-4DB5-A6BE-1993-C4206CC8C4DE}"/>
              </a:ext>
            </a:extLst>
          </p:cNvPr>
          <p:cNvSpPr txBox="1"/>
          <p:nvPr/>
        </p:nvSpPr>
        <p:spPr>
          <a:xfrm>
            <a:off x="1982668"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sp>
        <p:nvSpPr>
          <p:cNvPr id="18" name="object 47">
            <a:extLst>
              <a:ext uri="{FF2B5EF4-FFF2-40B4-BE49-F238E27FC236}">
                <a16:creationId xmlns:a16="http://schemas.microsoft.com/office/drawing/2014/main" id="{1104F0FA-F42D-11C7-8EEF-CB49E09AB56F}"/>
              </a:ext>
            </a:extLst>
          </p:cNvPr>
          <p:cNvSpPr txBox="1"/>
          <p:nvPr/>
        </p:nvSpPr>
        <p:spPr>
          <a:xfrm>
            <a:off x="2423357" y="3814215"/>
            <a:ext cx="252029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 from randomisation</a:t>
            </a:r>
            <a:endParaRPr lang="en-GB" sz="1200" dirty="0">
              <a:latin typeface="Arial"/>
              <a:cs typeface="Arial"/>
            </a:endParaRPr>
          </a:p>
        </p:txBody>
      </p:sp>
      <p:cxnSp>
        <p:nvCxnSpPr>
          <p:cNvPr id="19" name="Straight Connector 18">
            <a:extLst>
              <a:ext uri="{FF2B5EF4-FFF2-40B4-BE49-F238E27FC236}">
                <a16:creationId xmlns:a16="http://schemas.microsoft.com/office/drawing/2014/main" id="{1590B49D-A667-D6E7-221E-F32CABD6F78E}"/>
              </a:ext>
            </a:extLst>
          </p:cNvPr>
          <p:cNvCxnSpPr/>
          <p:nvPr/>
        </p:nvCxnSpPr>
        <p:spPr>
          <a:xfrm>
            <a:off x="1853939" y="172106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E9F7705-D580-F4CC-69F6-FF8E46ED1E97}"/>
              </a:ext>
            </a:extLst>
          </p:cNvPr>
          <p:cNvCxnSpPr>
            <a:cxnSpLocks/>
          </p:cNvCxnSpPr>
          <p:nvPr/>
        </p:nvCxnSpPr>
        <p:spPr>
          <a:xfrm rot="16200000">
            <a:off x="2069858"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7938494-9AA5-8063-7BD0-08D1B6466CCA}"/>
              </a:ext>
            </a:extLst>
          </p:cNvPr>
          <p:cNvCxnSpPr>
            <a:cxnSpLocks/>
          </p:cNvCxnSpPr>
          <p:nvPr/>
        </p:nvCxnSpPr>
        <p:spPr>
          <a:xfrm flipV="1">
            <a:off x="1928039" y="1721062"/>
            <a:ext cx="0" cy="18750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bject 34">
            <a:extLst>
              <a:ext uri="{FF2B5EF4-FFF2-40B4-BE49-F238E27FC236}">
                <a16:creationId xmlns:a16="http://schemas.microsoft.com/office/drawing/2014/main" id="{D52D400E-DC70-28EF-4567-1917EED61DFD}"/>
              </a:ext>
            </a:extLst>
          </p:cNvPr>
          <p:cNvSpPr txBox="1"/>
          <p:nvPr/>
        </p:nvSpPr>
        <p:spPr>
          <a:xfrm>
            <a:off x="1554244" y="1630613"/>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100</a:t>
            </a:r>
          </a:p>
        </p:txBody>
      </p:sp>
      <p:sp>
        <p:nvSpPr>
          <p:cNvPr id="37" name="object 34">
            <a:extLst>
              <a:ext uri="{FF2B5EF4-FFF2-40B4-BE49-F238E27FC236}">
                <a16:creationId xmlns:a16="http://schemas.microsoft.com/office/drawing/2014/main" id="{78B20CA3-CE43-6440-079F-82F560BB7F70}"/>
              </a:ext>
            </a:extLst>
          </p:cNvPr>
          <p:cNvSpPr txBox="1"/>
          <p:nvPr/>
        </p:nvSpPr>
        <p:spPr>
          <a:xfrm>
            <a:off x="2216084"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38" name="Straight Connector 37">
            <a:extLst>
              <a:ext uri="{FF2B5EF4-FFF2-40B4-BE49-F238E27FC236}">
                <a16:creationId xmlns:a16="http://schemas.microsoft.com/office/drawing/2014/main" id="{A9A514AC-6D17-B271-DB94-C419472A4F96}"/>
              </a:ext>
            </a:extLst>
          </p:cNvPr>
          <p:cNvCxnSpPr>
            <a:cxnSpLocks/>
          </p:cNvCxnSpPr>
          <p:nvPr/>
        </p:nvCxnSpPr>
        <p:spPr>
          <a:xfrm rot="16200000">
            <a:off x="2303274"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object 34">
            <a:extLst>
              <a:ext uri="{FF2B5EF4-FFF2-40B4-BE49-F238E27FC236}">
                <a16:creationId xmlns:a16="http://schemas.microsoft.com/office/drawing/2014/main" id="{F7C252F0-CE12-CC9E-2A96-ACA01DC03EA7}"/>
              </a:ext>
            </a:extLst>
          </p:cNvPr>
          <p:cNvSpPr txBox="1"/>
          <p:nvPr/>
        </p:nvSpPr>
        <p:spPr>
          <a:xfrm>
            <a:off x="2481589"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40" name="Straight Connector 39">
            <a:extLst>
              <a:ext uri="{FF2B5EF4-FFF2-40B4-BE49-F238E27FC236}">
                <a16:creationId xmlns:a16="http://schemas.microsoft.com/office/drawing/2014/main" id="{47B64107-B71F-D4FB-8DEF-32A75B890616}"/>
              </a:ext>
            </a:extLst>
          </p:cNvPr>
          <p:cNvCxnSpPr>
            <a:cxnSpLocks/>
          </p:cNvCxnSpPr>
          <p:nvPr/>
        </p:nvCxnSpPr>
        <p:spPr>
          <a:xfrm rot="16200000">
            <a:off x="2568779"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object 34">
            <a:extLst>
              <a:ext uri="{FF2B5EF4-FFF2-40B4-BE49-F238E27FC236}">
                <a16:creationId xmlns:a16="http://schemas.microsoft.com/office/drawing/2014/main" id="{E241E17C-8F26-210F-86FC-C524219D58C2}"/>
              </a:ext>
            </a:extLst>
          </p:cNvPr>
          <p:cNvSpPr txBox="1"/>
          <p:nvPr/>
        </p:nvSpPr>
        <p:spPr>
          <a:xfrm>
            <a:off x="4966548" y="367396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44" name="Straight Connector 43">
            <a:extLst>
              <a:ext uri="{FF2B5EF4-FFF2-40B4-BE49-F238E27FC236}">
                <a16:creationId xmlns:a16="http://schemas.microsoft.com/office/drawing/2014/main" id="{D0E0921E-3767-6A61-94AD-AA22F4691346}"/>
              </a:ext>
            </a:extLst>
          </p:cNvPr>
          <p:cNvCxnSpPr>
            <a:cxnSpLocks/>
          </p:cNvCxnSpPr>
          <p:nvPr/>
        </p:nvCxnSpPr>
        <p:spPr>
          <a:xfrm rot="16200000">
            <a:off x="5053738" y="363796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bject 34">
            <a:extLst>
              <a:ext uri="{FF2B5EF4-FFF2-40B4-BE49-F238E27FC236}">
                <a16:creationId xmlns:a16="http://schemas.microsoft.com/office/drawing/2014/main" id="{44F52456-7931-1927-5902-1376B4C26958}"/>
              </a:ext>
            </a:extLst>
          </p:cNvPr>
          <p:cNvSpPr txBox="1"/>
          <p:nvPr/>
        </p:nvSpPr>
        <p:spPr>
          <a:xfrm>
            <a:off x="4729382" y="367396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46" name="Straight Connector 45">
            <a:extLst>
              <a:ext uri="{FF2B5EF4-FFF2-40B4-BE49-F238E27FC236}">
                <a16:creationId xmlns:a16="http://schemas.microsoft.com/office/drawing/2014/main" id="{9918157D-EE11-ED16-F7FF-4378B69EEE61}"/>
              </a:ext>
            </a:extLst>
          </p:cNvPr>
          <p:cNvCxnSpPr>
            <a:cxnSpLocks/>
          </p:cNvCxnSpPr>
          <p:nvPr/>
        </p:nvCxnSpPr>
        <p:spPr>
          <a:xfrm rot="16200000">
            <a:off x="4794537"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object 34">
            <a:extLst>
              <a:ext uri="{FF2B5EF4-FFF2-40B4-BE49-F238E27FC236}">
                <a16:creationId xmlns:a16="http://schemas.microsoft.com/office/drawing/2014/main" id="{E759245F-633A-6BEB-67DD-1CA1EDD52BE4}"/>
              </a:ext>
            </a:extLst>
          </p:cNvPr>
          <p:cNvSpPr txBox="1"/>
          <p:nvPr/>
        </p:nvSpPr>
        <p:spPr>
          <a:xfrm>
            <a:off x="4463647"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48" name="Straight Connector 47">
            <a:extLst>
              <a:ext uri="{FF2B5EF4-FFF2-40B4-BE49-F238E27FC236}">
                <a16:creationId xmlns:a16="http://schemas.microsoft.com/office/drawing/2014/main" id="{4CF15354-CEF0-EBF8-7467-B5435AB97543}"/>
              </a:ext>
            </a:extLst>
          </p:cNvPr>
          <p:cNvCxnSpPr>
            <a:cxnSpLocks/>
          </p:cNvCxnSpPr>
          <p:nvPr/>
        </p:nvCxnSpPr>
        <p:spPr>
          <a:xfrm rot="16200000">
            <a:off x="4550837"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bject 34">
            <a:extLst>
              <a:ext uri="{FF2B5EF4-FFF2-40B4-BE49-F238E27FC236}">
                <a16:creationId xmlns:a16="http://schemas.microsoft.com/office/drawing/2014/main" id="{CDD6F7B3-414B-8ED9-2B6C-6918E7DD29DC}"/>
              </a:ext>
            </a:extLst>
          </p:cNvPr>
          <p:cNvSpPr txBox="1"/>
          <p:nvPr/>
        </p:nvSpPr>
        <p:spPr>
          <a:xfrm>
            <a:off x="4213955"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50" name="Straight Connector 49">
            <a:extLst>
              <a:ext uri="{FF2B5EF4-FFF2-40B4-BE49-F238E27FC236}">
                <a16:creationId xmlns:a16="http://schemas.microsoft.com/office/drawing/2014/main" id="{0F4C5012-E68E-FCCE-9BAD-72D88F7C1744}"/>
              </a:ext>
            </a:extLst>
          </p:cNvPr>
          <p:cNvCxnSpPr>
            <a:cxnSpLocks/>
          </p:cNvCxnSpPr>
          <p:nvPr/>
        </p:nvCxnSpPr>
        <p:spPr>
          <a:xfrm rot="16200000">
            <a:off x="4301145"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object 34">
            <a:extLst>
              <a:ext uri="{FF2B5EF4-FFF2-40B4-BE49-F238E27FC236}">
                <a16:creationId xmlns:a16="http://schemas.microsoft.com/office/drawing/2014/main" id="{77BB4759-C34B-2635-E6A2-1754CFEBD11E}"/>
              </a:ext>
            </a:extLst>
          </p:cNvPr>
          <p:cNvSpPr txBox="1"/>
          <p:nvPr/>
        </p:nvSpPr>
        <p:spPr>
          <a:xfrm>
            <a:off x="3967575"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52" name="Straight Connector 51">
            <a:extLst>
              <a:ext uri="{FF2B5EF4-FFF2-40B4-BE49-F238E27FC236}">
                <a16:creationId xmlns:a16="http://schemas.microsoft.com/office/drawing/2014/main" id="{C65BE080-B429-FCCF-A062-926B29C71684}"/>
              </a:ext>
            </a:extLst>
          </p:cNvPr>
          <p:cNvCxnSpPr>
            <a:cxnSpLocks/>
          </p:cNvCxnSpPr>
          <p:nvPr/>
        </p:nvCxnSpPr>
        <p:spPr>
          <a:xfrm rot="16200000">
            <a:off x="4054765"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object 34">
            <a:extLst>
              <a:ext uri="{FF2B5EF4-FFF2-40B4-BE49-F238E27FC236}">
                <a16:creationId xmlns:a16="http://schemas.microsoft.com/office/drawing/2014/main" id="{2168359D-75E1-EC8D-B3B4-F0F2C5F9C40C}"/>
              </a:ext>
            </a:extLst>
          </p:cNvPr>
          <p:cNvSpPr txBox="1"/>
          <p:nvPr/>
        </p:nvSpPr>
        <p:spPr>
          <a:xfrm>
            <a:off x="3706781"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54" name="Straight Connector 53">
            <a:extLst>
              <a:ext uri="{FF2B5EF4-FFF2-40B4-BE49-F238E27FC236}">
                <a16:creationId xmlns:a16="http://schemas.microsoft.com/office/drawing/2014/main" id="{E7FFEB45-CC30-6FD2-59DC-9068C909DE2D}"/>
              </a:ext>
            </a:extLst>
          </p:cNvPr>
          <p:cNvCxnSpPr>
            <a:cxnSpLocks/>
          </p:cNvCxnSpPr>
          <p:nvPr/>
        </p:nvCxnSpPr>
        <p:spPr>
          <a:xfrm rot="16200000">
            <a:off x="3793971"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object 34">
            <a:extLst>
              <a:ext uri="{FF2B5EF4-FFF2-40B4-BE49-F238E27FC236}">
                <a16:creationId xmlns:a16="http://schemas.microsoft.com/office/drawing/2014/main" id="{17AA6E89-498D-2A81-6AFA-A3975489CCD5}"/>
              </a:ext>
            </a:extLst>
          </p:cNvPr>
          <p:cNvSpPr txBox="1"/>
          <p:nvPr/>
        </p:nvSpPr>
        <p:spPr>
          <a:xfrm>
            <a:off x="3462222"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56" name="Straight Connector 55">
            <a:extLst>
              <a:ext uri="{FF2B5EF4-FFF2-40B4-BE49-F238E27FC236}">
                <a16:creationId xmlns:a16="http://schemas.microsoft.com/office/drawing/2014/main" id="{B46A55C8-6AEA-77C0-7FAA-C3626B20D61A}"/>
              </a:ext>
            </a:extLst>
          </p:cNvPr>
          <p:cNvCxnSpPr>
            <a:cxnSpLocks/>
          </p:cNvCxnSpPr>
          <p:nvPr/>
        </p:nvCxnSpPr>
        <p:spPr>
          <a:xfrm rot="16200000">
            <a:off x="3549412"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object 34">
            <a:extLst>
              <a:ext uri="{FF2B5EF4-FFF2-40B4-BE49-F238E27FC236}">
                <a16:creationId xmlns:a16="http://schemas.microsoft.com/office/drawing/2014/main" id="{A3C79401-9342-8319-70EA-1A70106379A0}"/>
              </a:ext>
            </a:extLst>
          </p:cNvPr>
          <p:cNvSpPr txBox="1"/>
          <p:nvPr/>
        </p:nvSpPr>
        <p:spPr>
          <a:xfrm>
            <a:off x="3218730"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58" name="Straight Connector 57">
            <a:extLst>
              <a:ext uri="{FF2B5EF4-FFF2-40B4-BE49-F238E27FC236}">
                <a16:creationId xmlns:a16="http://schemas.microsoft.com/office/drawing/2014/main" id="{F3C9841A-BC50-A994-F865-122A47A6CCDA}"/>
              </a:ext>
            </a:extLst>
          </p:cNvPr>
          <p:cNvCxnSpPr>
            <a:cxnSpLocks/>
          </p:cNvCxnSpPr>
          <p:nvPr/>
        </p:nvCxnSpPr>
        <p:spPr>
          <a:xfrm rot="16200000">
            <a:off x="3305920"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object 34">
            <a:extLst>
              <a:ext uri="{FF2B5EF4-FFF2-40B4-BE49-F238E27FC236}">
                <a16:creationId xmlns:a16="http://schemas.microsoft.com/office/drawing/2014/main" id="{51AC0AF2-9430-941A-803A-69F9E06669F2}"/>
              </a:ext>
            </a:extLst>
          </p:cNvPr>
          <p:cNvSpPr txBox="1"/>
          <p:nvPr/>
        </p:nvSpPr>
        <p:spPr>
          <a:xfrm>
            <a:off x="2970356"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60" name="Straight Connector 59">
            <a:extLst>
              <a:ext uri="{FF2B5EF4-FFF2-40B4-BE49-F238E27FC236}">
                <a16:creationId xmlns:a16="http://schemas.microsoft.com/office/drawing/2014/main" id="{1C63AADD-880D-2D57-C197-7840F2EF39B7}"/>
              </a:ext>
            </a:extLst>
          </p:cNvPr>
          <p:cNvCxnSpPr>
            <a:cxnSpLocks/>
          </p:cNvCxnSpPr>
          <p:nvPr/>
        </p:nvCxnSpPr>
        <p:spPr>
          <a:xfrm rot="16200000">
            <a:off x="3057546"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object 34">
            <a:extLst>
              <a:ext uri="{FF2B5EF4-FFF2-40B4-BE49-F238E27FC236}">
                <a16:creationId xmlns:a16="http://schemas.microsoft.com/office/drawing/2014/main" id="{0E9AA9BA-C7FA-51DB-4143-955E39674277}"/>
              </a:ext>
            </a:extLst>
          </p:cNvPr>
          <p:cNvSpPr txBox="1"/>
          <p:nvPr/>
        </p:nvSpPr>
        <p:spPr>
          <a:xfrm>
            <a:off x="2722424" y="3669140"/>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62" name="Straight Connector 61">
            <a:extLst>
              <a:ext uri="{FF2B5EF4-FFF2-40B4-BE49-F238E27FC236}">
                <a16:creationId xmlns:a16="http://schemas.microsoft.com/office/drawing/2014/main" id="{911915BE-4494-C590-26C2-4103D761FC91}"/>
              </a:ext>
            </a:extLst>
          </p:cNvPr>
          <p:cNvCxnSpPr>
            <a:cxnSpLocks/>
          </p:cNvCxnSpPr>
          <p:nvPr/>
        </p:nvCxnSpPr>
        <p:spPr>
          <a:xfrm rot="16200000">
            <a:off x="2809614" y="363314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464BB0F-E529-C961-5724-A3F1A05CB8B2}"/>
              </a:ext>
            </a:extLst>
          </p:cNvPr>
          <p:cNvCxnSpPr>
            <a:cxnSpLocks/>
          </p:cNvCxnSpPr>
          <p:nvPr/>
        </p:nvCxnSpPr>
        <p:spPr>
          <a:xfrm>
            <a:off x="1920614" y="3595040"/>
            <a:ext cx="321536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4" name="object 47">
            <a:extLst>
              <a:ext uri="{FF2B5EF4-FFF2-40B4-BE49-F238E27FC236}">
                <a16:creationId xmlns:a16="http://schemas.microsoft.com/office/drawing/2014/main" id="{8BC92AC0-B1B5-C8BB-D808-82048149BD5D}"/>
              </a:ext>
            </a:extLst>
          </p:cNvPr>
          <p:cNvSpPr txBox="1"/>
          <p:nvPr/>
        </p:nvSpPr>
        <p:spPr>
          <a:xfrm rot="16200000">
            <a:off x="374077" y="2396894"/>
            <a:ext cx="2020120" cy="376171"/>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Patients without</a:t>
            </a:r>
            <a:br>
              <a:rPr lang="en-GB" sz="1200" b="1" dirty="0">
                <a:latin typeface="Arial"/>
                <a:cs typeface="Arial"/>
              </a:rPr>
            </a:br>
            <a:r>
              <a:rPr lang="en-GB" sz="1200" b="1" dirty="0">
                <a:latin typeface="Arial"/>
                <a:cs typeface="Arial"/>
              </a:rPr>
              <a:t>event (%)</a:t>
            </a:r>
            <a:endParaRPr lang="en-GB" sz="1200" dirty="0">
              <a:latin typeface="Arial"/>
              <a:cs typeface="Arial"/>
            </a:endParaRPr>
          </a:p>
        </p:txBody>
      </p:sp>
      <p:sp>
        <p:nvSpPr>
          <p:cNvPr id="1027" name="object 34">
            <a:extLst>
              <a:ext uri="{FF2B5EF4-FFF2-40B4-BE49-F238E27FC236}">
                <a16:creationId xmlns:a16="http://schemas.microsoft.com/office/drawing/2014/main" id="{A44AE082-D1C6-934E-3B90-1977C9A74F0B}"/>
              </a:ext>
            </a:extLst>
          </p:cNvPr>
          <p:cNvSpPr txBox="1"/>
          <p:nvPr/>
        </p:nvSpPr>
        <p:spPr>
          <a:xfrm>
            <a:off x="2035938" y="3219676"/>
            <a:ext cx="1609090" cy="276999"/>
          </a:xfrm>
          <a:prstGeom prst="rect">
            <a:avLst/>
          </a:prstGeom>
        </p:spPr>
        <p:txBody>
          <a:bodyPr vert="horz" wrap="square" lIns="0" tIns="0" rIns="0" bIns="0" rtlCol="0">
            <a:spAutoFit/>
          </a:bodyPr>
          <a:lstStyle/>
          <a:p>
            <a:pPr>
              <a:spcBef>
                <a:spcPts val="133"/>
              </a:spcBef>
            </a:pPr>
            <a:r>
              <a:rPr lang="en-GB" sz="900" spc="-7" dirty="0">
                <a:latin typeface="Arial"/>
                <a:cs typeface="Arial"/>
              </a:rPr>
              <a:t>HR 0.55 (95% CI, 0.39-0.78)</a:t>
            </a:r>
            <a:br>
              <a:rPr lang="en-GB" sz="900" spc="-7" dirty="0">
                <a:latin typeface="Arial"/>
                <a:cs typeface="Arial"/>
              </a:rPr>
            </a:br>
            <a:r>
              <a:rPr lang="en-GB" sz="900" spc="-7" dirty="0">
                <a:latin typeface="Arial"/>
                <a:cs typeface="Arial"/>
              </a:rPr>
              <a:t>p=0.0007</a:t>
            </a:r>
            <a:r>
              <a:rPr lang="en-GB" sz="900" spc="-7" baseline="30000" dirty="0">
                <a:latin typeface="Arial"/>
                <a:cs typeface="Arial"/>
              </a:rPr>
              <a:t>a</a:t>
            </a:r>
          </a:p>
        </p:txBody>
      </p:sp>
      <p:cxnSp>
        <p:nvCxnSpPr>
          <p:cNvPr id="1033" name="Straight Connector 1032">
            <a:extLst>
              <a:ext uri="{FF2B5EF4-FFF2-40B4-BE49-F238E27FC236}">
                <a16:creationId xmlns:a16="http://schemas.microsoft.com/office/drawing/2014/main" id="{2F5AFF86-CCBA-6166-0CA3-A17EFDAB5135}"/>
              </a:ext>
            </a:extLst>
          </p:cNvPr>
          <p:cNvCxnSpPr/>
          <p:nvPr/>
        </p:nvCxnSpPr>
        <p:spPr>
          <a:xfrm>
            <a:off x="1853939" y="208301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4" name="object 34">
            <a:extLst>
              <a:ext uri="{FF2B5EF4-FFF2-40B4-BE49-F238E27FC236}">
                <a16:creationId xmlns:a16="http://schemas.microsoft.com/office/drawing/2014/main" id="{50CE67C3-6963-1D5A-58ED-DB7F03F5949A}"/>
              </a:ext>
            </a:extLst>
          </p:cNvPr>
          <p:cNvSpPr txBox="1"/>
          <p:nvPr/>
        </p:nvSpPr>
        <p:spPr>
          <a:xfrm>
            <a:off x="1554244" y="1992563"/>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80</a:t>
            </a:r>
          </a:p>
        </p:txBody>
      </p:sp>
      <p:cxnSp>
        <p:nvCxnSpPr>
          <p:cNvPr id="1035" name="Straight Connector 1034">
            <a:extLst>
              <a:ext uri="{FF2B5EF4-FFF2-40B4-BE49-F238E27FC236}">
                <a16:creationId xmlns:a16="http://schemas.microsoft.com/office/drawing/2014/main" id="{5367AE17-918E-AD48-F416-B225A870AA20}"/>
              </a:ext>
            </a:extLst>
          </p:cNvPr>
          <p:cNvCxnSpPr/>
          <p:nvPr/>
        </p:nvCxnSpPr>
        <p:spPr>
          <a:xfrm>
            <a:off x="1853939" y="246401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6" name="object 34">
            <a:extLst>
              <a:ext uri="{FF2B5EF4-FFF2-40B4-BE49-F238E27FC236}">
                <a16:creationId xmlns:a16="http://schemas.microsoft.com/office/drawing/2014/main" id="{1AF9ADC2-2F18-29C7-5D66-9904287BB240}"/>
              </a:ext>
            </a:extLst>
          </p:cNvPr>
          <p:cNvSpPr txBox="1"/>
          <p:nvPr/>
        </p:nvSpPr>
        <p:spPr>
          <a:xfrm>
            <a:off x="1554244" y="2373563"/>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60</a:t>
            </a:r>
          </a:p>
        </p:txBody>
      </p:sp>
      <p:cxnSp>
        <p:nvCxnSpPr>
          <p:cNvPr id="1037" name="Straight Connector 1036">
            <a:extLst>
              <a:ext uri="{FF2B5EF4-FFF2-40B4-BE49-F238E27FC236}">
                <a16:creationId xmlns:a16="http://schemas.microsoft.com/office/drawing/2014/main" id="{408D3807-F63F-355F-184C-BE180D9BDBD4}"/>
              </a:ext>
            </a:extLst>
          </p:cNvPr>
          <p:cNvCxnSpPr/>
          <p:nvPr/>
        </p:nvCxnSpPr>
        <p:spPr>
          <a:xfrm>
            <a:off x="1853939" y="281961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8" name="object 34">
            <a:extLst>
              <a:ext uri="{FF2B5EF4-FFF2-40B4-BE49-F238E27FC236}">
                <a16:creationId xmlns:a16="http://schemas.microsoft.com/office/drawing/2014/main" id="{CD60D7DD-9A76-23E0-DC59-6C9670C61A5A}"/>
              </a:ext>
            </a:extLst>
          </p:cNvPr>
          <p:cNvSpPr txBox="1"/>
          <p:nvPr/>
        </p:nvSpPr>
        <p:spPr>
          <a:xfrm>
            <a:off x="1554244" y="2729163"/>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40</a:t>
            </a:r>
          </a:p>
        </p:txBody>
      </p:sp>
      <p:cxnSp>
        <p:nvCxnSpPr>
          <p:cNvPr id="1039" name="Straight Connector 1038">
            <a:extLst>
              <a:ext uri="{FF2B5EF4-FFF2-40B4-BE49-F238E27FC236}">
                <a16:creationId xmlns:a16="http://schemas.microsoft.com/office/drawing/2014/main" id="{9906B207-4CF2-7DFA-8E3A-EF0173189D8A}"/>
              </a:ext>
            </a:extLst>
          </p:cNvPr>
          <p:cNvCxnSpPr/>
          <p:nvPr/>
        </p:nvCxnSpPr>
        <p:spPr>
          <a:xfrm>
            <a:off x="1853939" y="318389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0" name="object 34">
            <a:extLst>
              <a:ext uri="{FF2B5EF4-FFF2-40B4-BE49-F238E27FC236}">
                <a16:creationId xmlns:a16="http://schemas.microsoft.com/office/drawing/2014/main" id="{84133CE0-CE0D-42AA-C603-9B288B0FA76D}"/>
              </a:ext>
            </a:extLst>
          </p:cNvPr>
          <p:cNvSpPr txBox="1"/>
          <p:nvPr/>
        </p:nvSpPr>
        <p:spPr>
          <a:xfrm>
            <a:off x="1554244" y="3093446"/>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20</a:t>
            </a:r>
          </a:p>
        </p:txBody>
      </p:sp>
      <p:cxnSp>
        <p:nvCxnSpPr>
          <p:cNvPr id="1042" name="Straight Connector 1041">
            <a:extLst>
              <a:ext uri="{FF2B5EF4-FFF2-40B4-BE49-F238E27FC236}">
                <a16:creationId xmlns:a16="http://schemas.microsoft.com/office/drawing/2014/main" id="{74539D10-32E5-D0A0-7BEA-A348CA15A3E3}"/>
              </a:ext>
            </a:extLst>
          </p:cNvPr>
          <p:cNvCxnSpPr/>
          <p:nvPr/>
        </p:nvCxnSpPr>
        <p:spPr>
          <a:xfrm>
            <a:off x="1853939" y="355537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3" name="object 34">
            <a:extLst>
              <a:ext uri="{FF2B5EF4-FFF2-40B4-BE49-F238E27FC236}">
                <a16:creationId xmlns:a16="http://schemas.microsoft.com/office/drawing/2014/main" id="{EC28194B-FF45-654C-3FBF-DEF43AFC30A1}"/>
              </a:ext>
            </a:extLst>
          </p:cNvPr>
          <p:cNvSpPr txBox="1"/>
          <p:nvPr/>
        </p:nvSpPr>
        <p:spPr>
          <a:xfrm>
            <a:off x="1554244" y="3464921"/>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0</a:t>
            </a:r>
          </a:p>
        </p:txBody>
      </p:sp>
      <p:sp>
        <p:nvSpPr>
          <p:cNvPr id="1045" name="TextBox 1044">
            <a:extLst>
              <a:ext uri="{FF2B5EF4-FFF2-40B4-BE49-F238E27FC236}">
                <a16:creationId xmlns:a16="http://schemas.microsoft.com/office/drawing/2014/main" id="{2CF22C17-3CA5-DADB-2261-F7B8CA36F822}"/>
              </a:ext>
            </a:extLst>
          </p:cNvPr>
          <p:cNvSpPr txBox="1"/>
          <p:nvPr/>
        </p:nvSpPr>
        <p:spPr>
          <a:xfrm>
            <a:off x="3466811" y="2234492"/>
            <a:ext cx="2371001" cy="272219"/>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 </a:t>
            </a:r>
            <a:r>
              <a:rPr lang="en-GB" sz="1200" b="1" dirty="0">
                <a:solidFill>
                  <a:srgbClr val="5D8298"/>
                </a:solidFill>
                <a:latin typeface="Arial" panose="020B0604020202020204" pitchFamily="34" charset="0"/>
                <a:cs typeface="Arial" panose="020B0604020202020204" pitchFamily="34" charset="0"/>
              </a:rPr>
              <a:t>median </a:t>
            </a:r>
            <a:r>
              <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19.5 mo</a:t>
            </a:r>
          </a:p>
        </p:txBody>
      </p:sp>
      <p:sp>
        <p:nvSpPr>
          <p:cNvPr id="1046" name="TextBox 1045">
            <a:extLst>
              <a:ext uri="{FF2B5EF4-FFF2-40B4-BE49-F238E27FC236}">
                <a16:creationId xmlns:a16="http://schemas.microsoft.com/office/drawing/2014/main" id="{910029F0-E776-2143-BCEB-171E8EF54B7B}"/>
              </a:ext>
            </a:extLst>
          </p:cNvPr>
          <p:cNvSpPr txBox="1"/>
          <p:nvPr/>
        </p:nvSpPr>
        <p:spPr>
          <a:xfrm>
            <a:off x="3587114" y="3156046"/>
            <a:ext cx="2373316" cy="272219"/>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PBO + AAP: </a:t>
            </a:r>
            <a:r>
              <a:rPr lang="en-GB" sz="1200" b="1" dirty="0">
                <a:solidFill>
                  <a:schemeClr val="accent1"/>
                </a:solidFill>
                <a:latin typeface="Arial" panose="020B0604020202020204" pitchFamily="34" charset="0"/>
                <a:cs typeface="Arial" panose="020B0604020202020204" pitchFamily="34" charset="0"/>
              </a:rPr>
              <a:t>median </a:t>
            </a: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10.9 mo</a:t>
            </a:r>
          </a:p>
        </p:txBody>
      </p:sp>
      <p:sp>
        <p:nvSpPr>
          <p:cNvPr id="1047" name="object 34">
            <a:extLst>
              <a:ext uri="{FF2B5EF4-FFF2-40B4-BE49-F238E27FC236}">
                <a16:creationId xmlns:a16="http://schemas.microsoft.com/office/drawing/2014/main" id="{C485F041-21C7-93A2-3372-EF016AA303D3}"/>
              </a:ext>
            </a:extLst>
          </p:cNvPr>
          <p:cNvSpPr txBox="1"/>
          <p:nvPr/>
        </p:nvSpPr>
        <p:spPr>
          <a:xfrm>
            <a:off x="1097857" y="3944102"/>
            <a:ext cx="884811" cy="415498"/>
          </a:xfrm>
          <a:prstGeom prst="rect">
            <a:avLst/>
          </a:prstGeom>
        </p:spPr>
        <p:txBody>
          <a:bodyPr vert="horz" wrap="square" lIns="0" tIns="0" rIns="0" bIns="0" rtlCol="0">
            <a:spAutoFit/>
          </a:bodyPr>
          <a:lstStyle/>
          <a:p>
            <a:r>
              <a:rPr lang="en-GB" sz="900" b="1" spc="-7" dirty="0">
                <a:latin typeface="Arial"/>
                <a:cs typeface="Arial"/>
              </a:rPr>
              <a:t>No. of patients</a:t>
            </a:r>
          </a:p>
          <a:p>
            <a:r>
              <a:rPr lang="en-GB" sz="900" b="1" spc="-7" dirty="0">
                <a:solidFill>
                  <a:schemeClr val="tx2"/>
                </a:solidFill>
                <a:latin typeface="Arial"/>
                <a:cs typeface="Arial"/>
              </a:rPr>
              <a:t>NIRA + AAP</a:t>
            </a:r>
          </a:p>
          <a:p>
            <a:r>
              <a:rPr lang="en-GB" sz="900" b="1" dirty="0">
                <a:solidFill>
                  <a:schemeClr val="accent1"/>
                </a:solidFill>
                <a:latin typeface="Arial" panose="020B0604020202020204" pitchFamily="34" charset="0"/>
                <a:cs typeface="Arial" panose="020B0604020202020204" pitchFamily="34" charset="0"/>
              </a:rPr>
              <a:t>PBO + AAP</a:t>
            </a:r>
            <a:endParaRPr lang="en-GB" sz="900" b="1" spc="-7" dirty="0">
              <a:latin typeface="Arial"/>
              <a:cs typeface="Arial"/>
            </a:endParaRPr>
          </a:p>
        </p:txBody>
      </p:sp>
      <p:sp>
        <p:nvSpPr>
          <p:cNvPr id="1048" name="object 34">
            <a:extLst>
              <a:ext uri="{FF2B5EF4-FFF2-40B4-BE49-F238E27FC236}">
                <a16:creationId xmlns:a16="http://schemas.microsoft.com/office/drawing/2014/main" id="{2FD0B524-9843-782A-D91E-F9CAE78BD1F2}"/>
              </a:ext>
            </a:extLst>
          </p:cNvPr>
          <p:cNvSpPr txBox="1"/>
          <p:nvPr/>
        </p:nvSpPr>
        <p:spPr>
          <a:xfrm>
            <a:off x="1982668"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113</a:t>
            </a:r>
            <a:endParaRPr lang="en-GB" sz="900" dirty="0">
              <a:latin typeface="Arial"/>
              <a:cs typeface="Arial"/>
            </a:endParaRPr>
          </a:p>
        </p:txBody>
      </p:sp>
      <p:sp>
        <p:nvSpPr>
          <p:cNvPr id="1049" name="object 34">
            <a:extLst>
              <a:ext uri="{FF2B5EF4-FFF2-40B4-BE49-F238E27FC236}">
                <a16:creationId xmlns:a16="http://schemas.microsoft.com/office/drawing/2014/main" id="{FE10656D-FC9C-881F-12CF-41EB50D920C3}"/>
              </a:ext>
            </a:extLst>
          </p:cNvPr>
          <p:cNvSpPr txBox="1"/>
          <p:nvPr/>
        </p:nvSpPr>
        <p:spPr>
          <a:xfrm>
            <a:off x="2216084"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103</a:t>
            </a:r>
            <a:endParaRPr lang="en-GB" sz="900" dirty="0">
              <a:latin typeface="Arial"/>
              <a:cs typeface="Arial"/>
            </a:endParaRPr>
          </a:p>
        </p:txBody>
      </p:sp>
      <p:sp>
        <p:nvSpPr>
          <p:cNvPr id="1050" name="object 34">
            <a:extLst>
              <a:ext uri="{FF2B5EF4-FFF2-40B4-BE49-F238E27FC236}">
                <a16:creationId xmlns:a16="http://schemas.microsoft.com/office/drawing/2014/main" id="{3B94275D-7150-C8E2-E6EB-43AE48E305A5}"/>
              </a:ext>
            </a:extLst>
          </p:cNvPr>
          <p:cNvSpPr txBox="1"/>
          <p:nvPr/>
        </p:nvSpPr>
        <p:spPr>
          <a:xfrm>
            <a:off x="2481589"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91</a:t>
            </a:r>
            <a:endParaRPr lang="en-GB" sz="900" dirty="0">
              <a:latin typeface="Arial"/>
              <a:cs typeface="Arial"/>
            </a:endParaRPr>
          </a:p>
        </p:txBody>
      </p:sp>
      <p:sp>
        <p:nvSpPr>
          <p:cNvPr id="1051" name="object 34">
            <a:extLst>
              <a:ext uri="{FF2B5EF4-FFF2-40B4-BE49-F238E27FC236}">
                <a16:creationId xmlns:a16="http://schemas.microsoft.com/office/drawing/2014/main" id="{66247AEC-0EC7-73E0-7643-1A7D91314CFF}"/>
              </a:ext>
            </a:extLst>
          </p:cNvPr>
          <p:cNvSpPr txBox="1"/>
          <p:nvPr/>
        </p:nvSpPr>
        <p:spPr>
          <a:xfrm>
            <a:off x="4966548"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0</a:t>
            </a:r>
            <a:endParaRPr lang="en-GB" sz="900" dirty="0">
              <a:latin typeface="Arial"/>
              <a:cs typeface="Arial"/>
            </a:endParaRPr>
          </a:p>
        </p:txBody>
      </p:sp>
      <p:sp>
        <p:nvSpPr>
          <p:cNvPr id="1052" name="object 34">
            <a:extLst>
              <a:ext uri="{FF2B5EF4-FFF2-40B4-BE49-F238E27FC236}">
                <a16:creationId xmlns:a16="http://schemas.microsoft.com/office/drawing/2014/main" id="{F5D0D491-6CD6-C011-D026-775CFE241A30}"/>
              </a:ext>
            </a:extLst>
          </p:cNvPr>
          <p:cNvSpPr txBox="1"/>
          <p:nvPr/>
        </p:nvSpPr>
        <p:spPr>
          <a:xfrm>
            <a:off x="4729382"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2</a:t>
            </a:r>
            <a:endParaRPr lang="en-GB" sz="900" dirty="0">
              <a:latin typeface="Arial"/>
              <a:cs typeface="Arial"/>
            </a:endParaRPr>
          </a:p>
        </p:txBody>
      </p:sp>
      <p:sp>
        <p:nvSpPr>
          <p:cNvPr id="1053" name="object 34">
            <a:extLst>
              <a:ext uri="{FF2B5EF4-FFF2-40B4-BE49-F238E27FC236}">
                <a16:creationId xmlns:a16="http://schemas.microsoft.com/office/drawing/2014/main" id="{5CC309C4-7D25-7670-948C-71A3CF665C5D}"/>
              </a:ext>
            </a:extLst>
          </p:cNvPr>
          <p:cNvSpPr txBox="1"/>
          <p:nvPr/>
        </p:nvSpPr>
        <p:spPr>
          <a:xfrm>
            <a:off x="4463647"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6</a:t>
            </a:r>
            <a:endParaRPr lang="en-GB" sz="900" dirty="0">
              <a:latin typeface="Arial"/>
              <a:cs typeface="Arial"/>
            </a:endParaRPr>
          </a:p>
        </p:txBody>
      </p:sp>
      <p:sp>
        <p:nvSpPr>
          <p:cNvPr id="1054" name="object 34">
            <a:extLst>
              <a:ext uri="{FF2B5EF4-FFF2-40B4-BE49-F238E27FC236}">
                <a16:creationId xmlns:a16="http://schemas.microsoft.com/office/drawing/2014/main" id="{393A5800-A99F-EB09-A137-92D1F04E9945}"/>
              </a:ext>
            </a:extLst>
          </p:cNvPr>
          <p:cNvSpPr txBox="1"/>
          <p:nvPr/>
        </p:nvSpPr>
        <p:spPr>
          <a:xfrm>
            <a:off x="4213955"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12</a:t>
            </a:r>
            <a:endParaRPr lang="en-GB" sz="900" dirty="0">
              <a:latin typeface="Arial"/>
              <a:cs typeface="Arial"/>
            </a:endParaRPr>
          </a:p>
        </p:txBody>
      </p:sp>
      <p:sp>
        <p:nvSpPr>
          <p:cNvPr id="1055" name="object 34">
            <a:extLst>
              <a:ext uri="{FF2B5EF4-FFF2-40B4-BE49-F238E27FC236}">
                <a16:creationId xmlns:a16="http://schemas.microsoft.com/office/drawing/2014/main" id="{0D164B4D-16C9-1BE2-86DD-E83D13C2B1C6}"/>
              </a:ext>
            </a:extLst>
          </p:cNvPr>
          <p:cNvSpPr txBox="1"/>
          <p:nvPr/>
        </p:nvSpPr>
        <p:spPr>
          <a:xfrm>
            <a:off x="3967575"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19</a:t>
            </a:r>
            <a:endParaRPr lang="en-GB" sz="900" dirty="0">
              <a:latin typeface="Arial"/>
              <a:cs typeface="Arial"/>
            </a:endParaRPr>
          </a:p>
        </p:txBody>
      </p:sp>
      <p:sp>
        <p:nvSpPr>
          <p:cNvPr id="1056" name="object 34">
            <a:extLst>
              <a:ext uri="{FF2B5EF4-FFF2-40B4-BE49-F238E27FC236}">
                <a16:creationId xmlns:a16="http://schemas.microsoft.com/office/drawing/2014/main" id="{6A391C7D-646A-8A1F-64DB-AC57A593FD94}"/>
              </a:ext>
            </a:extLst>
          </p:cNvPr>
          <p:cNvSpPr txBox="1"/>
          <p:nvPr/>
        </p:nvSpPr>
        <p:spPr>
          <a:xfrm>
            <a:off x="3706781"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26</a:t>
            </a:r>
            <a:endParaRPr lang="en-GB" sz="900" dirty="0">
              <a:latin typeface="Arial"/>
              <a:cs typeface="Arial"/>
            </a:endParaRPr>
          </a:p>
        </p:txBody>
      </p:sp>
      <p:sp>
        <p:nvSpPr>
          <p:cNvPr id="1057" name="object 34">
            <a:extLst>
              <a:ext uri="{FF2B5EF4-FFF2-40B4-BE49-F238E27FC236}">
                <a16:creationId xmlns:a16="http://schemas.microsoft.com/office/drawing/2014/main" id="{8AE5325E-D165-5AEC-39E1-B29A87589415}"/>
              </a:ext>
            </a:extLst>
          </p:cNvPr>
          <p:cNvSpPr txBox="1"/>
          <p:nvPr/>
        </p:nvSpPr>
        <p:spPr>
          <a:xfrm>
            <a:off x="3462222"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40</a:t>
            </a:r>
            <a:endParaRPr lang="en-GB" sz="900" dirty="0">
              <a:latin typeface="Arial"/>
              <a:cs typeface="Arial"/>
            </a:endParaRPr>
          </a:p>
        </p:txBody>
      </p:sp>
      <p:sp>
        <p:nvSpPr>
          <p:cNvPr id="1058" name="object 34">
            <a:extLst>
              <a:ext uri="{FF2B5EF4-FFF2-40B4-BE49-F238E27FC236}">
                <a16:creationId xmlns:a16="http://schemas.microsoft.com/office/drawing/2014/main" id="{6EC98A48-8E9F-3E8F-5345-ABF816F4C986}"/>
              </a:ext>
            </a:extLst>
          </p:cNvPr>
          <p:cNvSpPr txBox="1"/>
          <p:nvPr/>
        </p:nvSpPr>
        <p:spPr>
          <a:xfrm>
            <a:off x="3218730"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55</a:t>
            </a:r>
            <a:endParaRPr lang="en-GB" sz="900" dirty="0">
              <a:latin typeface="Arial"/>
              <a:cs typeface="Arial"/>
            </a:endParaRPr>
          </a:p>
        </p:txBody>
      </p:sp>
      <p:sp>
        <p:nvSpPr>
          <p:cNvPr id="1059" name="object 34">
            <a:extLst>
              <a:ext uri="{FF2B5EF4-FFF2-40B4-BE49-F238E27FC236}">
                <a16:creationId xmlns:a16="http://schemas.microsoft.com/office/drawing/2014/main" id="{D5F5B154-56E8-DF4D-FBC8-0FCD3CAC99A8}"/>
              </a:ext>
            </a:extLst>
          </p:cNvPr>
          <p:cNvSpPr txBox="1"/>
          <p:nvPr/>
        </p:nvSpPr>
        <p:spPr>
          <a:xfrm>
            <a:off x="2970356"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69</a:t>
            </a:r>
            <a:endParaRPr lang="en-GB" sz="900" dirty="0">
              <a:latin typeface="Arial"/>
              <a:cs typeface="Arial"/>
            </a:endParaRPr>
          </a:p>
        </p:txBody>
      </p:sp>
      <p:sp>
        <p:nvSpPr>
          <p:cNvPr id="1060" name="object 34">
            <a:extLst>
              <a:ext uri="{FF2B5EF4-FFF2-40B4-BE49-F238E27FC236}">
                <a16:creationId xmlns:a16="http://schemas.microsoft.com/office/drawing/2014/main" id="{10498383-EBB2-1C02-390D-EA9FF62C23B5}"/>
              </a:ext>
            </a:extLst>
          </p:cNvPr>
          <p:cNvSpPr txBox="1"/>
          <p:nvPr/>
        </p:nvSpPr>
        <p:spPr>
          <a:xfrm>
            <a:off x="2722424" y="4073545"/>
            <a:ext cx="246380" cy="138499"/>
          </a:xfrm>
          <a:prstGeom prst="rect">
            <a:avLst/>
          </a:prstGeom>
        </p:spPr>
        <p:txBody>
          <a:bodyPr vert="horz" wrap="square" lIns="0" tIns="0" rIns="0" bIns="0" rtlCol="0">
            <a:spAutoFit/>
          </a:bodyPr>
          <a:lstStyle/>
          <a:p>
            <a:pPr algn="ctr">
              <a:spcBef>
                <a:spcPts val="133"/>
              </a:spcBef>
            </a:pPr>
            <a:r>
              <a:rPr lang="en-GB" sz="900" spc="-7" dirty="0">
                <a:latin typeface="Arial"/>
                <a:cs typeface="Arial"/>
              </a:rPr>
              <a:t>80</a:t>
            </a:r>
            <a:endParaRPr lang="en-GB" sz="900" dirty="0">
              <a:latin typeface="Arial"/>
              <a:cs typeface="Arial"/>
            </a:endParaRPr>
          </a:p>
        </p:txBody>
      </p:sp>
      <p:sp>
        <p:nvSpPr>
          <p:cNvPr id="1061" name="TextBox 1060">
            <a:extLst>
              <a:ext uri="{FF2B5EF4-FFF2-40B4-BE49-F238E27FC236}">
                <a16:creationId xmlns:a16="http://schemas.microsoft.com/office/drawing/2014/main" id="{FFB3B2B7-6B4B-C6A5-FB1D-7CF28A2B8EF5}"/>
              </a:ext>
            </a:extLst>
          </p:cNvPr>
          <p:cNvSpPr txBox="1"/>
          <p:nvPr/>
        </p:nvSpPr>
        <p:spPr>
          <a:xfrm>
            <a:off x="7377984" y="1295649"/>
            <a:ext cx="4122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t>Time to symptomatic progression in the</a:t>
            </a:r>
            <a:br>
              <a:rPr kumimoji="0" lang="en-GB" sz="1400" b="1" i="0"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br>
            <a:r>
              <a:rPr kumimoji="0" lang="en-GB" sz="1400" b="1" i="1"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t>BRCA</a:t>
            </a:r>
            <a:r>
              <a:rPr kumimoji="0" lang="en-GB" sz="1400" b="1" i="0" u="none" strike="noStrike" kern="1200" cap="none" spc="0" normalizeH="0" baseline="0" dirty="0">
                <a:ln>
                  <a:noFill/>
                </a:ln>
                <a:effectLst/>
                <a:uLnTx/>
                <a:uFillTx/>
                <a:latin typeface="Arial" panose="020B0604020202020204" pitchFamily="34" charset="0"/>
                <a:ea typeface="ヒラギノ角ゴ ProN W3"/>
                <a:cs typeface="Arial" panose="020B0604020202020204" pitchFamily="34" charset="0"/>
              </a:rPr>
              <a:t> subgroup</a:t>
            </a:r>
          </a:p>
        </p:txBody>
      </p:sp>
      <p:sp>
        <p:nvSpPr>
          <p:cNvPr id="1062" name="object 34">
            <a:extLst>
              <a:ext uri="{FF2B5EF4-FFF2-40B4-BE49-F238E27FC236}">
                <a16:creationId xmlns:a16="http://schemas.microsoft.com/office/drawing/2014/main" id="{07A05E8F-17EC-3EE6-B64B-AB937B6E971E}"/>
              </a:ext>
            </a:extLst>
          </p:cNvPr>
          <p:cNvSpPr txBox="1"/>
          <p:nvPr/>
        </p:nvSpPr>
        <p:spPr>
          <a:xfrm>
            <a:off x="7779062"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sp>
        <p:nvSpPr>
          <p:cNvPr id="1063" name="object 47">
            <a:extLst>
              <a:ext uri="{FF2B5EF4-FFF2-40B4-BE49-F238E27FC236}">
                <a16:creationId xmlns:a16="http://schemas.microsoft.com/office/drawing/2014/main" id="{0CE8DA21-407A-99D2-CC2B-08530F07A466}"/>
              </a:ext>
            </a:extLst>
          </p:cNvPr>
          <p:cNvSpPr txBox="1"/>
          <p:nvPr/>
        </p:nvSpPr>
        <p:spPr>
          <a:xfrm>
            <a:off x="8232726" y="3814216"/>
            <a:ext cx="252029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 from randomisation</a:t>
            </a:r>
            <a:endParaRPr lang="en-GB" sz="1200" dirty="0">
              <a:latin typeface="Arial"/>
              <a:cs typeface="Arial"/>
            </a:endParaRPr>
          </a:p>
        </p:txBody>
      </p:sp>
      <p:cxnSp>
        <p:nvCxnSpPr>
          <p:cNvPr id="1064" name="Straight Connector 1063">
            <a:extLst>
              <a:ext uri="{FF2B5EF4-FFF2-40B4-BE49-F238E27FC236}">
                <a16:creationId xmlns:a16="http://schemas.microsoft.com/office/drawing/2014/main" id="{95A587AD-4252-9C80-9CD1-DE7854E43AFB}"/>
              </a:ext>
            </a:extLst>
          </p:cNvPr>
          <p:cNvCxnSpPr/>
          <p:nvPr/>
        </p:nvCxnSpPr>
        <p:spPr>
          <a:xfrm>
            <a:off x="7663308" y="172106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5" name="Straight Connector 1064">
            <a:extLst>
              <a:ext uri="{FF2B5EF4-FFF2-40B4-BE49-F238E27FC236}">
                <a16:creationId xmlns:a16="http://schemas.microsoft.com/office/drawing/2014/main" id="{7A596F27-1B42-BE71-9122-23FB00AE83DE}"/>
              </a:ext>
            </a:extLst>
          </p:cNvPr>
          <p:cNvCxnSpPr>
            <a:cxnSpLocks/>
          </p:cNvCxnSpPr>
          <p:nvPr/>
        </p:nvCxnSpPr>
        <p:spPr>
          <a:xfrm rot="16200000">
            <a:off x="7866252"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6" name="Straight Connector 1065">
            <a:extLst>
              <a:ext uri="{FF2B5EF4-FFF2-40B4-BE49-F238E27FC236}">
                <a16:creationId xmlns:a16="http://schemas.microsoft.com/office/drawing/2014/main" id="{AFBB3B8E-884D-F20F-B559-C45F463CCC10}"/>
              </a:ext>
            </a:extLst>
          </p:cNvPr>
          <p:cNvCxnSpPr>
            <a:cxnSpLocks/>
          </p:cNvCxnSpPr>
          <p:nvPr/>
        </p:nvCxnSpPr>
        <p:spPr>
          <a:xfrm flipV="1">
            <a:off x="7737408" y="1721063"/>
            <a:ext cx="0" cy="18750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7" name="object 34">
            <a:extLst>
              <a:ext uri="{FF2B5EF4-FFF2-40B4-BE49-F238E27FC236}">
                <a16:creationId xmlns:a16="http://schemas.microsoft.com/office/drawing/2014/main" id="{991EC195-3714-80B2-2D08-45538BD15B9D}"/>
              </a:ext>
            </a:extLst>
          </p:cNvPr>
          <p:cNvSpPr txBox="1"/>
          <p:nvPr/>
        </p:nvSpPr>
        <p:spPr>
          <a:xfrm>
            <a:off x="7363613" y="1630614"/>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100</a:t>
            </a:r>
          </a:p>
        </p:txBody>
      </p:sp>
      <p:sp>
        <p:nvSpPr>
          <p:cNvPr id="1068" name="object 34">
            <a:extLst>
              <a:ext uri="{FF2B5EF4-FFF2-40B4-BE49-F238E27FC236}">
                <a16:creationId xmlns:a16="http://schemas.microsoft.com/office/drawing/2014/main" id="{50480D48-872C-EFC5-6704-67228D7619A4}"/>
              </a:ext>
            </a:extLst>
          </p:cNvPr>
          <p:cNvSpPr txBox="1"/>
          <p:nvPr/>
        </p:nvSpPr>
        <p:spPr>
          <a:xfrm>
            <a:off x="8025453"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1069" name="Straight Connector 1068">
            <a:extLst>
              <a:ext uri="{FF2B5EF4-FFF2-40B4-BE49-F238E27FC236}">
                <a16:creationId xmlns:a16="http://schemas.microsoft.com/office/drawing/2014/main" id="{211AF07F-DCFA-BD17-3606-37AFD2CC9D86}"/>
              </a:ext>
            </a:extLst>
          </p:cNvPr>
          <p:cNvCxnSpPr>
            <a:cxnSpLocks/>
          </p:cNvCxnSpPr>
          <p:nvPr/>
        </p:nvCxnSpPr>
        <p:spPr>
          <a:xfrm rot="16200000">
            <a:off x="8111430"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0" name="object 34">
            <a:extLst>
              <a:ext uri="{FF2B5EF4-FFF2-40B4-BE49-F238E27FC236}">
                <a16:creationId xmlns:a16="http://schemas.microsoft.com/office/drawing/2014/main" id="{71013D98-61F0-EC64-92EA-DB8DC9007E73}"/>
              </a:ext>
            </a:extLst>
          </p:cNvPr>
          <p:cNvSpPr txBox="1"/>
          <p:nvPr/>
        </p:nvSpPr>
        <p:spPr>
          <a:xfrm>
            <a:off x="8270628"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1071" name="Straight Connector 1070">
            <a:extLst>
              <a:ext uri="{FF2B5EF4-FFF2-40B4-BE49-F238E27FC236}">
                <a16:creationId xmlns:a16="http://schemas.microsoft.com/office/drawing/2014/main" id="{1D1A4129-D6AE-DC70-5366-D4A53C64B821}"/>
              </a:ext>
            </a:extLst>
          </p:cNvPr>
          <p:cNvCxnSpPr>
            <a:cxnSpLocks/>
          </p:cNvCxnSpPr>
          <p:nvPr/>
        </p:nvCxnSpPr>
        <p:spPr>
          <a:xfrm rot="16200000">
            <a:off x="8353153"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2" name="object 34">
            <a:extLst>
              <a:ext uri="{FF2B5EF4-FFF2-40B4-BE49-F238E27FC236}">
                <a16:creationId xmlns:a16="http://schemas.microsoft.com/office/drawing/2014/main" id="{B64A5CA2-04C2-A1C2-C0D9-2DA51CC25297}"/>
              </a:ext>
            </a:extLst>
          </p:cNvPr>
          <p:cNvSpPr txBox="1"/>
          <p:nvPr/>
        </p:nvSpPr>
        <p:spPr>
          <a:xfrm>
            <a:off x="10698638" y="3673962"/>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1073" name="Straight Connector 1072">
            <a:extLst>
              <a:ext uri="{FF2B5EF4-FFF2-40B4-BE49-F238E27FC236}">
                <a16:creationId xmlns:a16="http://schemas.microsoft.com/office/drawing/2014/main" id="{1BC433D0-45C9-DF4E-90D9-C632A1EA2DFA}"/>
              </a:ext>
            </a:extLst>
          </p:cNvPr>
          <p:cNvCxnSpPr>
            <a:cxnSpLocks/>
          </p:cNvCxnSpPr>
          <p:nvPr/>
        </p:nvCxnSpPr>
        <p:spPr>
          <a:xfrm rot="16200000">
            <a:off x="10797822" y="363796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4" name="object 34">
            <a:extLst>
              <a:ext uri="{FF2B5EF4-FFF2-40B4-BE49-F238E27FC236}">
                <a16:creationId xmlns:a16="http://schemas.microsoft.com/office/drawing/2014/main" id="{59C96D8A-7CAA-9053-B5DF-9FB6D476A0B2}"/>
              </a:ext>
            </a:extLst>
          </p:cNvPr>
          <p:cNvSpPr txBox="1"/>
          <p:nvPr/>
        </p:nvSpPr>
        <p:spPr>
          <a:xfrm>
            <a:off x="10451632" y="3673962"/>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1075" name="Straight Connector 1074">
            <a:extLst>
              <a:ext uri="{FF2B5EF4-FFF2-40B4-BE49-F238E27FC236}">
                <a16:creationId xmlns:a16="http://schemas.microsoft.com/office/drawing/2014/main" id="{3289D379-1AC5-AB25-F21C-CA45501990C4}"/>
              </a:ext>
            </a:extLst>
          </p:cNvPr>
          <p:cNvCxnSpPr>
            <a:cxnSpLocks/>
          </p:cNvCxnSpPr>
          <p:nvPr/>
        </p:nvCxnSpPr>
        <p:spPr>
          <a:xfrm rot="16200000">
            <a:off x="10550818"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6" name="object 34">
            <a:extLst>
              <a:ext uri="{FF2B5EF4-FFF2-40B4-BE49-F238E27FC236}">
                <a16:creationId xmlns:a16="http://schemas.microsoft.com/office/drawing/2014/main" id="{390FA68C-5BA6-E5C6-DD09-890DBDD563E1}"/>
              </a:ext>
            </a:extLst>
          </p:cNvPr>
          <p:cNvSpPr txBox="1"/>
          <p:nvPr/>
        </p:nvSpPr>
        <p:spPr>
          <a:xfrm>
            <a:off x="10219433"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1077" name="Straight Connector 1076">
            <a:extLst>
              <a:ext uri="{FF2B5EF4-FFF2-40B4-BE49-F238E27FC236}">
                <a16:creationId xmlns:a16="http://schemas.microsoft.com/office/drawing/2014/main" id="{68673990-FC0C-19F5-1366-4956C8FFA6A2}"/>
              </a:ext>
            </a:extLst>
          </p:cNvPr>
          <p:cNvCxnSpPr>
            <a:cxnSpLocks/>
          </p:cNvCxnSpPr>
          <p:nvPr/>
        </p:nvCxnSpPr>
        <p:spPr>
          <a:xfrm rot="16200000">
            <a:off x="10307824"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8" name="object 34">
            <a:extLst>
              <a:ext uri="{FF2B5EF4-FFF2-40B4-BE49-F238E27FC236}">
                <a16:creationId xmlns:a16="http://schemas.microsoft.com/office/drawing/2014/main" id="{191A0641-74D1-8648-6ACD-7C58EF8E938B}"/>
              </a:ext>
            </a:extLst>
          </p:cNvPr>
          <p:cNvSpPr txBox="1"/>
          <p:nvPr/>
        </p:nvSpPr>
        <p:spPr>
          <a:xfrm>
            <a:off x="9973053"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1079" name="Straight Connector 1078">
            <a:extLst>
              <a:ext uri="{FF2B5EF4-FFF2-40B4-BE49-F238E27FC236}">
                <a16:creationId xmlns:a16="http://schemas.microsoft.com/office/drawing/2014/main" id="{7E1CEADA-D79B-1CBE-509B-94077011F07E}"/>
              </a:ext>
            </a:extLst>
          </p:cNvPr>
          <p:cNvCxnSpPr>
            <a:cxnSpLocks/>
          </p:cNvCxnSpPr>
          <p:nvPr/>
        </p:nvCxnSpPr>
        <p:spPr>
          <a:xfrm rot="16200000">
            <a:off x="10072854"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0" name="object 34">
            <a:extLst>
              <a:ext uri="{FF2B5EF4-FFF2-40B4-BE49-F238E27FC236}">
                <a16:creationId xmlns:a16="http://schemas.microsoft.com/office/drawing/2014/main" id="{729DAF07-0DE9-9B62-CC3D-4E62E6F4552A}"/>
              </a:ext>
            </a:extLst>
          </p:cNvPr>
          <p:cNvSpPr txBox="1"/>
          <p:nvPr/>
        </p:nvSpPr>
        <p:spPr>
          <a:xfrm>
            <a:off x="9741688"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1081" name="Straight Connector 1080">
            <a:extLst>
              <a:ext uri="{FF2B5EF4-FFF2-40B4-BE49-F238E27FC236}">
                <a16:creationId xmlns:a16="http://schemas.microsoft.com/office/drawing/2014/main" id="{D87A77BE-7C67-5F25-E330-06FC0CB039BF}"/>
              </a:ext>
            </a:extLst>
          </p:cNvPr>
          <p:cNvCxnSpPr>
            <a:cxnSpLocks/>
          </p:cNvCxnSpPr>
          <p:nvPr/>
        </p:nvCxnSpPr>
        <p:spPr>
          <a:xfrm rot="16200000">
            <a:off x="9827676"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2" name="object 34">
            <a:extLst>
              <a:ext uri="{FF2B5EF4-FFF2-40B4-BE49-F238E27FC236}">
                <a16:creationId xmlns:a16="http://schemas.microsoft.com/office/drawing/2014/main" id="{A576A068-2810-B643-5C1E-4316AF35DFEE}"/>
              </a:ext>
            </a:extLst>
          </p:cNvPr>
          <p:cNvSpPr txBox="1"/>
          <p:nvPr/>
        </p:nvSpPr>
        <p:spPr>
          <a:xfrm>
            <a:off x="9468821"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1083" name="Straight Connector 1082">
            <a:extLst>
              <a:ext uri="{FF2B5EF4-FFF2-40B4-BE49-F238E27FC236}">
                <a16:creationId xmlns:a16="http://schemas.microsoft.com/office/drawing/2014/main" id="{F839446B-7007-5E62-5CB9-DC4C482CD1EA}"/>
              </a:ext>
            </a:extLst>
          </p:cNvPr>
          <p:cNvCxnSpPr>
            <a:cxnSpLocks/>
          </p:cNvCxnSpPr>
          <p:nvPr/>
        </p:nvCxnSpPr>
        <p:spPr>
          <a:xfrm rot="16200000">
            <a:off x="9569823"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4" name="object 34">
            <a:extLst>
              <a:ext uri="{FF2B5EF4-FFF2-40B4-BE49-F238E27FC236}">
                <a16:creationId xmlns:a16="http://schemas.microsoft.com/office/drawing/2014/main" id="{21994D27-8B5B-8BAF-B60B-29C56360AF92}"/>
              </a:ext>
            </a:extLst>
          </p:cNvPr>
          <p:cNvSpPr txBox="1"/>
          <p:nvPr/>
        </p:nvSpPr>
        <p:spPr>
          <a:xfrm>
            <a:off x="9217246"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1085" name="Straight Connector 1084">
            <a:extLst>
              <a:ext uri="{FF2B5EF4-FFF2-40B4-BE49-F238E27FC236}">
                <a16:creationId xmlns:a16="http://schemas.microsoft.com/office/drawing/2014/main" id="{9C4EF798-6F80-30E4-4963-7846BF91DA3C}"/>
              </a:ext>
            </a:extLst>
          </p:cNvPr>
          <p:cNvCxnSpPr>
            <a:cxnSpLocks/>
          </p:cNvCxnSpPr>
          <p:nvPr/>
        </p:nvCxnSpPr>
        <p:spPr>
          <a:xfrm rot="16200000">
            <a:off x="9321835"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6" name="object 34">
            <a:extLst>
              <a:ext uri="{FF2B5EF4-FFF2-40B4-BE49-F238E27FC236}">
                <a16:creationId xmlns:a16="http://schemas.microsoft.com/office/drawing/2014/main" id="{BA371BDD-156C-F585-65A5-6BBFFF1E84F9}"/>
              </a:ext>
            </a:extLst>
          </p:cNvPr>
          <p:cNvSpPr txBox="1"/>
          <p:nvPr/>
        </p:nvSpPr>
        <p:spPr>
          <a:xfrm>
            <a:off x="8978509"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1087" name="Straight Connector 1086">
            <a:extLst>
              <a:ext uri="{FF2B5EF4-FFF2-40B4-BE49-F238E27FC236}">
                <a16:creationId xmlns:a16="http://schemas.microsoft.com/office/drawing/2014/main" id="{D63CF0D9-3513-59F7-B43A-27749E60B15B}"/>
              </a:ext>
            </a:extLst>
          </p:cNvPr>
          <p:cNvCxnSpPr>
            <a:cxnSpLocks/>
          </p:cNvCxnSpPr>
          <p:nvPr/>
        </p:nvCxnSpPr>
        <p:spPr>
          <a:xfrm rot="16200000">
            <a:off x="9080135"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8" name="object 34">
            <a:extLst>
              <a:ext uri="{FF2B5EF4-FFF2-40B4-BE49-F238E27FC236}">
                <a16:creationId xmlns:a16="http://schemas.microsoft.com/office/drawing/2014/main" id="{548448A4-037C-9566-CA99-F094910A4A56}"/>
              </a:ext>
            </a:extLst>
          </p:cNvPr>
          <p:cNvSpPr txBox="1"/>
          <p:nvPr/>
        </p:nvSpPr>
        <p:spPr>
          <a:xfrm>
            <a:off x="8741732"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1089" name="Straight Connector 1088">
            <a:extLst>
              <a:ext uri="{FF2B5EF4-FFF2-40B4-BE49-F238E27FC236}">
                <a16:creationId xmlns:a16="http://schemas.microsoft.com/office/drawing/2014/main" id="{276E1247-DE51-8F89-F343-CE5C90ADB154}"/>
              </a:ext>
            </a:extLst>
          </p:cNvPr>
          <p:cNvCxnSpPr>
            <a:cxnSpLocks/>
          </p:cNvCxnSpPr>
          <p:nvPr/>
        </p:nvCxnSpPr>
        <p:spPr>
          <a:xfrm rot="16200000">
            <a:off x="8839204"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0" name="object 34">
            <a:extLst>
              <a:ext uri="{FF2B5EF4-FFF2-40B4-BE49-F238E27FC236}">
                <a16:creationId xmlns:a16="http://schemas.microsoft.com/office/drawing/2014/main" id="{452A6AC0-317A-A5CF-9522-312FB1759EE0}"/>
              </a:ext>
            </a:extLst>
          </p:cNvPr>
          <p:cNvSpPr txBox="1"/>
          <p:nvPr/>
        </p:nvSpPr>
        <p:spPr>
          <a:xfrm>
            <a:off x="8510367" y="3669141"/>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1091" name="Straight Connector 1090">
            <a:extLst>
              <a:ext uri="{FF2B5EF4-FFF2-40B4-BE49-F238E27FC236}">
                <a16:creationId xmlns:a16="http://schemas.microsoft.com/office/drawing/2014/main" id="{28F746E4-9137-AA76-A6FB-0751D4235745}"/>
              </a:ext>
            </a:extLst>
          </p:cNvPr>
          <p:cNvCxnSpPr>
            <a:cxnSpLocks/>
          </p:cNvCxnSpPr>
          <p:nvPr/>
        </p:nvCxnSpPr>
        <p:spPr>
          <a:xfrm rot="16200000">
            <a:off x="8594747" y="363314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2" name="Straight Connector 1091">
            <a:extLst>
              <a:ext uri="{FF2B5EF4-FFF2-40B4-BE49-F238E27FC236}">
                <a16:creationId xmlns:a16="http://schemas.microsoft.com/office/drawing/2014/main" id="{507039BB-FFAC-5421-8ADF-9520604338B7}"/>
              </a:ext>
            </a:extLst>
          </p:cNvPr>
          <p:cNvCxnSpPr>
            <a:cxnSpLocks/>
          </p:cNvCxnSpPr>
          <p:nvPr/>
        </p:nvCxnSpPr>
        <p:spPr>
          <a:xfrm>
            <a:off x="7729983" y="3595041"/>
            <a:ext cx="348277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3" name="object 47">
            <a:extLst>
              <a:ext uri="{FF2B5EF4-FFF2-40B4-BE49-F238E27FC236}">
                <a16:creationId xmlns:a16="http://schemas.microsoft.com/office/drawing/2014/main" id="{C5DEB309-F396-E3DA-9C19-6553974EA9EC}"/>
              </a:ext>
            </a:extLst>
          </p:cNvPr>
          <p:cNvSpPr txBox="1"/>
          <p:nvPr/>
        </p:nvSpPr>
        <p:spPr>
          <a:xfrm rot="16200000">
            <a:off x="6183446" y="2396895"/>
            <a:ext cx="2020120" cy="376171"/>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Patients without</a:t>
            </a:r>
            <a:br>
              <a:rPr lang="en-GB" sz="1200" b="1" dirty="0">
                <a:latin typeface="Arial"/>
                <a:cs typeface="Arial"/>
              </a:rPr>
            </a:br>
            <a:r>
              <a:rPr lang="en-GB" sz="1200" b="1" dirty="0">
                <a:latin typeface="Arial"/>
                <a:cs typeface="Arial"/>
              </a:rPr>
              <a:t>event (%)</a:t>
            </a:r>
            <a:endParaRPr lang="en-GB" sz="1200" dirty="0">
              <a:latin typeface="Arial"/>
              <a:cs typeface="Arial"/>
            </a:endParaRPr>
          </a:p>
        </p:txBody>
      </p:sp>
      <p:sp>
        <p:nvSpPr>
          <p:cNvPr id="1094" name="object 34">
            <a:extLst>
              <a:ext uri="{FF2B5EF4-FFF2-40B4-BE49-F238E27FC236}">
                <a16:creationId xmlns:a16="http://schemas.microsoft.com/office/drawing/2014/main" id="{74E78EAA-37AC-F575-C268-DADDE3E670CB}"/>
              </a:ext>
            </a:extLst>
          </p:cNvPr>
          <p:cNvSpPr txBox="1"/>
          <p:nvPr/>
        </p:nvSpPr>
        <p:spPr>
          <a:xfrm>
            <a:off x="7845307" y="3219677"/>
            <a:ext cx="1609090" cy="276999"/>
          </a:xfrm>
          <a:prstGeom prst="rect">
            <a:avLst/>
          </a:prstGeom>
        </p:spPr>
        <p:txBody>
          <a:bodyPr vert="horz" wrap="square" lIns="0" tIns="0" rIns="0" bIns="0" rtlCol="0">
            <a:spAutoFit/>
          </a:bodyPr>
          <a:lstStyle/>
          <a:p>
            <a:pPr>
              <a:spcBef>
                <a:spcPts val="133"/>
              </a:spcBef>
            </a:pPr>
            <a:r>
              <a:rPr lang="en-GB" sz="900" spc="-7" dirty="0">
                <a:latin typeface="Arial"/>
                <a:cs typeface="Arial"/>
              </a:rPr>
              <a:t>HR 0.54 (95% CI, 0.35-0.85)</a:t>
            </a:r>
            <a:br>
              <a:rPr lang="en-GB" sz="900" spc="-7" dirty="0">
                <a:latin typeface="Arial"/>
                <a:cs typeface="Arial"/>
              </a:rPr>
            </a:br>
            <a:r>
              <a:rPr lang="en-GB" sz="900" spc="-7" dirty="0">
                <a:latin typeface="Arial"/>
                <a:cs typeface="Arial"/>
              </a:rPr>
              <a:t>p=0.0071</a:t>
            </a:r>
            <a:r>
              <a:rPr lang="en-GB" sz="900" spc="-7" baseline="30000" dirty="0">
                <a:latin typeface="Arial"/>
                <a:cs typeface="Arial"/>
              </a:rPr>
              <a:t>a</a:t>
            </a:r>
          </a:p>
        </p:txBody>
      </p:sp>
      <p:cxnSp>
        <p:nvCxnSpPr>
          <p:cNvPr id="1095" name="Straight Connector 1094">
            <a:extLst>
              <a:ext uri="{FF2B5EF4-FFF2-40B4-BE49-F238E27FC236}">
                <a16:creationId xmlns:a16="http://schemas.microsoft.com/office/drawing/2014/main" id="{8D62D7FA-91ED-92D9-F403-F5CAE3B6542B}"/>
              </a:ext>
            </a:extLst>
          </p:cNvPr>
          <p:cNvCxnSpPr/>
          <p:nvPr/>
        </p:nvCxnSpPr>
        <p:spPr>
          <a:xfrm>
            <a:off x="7663308" y="208301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6" name="object 34">
            <a:extLst>
              <a:ext uri="{FF2B5EF4-FFF2-40B4-BE49-F238E27FC236}">
                <a16:creationId xmlns:a16="http://schemas.microsoft.com/office/drawing/2014/main" id="{42BE8C5F-3AC5-CA54-6562-923D1E29464E}"/>
              </a:ext>
            </a:extLst>
          </p:cNvPr>
          <p:cNvSpPr txBox="1"/>
          <p:nvPr/>
        </p:nvSpPr>
        <p:spPr>
          <a:xfrm>
            <a:off x="7363613" y="1992564"/>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80</a:t>
            </a:r>
          </a:p>
        </p:txBody>
      </p:sp>
      <p:cxnSp>
        <p:nvCxnSpPr>
          <p:cNvPr id="1097" name="Straight Connector 1096">
            <a:extLst>
              <a:ext uri="{FF2B5EF4-FFF2-40B4-BE49-F238E27FC236}">
                <a16:creationId xmlns:a16="http://schemas.microsoft.com/office/drawing/2014/main" id="{1E6B7570-65A9-98EE-B0FB-5CC51825051D}"/>
              </a:ext>
            </a:extLst>
          </p:cNvPr>
          <p:cNvCxnSpPr/>
          <p:nvPr/>
        </p:nvCxnSpPr>
        <p:spPr>
          <a:xfrm>
            <a:off x="7663308" y="246401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8" name="object 34">
            <a:extLst>
              <a:ext uri="{FF2B5EF4-FFF2-40B4-BE49-F238E27FC236}">
                <a16:creationId xmlns:a16="http://schemas.microsoft.com/office/drawing/2014/main" id="{82AF3EE3-2DD0-4405-CE74-0AF897E659F8}"/>
              </a:ext>
            </a:extLst>
          </p:cNvPr>
          <p:cNvSpPr txBox="1"/>
          <p:nvPr/>
        </p:nvSpPr>
        <p:spPr>
          <a:xfrm>
            <a:off x="7363613" y="2373564"/>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60</a:t>
            </a:r>
          </a:p>
        </p:txBody>
      </p:sp>
      <p:cxnSp>
        <p:nvCxnSpPr>
          <p:cNvPr id="1099" name="Straight Connector 1098">
            <a:extLst>
              <a:ext uri="{FF2B5EF4-FFF2-40B4-BE49-F238E27FC236}">
                <a16:creationId xmlns:a16="http://schemas.microsoft.com/office/drawing/2014/main" id="{9A21EAB3-D2A3-6CFE-C2A5-993592AF62B9}"/>
              </a:ext>
            </a:extLst>
          </p:cNvPr>
          <p:cNvCxnSpPr/>
          <p:nvPr/>
        </p:nvCxnSpPr>
        <p:spPr>
          <a:xfrm>
            <a:off x="7663308" y="281961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0" name="object 34">
            <a:extLst>
              <a:ext uri="{FF2B5EF4-FFF2-40B4-BE49-F238E27FC236}">
                <a16:creationId xmlns:a16="http://schemas.microsoft.com/office/drawing/2014/main" id="{5EF0AFF2-DCDF-48BC-84D7-E31B2B968E94}"/>
              </a:ext>
            </a:extLst>
          </p:cNvPr>
          <p:cNvSpPr txBox="1"/>
          <p:nvPr/>
        </p:nvSpPr>
        <p:spPr>
          <a:xfrm>
            <a:off x="7363613" y="2729164"/>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40</a:t>
            </a:r>
          </a:p>
        </p:txBody>
      </p:sp>
      <p:cxnSp>
        <p:nvCxnSpPr>
          <p:cNvPr id="1101" name="Straight Connector 1100">
            <a:extLst>
              <a:ext uri="{FF2B5EF4-FFF2-40B4-BE49-F238E27FC236}">
                <a16:creationId xmlns:a16="http://schemas.microsoft.com/office/drawing/2014/main" id="{2CEC2F4B-0EAB-8F43-7A95-7D7D89C4BE59}"/>
              </a:ext>
            </a:extLst>
          </p:cNvPr>
          <p:cNvCxnSpPr/>
          <p:nvPr/>
        </p:nvCxnSpPr>
        <p:spPr>
          <a:xfrm>
            <a:off x="7663308" y="318389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2" name="object 34">
            <a:extLst>
              <a:ext uri="{FF2B5EF4-FFF2-40B4-BE49-F238E27FC236}">
                <a16:creationId xmlns:a16="http://schemas.microsoft.com/office/drawing/2014/main" id="{B39EA4F3-346D-306A-D925-DB9DF8DB2B99}"/>
              </a:ext>
            </a:extLst>
          </p:cNvPr>
          <p:cNvSpPr txBox="1"/>
          <p:nvPr/>
        </p:nvSpPr>
        <p:spPr>
          <a:xfrm>
            <a:off x="7363613" y="3093447"/>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20</a:t>
            </a:r>
          </a:p>
        </p:txBody>
      </p:sp>
      <p:cxnSp>
        <p:nvCxnSpPr>
          <p:cNvPr id="1103" name="Straight Connector 1102">
            <a:extLst>
              <a:ext uri="{FF2B5EF4-FFF2-40B4-BE49-F238E27FC236}">
                <a16:creationId xmlns:a16="http://schemas.microsoft.com/office/drawing/2014/main" id="{D71AE76F-B9FF-A18C-C6C7-855E31CADD91}"/>
              </a:ext>
            </a:extLst>
          </p:cNvPr>
          <p:cNvCxnSpPr/>
          <p:nvPr/>
        </p:nvCxnSpPr>
        <p:spPr>
          <a:xfrm>
            <a:off x="7663308" y="355537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4" name="object 34">
            <a:extLst>
              <a:ext uri="{FF2B5EF4-FFF2-40B4-BE49-F238E27FC236}">
                <a16:creationId xmlns:a16="http://schemas.microsoft.com/office/drawing/2014/main" id="{21C586BD-180F-7090-B185-694FA594E030}"/>
              </a:ext>
            </a:extLst>
          </p:cNvPr>
          <p:cNvSpPr txBox="1"/>
          <p:nvPr/>
        </p:nvSpPr>
        <p:spPr>
          <a:xfrm>
            <a:off x="7363613" y="3464922"/>
            <a:ext cx="246380" cy="168829"/>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0</a:t>
            </a:r>
          </a:p>
        </p:txBody>
      </p:sp>
      <p:sp>
        <p:nvSpPr>
          <p:cNvPr id="1105" name="TextBox 1104">
            <a:extLst>
              <a:ext uri="{FF2B5EF4-FFF2-40B4-BE49-F238E27FC236}">
                <a16:creationId xmlns:a16="http://schemas.microsoft.com/office/drawing/2014/main" id="{6CFEA7ED-B9B2-EBE0-E1D7-491BAB4346D6}"/>
              </a:ext>
            </a:extLst>
          </p:cNvPr>
          <p:cNvSpPr txBox="1"/>
          <p:nvPr/>
        </p:nvSpPr>
        <p:spPr>
          <a:xfrm>
            <a:off x="9676509" y="1980271"/>
            <a:ext cx="2851803" cy="272219"/>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 </a:t>
            </a:r>
            <a:r>
              <a:rPr lang="en-GB" sz="1200" b="1" dirty="0">
                <a:solidFill>
                  <a:srgbClr val="5D8298"/>
                </a:solidFill>
                <a:latin typeface="Arial" panose="020B0604020202020204" pitchFamily="34" charset="0"/>
                <a:cs typeface="Arial" panose="020B0604020202020204" pitchFamily="34" charset="0"/>
              </a:rPr>
              <a:t>NE</a:t>
            </a:r>
            <a:endPar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endParaRPr>
          </a:p>
        </p:txBody>
      </p:sp>
      <p:sp>
        <p:nvSpPr>
          <p:cNvPr id="1106" name="TextBox 1105">
            <a:extLst>
              <a:ext uri="{FF2B5EF4-FFF2-40B4-BE49-F238E27FC236}">
                <a16:creationId xmlns:a16="http://schemas.microsoft.com/office/drawing/2014/main" id="{F5DABC00-7B67-C2F4-13FA-68B1B934AAD5}"/>
              </a:ext>
            </a:extLst>
          </p:cNvPr>
          <p:cNvSpPr txBox="1"/>
          <p:nvPr/>
        </p:nvSpPr>
        <p:spPr>
          <a:xfrm>
            <a:off x="9388733" y="3044108"/>
            <a:ext cx="2851803" cy="272219"/>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PBO + AAP: </a:t>
            </a:r>
            <a:r>
              <a:rPr lang="en-GB" sz="1200" b="1" dirty="0">
                <a:solidFill>
                  <a:schemeClr val="accent1"/>
                </a:solidFill>
                <a:latin typeface="Arial" panose="020B0604020202020204" pitchFamily="34" charset="0"/>
                <a:cs typeface="Arial" panose="020B0604020202020204" pitchFamily="34" charset="0"/>
              </a:rPr>
              <a:t>median </a:t>
            </a: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23.6 mo</a:t>
            </a:r>
          </a:p>
        </p:txBody>
      </p:sp>
      <p:sp>
        <p:nvSpPr>
          <p:cNvPr id="1107" name="object 34">
            <a:extLst>
              <a:ext uri="{FF2B5EF4-FFF2-40B4-BE49-F238E27FC236}">
                <a16:creationId xmlns:a16="http://schemas.microsoft.com/office/drawing/2014/main" id="{2FFBF34B-517D-3A73-4EBC-305205A71033}"/>
              </a:ext>
            </a:extLst>
          </p:cNvPr>
          <p:cNvSpPr txBox="1"/>
          <p:nvPr/>
        </p:nvSpPr>
        <p:spPr>
          <a:xfrm>
            <a:off x="6907226" y="3944103"/>
            <a:ext cx="884811" cy="415498"/>
          </a:xfrm>
          <a:prstGeom prst="rect">
            <a:avLst/>
          </a:prstGeom>
        </p:spPr>
        <p:txBody>
          <a:bodyPr vert="horz" wrap="square" lIns="0" tIns="0" rIns="0" bIns="0" rtlCol="0">
            <a:spAutoFit/>
          </a:bodyPr>
          <a:lstStyle/>
          <a:p>
            <a:r>
              <a:rPr lang="en-GB" sz="900" b="1" spc="-7" dirty="0">
                <a:latin typeface="Arial"/>
                <a:cs typeface="Arial"/>
              </a:rPr>
              <a:t>No. of patients</a:t>
            </a:r>
          </a:p>
          <a:p>
            <a:r>
              <a:rPr lang="en-GB" sz="900" b="1" spc="-7" dirty="0">
                <a:solidFill>
                  <a:schemeClr val="tx2"/>
                </a:solidFill>
                <a:latin typeface="Arial"/>
                <a:cs typeface="Arial"/>
              </a:rPr>
              <a:t>NIRA + AAP</a:t>
            </a:r>
          </a:p>
          <a:p>
            <a:r>
              <a:rPr lang="en-GB" sz="900" b="1" dirty="0">
                <a:solidFill>
                  <a:schemeClr val="accent1"/>
                </a:solidFill>
                <a:latin typeface="Arial" panose="020B0604020202020204" pitchFamily="34" charset="0"/>
                <a:cs typeface="Arial" panose="020B0604020202020204" pitchFamily="34" charset="0"/>
              </a:rPr>
              <a:t>PBO + AAP</a:t>
            </a:r>
            <a:endParaRPr lang="en-GB" sz="900" b="1" spc="-7" dirty="0">
              <a:latin typeface="Arial"/>
              <a:cs typeface="Arial"/>
            </a:endParaRPr>
          </a:p>
        </p:txBody>
      </p:sp>
      <p:sp>
        <p:nvSpPr>
          <p:cNvPr id="1108" name="object 34">
            <a:extLst>
              <a:ext uri="{FF2B5EF4-FFF2-40B4-BE49-F238E27FC236}">
                <a16:creationId xmlns:a16="http://schemas.microsoft.com/office/drawing/2014/main" id="{6B89853D-989F-5C3B-F791-D5CDD51356F3}"/>
              </a:ext>
            </a:extLst>
          </p:cNvPr>
          <p:cNvSpPr txBox="1"/>
          <p:nvPr/>
        </p:nvSpPr>
        <p:spPr>
          <a:xfrm>
            <a:off x="7792037"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113</a:t>
            </a:r>
          </a:p>
          <a:p>
            <a:pPr algn="ctr">
              <a:spcBef>
                <a:spcPts val="133"/>
              </a:spcBef>
            </a:pPr>
            <a:r>
              <a:rPr lang="en-GB" sz="900" spc="-7" dirty="0">
                <a:latin typeface="Arial"/>
                <a:cs typeface="Arial"/>
              </a:rPr>
              <a:t>112</a:t>
            </a:r>
            <a:endParaRPr lang="en-GB" sz="900" dirty="0">
              <a:latin typeface="Arial"/>
              <a:cs typeface="Arial"/>
            </a:endParaRPr>
          </a:p>
        </p:txBody>
      </p:sp>
      <p:sp>
        <p:nvSpPr>
          <p:cNvPr id="1109" name="object 34">
            <a:extLst>
              <a:ext uri="{FF2B5EF4-FFF2-40B4-BE49-F238E27FC236}">
                <a16:creationId xmlns:a16="http://schemas.microsoft.com/office/drawing/2014/main" id="{237350CB-951C-9283-57C1-CD0F8188DB7D}"/>
              </a:ext>
            </a:extLst>
          </p:cNvPr>
          <p:cNvSpPr txBox="1"/>
          <p:nvPr/>
        </p:nvSpPr>
        <p:spPr>
          <a:xfrm>
            <a:off x="8273617"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100</a:t>
            </a:r>
          </a:p>
          <a:p>
            <a:pPr algn="ctr">
              <a:spcBef>
                <a:spcPts val="133"/>
              </a:spcBef>
            </a:pPr>
            <a:r>
              <a:rPr lang="en-GB" sz="900" spc="-7" dirty="0">
                <a:latin typeface="Arial"/>
                <a:cs typeface="Arial"/>
              </a:rPr>
              <a:t>91</a:t>
            </a:r>
            <a:endParaRPr lang="en-GB" sz="900" dirty="0">
              <a:latin typeface="Arial"/>
              <a:cs typeface="Arial"/>
            </a:endParaRPr>
          </a:p>
        </p:txBody>
      </p:sp>
      <p:sp>
        <p:nvSpPr>
          <p:cNvPr id="1110" name="object 34">
            <a:extLst>
              <a:ext uri="{FF2B5EF4-FFF2-40B4-BE49-F238E27FC236}">
                <a16:creationId xmlns:a16="http://schemas.microsoft.com/office/drawing/2014/main" id="{836E727B-0D5E-1805-5FE8-33C46292D7AE}"/>
              </a:ext>
            </a:extLst>
          </p:cNvPr>
          <p:cNvSpPr txBox="1"/>
          <p:nvPr/>
        </p:nvSpPr>
        <p:spPr>
          <a:xfrm>
            <a:off x="8502279"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91</a:t>
            </a:r>
          </a:p>
          <a:p>
            <a:pPr algn="ctr">
              <a:spcBef>
                <a:spcPts val="133"/>
              </a:spcBef>
            </a:pPr>
            <a:r>
              <a:rPr lang="en-GB" sz="900" spc="-7" dirty="0">
                <a:latin typeface="Arial"/>
                <a:cs typeface="Arial"/>
              </a:rPr>
              <a:t>84</a:t>
            </a:r>
            <a:endParaRPr lang="en-GB" sz="900" dirty="0">
              <a:latin typeface="Arial"/>
              <a:cs typeface="Arial"/>
            </a:endParaRPr>
          </a:p>
        </p:txBody>
      </p:sp>
      <p:sp>
        <p:nvSpPr>
          <p:cNvPr id="1111" name="object 34">
            <a:extLst>
              <a:ext uri="{FF2B5EF4-FFF2-40B4-BE49-F238E27FC236}">
                <a16:creationId xmlns:a16="http://schemas.microsoft.com/office/drawing/2014/main" id="{F361E743-7B3A-B7B1-9E18-0E7CA1EAC50D}"/>
              </a:ext>
            </a:extLst>
          </p:cNvPr>
          <p:cNvSpPr txBox="1"/>
          <p:nvPr/>
        </p:nvSpPr>
        <p:spPr>
          <a:xfrm>
            <a:off x="10974331"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0</a:t>
            </a:r>
          </a:p>
          <a:p>
            <a:pPr algn="ctr">
              <a:spcBef>
                <a:spcPts val="133"/>
              </a:spcBef>
            </a:pPr>
            <a:r>
              <a:rPr lang="en-GB" sz="900" spc="-7" dirty="0">
                <a:latin typeface="Arial"/>
                <a:cs typeface="Arial"/>
              </a:rPr>
              <a:t>0</a:t>
            </a:r>
            <a:endParaRPr lang="en-GB" sz="900" dirty="0">
              <a:latin typeface="Arial"/>
              <a:cs typeface="Arial"/>
            </a:endParaRPr>
          </a:p>
        </p:txBody>
      </p:sp>
      <p:sp>
        <p:nvSpPr>
          <p:cNvPr id="1112" name="object 34">
            <a:extLst>
              <a:ext uri="{FF2B5EF4-FFF2-40B4-BE49-F238E27FC236}">
                <a16:creationId xmlns:a16="http://schemas.microsoft.com/office/drawing/2014/main" id="{DE0CB1F7-B4C4-8B53-F027-9AF4465CA854}"/>
              </a:ext>
            </a:extLst>
          </p:cNvPr>
          <p:cNvSpPr txBox="1"/>
          <p:nvPr/>
        </p:nvSpPr>
        <p:spPr>
          <a:xfrm>
            <a:off x="10697881"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a:t>
            </a:r>
          </a:p>
          <a:p>
            <a:pPr algn="ctr">
              <a:spcBef>
                <a:spcPts val="133"/>
              </a:spcBef>
            </a:pPr>
            <a:r>
              <a:rPr lang="en-GB" sz="900" spc="-7" dirty="0">
                <a:latin typeface="Arial"/>
                <a:cs typeface="Arial"/>
              </a:rPr>
              <a:t>0</a:t>
            </a:r>
            <a:endParaRPr lang="en-GB" sz="900" dirty="0">
              <a:latin typeface="Arial"/>
              <a:cs typeface="Arial"/>
            </a:endParaRPr>
          </a:p>
        </p:txBody>
      </p:sp>
      <p:sp>
        <p:nvSpPr>
          <p:cNvPr id="1113" name="object 34">
            <a:extLst>
              <a:ext uri="{FF2B5EF4-FFF2-40B4-BE49-F238E27FC236}">
                <a16:creationId xmlns:a16="http://schemas.microsoft.com/office/drawing/2014/main" id="{14C1C1F5-1C2C-315C-DD7B-CB0C630823A2}"/>
              </a:ext>
            </a:extLst>
          </p:cNvPr>
          <p:cNvSpPr txBox="1"/>
          <p:nvPr/>
        </p:nvSpPr>
        <p:spPr>
          <a:xfrm>
            <a:off x="10460705"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3</a:t>
            </a:r>
          </a:p>
          <a:p>
            <a:pPr algn="ctr">
              <a:spcBef>
                <a:spcPts val="133"/>
              </a:spcBef>
            </a:pPr>
            <a:r>
              <a:rPr lang="en-GB" sz="900" spc="-7" dirty="0">
                <a:latin typeface="Arial"/>
                <a:cs typeface="Arial"/>
              </a:rPr>
              <a:t>4</a:t>
            </a:r>
            <a:endParaRPr lang="en-GB" sz="900" dirty="0">
              <a:latin typeface="Arial"/>
              <a:cs typeface="Arial"/>
            </a:endParaRPr>
          </a:p>
        </p:txBody>
      </p:sp>
      <p:sp>
        <p:nvSpPr>
          <p:cNvPr id="1114" name="object 34">
            <a:extLst>
              <a:ext uri="{FF2B5EF4-FFF2-40B4-BE49-F238E27FC236}">
                <a16:creationId xmlns:a16="http://schemas.microsoft.com/office/drawing/2014/main" id="{5C1B8C63-7134-7777-03B8-EDCA4DFE132F}"/>
              </a:ext>
            </a:extLst>
          </p:cNvPr>
          <p:cNvSpPr txBox="1"/>
          <p:nvPr/>
        </p:nvSpPr>
        <p:spPr>
          <a:xfrm>
            <a:off x="10220200"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8</a:t>
            </a:r>
          </a:p>
          <a:p>
            <a:pPr algn="ctr">
              <a:spcBef>
                <a:spcPts val="133"/>
              </a:spcBef>
            </a:pPr>
            <a:r>
              <a:rPr lang="en-GB" sz="900" spc="-7" dirty="0">
                <a:latin typeface="Arial"/>
                <a:cs typeface="Arial"/>
              </a:rPr>
              <a:t>6</a:t>
            </a:r>
            <a:endParaRPr lang="en-GB" sz="900" dirty="0">
              <a:latin typeface="Arial"/>
              <a:cs typeface="Arial"/>
            </a:endParaRPr>
          </a:p>
        </p:txBody>
      </p:sp>
      <p:sp>
        <p:nvSpPr>
          <p:cNvPr id="1115" name="object 34">
            <a:extLst>
              <a:ext uri="{FF2B5EF4-FFF2-40B4-BE49-F238E27FC236}">
                <a16:creationId xmlns:a16="http://schemas.microsoft.com/office/drawing/2014/main" id="{6A2EA021-68F9-45EE-9DE2-2B4F4A5A6E33}"/>
              </a:ext>
            </a:extLst>
          </p:cNvPr>
          <p:cNvSpPr txBox="1"/>
          <p:nvPr/>
        </p:nvSpPr>
        <p:spPr>
          <a:xfrm>
            <a:off x="9973820"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21</a:t>
            </a:r>
          </a:p>
          <a:p>
            <a:pPr algn="ctr">
              <a:spcBef>
                <a:spcPts val="133"/>
              </a:spcBef>
            </a:pPr>
            <a:r>
              <a:rPr lang="en-GB" sz="900" spc="-7" dirty="0">
                <a:latin typeface="Arial"/>
                <a:cs typeface="Arial"/>
              </a:rPr>
              <a:t>14</a:t>
            </a:r>
            <a:endParaRPr lang="en-GB" sz="900" dirty="0">
              <a:latin typeface="Arial"/>
              <a:cs typeface="Arial"/>
            </a:endParaRPr>
          </a:p>
        </p:txBody>
      </p:sp>
      <p:sp>
        <p:nvSpPr>
          <p:cNvPr id="1116" name="object 34">
            <a:extLst>
              <a:ext uri="{FF2B5EF4-FFF2-40B4-BE49-F238E27FC236}">
                <a16:creationId xmlns:a16="http://schemas.microsoft.com/office/drawing/2014/main" id="{E159EE6E-8324-8188-B479-B263A7019F9B}"/>
              </a:ext>
            </a:extLst>
          </p:cNvPr>
          <p:cNvSpPr txBox="1"/>
          <p:nvPr/>
        </p:nvSpPr>
        <p:spPr>
          <a:xfrm>
            <a:off x="9725446"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33</a:t>
            </a:r>
          </a:p>
          <a:p>
            <a:pPr algn="ctr">
              <a:spcBef>
                <a:spcPts val="133"/>
              </a:spcBef>
            </a:pPr>
            <a:r>
              <a:rPr lang="en-GB" sz="900" spc="-7" dirty="0">
                <a:latin typeface="Arial"/>
                <a:cs typeface="Arial"/>
              </a:rPr>
              <a:t>20</a:t>
            </a:r>
            <a:endParaRPr lang="en-GB" sz="900" dirty="0">
              <a:latin typeface="Arial"/>
              <a:cs typeface="Arial"/>
            </a:endParaRPr>
          </a:p>
        </p:txBody>
      </p:sp>
      <p:sp>
        <p:nvSpPr>
          <p:cNvPr id="1117" name="object 34">
            <a:extLst>
              <a:ext uri="{FF2B5EF4-FFF2-40B4-BE49-F238E27FC236}">
                <a16:creationId xmlns:a16="http://schemas.microsoft.com/office/drawing/2014/main" id="{92BB37F3-DB7F-9391-5A8D-FCBE78F16768}"/>
              </a:ext>
            </a:extLst>
          </p:cNvPr>
          <p:cNvSpPr txBox="1"/>
          <p:nvPr/>
        </p:nvSpPr>
        <p:spPr>
          <a:xfrm>
            <a:off x="9477072"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42</a:t>
            </a:r>
          </a:p>
          <a:p>
            <a:pPr algn="ctr">
              <a:spcBef>
                <a:spcPts val="133"/>
              </a:spcBef>
            </a:pPr>
            <a:r>
              <a:rPr lang="en-GB" sz="900" spc="-7" dirty="0">
                <a:latin typeface="Arial"/>
                <a:cs typeface="Arial"/>
              </a:rPr>
              <a:t>28</a:t>
            </a:r>
            <a:endParaRPr lang="en-GB" sz="900" dirty="0">
              <a:latin typeface="Arial"/>
              <a:cs typeface="Arial"/>
            </a:endParaRPr>
          </a:p>
        </p:txBody>
      </p:sp>
      <p:sp>
        <p:nvSpPr>
          <p:cNvPr id="1118" name="object 34">
            <a:extLst>
              <a:ext uri="{FF2B5EF4-FFF2-40B4-BE49-F238E27FC236}">
                <a16:creationId xmlns:a16="http://schemas.microsoft.com/office/drawing/2014/main" id="{07B35376-FA6D-B057-5104-2B7744BE8395}"/>
              </a:ext>
            </a:extLst>
          </p:cNvPr>
          <p:cNvSpPr txBox="1"/>
          <p:nvPr/>
        </p:nvSpPr>
        <p:spPr>
          <a:xfrm>
            <a:off x="9234171"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58</a:t>
            </a:r>
          </a:p>
          <a:p>
            <a:pPr algn="ctr">
              <a:spcBef>
                <a:spcPts val="133"/>
              </a:spcBef>
            </a:pPr>
            <a:r>
              <a:rPr lang="en-GB" sz="900" spc="-7" dirty="0">
                <a:latin typeface="Arial"/>
                <a:cs typeface="Arial"/>
              </a:rPr>
              <a:t>48</a:t>
            </a:r>
            <a:endParaRPr lang="en-GB" sz="900" dirty="0">
              <a:latin typeface="Arial"/>
              <a:cs typeface="Arial"/>
            </a:endParaRPr>
          </a:p>
        </p:txBody>
      </p:sp>
      <p:sp>
        <p:nvSpPr>
          <p:cNvPr id="1119" name="object 34">
            <a:extLst>
              <a:ext uri="{FF2B5EF4-FFF2-40B4-BE49-F238E27FC236}">
                <a16:creationId xmlns:a16="http://schemas.microsoft.com/office/drawing/2014/main" id="{2C093CFB-6F98-D66E-1E3F-36E6CB6D0C7E}"/>
              </a:ext>
            </a:extLst>
          </p:cNvPr>
          <p:cNvSpPr txBox="1"/>
          <p:nvPr/>
        </p:nvSpPr>
        <p:spPr>
          <a:xfrm>
            <a:off x="8992945"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72</a:t>
            </a:r>
          </a:p>
          <a:p>
            <a:pPr algn="ctr">
              <a:spcBef>
                <a:spcPts val="133"/>
              </a:spcBef>
            </a:pPr>
            <a:r>
              <a:rPr lang="en-GB" sz="900" spc="-7" dirty="0">
                <a:latin typeface="Arial"/>
                <a:cs typeface="Arial"/>
              </a:rPr>
              <a:t>68</a:t>
            </a:r>
            <a:endParaRPr lang="en-GB" sz="900" dirty="0">
              <a:latin typeface="Arial"/>
              <a:cs typeface="Arial"/>
            </a:endParaRPr>
          </a:p>
        </p:txBody>
      </p:sp>
      <p:sp>
        <p:nvSpPr>
          <p:cNvPr id="1120" name="object 34">
            <a:extLst>
              <a:ext uri="{FF2B5EF4-FFF2-40B4-BE49-F238E27FC236}">
                <a16:creationId xmlns:a16="http://schemas.microsoft.com/office/drawing/2014/main" id="{7B8255E1-69C9-E081-B17B-C904B60F2905}"/>
              </a:ext>
            </a:extLst>
          </p:cNvPr>
          <p:cNvSpPr txBox="1"/>
          <p:nvPr/>
        </p:nvSpPr>
        <p:spPr>
          <a:xfrm>
            <a:off x="8752014"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85</a:t>
            </a:r>
          </a:p>
          <a:p>
            <a:pPr algn="ctr">
              <a:spcBef>
                <a:spcPts val="133"/>
              </a:spcBef>
            </a:pPr>
            <a:r>
              <a:rPr lang="en-GB" sz="900" spc="-7" dirty="0">
                <a:latin typeface="Arial"/>
                <a:cs typeface="Arial"/>
              </a:rPr>
              <a:t>74</a:t>
            </a:r>
            <a:endParaRPr lang="en-GB" sz="900" dirty="0">
              <a:latin typeface="Arial"/>
              <a:cs typeface="Arial"/>
            </a:endParaRPr>
          </a:p>
        </p:txBody>
      </p:sp>
      <p:sp>
        <p:nvSpPr>
          <p:cNvPr id="1122" name="object 34">
            <a:extLst>
              <a:ext uri="{FF2B5EF4-FFF2-40B4-BE49-F238E27FC236}">
                <a16:creationId xmlns:a16="http://schemas.microsoft.com/office/drawing/2014/main" id="{9C113A2A-16C9-BC13-4CD8-955F71135FBE}"/>
              </a:ext>
            </a:extLst>
          </p:cNvPr>
          <p:cNvSpPr txBox="1"/>
          <p:nvPr/>
        </p:nvSpPr>
        <p:spPr>
          <a:xfrm>
            <a:off x="10966379" y="3673962"/>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1123" name="Straight Connector 1122">
            <a:extLst>
              <a:ext uri="{FF2B5EF4-FFF2-40B4-BE49-F238E27FC236}">
                <a16:creationId xmlns:a16="http://schemas.microsoft.com/office/drawing/2014/main" id="{1FE73AEB-8EAF-F7EB-A396-9B9796759C66}"/>
              </a:ext>
            </a:extLst>
          </p:cNvPr>
          <p:cNvCxnSpPr>
            <a:cxnSpLocks/>
          </p:cNvCxnSpPr>
          <p:nvPr/>
        </p:nvCxnSpPr>
        <p:spPr>
          <a:xfrm rot="16200000">
            <a:off x="11053569" y="363796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4" name="object 34">
            <a:extLst>
              <a:ext uri="{FF2B5EF4-FFF2-40B4-BE49-F238E27FC236}">
                <a16:creationId xmlns:a16="http://schemas.microsoft.com/office/drawing/2014/main" id="{B45DEA65-E574-20DD-6757-8FF4F07B92A2}"/>
              </a:ext>
            </a:extLst>
          </p:cNvPr>
          <p:cNvSpPr txBox="1"/>
          <p:nvPr/>
        </p:nvSpPr>
        <p:spPr>
          <a:xfrm>
            <a:off x="8029142" y="4073546"/>
            <a:ext cx="246380" cy="289823"/>
          </a:xfrm>
          <a:prstGeom prst="rect">
            <a:avLst/>
          </a:prstGeom>
        </p:spPr>
        <p:txBody>
          <a:bodyPr vert="horz" wrap="square" lIns="0" tIns="0" rIns="0" bIns="0" rtlCol="0">
            <a:spAutoFit/>
          </a:bodyPr>
          <a:lstStyle/>
          <a:p>
            <a:pPr algn="ctr">
              <a:spcBef>
                <a:spcPts val="133"/>
              </a:spcBef>
            </a:pPr>
            <a:r>
              <a:rPr lang="en-GB" sz="900" spc="-7" dirty="0">
                <a:latin typeface="Arial"/>
                <a:cs typeface="Arial"/>
              </a:rPr>
              <a:t>107</a:t>
            </a:r>
          </a:p>
          <a:p>
            <a:pPr algn="ctr">
              <a:spcBef>
                <a:spcPts val="133"/>
              </a:spcBef>
            </a:pPr>
            <a:r>
              <a:rPr lang="en-GB" sz="900" spc="-7" dirty="0">
                <a:latin typeface="Arial"/>
                <a:cs typeface="Arial"/>
              </a:rPr>
              <a:t>107</a:t>
            </a:r>
            <a:endParaRPr lang="en-GB" sz="900" dirty="0">
              <a:latin typeface="Arial"/>
              <a:cs typeface="Arial"/>
            </a:endParaRPr>
          </a:p>
        </p:txBody>
      </p:sp>
      <p:pic>
        <p:nvPicPr>
          <p:cNvPr id="1130" name="Graphic 1129">
            <a:extLst>
              <a:ext uri="{FF2B5EF4-FFF2-40B4-BE49-F238E27FC236}">
                <a16:creationId xmlns:a16="http://schemas.microsoft.com/office/drawing/2014/main" id="{9D4BEAFE-4675-7730-3857-1C57D6CC9C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5244" y="1583801"/>
            <a:ext cx="3216874" cy="1642299"/>
          </a:xfrm>
          <a:prstGeom prst="rect">
            <a:avLst/>
          </a:prstGeom>
        </p:spPr>
      </p:pic>
      <p:pic>
        <p:nvPicPr>
          <p:cNvPr id="1133" name="Graphic 1132">
            <a:extLst>
              <a:ext uri="{FF2B5EF4-FFF2-40B4-BE49-F238E27FC236}">
                <a16:creationId xmlns:a16="http://schemas.microsoft.com/office/drawing/2014/main" id="{D0A4C4EA-4E10-E03A-1413-2F25F506F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0498" y="1627386"/>
            <a:ext cx="3215362" cy="1641527"/>
          </a:xfrm>
          <a:prstGeom prst="rect">
            <a:avLst/>
          </a:prstGeom>
        </p:spPr>
      </p:pic>
    </p:spTree>
    <p:extLst>
      <p:ext uri="{BB962C8B-B14F-4D97-AF65-F5344CB8AC3E}">
        <p14:creationId xmlns:p14="http://schemas.microsoft.com/office/powerpoint/2010/main" val="23448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4" name="Group 2263">
            <a:extLst>
              <a:ext uri="{FF2B5EF4-FFF2-40B4-BE49-F238E27FC236}">
                <a16:creationId xmlns:a16="http://schemas.microsoft.com/office/drawing/2014/main" id="{75E5A0A3-8F92-40C2-958A-F921E3CB08AD}"/>
              </a:ext>
            </a:extLst>
          </p:cNvPr>
          <p:cNvGrpSpPr/>
          <p:nvPr/>
        </p:nvGrpSpPr>
        <p:grpSpPr>
          <a:xfrm>
            <a:off x="199389" y="1524628"/>
            <a:ext cx="11793222" cy="4167432"/>
            <a:chOff x="199389" y="1282392"/>
            <a:chExt cx="11793222" cy="4274346"/>
          </a:xfrm>
        </p:grpSpPr>
        <p:sp>
          <p:nvSpPr>
            <p:cNvPr id="2263" name="Rectangle 2262">
              <a:extLst>
                <a:ext uri="{FF2B5EF4-FFF2-40B4-BE49-F238E27FC236}">
                  <a16:creationId xmlns:a16="http://schemas.microsoft.com/office/drawing/2014/main" id="{E57FB50F-9934-4081-A3DA-6E1020B02886}"/>
                </a:ext>
              </a:extLst>
            </p:cNvPr>
            <p:cNvSpPr/>
            <p:nvPr/>
          </p:nvSpPr>
          <p:spPr>
            <a:xfrm>
              <a:off x="199389" y="1282392"/>
              <a:ext cx="11793222" cy="4274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9" name="Freeform: Shape 1838">
              <a:extLst>
                <a:ext uri="{FF2B5EF4-FFF2-40B4-BE49-F238E27FC236}">
                  <a16:creationId xmlns:a16="http://schemas.microsoft.com/office/drawing/2014/main" id="{BB622730-AFF1-4DB0-AC11-D41BC0419728}"/>
                </a:ext>
              </a:extLst>
            </p:cNvPr>
            <p:cNvSpPr/>
            <p:nvPr/>
          </p:nvSpPr>
          <p:spPr>
            <a:xfrm>
              <a:off x="3957162" y="5010697"/>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0" name="Freeform: Shape 1839">
              <a:extLst>
                <a:ext uri="{FF2B5EF4-FFF2-40B4-BE49-F238E27FC236}">
                  <a16:creationId xmlns:a16="http://schemas.microsoft.com/office/drawing/2014/main" id="{F239D51B-5298-4FD0-B117-0BA89BA67F94}"/>
                </a:ext>
              </a:extLst>
            </p:cNvPr>
            <p:cNvSpPr/>
            <p:nvPr/>
          </p:nvSpPr>
          <p:spPr>
            <a:xfrm>
              <a:off x="3957162" y="1849816"/>
              <a:ext cx="11074" cy="3165100"/>
            </a:xfrm>
            <a:custGeom>
              <a:avLst/>
              <a:gdLst>
                <a:gd name="connsiteX0" fmla="*/ 0 w 11074"/>
                <a:gd name="connsiteY0" fmla="*/ 3165101 h 3165100"/>
                <a:gd name="connsiteX1" fmla="*/ 0 w 11074"/>
                <a:gd name="connsiteY1" fmla="*/ 0 h 3165100"/>
              </a:gdLst>
              <a:ahLst/>
              <a:cxnLst>
                <a:cxn ang="0">
                  <a:pos x="connsiteX0" y="connsiteY0"/>
                </a:cxn>
                <a:cxn ang="0">
                  <a:pos x="connsiteX1" y="connsiteY1"/>
                </a:cxn>
              </a:cxnLst>
              <a:rect l="l" t="t" r="r" b="b"/>
              <a:pathLst>
                <a:path w="11074" h="3165100">
                  <a:moveTo>
                    <a:pt x="0" y="3165101"/>
                  </a:moveTo>
                  <a:lnTo>
                    <a:pt x="0" y="0"/>
                  </a:lnTo>
                </a:path>
              </a:pathLst>
            </a:custGeom>
            <a:ln w="11067" cap="flat">
              <a:solidFill>
                <a:srgbClr val="010101"/>
              </a:solidFill>
              <a:custDash>
                <a:ds d="300000" sp="300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1" name="Freeform: Shape 1840">
              <a:extLst>
                <a:ext uri="{FF2B5EF4-FFF2-40B4-BE49-F238E27FC236}">
                  <a16:creationId xmlns:a16="http://schemas.microsoft.com/office/drawing/2014/main" id="{25FDC1AA-3393-4DBA-8A1E-F45AE57CB91A}"/>
                </a:ext>
              </a:extLst>
            </p:cNvPr>
            <p:cNvSpPr/>
            <p:nvPr/>
          </p:nvSpPr>
          <p:spPr>
            <a:xfrm>
              <a:off x="3957162" y="1742076"/>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2" name="Freeform: Shape 1841">
              <a:extLst>
                <a:ext uri="{FF2B5EF4-FFF2-40B4-BE49-F238E27FC236}">
                  <a16:creationId xmlns:a16="http://schemas.microsoft.com/office/drawing/2014/main" id="{7D92FE53-9855-4F7B-B740-883ED47B838C}"/>
                </a:ext>
              </a:extLst>
            </p:cNvPr>
            <p:cNvSpPr/>
            <p:nvPr/>
          </p:nvSpPr>
          <p:spPr>
            <a:xfrm>
              <a:off x="3215416" y="5032845"/>
              <a:ext cx="904978" cy="11074"/>
            </a:xfrm>
            <a:custGeom>
              <a:avLst/>
              <a:gdLst>
                <a:gd name="connsiteX0" fmla="*/ 0 w 904978"/>
                <a:gd name="connsiteY0" fmla="*/ 0 h 11074"/>
                <a:gd name="connsiteX1" fmla="*/ 904979 w 904978"/>
                <a:gd name="connsiteY1" fmla="*/ 0 h 11074"/>
              </a:gdLst>
              <a:ahLst/>
              <a:cxnLst>
                <a:cxn ang="0">
                  <a:pos x="connsiteX0" y="connsiteY0"/>
                </a:cxn>
                <a:cxn ang="0">
                  <a:pos x="connsiteX1" y="connsiteY1"/>
                </a:cxn>
              </a:cxnLst>
              <a:rect l="l" t="t" r="r" b="b"/>
              <a:pathLst>
                <a:path w="904978" h="11074">
                  <a:moveTo>
                    <a:pt x="0" y="0"/>
                  </a:moveTo>
                  <a:lnTo>
                    <a:pt x="904979" y="0"/>
                  </a:lnTo>
                </a:path>
              </a:pathLst>
            </a:custGeom>
            <a:ln w="11067" cap="sq">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 name="Freeform: Shape 1842">
              <a:extLst>
                <a:ext uri="{FF2B5EF4-FFF2-40B4-BE49-F238E27FC236}">
                  <a16:creationId xmlns:a16="http://schemas.microsoft.com/office/drawing/2014/main" id="{2F04E8AE-8580-489A-BE22-755A3D700FFE}"/>
                </a:ext>
              </a:extLst>
            </p:cNvPr>
            <p:cNvSpPr/>
            <p:nvPr/>
          </p:nvSpPr>
          <p:spPr>
            <a:xfrm>
              <a:off x="444999" y="1742076"/>
              <a:ext cx="5407834" cy="11074"/>
            </a:xfrm>
            <a:custGeom>
              <a:avLst/>
              <a:gdLst>
                <a:gd name="connsiteX0" fmla="*/ 0 w 5407834"/>
                <a:gd name="connsiteY0" fmla="*/ 0 h 11074"/>
                <a:gd name="connsiteX1" fmla="*/ 5407835 w 5407834"/>
                <a:gd name="connsiteY1" fmla="*/ 0 h 11074"/>
              </a:gdLst>
              <a:ahLst/>
              <a:cxnLst>
                <a:cxn ang="0">
                  <a:pos x="connsiteX0" y="connsiteY0"/>
                </a:cxn>
                <a:cxn ang="0">
                  <a:pos x="connsiteX1" y="connsiteY1"/>
                </a:cxn>
              </a:cxnLst>
              <a:rect l="l" t="t" r="r" b="b"/>
              <a:pathLst>
                <a:path w="5407834" h="11074">
                  <a:moveTo>
                    <a:pt x="0" y="0"/>
                  </a:moveTo>
                  <a:lnTo>
                    <a:pt x="5407835"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4" name="Freeform: Shape 1843">
              <a:extLst>
                <a:ext uri="{FF2B5EF4-FFF2-40B4-BE49-F238E27FC236}">
                  <a16:creationId xmlns:a16="http://schemas.microsoft.com/office/drawing/2014/main" id="{63C120DE-6D8E-4F06-B2C3-5326AAEA7C57}"/>
                </a:ext>
              </a:extLst>
            </p:cNvPr>
            <p:cNvSpPr/>
            <p:nvPr/>
          </p:nvSpPr>
          <p:spPr>
            <a:xfrm>
              <a:off x="3993707" y="5258758"/>
              <a:ext cx="447616" cy="11074"/>
            </a:xfrm>
            <a:custGeom>
              <a:avLst/>
              <a:gdLst>
                <a:gd name="connsiteX0" fmla="*/ 0 w 447616"/>
                <a:gd name="connsiteY0" fmla="*/ 0 h 11074"/>
                <a:gd name="connsiteX1" fmla="*/ 447617 w 447616"/>
                <a:gd name="connsiteY1" fmla="*/ 0 h 11074"/>
              </a:gdLst>
              <a:ahLst/>
              <a:cxnLst>
                <a:cxn ang="0">
                  <a:pos x="connsiteX0" y="connsiteY0"/>
                </a:cxn>
                <a:cxn ang="0">
                  <a:pos x="connsiteX1" y="connsiteY1"/>
                </a:cxn>
              </a:cxnLst>
              <a:rect l="l" t="t" r="r" b="b"/>
              <a:pathLst>
                <a:path w="447616" h="11074">
                  <a:moveTo>
                    <a:pt x="0" y="0"/>
                  </a:moveTo>
                  <a:lnTo>
                    <a:pt x="447617"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5" name="Freeform: Shape 1844">
              <a:extLst>
                <a:ext uri="{FF2B5EF4-FFF2-40B4-BE49-F238E27FC236}">
                  <a16:creationId xmlns:a16="http://schemas.microsoft.com/office/drawing/2014/main" id="{D34C0CA6-C5B9-427E-89BB-4284A476CBEC}"/>
                </a:ext>
              </a:extLst>
            </p:cNvPr>
            <p:cNvSpPr/>
            <p:nvPr/>
          </p:nvSpPr>
          <p:spPr>
            <a:xfrm>
              <a:off x="4433240" y="5231183"/>
              <a:ext cx="47729" cy="55149"/>
            </a:xfrm>
            <a:custGeom>
              <a:avLst/>
              <a:gdLst>
                <a:gd name="connsiteX0" fmla="*/ 0 w 47729"/>
                <a:gd name="connsiteY0" fmla="*/ 55149 h 55149"/>
                <a:gd name="connsiteX1" fmla="*/ 47730 w 47729"/>
                <a:gd name="connsiteY1" fmla="*/ 27575 h 55149"/>
                <a:gd name="connsiteX2" fmla="*/ 0 w 47729"/>
                <a:gd name="connsiteY2" fmla="*/ 0 h 55149"/>
                <a:gd name="connsiteX3" fmla="*/ 0 w 47729"/>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729" h="55149">
                  <a:moveTo>
                    <a:pt x="0" y="55149"/>
                  </a:moveTo>
                  <a:lnTo>
                    <a:pt x="47730" y="27575"/>
                  </a:lnTo>
                  <a:lnTo>
                    <a:pt x="0" y="0"/>
                  </a:lnTo>
                  <a:lnTo>
                    <a:pt x="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6" name="Freeform: Shape 1845">
              <a:extLst>
                <a:ext uri="{FF2B5EF4-FFF2-40B4-BE49-F238E27FC236}">
                  <a16:creationId xmlns:a16="http://schemas.microsoft.com/office/drawing/2014/main" id="{ACEB5227-6105-4423-AB79-578EBDF65C6D}"/>
                </a:ext>
              </a:extLst>
            </p:cNvPr>
            <p:cNvSpPr/>
            <p:nvPr/>
          </p:nvSpPr>
          <p:spPr>
            <a:xfrm>
              <a:off x="3470565" y="5258758"/>
              <a:ext cx="447505" cy="11074"/>
            </a:xfrm>
            <a:custGeom>
              <a:avLst/>
              <a:gdLst>
                <a:gd name="connsiteX0" fmla="*/ 0 w 447505"/>
                <a:gd name="connsiteY0" fmla="*/ 0 h 11074"/>
                <a:gd name="connsiteX1" fmla="*/ 447506 w 447505"/>
                <a:gd name="connsiteY1" fmla="*/ 0 h 11074"/>
              </a:gdLst>
              <a:ahLst/>
              <a:cxnLst>
                <a:cxn ang="0">
                  <a:pos x="connsiteX0" y="connsiteY0"/>
                </a:cxn>
                <a:cxn ang="0">
                  <a:pos x="connsiteX1" y="connsiteY1"/>
                </a:cxn>
              </a:cxnLst>
              <a:rect l="l" t="t" r="r" b="b"/>
              <a:pathLst>
                <a:path w="447505" h="11074">
                  <a:moveTo>
                    <a:pt x="0" y="0"/>
                  </a:moveTo>
                  <a:lnTo>
                    <a:pt x="447506"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7" name="Freeform: Shape 1846">
              <a:extLst>
                <a:ext uri="{FF2B5EF4-FFF2-40B4-BE49-F238E27FC236}">
                  <a16:creationId xmlns:a16="http://schemas.microsoft.com/office/drawing/2014/main" id="{81B230FA-DDD7-466C-BD9B-CF8618D066AC}"/>
                </a:ext>
              </a:extLst>
            </p:cNvPr>
            <p:cNvSpPr/>
            <p:nvPr/>
          </p:nvSpPr>
          <p:spPr>
            <a:xfrm>
              <a:off x="3430808" y="5231183"/>
              <a:ext cx="47840" cy="55149"/>
            </a:xfrm>
            <a:custGeom>
              <a:avLst/>
              <a:gdLst>
                <a:gd name="connsiteX0" fmla="*/ 47840 w 47840"/>
                <a:gd name="connsiteY0" fmla="*/ 55149 h 55149"/>
                <a:gd name="connsiteX1" fmla="*/ 0 w 47840"/>
                <a:gd name="connsiteY1" fmla="*/ 27575 h 55149"/>
                <a:gd name="connsiteX2" fmla="*/ 47840 w 47840"/>
                <a:gd name="connsiteY2" fmla="*/ 0 h 55149"/>
                <a:gd name="connsiteX3" fmla="*/ 47840 w 47840"/>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840" h="55149">
                  <a:moveTo>
                    <a:pt x="47840" y="55149"/>
                  </a:moveTo>
                  <a:lnTo>
                    <a:pt x="0" y="27575"/>
                  </a:lnTo>
                  <a:lnTo>
                    <a:pt x="47840" y="0"/>
                  </a:lnTo>
                  <a:lnTo>
                    <a:pt x="4784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8" name="Freeform: Shape 1847">
              <a:extLst>
                <a:ext uri="{FF2B5EF4-FFF2-40B4-BE49-F238E27FC236}">
                  <a16:creationId xmlns:a16="http://schemas.microsoft.com/office/drawing/2014/main" id="{5529928B-33E1-40FB-B174-253A3721417B}"/>
                </a:ext>
              </a:extLst>
            </p:cNvPr>
            <p:cNvSpPr/>
            <p:nvPr/>
          </p:nvSpPr>
          <p:spPr>
            <a:xfrm>
              <a:off x="3508217"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9" name="TextBox 1848">
              <a:extLst>
                <a:ext uri="{FF2B5EF4-FFF2-40B4-BE49-F238E27FC236}">
                  <a16:creationId xmlns:a16="http://schemas.microsoft.com/office/drawing/2014/main" id="{F674ABF5-004C-4477-9F3B-7918603E3DE8}"/>
                </a:ext>
              </a:extLst>
            </p:cNvPr>
            <p:cNvSpPr txBox="1"/>
            <p:nvPr/>
          </p:nvSpPr>
          <p:spPr>
            <a:xfrm>
              <a:off x="3363621" y="5055453"/>
              <a:ext cx="32893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0.1</a:t>
              </a:r>
            </a:p>
          </p:txBody>
        </p:sp>
        <p:sp>
          <p:nvSpPr>
            <p:cNvPr id="1850" name="Freeform: Shape 1849">
              <a:extLst>
                <a:ext uri="{FF2B5EF4-FFF2-40B4-BE49-F238E27FC236}">
                  <a16:creationId xmlns:a16="http://schemas.microsoft.com/office/drawing/2014/main" id="{464D86C5-7915-4D3C-94AF-AE5F6EFBC535}"/>
                </a:ext>
              </a:extLst>
            </p:cNvPr>
            <p:cNvSpPr/>
            <p:nvPr/>
          </p:nvSpPr>
          <p:spPr>
            <a:xfrm>
              <a:off x="3957162"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51" name="TextBox 1850">
              <a:extLst>
                <a:ext uri="{FF2B5EF4-FFF2-40B4-BE49-F238E27FC236}">
                  <a16:creationId xmlns:a16="http://schemas.microsoft.com/office/drawing/2014/main" id="{DF2F0F7E-E736-43AE-A072-834BB52DDBF3}"/>
                </a:ext>
              </a:extLst>
            </p:cNvPr>
            <p:cNvSpPr txBox="1"/>
            <p:nvPr/>
          </p:nvSpPr>
          <p:spPr>
            <a:xfrm>
              <a:off x="3844460" y="5055453"/>
              <a:ext cx="24237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a:t>
              </a:r>
            </a:p>
          </p:txBody>
        </p:sp>
        <p:sp>
          <p:nvSpPr>
            <p:cNvPr id="1852" name="TextBox 1851">
              <a:extLst>
                <a:ext uri="{FF2B5EF4-FFF2-40B4-BE49-F238E27FC236}">
                  <a16:creationId xmlns:a16="http://schemas.microsoft.com/office/drawing/2014/main" id="{9CEE694F-13A6-40D3-9605-1B9BBDDFCBFA}"/>
                </a:ext>
              </a:extLst>
            </p:cNvPr>
            <p:cNvSpPr txBox="1"/>
            <p:nvPr/>
          </p:nvSpPr>
          <p:spPr>
            <a:xfrm>
              <a:off x="3012052" y="5262318"/>
              <a:ext cx="108876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Favouring Niraparib</a:t>
              </a:r>
            </a:p>
          </p:txBody>
        </p:sp>
        <p:sp>
          <p:nvSpPr>
            <p:cNvPr id="1853" name="TextBox 1852">
              <a:extLst>
                <a:ext uri="{FF2B5EF4-FFF2-40B4-BE49-F238E27FC236}">
                  <a16:creationId xmlns:a16="http://schemas.microsoft.com/office/drawing/2014/main" id="{685B042F-88A9-4E0C-87F1-EDB3DD4D9DFF}"/>
                </a:ext>
              </a:extLst>
            </p:cNvPr>
            <p:cNvSpPr txBox="1"/>
            <p:nvPr/>
          </p:nvSpPr>
          <p:spPr>
            <a:xfrm>
              <a:off x="3935318" y="5262318"/>
              <a:ext cx="100380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Favouring Control</a:t>
              </a:r>
            </a:p>
          </p:txBody>
        </p:sp>
        <p:sp>
          <p:nvSpPr>
            <p:cNvPr id="1854" name="TextBox 1853">
              <a:extLst>
                <a:ext uri="{FF2B5EF4-FFF2-40B4-BE49-F238E27FC236}">
                  <a16:creationId xmlns:a16="http://schemas.microsoft.com/office/drawing/2014/main" id="{0511BD7D-3B40-4217-838F-35F266D4106B}"/>
                </a:ext>
              </a:extLst>
            </p:cNvPr>
            <p:cNvSpPr txBox="1"/>
            <p:nvPr/>
          </p:nvSpPr>
          <p:spPr>
            <a:xfrm>
              <a:off x="4336041" y="1556472"/>
              <a:ext cx="76655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HR (95% CI)</a:t>
              </a:r>
            </a:p>
          </p:txBody>
        </p:sp>
        <p:sp>
          <p:nvSpPr>
            <p:cNvPr id="1855" name="TextBox 1854">
              <a:extLst>
                <a:ext uri="{FF2B5EF4-FFF2-40B4-BE49-F238E27FC236}">
                  <a16:creationId xmlns:a16="http://schemas.microsoft.com/office/drawing/2014/main" id="{662FEC8A-10C7-49B0-AA4E-C298598A04D0}"/>
                </a:ext>
              </a:extLst>
            </p:cNvPr>
            <p:cNvSpPr txBox="1"/>
            <p:nvPr/>
          </p:nvSpPr>
          <p:spPr>
            <a:xfrm>
              <a:off x="1893222" y="1738991"/>
              <a:ext cx="29578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All</a:t>
              </a:r>
            </a:p>
          </p:txBody>
        </p:sp>
        <p:sp>
          <p:nvSpPr>
            <p:cNvPr id="1856" name="TextBox 1855">
              <a:extLst>
                <a:ext uri="{FF2B5EF4-FFF2-40B4-BE49-F238E27FC236}">
                  <a16:creationId xmlns:a16="http://schemas.microsoft.com/office/drawing/2014/main" id="{E16282DA-28BD-4B32-9B31-BA7D0916E454}"/>
                </a:ext>
              </a:extLst>
            </p:cNvPr>
            <p:cNvSpPr txBox="1"/>
            <p:nvPr/>
          </p:nvSpPr>
          <p:spPr>
            <a:xfrm>
              <a:off x="1861547" y="1945124"/>
              <a:ext cx="35670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&lt;65</a:t>
              </a:r>
            </a:p>
          </p:txBody>
        </p:sp>
        <p:sp>
          <p:nvSpPr>
            <p:cNvPr id="1857" name="TextBox 1856">
              <a:extLst>
                <a:ext uri="{FF2B5EF4-FFF2-40B4-BE49-F238E27FC236}">
                  <a16:creationId xmlns:a16="http://schemas.microsoft.com/office/drawing/2014/main" id="{8965548D-9B08-4B51-A698-25553EA6EE33}"/>
                </a:ext>
              </a:extLst>
            </p:cNvPr>
            <p:cNvSpPr txBox="1"/>
            <p:nvPr/>
          </p:nvSpPr>
          <p:spPr>
            <a:xfrm>
              <a:off x="1791838" y="2151257"/>
              <a:ext cx="49988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≥65-74</a:t>
              </a:r>
            </a:p>
          </p:txBody>
        </p:sp>
        <p:sp>
          <p:nvSpPr>
            <p:cNvPr id="1858" name="TextBox 1857">
              <a:extLst>
                <a:ext uri="{FF2B5EF4-FFF2-40B4-BE49-F238E27FC236}">
                  <a16:creationId xmlns:a16="http://schemas.microsoft.com/office/drawing/2014/main" id="{EACA957A-89BF-46AC-B698-4235F95A4217}"/>
                </a:ext>
              </a:extLst>
            </p:cNvPr>
            <p:cNvSpPr txBox="1"/>
            <p:nvPr/>
          </p:nvSpPr>
          <p:spPr>
            <a:xfrm>
              <a:off x="1862153" y="2357390"/>
              <a:ext cx="353495"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≥75</a:t>
              </a:r>
            </a:p>
          </p:txBody>
        </p:sp>
        <p:sp>
          <p:nvSpPr>
            <p:cNvPr id="1859" name="TextBox 1858">
              <a:extLst>
                <a:ext uri="{FF2B5EF4-FFF2-40B4-BE49-F238E27FC236}">
                  <a16:creationId xmlns:a16="http://schemas.microsoft.com/office/drawing/2014/main" id="{8ED726BF-E197-47AD-9E83-0DC5692EA303}"/>
                </a:ext>
              </a:extLst>
            </p:cNvPr>
            <p:cNvSpPr txBox="1"/>
            <p:nvPr/>
          </p:nvSpPr>
          <p:spPr>
            <a:xfrm>
              <a:off x="1822648" y="2563523"/>
              <a:ext cx="4382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Asian</a:t>
              </a:r>
            </a:p>
          </p:txBody>
        </p:sp>
        <p:sp>
          <p:nvSpPr>
            <p:cNvPr id="1860" name="TextBox 1859">
              <a:extLst>
                <a:ext uri="{FF2B5EF4-FFF2-40B4-BE49-F238E27FC236}">
                  <a16:creationId xmlns:a16="http://schemas.microsoft.com/office/drawing/2014/main" id="{26A90ACE-D416-4D31-AEBE-62869C92D0B1}"/>
                </a:ext>
              </a:extLst>
            </p:cNvPr>
            <p:cNvSpPr txBox="1"/>
            <p:nvPr/>
          </p:nvSpPr>
          <p:spPr>
            <a:xfrm>
              <a:off x="1822459" y="2769656"/>
              <a:ext cx="443070"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White</a:t>
              </a:r>
            </a:p>
          </p:txBody>
        </p:sp>
        <p:sp>
          <p:nvSpPr>
            <p:cNvPr id="1861" name="TextBox 1860">
              <a:extLst>
                <a:ext uri="{FF2B5EF4-FFF2-40B4-BE49-F238E27FC236}">
                  <a16:creationId xmlns:a16="http://schemas.microsoft.com/office/drawing/2014/main" id="{8FCCA060-0478-46A3-8499-E0BE64812566}"/>
                </a:ext>
              </a:extLst>
            </p:cNvPr>
            <p:cNvSpPr txBox="1"/>
            <p:nvPr/>
          </p:nvSpPr>
          <p:spPr>
            <a:xfrm>
              <a:off x="1817112" y="2975789"/>
              <a:ext cx="4382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Other</a:t>
              </a:r>
            </a:p>
          </p:txBody>
        </p:sp>
        <p:sp>
          <p:nvSpPr>
            <p:cNvPr id="1862" name="TextBox 1861">
              <a:extLst>
                <a:ext uri="{FF2B5EF4-FFF2-40B4-BE49-F238E27FC236}">
                  <a16:creationId xmlns:a16="http://schemas.microsoft.com/office/drawing/2014/main" id="{2416F2DB-ED87-4DC4-9732-4801E44DCC11}"/>
                </a:ext>
              </a:extLst>
            </p:cNvPr>
            <p:cNvSpPr txBox="1"/>
            <p:nvPr/>
          </p:nvSpPr>
          <p:spPr>
            <a:xfrm>
              <a:off x="1917165" y="3181922"/>
              <a:ext cx="24147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a:t>
              </a:r>
            </a:p>
          </p:txBody>
        </p:sp>
        <p:sp>
          <p:nvSpPr>
            <p:cNvPr id="1863" name="TextBox 1862">
              <a:extLst>
                <a:ext uri="{FF2B5EF4-FFF2-40B4-BE49-F238E27FC236}">
                  <a16:creationId xmlns:a16="http://schemas.microsoft.com/office/drawing/2014/main" id="{493D6BB5-2F11-42C5-912A-82D50431943A}"/>
                </a:ext>
              </a:extLst>
            </p:cNvPr>
            <p:cNvSpPr txBox="1"/>
            <p:nvPr/>
          </p:nvSpPr>
          <p:spPr>
            <a:xfrm>
              <a:off x="1917165" y="3388055"/>
              <a:ext cx="24147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a:t>
              </a:r>
            </a:p>
          </p:txBody>
        </p:sp>
        <p:sp>
          <p:nvSpPr>
            <p:cNvPr id="1864" name="TextBox 1863">
              <a:extLst>
                <a:ext uri="{FF2B5EF4-FFF2-40B4-BE49-F238E27FC236}">
                  <a16:creationId xmlns:a16="http://schemas.microsoft.com/office/drawing/2014/main" id="{EEE23AFE-1A14-4F46-92A7-3BF230745760}"/>
                </a:ext>
              </a:extLst>
            </p:cNvPr>
            <p:cNvSpPr txBox="1"/>
            <p:nvPr/>
          </p:nvSpPr>
          <p:spPr>
            <a:xfrm>
              <a:off x="1917165" y="3594188"/>
              <a:ext cx="24147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a:t>
              </a:r>
            </a:p>
          </p:txBody>
        </p:sp>
        <p:sp>
          <p:nvSpPr>
            <p:cNvPr id="1865" name="TextBox 1864">
              <a:extLst>
                <a:ext uri="{FF2B5EF4-FFF2-40B4-BE49-F238E27FC236}">
                  <a16:creationId xmlns:a16="http://schemas.microsoft.com/office/drawing/2014/main" id="{0235A2F5-0BC7-4CE2-A1FC-40CB26AD08B4}"/>
                </a:ext>
              </a:extLst>
            </p:cNvPr>
            <p:cNvSpPr txBox="1"/>
            <p:nvPr/>
          </p:nvSpPr>
          <p:spPr>
            <a:xfrm>
              <a:off x="1823182" y="3800321"/>
              <a:ext cx="43896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 to 3</a:t>
              </a:r>
            </a:p>
          </p:txBody>
        </p:sp>
        <p:sp>
          <p:nvSpPr>
            <p:cNvPr id="1866" name="TextBox 1865">
              <a:extLst>
                <a:ext uri="{FF2B5EF4-FFF2-40B4-BE49-F238E27FC236}">
                  <a16:creationId xmlns:a16="http://schemas.microsoft.com/office/drawing/2014/main" id="{8F65FE90-2FB9-4F61-A6AC-78F8B2340B6B}"/>
                </a:ext>
              </a:extLst>
            </p:cNvPr>
            <p:cNvSpPr txBox="1"/>
            <p:nvPr/>
          </p:nvSpPr>
          <p:spPr>
            <a:xfrm>
              <a:off x="1889065" y="4006454"/>
              <a:ext cx="299890"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&gt;3</a:t>
              </a:r>
            </a:p>
          </p:txBody>
        </p:sp>
        <p:sp>
          <p:nvSpPr>
            <p:cNvPr id="1867" name="TextBox 1866">
              <a:extLst>
                <a:ext uri="{FF2B5EF4-FFF2-40B4-BE49-F238E27FC236}">
                  <a16:creationId xmlns:a16="http://schemas.microsoft.com/office/drawing/2014/main" id="{67B50739-CC7C-4E14-B2E5-191F6149849C}"/>
                </a:ext>
              </a:extLst>
            </p:cNvPr>
            <p:cNvSpPr txBox="1"/>
            <p:nvPr/>
          </p:nvSpPr>
          <p:spPr>
            <a:xfrm>
              <a:off x="1690947" y="4212587"/>
              <a:ext cx="70609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Asia Pacific</a:t>
              </a:r>
            </a:p>
          </p:txBody>
        </p:sp>
        <p:sp>
          <p:nvSpPr>
            <p:cNvPr id="1868" name="TextBox 1867">
              <a:extLst>
                <a:ext uri="{FF2B5EF4-FFF2-40B4-BE49-F238E27FC236}">
                  <a16:creationId xmlns:a16="http://schemas.microsoft.com/office/drawing/2014/main" id="{1368CEC3-FDD5-4FA7-BB23-E312F2550C8C}"/>
                </a:ext>
              </a:extLst>
            </p:cNvPr>
            <p:cNvSpPr txBox="1"/>
            <p:nvPr/>
          </p:nvSpPr>
          <p:spPr>
            <a:xfrm>
              <a:off x="1788527" y="4418720"/>
              <a:ext cx="51270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Europe</a:t>
              </a:r>
            </a:p>
          </p:txBody>
        </p:sp>
        <p:sp>
          <p:nvSpPr>
            <p:cNvPr id="1869" name="TextBox 1868">
              <a:extLst>
                <a:ext uri="{FF2B5EF4-FFF2-40B4-BE49-F238E27FC236}">
                  <a16:creationId xmlns:a16="http://schemas.microsoft.com/office/drawing/2014/main" id="{C287C36E-0C13-4591-AD8C-6CFAEBCB2791}"/>
                </a:ext>
              </a:extLst>
            </p:cNvPr>
            <p:cNvSpPr txBox="1"/>
            <p:nvPr/>
          </p:nvSpPr>
          <p:spPr>
            <a:xfrm>
              <a:off x="1298203" y="4625295"/>
              <a:ext cx="132299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North and South America</a:t>
              </a:r>
            </a:p>
          </p:txBody>
        </p:sp>
        <p:sp>
          <p:nvSpPr>
            <p:cNvPr id="1886" name="TextBox 1885">
              <a:extLst>
                <a:ext uri="{FF2B5EF4-FFF2-40B4-BE49-F238E27FC236}">
                  <a16:creationId xmlns:a16="http://schemas.microsoft.com/office/drawing/2014/main" id="{B8A3B8A1-FAC5-40EC-BC46-1273A5D421FF}"/>
                </a:ext>
              </a:extLst>
            </p:cNvPr>
            <p:cNvSpPr txBox="1"/>
            <p:nvPr/>
          </p:nvSpPr>
          <p:spPr>
            <a:xfrm>
              <a:off x="353559" y="1738991"/>
              <a:ext cx="98373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All HRR+ patients</a:t>
              </a:r>
            </a:p>
          </p:txBody>
        </p:sp>
        <p:sp>
          <p:nvSpPr>
            <p:cNvPr id="1887" name="TextBox 1886">
              <a:extLst>
                <a:ext uri="{FF2B5EF4-FFF2-40B4-BE49-F238E27FC236}">
                  <a16:creationId xmlns:a16="http://schemas.microsoft.com/office/drawing/2014/main" id="{06B6A2EF-E7D3-43E4-A526-F3BB63A4C556}"/>
                </a:ext>
              </a:extLst>
            </p:cNvPr>
            <p:cNvSpPr txBox="1"/>
            <p:nvPr/>
          </p:nvSpPr>
          <p:spPr>
            <a:xfrm>
              <a:off x="353559" y="1953752"/>
              <a:ext cx="65428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Age group</a:t>
              </a:r>
            </a:p>
          </p:txBody>
        </p:sp>
        <p:sp>
          <p:nvSpPr>
            <p:cNvPr id="1888" name="TextBox 1887">
              <a:extLst>
                <a:ext uri="{FF2B5EF4-FFF2-40B4-BE49-F238E27FC236}">
                  <a16:creationId xmlns:a16="http://schemas.microsoft.com/office/drawing/2014/main" id="{142EC220-1D6B-4946-A083-6509B34F93FC}"/>
                </a:ext>
              </a:extLst>
            </p:cNvPr>
            <p:cNvSpPr txBox="1"/>
            <p:nvPr/>
          </p:nvSpPr>
          <p:spPr>
            <a:xfrm>
              <a:off x="353559" y="2572151"/>
              <a:ext cx="70949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Race group</a:t>
              </a:r>
            </a:p>
          </p:txBody>
        </p:sp>
        <p:sp>
          <p:nvSpPr>
            <p:cNvPr id="1889" name="TextBox 1888">
              <a:extLst>
                <a:ext uri="{FF2B5EF4-FFF2-40B4-BE49-F238E27FC236}">
                  <a16:creationId xmlns:a16="http://schemas.microsoft.com/office/drawing/2014/main" id="{8D447D53-2CBC-4859-A3FA-0514D2700852}"/>
                </a:ext>
              </a:extLst>
            </p:cNvPr>
            <p:cNvSpPr txBox="1"/>
            <p:nvPr/>
          </p:nvSpPr>
          <p:spPr>
            <a:xfrm>
              <a:off x="353559" y="3190550"/>
              <a:ext cx="1525482" cy="34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Baseline ECOG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status</a:t>
              </a:r>
            </a:p>
          </p:txBody>
        </p:sp>
        <p:sp>
          <p:nvSpPr>
            <p:cNvPr id="1890" name="TextBox 1889">
              <a:extLst>
                <a:ext uri="{FF2B5EF4-FFF2-40B4-BE49-F238E27FC236}">
                  <a16:creationId xmlns:a16="http://schemas.microsoft.com/office/drawing/2014/main" id="{93E50557-4CE0-4F93-BF2D-6E9EE7C09008}"/>
                </a:ext>
              </a:extLst>
            </p:cNvPr>
            <p:cNvSpPr txBox="1"/>
            <p:nvPr/>
          </p:nvSpPr>
          <p:spPr>
            <a:xfrm>
              <a:off x="353559" y="3602816"/>
              <a:ext cx="133421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Baseline BPI-SF#3 Score</a:t>
              </a:r>
            </a:p>
          </p:txBody>
        </p:sp>
        <p:sp>
          <p:nvSpPr>
            <p:cNvPr id="1891" name="TextBox 1890">
              <a:extLst>
                <a:ext uri="{FF2B5EF4-FFF2-40B4-BE49-F238E27FC236}">
                  <a16:creationId xmlns:a16="http://schemas.microsoft.com/office/drawing/2014/main" id="{6E2508B6-9D49-4FC5-9A5D-660D5FFC66F4}"/>
                </a:ext>
              </a:extLst>
            </p:cNvPr>
            <p:cNvSpPr txBox="1"/>
            <p:nvPr/>
          </p:nvSpPr>
          <p:spPr>
            <a:xfrm>
              <a:off x="353559" y="4221215"/>
              <a:ext cx="50629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Region</a:t>
              </a:r>
            </a:p>
          </p:txBody>
        </p:sp>
        <p:sp>
          <p:nvSpPr>
            <p:cNvPr id="1900" name="TextBox 1899">
              <a:extLst>
                <a:ext uri="{FF2B5EF4-FFF2-40B4-BE49-F238E27FC236}">
                  <a16:creationId xmlns:a16="http://schemas.microsoft.com/office/drawing/2014/main" id="{550C420C-1D58-4C1C-956F-251362D14BB8}"/>
                </a:ext>
              </a:extLst>
            </p:cNvPr>
            <p:cNvSpPr txBox="1"/>
            <p:nvPr/>
          </p:nvSpPr>
          <p:spPr>
            <a:xfrm>
              <a:off x="2825417" y="17389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13.7</a:t>
              </a:r>
            </a:p>
          </p:txBody>
        </p:sp>
        <p:sp>
          <p:nvSpPr>
            <p:cNvPr id="1901" name="TextBox 1900">
              <a:extLst>
                <a:ext uri="{FF2B5EF4-FFF2-40B4-BE49-F238E27FC236}">
                  <a16:creationId xmlns:a16="http://schemas.microsoft.com/office/drawing/2014/main" id="{BC86543C-F0DB-48B6-9A58-87108A07DAD5}"/>
                </a:ext>
              </a:extLst>
            </p:cNvPr>
            <p:cNvSpPr txBox="1"/>
            <p:nvPr/>
          </p:nvSpPr>
          <p:spPr>
            <a:xfrm>
              <a:off x="2825417" y="194512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13.9</a:t>
              </a:r>
            </a:p>
          </p:txBody>
        </p:sp>
        <p:sp>
          <p:nvSpPr>
            <p:cNvPr id="1902" name="TextBox 1901">
              <a:extLst>
                <a:ext uri="{FF2B5EF4-FFF2-40B4-BE49-F238E27FC236}">
                  <a16:creationId xmlns:a16="http://schemas.microsoft.com/office/drawing/2014/main" id="{C7759E43-C076-4BB5-AA80-5DAD7CB46D22}"/>
                </a:ext>
              </a:extLst>
            </p:cNvPr>
            <p:cNvSpPr txBox="1"/>
            <p:nvPr/>
          </p:nvSpPr>
          <p:spPr>
            <a:xfrm>
              <a:off x="2825417" y="21512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13.6</a:t>
              </a:r>
            </a:p>
          </p:txBody>
        </p:sp>
        <p:sp>
          <p:nvSpPr>
            <p:cNvPr id="1903" name="TextBox 1902">
              <a:extLst>
                <a:ext uri="{FF2B5EF4-FFF2-40B4-BE49-F238E27FC236}">
                  <a16:creationId xmlns:a16="http://schemas.microsoft.com/office/drawing/2014/main" id="{6C8B16F2-EC8B-44E0-BE80-70FA56593CF7}"/>
                </a:ext>
              </a:extLst>
            </p:cNvPr>
            <p:cNvSpPr txBox="1"/>
            <p:nvPr/>
          </p:nvSpPr>
          <p:spPr>
            <a:xfrm>
              <a:off x="2825417" y="235739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10.9</a:t>
              </a:r>
            </a:p>
          </p:txBody>
        </p:sp>
        <p:sp>
          <p:nvSpPr>
            <p:cNvPr id="1904" name="TextBox 1903">
              <a:extLst>
                <a:ext uri="{FF2B5EF4-FFF2-40B4-BE49-F238E27FC236}">
                  <a16:creationId xmlns:a16="http://schemas.microsoft.com/office/drawing/2014/main" id="{FDE0C650-8E2E-4AA6-BA48-BB26E8FE49F4}"/>
                </a:ext>
              </a:extLst>
            </p:cNvPr>
            <p:cNvSpPr txBox="1"/>
            <p:nvPr/>
          </p:nvSpPr>
          <p:spPr>
            <a:xfrm>
              <a:off x="2825417" y="256352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10.9</a:t>
              </a:r>
            </a:p>
          </p:txBody>
        </p:sp>
        <p:sp>
          <p:nvSpPr>
            <p:cNvPr id="1905" name="TextBox 1904">
              <a:extLst>
                <a:ext uri="{FF2B5EF4-FFF2-40B4-BE49-F238E27FC236}">
                  <a16:creationId xmlns:a16="http://schemas.microsoft.com/office/drawing/2014/main" id="{0BC8FBBE-71B7-4CB9-B07F-93D7E45C52EC}"/>
                </a:ext>
              </a:extLst>
            </p:cNvPr>
            <p:cNvSpPr txBox="1"/>
            <p:nvPr/>
          </p:nvSpPr>
          <p:spPr>
            <a:xfrm>
              <a:off x="2825417" y="2769656"/>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13.8</a:t>
              </a:r>
            </a:p>
          </p:txBody>
        </p:sp>
        <p:sp>
          <p:nvSpPr>
            <p:cNvPr id="1906" name="TextBox 1905">
              <a:extLst>
                <a:ext uri="{FF2B5EF4-FFF2-40B4-BE49-F238E27FC236}">
                  <a16:creationId xmlns:a16="http://schemas.microsoft.com/office/drawing/2014/main" id="{87DBD45E-81EF-454D-9F73-570BD95C4162}"/>
                </a:ext>
              </a:extLst>
            </p:cNvPr>
            <p:cNvSpPr txBox="1"/>
            <p:nvPr/>
          </p:nvSpPr>
          <p:spPr>
            <a:xfrm>
              <a:off x="2853386" y="2975789"/>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9.0</a:t>
              </a:r>
            </a:p>
          </p:txBody>
        </p:sp>
        <p:sp>
          <p:nvSpPr>
            <p:cNvPr id="1907" name="TextBox 1906">
              <a:extLst>
                <a:ext uri="{FF2B5EF4-FFF2-40B4-BE49-F238E27FC236}">
                  <a16:creationId xmlns:a16="http://schemas.microsoft.com/office/drawing/2014/main" id="{51846511-06AA-4E87-9A13-1E5261CAD6F7}"/>
                </a:ext>
              </a:extLst>
            </p:cNvPr>
            <p:cNvSpPr txBox="1"/>
            <p:nvPr/>
          </p:nvSpPr>
          <p:spPr>
            <a:xfrm>
              <a:off x="2825417" y="3181922"/>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13.9</a:t>
              </a:r>
            </a:p>
          </p:txBody>
        </p:sp>
        <p:sp>
          <p:nvSpPr>
            <p:cNvPr id="1908" name="TextBox 1907">
              <a:extLst>
                <a:ext uri="{FF2B5EF4-FFF2-40B4-BE49-F238E27FC236}">
                  <a16:creationId xmlns:a16="http://schemas.microsoft.com/office/drawing/2014/main" id="{BB894746-8EF6-4048-8B2C-13A0587DF097}"/>
                </a:ext>
              </a:extLst>
            </p:cNvPr>
            <p:cNvSpPr txBox="1"/>
            <p:nvPr/>
          </p:nvSpPr>
          <p:spPr>
            <a:xfrm>
              <a:off x="2825417" y="33880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10.5</a:t>
              </a:r>
            </a:p>
          </p:txBody>
        </p:sp>
        <p:sp>
          <p:nvSpPr>
            <p:cNvPr id="1909" name="TextBox 1908">
              <a:extLst>
                <a:ext uri="{FF2B5EF4-FFF2-40B4-BE49-F238E27FC236}">
                  <a16:creationId xmlns:a16="http://schemas.microsoft.com/office/drawing/2014/main" id="{FD82A19F-D5FB-45C1-8A59-A9D220AAAE90}"/>
                </a:ext>
              </a:extLst>
            </p:cNvPr>
            <p:cNvSpPr txBox="1"/>
            <p:nvPr/>
          </p:nvSpPr>
          <p:spPr>
            <a:xfrm>
              <a:off x="2825417" y="3594188"/>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16.8</a:t>
              </a:r>
            </a:p>
          </p:txBody>
        </p:sp>
        <p:sp>
          <p:nvSpPr>
            <p:cNvPr id="1910" name="TextBox 1909">
              <a:extLst>
                <a:ext uri="{FF2B5EF4-FFF2-40B4-BE49-F238E27FC236}">
                  <a16:creationId xmlns:a16="http://schemas.microsoft.com/office/drawing/2014/main" id="{83724468-3F6C-4385-8C61-F813816D5907}"/>
                </a:ext>
              </a:extLst>
            </p:cNvPr>
            <p:cNvSpPr txBox="1"/>
            <p:nvPr/>
          </p:nvSpPr>
          <p:spPr>
            <a:xfrm>
              <a:off x="2825417" y="38003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10.5</a:t>
              </a:r>
            </a:p>
          </p:txBody>
        </p:sp>
        <p:sp>
          <p:nvSpPr>
            <p:cNvPr id="1911" name="TextBox 1910">
              <a:extLst>
                <a:ext uri="{FF2B5EF4-FFF2-40B4-BE49-F238E27FC236}">
                  <a16:creationId xmlns:a16="http://schemas.microsoft.com/office/drawing/2014/main" id="{DEA10F9A-CB22-4298-BFC6-5DE231EF6507}"/>
                </a:ext>
              </a:extLst>
            </p:cNvPr>
            <p:cNvSpPr txBox="1"/>
            <p:nvPr/>
          </p:nvSpPr>
          <p:spPr>
            <a:xfrm>
              <a:off x="2825417" y="400645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13.7</a:t>
              </a:r>
            </a:p>
          </p:txBody>
        </p:sp>
        <p:sp>
          <p:nvSpPr>
            <p:cNvPr id="1912" name="TextBox 1911">
              <a:extLst>
                <a:ext uri="{FF2B5EF4-FFF2-40B4-BE49-F238E27FC236}">
                  <a16:creationId xmlns:a16="http://schemas.microsoft.com/office/drawing/2014/main" id="{36700260-7015-4781-95E5-0A18D41A7012}"/>
                </a:ext>
              </a:extLst>
            </p:cNvPr>
            <p:cNvSpPr txBox="1"/>
            <p:nvPr/>
          </p:nvSpPr>
          <p:spPr>
            <a:xfrm>
              <a:off x="2825417" y="421258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13.8</a:t>
              </a:r>
            </a:p>
          </p:txBody>
        </p:sp>
        <p:sp>
          <p:nvSpPr>
            <p:cNvPr id="1913" name="TextBox 1912">
              <a:extLst>
                <a:ext uri="{FF2B5EF4-FFF2-40B4-BE49-F238E27FC236}">
                  <a16:creationId xmlns:a16="http://schemas.microsoft.com/office/drawing/2014/main" id="{2B1B9579-716D-465B-8162-AA01719A705D}"/>
                </a:ext>
              </a:extLst>
            </p:cNvPr>
            <p:cNvSpPr txBox="1"/>
            <p:nvPr/>
          </p:nvSpPr>
          <p:spPr>
            <a:xfrm>
              <a:off x="2825417" y="441872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13.7</a:t>
              </a:r>
            </a:p>
          </p:txBody>
        </p:sp>
        <p:sp>
          <p:nvSpPr>
            <p:cNvPr id="1914" name="TextBox 1913">
              <a:extLst>
                <a:ext uri="{FF2B5EF4-FFF2-40B4-BE49-F238E27FC236}">
                  <a16:creationId xmlns:a16="http://schemas.microsoft.com/office/drawing/2014/main" id="{D3F42DD7-27F1-4A29-9B6A-83443A1B4145}"/>
                </a:ext>
              </a:extLst>
            </p:cNvPr>
            <p:cNvSpPr txBox="1"/>
            <p:nvPr/>
          </p:nvSpPr>
          <p:spPr>
            <a:xfrm>
              <a:off x="2825417" y="46248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16.4</a:t>
              </a:r>
            </a:p>
          </p:txBody>
        </p:sp>
        <p:sp>
          <p:nvSpPr>
            <p:cNvPr id="1931" name="TextBox 1930">
              <a:extLst>
                <a:ext uri="{FF2B5EF4-FFF2-40B4-BE49-F238E27FC236}">
                  <a16:creationId xmlns:a16="http://schemas.microsoft.com/office/drawing/2014/main" id="{FD058916-9E4E-470D-A649-074D85A6045A}"/>
                </a:ext>
              </a:extLst>
            </p:cNvPr>
            <p:cNvSpPr txBox="1"/>
            <p:nvPr/>
          </p:nvSpPr>
          <p:spPr>
            <a:xfrm>
              <a:off x="1775811" y="1556472"/>
              <a:ext cx="63350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Subgroup</a:t>
              </a:r>
            </a:p>
          </p:txBody>
        </p:sp>
        <p:sp>
          <p:nvSpPr>
            <p:cNvPr id="1932" name="TextBox 1931">
              <a:extLst>
                <a:ext uri="{FF2B5EF4-FFF2-40B4-BE49-F238E27FC236}">
                  <a16:creationId xmlns:a16="http://schemas.microsoft.com/office/drawing/2014/main" id="{8B82C366-5726-4C43-94B3-8E675FCC717F}"/>
                </a:ext>
              </a:extLst>
            </p:cNvPr>
            <p:cNvSpPr txBox="1"/>
            <p:nvPr/>
          </p:nvSpPr>
          <p:spPr>
            <a:xfrm>
              <a:off x="353559" y="1556472"/>
              <a:ext cx="562975"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Variable</a:t>
              </a:r>
            </a:p>
          </p:txBody>
        </p:sp>
        <p:sp>
          <p:nvSpPr>
            <p:cNvPr id="1933" name="TextBox 1932">
              <a:extLst>
                <a:ext uri="{FF2B5EF4-FFF2-40B4-BE49-F238E27FC236}">
                  <a16:creationId xmlns:a16="http://schemas.microsoft.com/office/drawing/2014/main" id="{4071CBC1-6D76-42FD-8A02-B53097F44227}"/>
                </a:ext>
              </a:extLst>
            </p:cNvPr>
            <p:cNvSpPr txBox="1"/>
            <p:nvPr/>
          </p:nvSpPr>
          <p:spPr>
            <a:xfrm>
              <a:off x="2801276"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control</a:t>
              </a:r>
            </a:p>
          </p:txBody>
        </p:sp>
        <p:sp>
          <p:nvSpPr>
            <p:cNvPr id="1934" name="TextBox 1933">
              <a:extLst>
                <a:ext uri="{FF2B5EF4-FFF2-40B4-BE49-F238E27FC236}">
                  <a16:creationId xmlns:a16="http://schemas.microsoft.com/office/drawing/2014/main" id="{164282F0-70D2-4C1F-816E-F7B46DAF54B7}"/>
                </a:ext>
              </a:extLst>
            </p:cNvPr>
            <p:cNvSpPr txBox="1"/>
            <p:nvPr/>
          </p:nvSpPr>
          <p:spPr>
            <a:xfrm>
              <a:off x="2471709" y="17389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16.5</a:t>
              </a:r>
            </a:p>
          </p:txBody>
        </p:sp>
        <p:sp>
          <p:nvSpPr>
            <p:cNvPr id="1935" name="TextBox 1934">
              <a:extLst>
                <a:ext uri="{FF2B5EF4-FFF2-40B4-BE49-F238E27FC236}">
                  <a16:creationId xmlns:a16="http://schemas.microsoft.com/office/drawing/2014/main" id="{2832CA93-95BA-43FE-B78F-61393453FEE7}"/>
                </a:ext>
              </a:extLst>
            </p:cNvPr>
            <p:cNvSpPr txBox="1"/>
            <p:nvPr/>
          </p:nvSpPr>
          <p:spPr>
            <a:xfrm>
              <a:off x="2471709" y="194512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13.9</a:t>
              </a:r>
            </a:p>
          </p:txBody>
        </p:sp>
        <p:sp>
          <p:nvSpPr>
            <p:cNvPr id="1936" name="TextBox 1935">
              <a:extLst>
                <a:ext uri="{FF2B5EF4-FFF2-40B4-BE49-F238E27FC236}">
                  <a16:creationId xmlns:a16="http://schemas.microsoft.com/office/drawing/2014/main" id="{B547FDDC-897A-40C6-B55C-DEE1B50DBA45}"/>
                </a:ext>
              </a:extLst>
            </p:cNvPr>
            <p:cNvSpPr txBox="1"/>
            <p:nvPr/>
          </p:nvSpPr>
          <p:spPr>
            <a:xfrm>
              <a:off x="2471709" y="21512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19.4</a:t>
              </a:r>
            </a:p>
          </p:txBody>
        </p:sp>
        <p:sp>
          <p:nvSpPr>
            <p:cNvPr id="1937" name="TextBox 1936">
              <a:extLst>
                <a:ext uri="{FF2B5EF4-FFF2-40B4-BE49-F238E27FC236}">
                  <a16:creationId xmlns:a16="http://schemas.microsoft.com/office/drawing/2014/main" id="{2752D177-E2E6-4124-8500-C50545086656}"/>
                </a:ext>
              </a:extLst>
            </p:cNvPr>
            <p:cNvSpPr txBox="1"/>
            <p:nvPr/>
          </p:nvSpPr>
          <p:spPr>
            <a:xfrm>
              <a:off x="2471709" y="235739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16.4</a:t>
              </a:r>
            </a:p>
          </p:txBody>
        </p:sp>
        <p:sp>
          <p:nvSpPr>
            <p:cNvPr id="1938" name="TextBox 1937">
              <a:extLst>
                <a:ext uri="{FF2B5EF4-FFF2-40B4-BE49-F238E27FC236}">
                  <a16:creationId xmlns:a16="http://schemas.microsoft.com/office/drawing/2014/main" id="{CEE2134B-41C5-4D2B-89FE-21E4565D8E3B}"/>
                </a:ext>
              </a:extLst>
            </p:cNvPr>
            <p:cNvSpPr txBox="1"/>
            <p:nvPr/>
          </p:nvSpPr>
          <p:spPr>
            <a:xfrm>
              <a:off x="2471709" y="256352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22.0</a:t>
              </a:r>
            </a:p>
          </p:txBody>
        </p:sp>
        <p:sp>
          <p:nvSpPr>
            <p:cNvPr id="1939" name="TextBox 1938">
              <a:extLst>
                <a:ext uri="{FF2B5EF4-FFF2-40B4-BE49-F238E27FC236}">
                  <a16:creationId xmlns:a16="http://schemas.microsoft.com/office/drawing/2014/main" id="{EF62FFBE-50A8-40DF-B03B-FB98DE48F7DE}"/>
                </a:ext>
              </a:extLst>
            </p:cNvPr>
            <p:cNvSpPr txBox="1"/>
            <p:nvPr/>
          </p:nvSpPr>
          <p:spPr>
            <a:xfrm>
              <a:off x="2471709" y="2769656"/>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14.4</a:t>
              </a:r>
            </a:p>
          </p:txBody>
        </p:sp>
        <p:sp>
          <p:nvSpPr>
            <p:cNvPr id="1940" name="TextBox 1939">
              <a:extLst>
                <a:ext uri="{FF2B5EF4-FFF2-40B4-BE49-F238E27FC236}">
                  <a16:creationId xmlns:a16="http://schemas.microsoft.com/office/drawing/2014/main" id="{6B5F6063-CBA7-48E1-AE8F-09537758E29C}"/>
                </a:ext>
              </a:extLst>
            </p:cNvPr>
            <p:cNvSpPr txBox="1"/>
            <p:nvPr/>
          </p:nvSpPr>
          <p:spPr>
            <a:xfrm>
              <a:off x="2471709" y="297578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18.4</a:t>
              </a:r>
            </a:p>
          </p:txBody>
        </p:sp>
        <p:sp>
          <p:nvSpPr>
            <p:cNvPr id="1941" name="TextBox 1940">
              <a:extLst>
                <a:ext uri="{FF2B5EF4-FFF2-40B4-BE49-F238E27FC236}">
                  <a16:creationId xmlns:a16="http://schemas.microsoft.com/office/drawing/2014/main" id="{0B5EC6D2-EAD8-4F35-8BE4-DD1C7D5FAAC9}"/>
                </a:ext>
              </a:extLst>
            </p:cNvPr>
            <p:cNvSpPr txBox="1"/>
            <p:nvPr/>
          </p:nvSpPr>
          <p:spPr>
            <a:xfrm>
              <a:off x="2471709" y="3181922"/>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19.5</a:t>
              </a:r>
            </a:p>
          </p:txBody>
        </p:sp>
        <p:sp>
          <p:nvSpPr>
            <p:cNvPr id="1942" name="TextBox 1941">
              <a:extLst>
                <a:ext uri="{FF2B5EF4-FFF2-40B4-BE49-F238E27FC236}">
                  <a16:creationId xmlns:a16="http://schemas.microsoft.com/office/drawing/2014/main" id="{D5FFE143-C2EE-4CBB-A9DA-EC4CD799645C}"/>
                </a:ext>
              </a:extLst>
            </p:cNvPr>
            <p:cNvSpPr txBox="1"/>
            <p:nvPr/>
          </p:nvSpPr>
          <p:spPr>
            <a:xfrm>
              <a:off x="2471709" y="33880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13.1</a:t>
              </a:r>
            </a:p>
          </p:txBody>
        </p:sp>
        <p:sp>
          <p:nvSpPr>
            <p:cNvPr id="1943" name="TextBox 1942">
              <a:extLst>
                <a:ext uri="{FF2B5EF4-FFF2-40B4-BE49-F238E27FC236}">
                  <a16:creationId xmlns:a16="http://schemas.microsoft.com/office/drawing/2014/main" id="{95BD602E-A54B-4853-817F-761726C3FCDA}"/>
                </a:ext>
              </a:extLst>
            </p:cNvPr>
            <p:cNvSpPr txBox="1"/>
            <p:nvPr/>
          </p:nvSpPr>
          <p:spPr>
            <a:xfrm>
              <a:off x="2471709" y="3594188"/>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16.7</a:t>
              </a:r>
            </a:p>
          </p:txBody>
        </p:sp>
        <p:sp>
          <p:nvSpPr>
            <p:cNvPr id="1944" name="TextBox 1943">
              <a:extLst>
                <a:ext uri="{FF2B5EF4-FFF2-40B4-BE49-F238E27FC236}">
                  <a16:creationId xmlns:a16="http://schemas.microsoft.com/office/drawing/2014/main" id="{92EA9871-8AF3-40E9-BBA0-FF8BA73FAE9F}"/>
                </a:ext>
              </a:extLst>
            </p:cNvPr>
            <p:cNvSpPr txBox="1"/>
            <p:nvPr/>
          </p:nvSpPr>
          <p:spPr>
            <a:xfrm>
              <a:off x="2471709" y="38003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13.9</a:t>
              </a:r>
            </a:p>
          </p:txBody>
        </p:sp>
        <p:sp>
          <p:nvSpPr>
            <p:cNvPr id="1945" name="TextBox 1944">
              <a:extLst>
                <a:ext uri="{FF2B5EF4-FFF2-40B4-BE49-F238E27FC236}">
                  <a16:creationId xmlns:a16="http://schemas.microsoft.com/office/drawing/2014/main" id="{5CDD124E-B897-4E3B-8B6F-078CD0F99D43}"/>
                </a:ext>
              </a:extLst>
            </p:cNvPr>
            <p:cNvSpPr txBox="1"/>
            <p:nvPr/>
          </p:nvSpPr>
          <p:spPr>
            <a:xfrm>
              <a:off x="2471709" y="4006454"/>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13.7</a:t>
              </a:r>
            </a:p>
          </p:txBody>
        </p:sp>
        <p:sp>
          <p:nvSpPr>
            <p:cNvPr id="1946" name="TextBox 1945">
              <a:extLst>
                <a:ext uri="{FF2B5EF4-FFF2-40B4-BE49-F238E27FC236}">
                  <a16:creationId xmlns:a16="http://schemas.microsoft.com/office/drawing/2014/main" id="{D01B74AB-A315-41A2-BF55-3A3B58AB780B}"/>
                </a:ext>
              </a:extLst>
            </p:cNvPr>
            <p:cNvSpPr txBox="1"/>
            <p:nvPr/>
          </p:nvSpPr>
          <p:spPr>
            <a:xfrm>
              <a:off x="2471709" y="421258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19.5</a:t>
              </a:r>
            </a:p>
          </p:txBody>
        </p:sp>
        <p:sp>
          <p:nvSpPr>
            <p:cNvPr id="1947" name="TextBox 1946">
              <a:extLst>
                <a:ext uri="{FF2B5EF4-FFF2-40B4-BE49-F238E27FC236}">
                  <a16:creationId xmlns:a16="http://schemas.microsoft.com/office/drawing/2014/main" id="{ACBAB702-EE36-4E29-8652-E992EBF0E168}"/>
                </a:ext>
              </a:extLst>
            </p:cNvPr>
            <p:cNvSpPr txBox="1"/>
            <p:nvPr/>
          </p:nvSpPr>
          <p:spPr>
            <a:xfrm>
              <a:off x="2471709" y="441872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14.4</a:t>
              </a:r>
            </a:p>
          </p:txBody>
        </p:sp>
        <p:sp>
          <p:nvSpPr>
            <p:cNvPr id="1948" name="TextBox 1947">
              <a:extLst>
                <a:ext uri="{FF2B5EF4-FFF2-40B4-BE49-F238E27FC236}">
                  <a16:creationId xmlns:a16="http://schemas.microsoft.com/office/drawing/2014/main" id="{F9FE971E-159C-4822-88B0-370974C3EA6D}"/>
                </a:ext>
              </a:extLst>
            </p:cNvPr>
            <p:cNvSpPr txBox="1"/>
            <p:nvPr/>
          </p:nvSpPr>
          <p:spPr>
            <a:xfrm>
              <a:off x="2471709" y="46248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16.6</a:t>
              </a:r>
            </a:p>
          </p:txBody>
        </p:sp>
        <p:sp>
          <p:nvSpPr>
            <p:cNvPr id="1965" name="TextBox 1964">
              <a:extLst>
                <a:ext uri="{FF2B5EF4-FFF2-40B4-BE49-F238E27FC236}">
                  <a16:creationId xmlns:a16="http://schemas.microsoft.com/office/drawing/2014/main" id="{369EB3AF-7AB1-42D1-A3ED-9D5B1D0854A7}"/>
                </a:ext>
              </a:extLst>
            </p:cNvPr>
            <p:cNvSpPr txBox="1"/>
            <p:nvPr/>
          </p:nvSpPr>
          <p:spPr>
            <a:xfrm>
              <a:off x="2380466"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niraparib</a:t>
              </a:r>
            </a:p>
          </p:txBody>
        </p:sp>
        <p:sp>
          <p:nvSpPr>
            <p:cNvPr id="1966" name="TextBox 1965">
              <a:extLst>
                <a:ext uri="{FF2B5EF4-FFF2-40B4-BE49-F238E27FC236}">
                  <a16:creationId xmlns:a16="http://schemas.microsoft.com/office/drawing/2014/main" id="{CE40F1AD-FC16-4820-9845-937638370F29}"/>
                </a:ext>
              </a:extLst>
            </p:cNvPr>
            <p:cNvSpPr txBox="1"/>
            <p:nvPr/>
          </p:nvSpPr>
          <p:spPr>
            <a:xfrm>
              <a:off x="2382278" y="1403538"/>
              <a:ext cx="957313"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Median (months)</a:t>
              </a:r>
            </a:p>
          </p:txBody>
        </p:sp>
        <p:sp>
          <p:nvSpPr>
            <p:cNvPr id="1967" name="Freeform: Shape 1966">
              <a:extLst>
                <a:ext uri="{FF2B5EF4-FFF2-40B4-BE49-F238E27FC236}">
                  <a16:creationId xmlns:a16="http://schemas.microsoft.com/office/drawing/2014/main" id="{F321EA30-6039-409D-9C2B-C42F6DBA2789}"/>
                </a:ext>
              </a:extLst>
            </p:cNvPr>
            <p:cNvSpPr/>
            <p:nvPr/>
          </p:nvSpPr>
          <p:spPr>
            <a:xfrm>
              <a:off x="2469130"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68" name="TextBox 1967">
              <a:extLst>
                <a:ext uri="{FF2B5EF4-FFF2-40B4-BE49-F238E27FC236}">
                  <a16:creationId xmlns:a16="http://schemas.microsoft.com/office/drawing/2014/main" id="{89AADB43-6A85-401E-9621-1322304908AB}"/>
                </a:ext>
              </a:extLst>
            </p:cNvPr>
            <p:cNvSpPr txBox="1"/>
            <p:nvPr/>
          </p:nvSpPr>
          <p:spPr>
            <a:xfrm>
              <a:off x="5503317"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control</a:t>
              </a:r>
            </a:p>
          </p:txBody>
        </p:sp>
        <p:sp>
          <p:nvSpPr>
            <p:cNvPr id="1969" name="TextBox 1968">
              <a:extLst>
                <a:ext uri="{FF2B5EF4-FFF2-40B4-BE49-F238E27FC236}">
                  <a16:creationId xmlns:a16="http://schemas.microsoft.com/office/drawing/2014/main" id="{5C897DE3-E187-462E-9BEF-452B71EB30BB}"/>
                </a:ext>
              </a:extLst>
            </p:cNvPr>
            <p:cNvSpPr txBox="1"/>
            <p:nvPr/>
          </p:nvSpPr>
          <p:spPr>
            <a:xfrm>
              <a:off x="5082106"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niraparib</a:t>
              </a:r>
            </a:p>
          </p:txBody>
        </p:sp>
        <p:sp>
          <p:nvSpPr>
            <p:cNvPr id="1970" name="TextBox 1969">
              <a:extLst>
                <a:ext uri="{FF2B5EF4-FFF2-40B4-BE49-F238E27FC236}">
                  <a16:creationId xmlns:a16="http://schemas.microsoft.com/office/drawing/2014/main" id="{ADCB40E7-3DBB-4A36-B17D-6927E2EF9609}"/>
                </a:ext>
              </a:extLst>
            </p:cNvPr>
            <p:cNvSpPr txBox="1"/>
            <p:nvPr/>
          </p:nvSpPr>
          <p:spPr>
            <a:xfrm>
              <a:off x="5253866" y="1403538"/>
              <a:ext cx="60305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Events/N</a:t>
              </a:r>
            </a:p>
          </p:txBody>
        </p:sp>
        <p:sp>
          <p:nvSpPr>
            <p:cNvPr id="1971" name="Freeform: Shape 1970">
              <a:extLst>
                <a:ext uri="{FF2B5EF4-FFF2-40B4-BE49-F238E27FC236}">
                  <a16:creationId xmlns:a16="http://schemas.microsoft.com/office/drawing/2014/main" id="{820944F9-CD18-42F0-AB42-C6EE40C48612}"/>
                </a:ext>
              </a:extLst>
            </p:cNvPr>
            <p:cNvSpPr/>
            <p:nvPr/>
          </p:nvSpPr>
          <p:spPr>
            <a:xfrm>
              <a:off x="5150844"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73" name="TextBox 1972">
              <a:extLst>
                <a:ext uri="{FF2B5EF4-FFF2-40B4-BE49-F238E27FC236}">
                  <a16:creationId xmlns:a16="http://schemas.microsoft.com/office/drawing/2014/main" id="{BEE18E39-F5C0-4A6B-8AF1-5B77B9B1FAF3}"/>
                </a:ext>
              </a:extLst>
            </p:cNvPr>
            <p:cNvSpPr txBox="1"/>
            <p:nvPr/>
          </p:nvSpPr>
          <p:spPr>
            <a:xfrm>
              <a:off x="4284878" y="1738991"/>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0.74 (0.57–0.97)</a:t>
              </a:r>
            </a:p>
          </p:txBody>
        </p:sp>
        <p:sp>
          <p:nvSpPr>
            <p:cNvPr id="1974" name="TextBox 1973">
              <a:extLst>
                <a:ext uri="{FF2B5EF4-FFF2-40B4-BE49-F238E27FC236}">
                  <a16:creationId xmlns:a16="http://schemas.microsoft.com/office/drawing/2014/main" id="{5A6EE30A-7219-4535-8A23-EFA71A85A053}"/>
                </a:ext>
              </a:extLst>
            </p:cNvPr>
            <p:cNvSpPr txBox="1"/>
            <p:nvPr/>
          </p:nvSpPr>
          <p:spPr>
            <a:xfrm>
              <a:off x="4284878" y="1945124"/>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1.01 (0.61–1.66)</a:t>
              </a:r>
            </a:p>
          </p:txBody>
        </p:sp>
        <p:sp>
          <p:nvSpPr>
            <p:cNvPr id="1975" name="TextBox 1974">
              <a:extLst>
                <a:ext uri="{FF2B5EF4-FFF2-40B4-BE49-F238E27FC236}">
                  <a16:creationId xmlns:a16="http://schemas.microsoft.com/office/drawing/2014/main" id="{EBF1571B-FE15-4873-946A-9A20CEBFF58D}"/>
                </a:ext>
              </a:extLst>
            </p:cNvPr>
            <p:cNvSpPr txBox="1"/>
            <p:nvPr/>
          </p:nvSpPr>
          <p:spPr>
            <a:xfrm>
              <a:off x="4284878" y="2151257"/>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0.58 (0.38–0.89)</a:t>
              </a:r>
            </a:p>
          </p:txBody>
        </p:sp>
        <p:sp>
          <p:nvSpPr>
            <p:cNvPr id="1976" name="TextBox 1975">
              <a:extLst>
                <a:ext uri="{FF2B5EF4-FFF2-40B4-BE49-F238E27FC236}">
                  <a16:creationId xmlns:a16="http://schemas.microsoft.com/office/drawing/2014/main" id="{6F999E62-90D1-46D2-A2CC-82458F27E382}"/>
                </a:ext>
              </a:extLst>
            </p:cNvPr>
            <p:cNvSpPr txBox="1"/>
            <p:nvPr/>
          </p:nvSpPr>
          <p:spPr>
            <a:xfrm>
              <a:off x="4284878" y="2357390"/>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0.76 (0.46–1.24)</a:t>
              </a:r>
            </a:p>
          </p:txBody>
        </p:sp>
        <p:sp>
          <p:nvSpPr>
            <p:cNvPr id="1977" name="TextBox 1976">
              <a:extLst>
                <a:ext uri="{FF2B5EF4-FFF2-40B4-BE49-F238E27FC236}">
                  <a16:creationId xmlns:a16="http://schemas.microsoft.com/office/drawing/2014/main" id="{FDF2A929-B18E-415A-B304-07C13A31604E}"/>
                </a:ext>
              </a:extLst>
            </p:cNvPr>
            <p:cNvSpPr txBox="1"/>
            <p:nvPr/>
          </p:nvSpPr>
          <p:spPr>
            <a:xfrm>
              <a:off x="4284878" y="2563523"/>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0.48 (0.22–1.05)</a:t>
              </a:r>
            </a:p>
          </p:txBody>
        </p:sp>
        <p:sp>
          <p:nvSpPr>
            <p:cNvPr id="1978" name="TextBox 1977">
              <a:extLst>
                <a:ext uri="{FF2B5EF4-FFF2-40B4-BE49-F238E27FC236}">
                  <a16:creationId xmlns:a16="http://schemas.microsoft.com/office/drawing/2014/main" id="{72998479-B104-402E-96F6-F1A31D3DF82E}"/>
                </a:ext>
              </a:extLst>
            </p:cNvPr>
            <p:cNvSpPr txBox="1"/>
            <p:nvPr/>
          </p:nvSpPr>
          <p:spPr>
            <a:xfrm>
              <a:off x="4284878" y="2769656"/>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0.83 (0.61–1.13)</a:t>
              </a:r>
            </a:p>
          </p:txBody>
        </p:sp>
        <p:sp>
          <p:nvSpPr>
            <p:cNvPr id="1979" name="TextBox 1978">
              <a:extLst>
                <a:ext uri="{FF2B5EF4-FFF2-40B4-BE49-F238E27FC236}">
                  <a16:creationId xmlns:a16="http://schemas.microsoft.com/office/drawing/2014/main" id="{94737928-8B8E-40DF-BA9C-104D070D24D9}"/>
                </a:ext>
              </a:extLst>
            </p:cNvPr>
            <p:cNvSpPr txBox="1"/>
            <p:nvPr/>
          </p:nvSpPr>
          <p:spPr>
            <a:xfrm>
              <a:off x="4284878" y="2975789"/>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0.47 (0.20–1.14)</a:t>
              </a:r>
            </a:p>
          </p:txBody>
        </p:sp>
        <p:sp>
          <p:nvSpPr>
            <p:cNvPr id="1980" name="TextBox 1979">
              <a:extLst>
                <a:ext uri="{FF2B5EF4-FFF2-40B4-BE49-F238E27FC236}">
                  <a16:creationId xmlns:a16="http://schemas.microsoft.com/office/drawing/2014/main" id="{CE34AB39-22F3-4E8B-BC71-C78FA1F562AE}"/>
                </a:ext>
              </a:extLst>
            </p:cNvPr>
            <p:cNvSpPr txBox="1"/>
            <p:nvPr/>
          </p:nvSpPr>
          <p:spPr>
            <a:xfrm>
              <a:off x="4284878" y="3181922"/>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0.65 (0.46–0.92)</a:t>
              </a:r>
            </a:p>
          </p:txBody>
        </p:sp>
        <p:sp>
          <p:nvSpPr>
            <p:cNvPr id="1981" name="TextBox 1980">
              <a:extLst>
                <a:ext uri="{FF2B5EF4-FFF2-40B4-BE49-F238E27FC236}">
                  <a16:creationId xmlns:a16="http://schemas.microsoft.com/office/drawing/2014/main" id="{6C628EEC-4CD4-4164-A1BE-BA345C85326E}"/>
                </a:ext>
              </a:extLst>
            </p:cNvPr>
            <p:cNvSpPr txBox="1"/>
            <p:nvPr/>
          </p:nvSpPr>
          <p:spPr>
            <a:xfrm>
              <a:off x="4284878" y="3388055"/>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0.84 (0.55–1.28)</a:t>
              </a:r>
            </a:p>
          </p:txBody>
        </p:sp>
        <p:sp>
          <p:nvSpPr>
            <p:cNvPr id="1982" name="TextBox 1981">
              <a:extLst>
                <a:ext uri="{FF2B5EF4-FFF2-40B4-BE49-F238E27FC236}">
                  <a16:creationId xmlns:a16="http://schemas.microsoft.com/office/drawing/2014/main" id="{58C8C885-B4DD-4724-BDB7-617AB00657F9}"/>
                </a:ext>
              </a:extLst>
            </p:cNvPr>
            <p:cNvSpPr txBox="1"/>
            <p:nvPr/>
          </p:nvSpPr>
          <p:spPr>
            <a:xfrm>
              <a:off x="4284878" y="3594188"/>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0.75 (0.51–1.12)</a:t>
              </a:r>
            </a:p>
          </p:txBody>
        </p:sp>
        <p:sp>
          <p:nvSpPr>
            <p:cNvPr id="1983" name="TextBox 1982">
              <a:extLst>
                <a:ext uri="{FF2B5EF4-FFF2-40B4-BE49-F238E27FC236}">
                  <a16:creationId xmlns:a16="http://schemas.microsoft.com/office/drawing/2014/main" id="{72B9A3DB-C980-46B2-9928-757BC759B22A}"/>
                </a:ext>
              </a:extLst>
            </p:cNvPr>
            <p:cNvSpPr txBox="1"/>
            <p:nvPr/>
          </p:nvSpPr>
          <p:spPr>
            <a:xfrm>
              <a:off x="4284878" y="3800321"/>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0.78 (0.52–1.17)</a:t>
              </a:r>
            </a:p>
          </p:txBody>
        </p:sp>
        <p:sp>
          <p:nvSpPr>
            <p:cNvPr id="1984" name="TextBox 1983">
              <a:extLst>
                <a:ext uri="{FF2B5EF4-FFF2-40B4-BE49-F238E27FC236}">
                  <a16:creationId xmlns:a16="http://schemas.microsoft.com/office/drawing/2014/main" id="{18E4A841-4B5F-44A5-871B-FC7624327FDB}"/>
                </a:ext>
              </a:extLst>
            </p:cNvPr>
            <p:cNvSpPr txBox="1"/>
            <p:nvPr/>
          </p:nvSpPr>
          <p:spPr>
            <a:xfrm>
              <a:off x="4284878" y="4006454"/>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0.68 (0.26–1.79)</a:t>
              </a:r>
            </a:p>
          </p:txBody>
        </p:sp>
        <p:sp>
          <p:nvSpPr>
            <p:cNvPr id="1985" name="TextBox 1984">
              <a:extLst>
                <a:ext uri="{FF2B5EF4-FFF2-40B4-BE49-F238E27FC236}">
                  <a16:creationId xmlns:a16="http://schemas.microsoft.com/office/drawing/2014/main" id="{9F47FE71-C322-4ED1-8DAC-2CD84D046060}"/>
                </a:ext>
              </a:extLst>
            </p:cNvPr>
            <p:cNvSpPr txBox="1"/>
            <p:nvPr/>
          </p:nvSpPr>
          <p:spPr>
            <a:xfrm>
              <a:off x="4284878" y="4212587"/>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0.64 (0.35–1.17)</a:t>
              </a:r>
            </a:p>
          </p:txBody>
        </p:sp>
        <p:sp>
          <p:nvSpPr>
            <p:cNvPr id="1986" name="TextBox 1985">
              <a:extLst>
                <a:ext uri="{FF2B5EF4-FFF2-40B4-BE49-F238E27FC236}">
                  <a16:creationId xmlns:a16="http://schemas.microsoft.com/office/drawing/2014/main" id="{2AF90739-407A-4AAB-98C2-6BC368D494F0}"/>
                </a:ext>
              </a:extLst>
            </p:cNvPr>
            <p:cNvSpPr txBox="1"/>
            <p:nvPr/>
          </p:nvSpPr>
          <p:spPr>
            <a:xfrm>
              <a:off x="4284878" y="4418720"/>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0.82 (0.58–1.14)</a:t>
              </a:r>
            </a:p>
          </p:txBody>
        </p:sp>
        <p:sp>
          <p:nvSpPr>
            <p:cNvPr id="1987" name="TextBox 1986">
              <a:extLst>
                <a:ext uri="{FF2B5EF4-FFF2-40B4-BE49-F238E27FC236}">
                  <a16:creationId xmlns:a16="http://schemas.microsoft.com/office/drawing/2014/main" id="{FD98BBA6-7D13-4EC0-BACC-DD4BCDB64E3A}"/>
                </a:ext>
              </a:extLst>
            </p:cNvPr>
            <p:cNvSpPr txBox="1"/>
            <p:nvPr/>
          </p:nvSpPr>
          <p:spPr>
            <a:xfrm>
              <a:off x="4284878" y="4624857"/>
              <a:ext cx="94448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0.60 (0.30–1.18)</a:t>
              </a:r>
            </a:p>
          </p:txBody>
        </p:sp>
        <p:sp>
          <p:nvSpPr>
            <p:cNvPr id="2004" name="TextBox 2003">
              <a:extLst>
                <a:ext uri="{FF2B5EF4-FFF2-40B4-BE49-F238E27FC236}">
                  <a16:creationId xmlns:a16="http://schemas.microsoft.com/office/drawing/2014/main" id="{24B349C5-6657-48A5-A065-EA618F5245B1}"/>
                </a:ext>
              </a:extLst>
            </p:cNvPr>
            <p:cNvSpPr txBox="1"/>
            <p:nvPr/>
          </p:nvSpPr>
          <p:spPr>
            <a:xfrm>
              <a:off x="5486396" y="1738991"/>
              <a:ext cx="55976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117/211</a:t>
              </a:r>
            </a:p>
          </p:txBody>
        </p:sp>
        <p:sp>
          <p:nvSpPr>
            <p:cNvPr id="2005" name="TextBox 2004">
              <a:extLst>
                <a:ext uri="{FF2B5EF4-FFF2-40B4-BE49-F238E27FC236}">
                  <a16:creationId xmlns:a16="http://schemas.microsoft.com/office/drawing/2014/main" id="{3E652CB9-1E01-4E84-AE9E-EC98933471EA}"/>
                </a:ext>
              </a:extLst>
            </p:cNvPr>
            <p:cNvSpPr txBox="1"/>
            <p:nvPr/>
          </p:nvSpPr>
          <p:spPr>
            <a:xfrm>
              <a:off x="5498272" y="1945124"/>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30/62</a:t>
              </a:r>
            </a:p>
          </p:txBody>
        </p:sp>
        <p:sp>
          <p:nvSpPr>
            <p:cNvPr id="2006" name="TextBox 2005">
              <a:extLst>
                <a:ext uri="{FF2B5EF4-FFF2-40B4-BE49-F238E27FC236}">
                  <a16:creationId xmlns:a16="http://schemas.microsoft.com/office/drawing/2014/main" id="{58D6D43C-88E9-42EC-965C-46227320BDF9}"/>
                </a:ext>
              </a:extLst>
            </p:cNvPr>
            <p:cNvSpPr txBox="1"/>
            <p:nvPr/>
          </p:nvSpPr>
          <p:spPr>
            <a:xfrm>
              <a:off x="5477010" y="2151257"/>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57/100</a:t>
              </a:r>
            </a:p>
          </p:txBody>
        </p:sp>
        <p:sp>
          <p:nvSpPr>
            <p:cNvPr id="2007" name="TextBox 2006">
              <a:extLst>
                <a:ext uri="{FF2B5EF4-FFF2-40B4-BE49-F238E27FC236}">
                  <a16:creationId xmlns:a16="http://schemas.microsoft.com/office/drawing/2014/main" id="{8CAF0FA1-D37D-474F-AB22-081B639107A8}"/>
                </a:ext>
              </a:extLst>
            </p:cNvPr>
            <p:cNvSpPr txBox="1"/>
            <p:nvPr/>
          </p:nvSpPr>
          <p:spPr>
            <a:xfrm>
              <a:off x="5498272" y="2357390"/>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30/49</a:t>
              </a:r>
            </a:p>
          </p:txBody>
        </p:sp>
        <p:sp>
          <p:nvSpPr>
            <p:cNvPr id="2008" name="TextBox 2007">
              <a:extLst>
                <a:ext uri="{FF2B5EF4-FFF2-40B4-BE49-F238E27FC236}">
                  <a16:creationId xmlns:a16="http://schemas.microsoft.com/office/drawing/2014/main" id="{E72569F8-FD45-43B1-B6F7-458E9EBFB491}"/>
                </a:ext>
              </a:extLst>
            </p:cNvPr>
            <p:cNvSpPr txBox="1"/>
            <p:nvPr/>
          </p:nvSpPr>
          <p:spPr>
            <a:xfrm>
              <a:off x="5498272" y="2563523"/>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22/41</a:t>
              </a:r>
            </a:p>
          </p:txBody>
        </p:sp>
        <p:sp>
          <p:nvSpPr>
            <p:cNvPr id="2009" name="TextBox 2008">
              <a:extLst>
                <a:ext uri="{FF2B5EF4-FFF2-40B4-BE49-F238E27FC236}">
                  <a16:creationId xmlns:a16="http://schemas.microsoft.com/office/drawing/2014/main" id="{FBCE6BD1-7089-4920-89EB-2E76E8EB248B}"/>
                </a:ext>
              </a:extLst>
            </p:cNvPr>
            <p:cNvSpPr txBox="1"/>
            <p:nvPr/>
          </p:nvSpPr>
          <p:spPr>
            <a:xfrm>
              <a:off x="5477010" y="2769656"/>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83/153</a:t>
              </a:r>
            </a:p>
          </p:txBody>
        </p:sp>
        <p:sp>
          <p:nvSpPr>
            <p:cNvPr id="2010" name="TextBox 2009">
              <a:extLst>
                <a:ext uri="{FF2B5EF4-FFF2-40B4-BE49-F238E27FC236}">
                  <a16:creationId xmlns:a16="http://schemas.microsoft.com/office/drawing/2014/main" id="{C3AF241E-196F-46AB-8B9F-8E7924307062}"/>
                </a:ext>
              </a:extLst>
            </p:cNvPr>
            <p:cNvSpPr txBox="1"/>
            <p:nvPr/>
          </p:nvSpPr>
          <p:spPr>
            <a:xfrm>
              <a:off x="5498272" y="2975789"/>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12/17</a:t>
              </a:r>
            </a:p>
          </p:txBody>
        </p:sp>
        <p:sp>
          <p:nvSpPr>
            <p:cNvPr id="2011" name="TextBox 2010">
              <a:extLst>
                <a:ext uri="{FF2B5EF4-FFF2-40B4-BE49-F238E27FC236}">
                  <a16:creationId xmlns:a16="http://schemas.microsoft.com/office/drawing/2014/main" id="{C03830B4-30D7-42C5-9EB9-93E2C32B2074}"/>
                </a:ext>
              </a:extLst>
            </p:cNvPr>
            <p:cNvSpPr txBox="1"/>
            <p:nvPr/>
          </p:nvSpPr>
          <p:spPr>
            <a:xfrm>
              <a:off x="5477010" y="3181922"/>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76/146</a:t>
              </a:r>
            </a:p>
          </p:txBody>
        </p:sp>
        <p:sp>
          <p:nvSpPr>
            <p:cNvPr id="2012" name="TextBox 2011">
              <a:extLst>
                <a:ext uri="{FF2B5EF4-FFF2-40B4-BE49-F238E27FC236}">
                  <a16:creationId xmlns:a16="http://schemas.microsoft.com/office/drawing/2014/main" id="{7130D0C7-65CA-4DF8-91DA-FD8E7113EAE7}"/>
                </a:ext>
              </a:extLst>
            </p:cNvPr>
            <p:cNvSpPr txBox="1"/>
            <p:nvPr/>
          </p:nvSpPr>
          <p:spPr>
            <a:xfrm>
              <a:off x="5498272" y="3388055"/>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41/65</a:t>
              </a:r>
            </a:p>
          </p:txBody>
        </p:sp>
        <p:sp>
          <p:nvSpPr>
            <p:cNvPr id="2013" name="TextBox 2012">
              <a:extLst>
                <a:ext uri="{FF2B5EF4-FFF2-40B4-BE49-F238E27FC236}">
                  <a16:creationId xmlns:a16="http://schemas.microsoft.com/office/drawing/2014/main" id="{819C30C4-27C8-4B6E-9174-BA99B1780405}"/>
                </a:ext>
              </a:extLst>
            </p:cNvPr>
            <p:cNvSpPr txBox="1"/>
            <p:nvPr/>
          </p:nvSpPr>
          <p:spPr>
            <a:xfrm>
              <a:off x="5477010" y="3594188"/>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53/103</a:t>
              </a:r>
            </a:p>
          </p:txBody>
        </p:sp>
        <p:sp>
          <p:nvSpPr>
            <p:cNvPr id="2014" name="TextBox 2013">
              <a:extLst>
                <a:ext uri="{FF2B5EF4-FFF2-40B4-BE49-F238E27FC236}">
                  <a16:creationId xmlns:a16="http://schemas.microsoft.com/office/drawing/2014/main" id="{EB03F854-EC00-411E-9D08-B9C6661B1BBC}"/>
                </a:ext>
              </a:extLst>
            </p:cNvPr>
            <p:cNvSpPr txBox="1"/>
            <p:nvPr/>
          </p:nvSpPr>
          <p:spPr>
            <a:xfrm>
              <a:off x="5498272" y="3800321"/>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50/86</a:t>
              </a:r>
            </a:p>
          </p:txBody>
        </p:sp>
        <p:sp>
          <p:nvSpPr>
            <p:cNvPr id="2015" name="TextBox 2014">
              <a:extLst>
                <a:ext uri="{FF2B5EF4-FFF2-40B4-BE49-F238E27FC236}">
                  <a16:creationId xmlns:a16="http://schemas.microsoft.com/office/drawing/2014/main" id="{A998ED49-EFC9-4924-970C-14D92DD48E0B}"/>
                </a:ext>
              </a:extLst>
            </p:cNvPr>
            <p:cNvSpPr txBox="1"/>
            <p:nvPr/>
          </p:nvSpPr>
          <p:spPr>
            <a:xfrm>
              <a:off x="5498272" y="4006454"/>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14/22</a:t>
              </a:r>
            </a:p>
          </p:txBody>
        </p:sp>
        <p:sp>
          <p:nvSpPr>
            <p:cNvPr id="2016" name="TextBox 2015">
              <a:extLst>
                <a:ext uri="{FF2B5EF4-FFF2-40B4-BE49-F238E27FC236}">
                  <a16:creationId xmlns:a16="http://schemas.microsoft.com/office/drawing/2014/main" id="{6810EA23-65ED-4676-823B-09CA78A89179}"/>
                </a:ext>
              </a:extLst>
            </p:cNvPr>
            <p:cNvSpPr txBox="1"/>
            <p:nvPr/>
          </p:nvSpPr>
          <p:spPr>
            <a:xfrm>
              <a:off x="5498272" y="421258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27/52</a:t>
              </a:r>
            </a:p>
          </p:txBody>
        </p:sp>
        <p:sp>
          <p:nvSpPr>
            <p:cNvPr id="2017" name="TextBox 2016">
              <a:extLst>
                <a:ext uri="{FF2B5EF4-FFF2-40B4-BE49-F238E27FC236}">
                  <a16:creationId xmlns:a16="http://schemas.microsoft.com/office/drawing/2014/main" id="{1922013C-65F1-4ECC-BE20-6B50EE068831}"/>
                </a:ext>
              </a:extLst>
            </p:cNvPr>
            <p:cNvSpPr txBox="1"/>
            <p:nvPr/>
          </p:nvSpPr>
          <p:spPr>
            <a:xfrm>
              <a:off x="5477010" y="4418720"/>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71/120</a:t>
              </a:r>
            </a:p>
          </p:txBody>
        </p:sp>
        <p:sp>
          <p:nvSpPr>
            <p:cNvPr id="2018" name="TextBox 2017">
              <a:extLst>
                <a:ext uri="{FF2B5EF4-FFF2-40B4-BE49-F238E27FC236}">
                  <a16:creationId xmlns:a16="http://schemas.microsoft.com/office/drawing/2014/main" id="{9BCF2F12-D2DF-46CB-A277-89C310D8C070}"/>
                </a:ext>
              </a:extLst>
            </p:cNvPr>
            <p:cNvSpPr txBox="1"/>
            <p:nvPr/>
          </p:nvSpPr>
          <p:spPr>
            <a:xfrm>
              <a:off x="5498272" y="462485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19/39</a:t>
              </a:r>
            </a:p>
          </p:txBody>
        </p:sp>
        <p:sp>
          <p:nvSpPr>
            <p:cNvPr id="2035" name="TextBox 2034">
              <a:extLst>
                <a:ext uri="{FF2B5EF4-FFF2-40B4-BE49-F238E27FC236}">
                  <a16:creationId xmlns:a16="http://schemas.microsoft.com/office/drawing/2014/main" id="{861D6512-5903-4CB7-A348-D4AA8721E146}"/>
                </a:ext>
              </a:extLst>
            </p:cNvPr>
            <p:cNvSpPr txBox="1"/>
            <p:nvPr/>
          </p:nvSpPr>
          <p:spPr>
            <a:xfrm>
              <a:off x="5082445" y="1738991"/>
              <a:ext cx="55976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100/212</a:t>
              </a:r>
            </a:p>
          </p:txBody>
        </p:sp>
        <p:sp>
          <p:nvSpPr>
            <p:cNvPr id="2036" name="TextBox 2035">
              <a:extLst>
                <a:ext uri="{FF2B5EF4-FFF2-40B4-BE49-F238E27FC236}">
                  <a16:creationId xmlns:a16="http://schemas.microsoft.com/office/drawing/2014/main" id="{DE1BB295-E539-437F-A035-1F23080D5779}"/>
                </a:ext>
              </a:extLst>
            </p:cNvPr>
            <p:cNvSpPr txBox="1"/>
            <p:nvPr/>
          </p:nvSpPr>
          <p:spPr>
            <a:xfrm>
              <a:off x="5144564" y="1945124"/>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32/61</a:t>
              </a:r>
            </a:p>
          </p:txBody>
        </p:sp>
        <p:sp>
          <p:nvSpPr>
            <p:cNvPr id="2037" name="TextBox 2036">
              <a:extLst>
                <a:ext uri="{FF2B5EF4-FFF2-40B4-BE49-F238E27FC236}">
                  <a16:creationId xmlns:a16="http://schemas.microsoft.com/office/drawing/2014/main" id="{11D0C054-2A8A-4391-8F65-A40D86D525B8}"/>
                </a:ext>
              </a:extLst>
            </p:cNvPr>
            <p:cNvSpPr txBox="1"/>
            <p:nvPr/>
          </p:nvSpPr>
          <p:spPr>
            <a:xfrm>
              <a:off x="5144564" y="215125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34/88</a:t>
              </a:r>
            </a:p>
          </p:txBody>
        </p:sp>
        <p:sp>
          <p:nvSpPr>
            <p:cNvPr id="2038" name="TextBox 2037">
              <a:extLst>
                <a:ext uri="{FF2B5EF4-FFF2-40B4-BE49-F238E27FC236}">
                  <a16:creationId xmlns:a16="http://schemas.microsoft.com/office/drawing/2014/main" id="{A50BA07A-BD9F-4C32-BB3F-718EB8E79813}"/>
                </a:ext>
              </a:extLst>
            </p:cNvPr>
            <p:cNvSpPr txBox="1"/>
            <p:nvPr/>
          </p:nvSpPr>
          <p:spPr>
            <a:xfrm>
              <a:off x="5144564" y="2357390"/>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34/63</a:t>
              </a:r>
            </a:p>
          </p:txBody>
        </p:sp>
        <p:sp>
          <p:nvSpPr>
            <p:cNvPr id="2039" name="TextBox 2038">
              <a:extLst>
                <a:ext uri="{FF2B5EF4-FFF2-40B4-BE49-F238E27FC236}">
                  <a16:creationId xmlns:a16="http://schemas.microsoft.com/office/drawing/2014/main" id="{046BB0F5-6733-4FD2-907C-9571E6B9DEC2}"/>
                </a:ext>
              </a:extLst>
            </p:cNvPr>
            <p:cNvSpPr txBox="1"/>
            <p:nvPr/>
          </p:nvSpPr>
          <p:spPr>
            <a:xfrm>
              <a:off x="5165826" y="2563523"/>
              <a:ext cx="38664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9/29</a:t>
              </a:r>
            </a:p>
          </p:txBody>
        </p:sp>
        <p:sp>
          <p:nvSpPr>
            <p:cNvPr id="2040" name="TextBox 2039">
              <a:extLst>
                <a:ext uri="{FF2B5EF4-FFF2-40B4-BE49-F238E27FC236}">
                  <a16:creationId xmlns:a16="http://schemas.microsoft.com/office/drawing/2014/main" id="{21C5B0B5-DD6A-4F8D-B54D-22C157B06B3D}"/>
                </a:ext>
              </a:extLst>
            </p:cNvPr>
            <p:cNvSpPr txBox="1"/>
            <p:nvPr/>
          </p:nvSpPr>
          <p:spPr>
            <a:xfrm>
              <a:off x="5123302" y="2769656"/>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82/160</a:t>
              </a:r>
            </a:p>
          </p:txBody>
        </p:sp>
        <p:sp>
          <p:nvSpPr>
            <p:cNvPr id="2041" name="TextBox 2040">
              <a:extLst>
                <a:ext uri="{FF2B5EF4-FFF2-40B4-BE49-F238E27FC236}">
                  <a16:creationId xmlns:a16="http://schemas.microsoft.com/office/drawing/2014/main" id="{C2CDACC0-4B26-4F7F-8C00-AC7CAFAD8DB3}"/>
                </a:ext>
              </a:extLst>
            </p:cNvPr>
            <p:cNvSpPr txBox="1"/>
            <p:nvPr/>
          </p:nvSpPr>
          <p:spPr>
            <a:xfrm>
              <a:off x="5165826" y="2975789"/>
              <a:ext cx="38664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9/23</a:t>
              </a:r>
            </a:p>
          </p:txBody>
        </p:sp>
        <p:sp>
          <p:nvSpPr>
            <p:cNvPr id="2042" name="TextBox 2041">
              <a:extLst>
                <a:ext uri="{FF2B5EF4-FFF2-40B4-BE49-F238E27FC236}">
                  <a16:creationId xmlns:a16="http://schemas.microsoft.com/office/drawing/2014/main" id="{FB7D8A1C-E135-458A-BDD9-49BC38C31320}"/>
                </a:ext>
              </a:extLst>
            </p:cNvPr>
            <p:cNvSpPr txBox="1"/>
            <p:nvPr/>
          </p:nvSpPr>
          <p:spPr>
            <a:xfrm>
              <a:off x="5123302" y="3181922"/>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53/130</a:t>
              </a:r>
            </a:p>
          </p:txBody>
        </p:sp>
        <p:sp>
          <p:nvSpPr>
            <p:cNvPr id="2043" name="TextBox 2042">
              <a:extLst>
                <a:ext uri="{FF2B5EF4-FFF2-40B4-BE49-F238E27FC236}">
                  <a16:creationId xmlns:a16="http://schemas.microsoft.com/office/drawing/2014/main" id="{7410AC3F-EBC7-42EB-8FE5-BB9D2FF28412}"/>
                </a:ext>
              </a:extLst>
            </p:cNvPr>
            <p:cNvSpPr txBox="1"/>
            <p:nvPr/>
          </p:nvSpPr>
          <p:spPr>
            <a:xfrm>
              <a:off x="5144564" y="3388055"/>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47/82</a:t>
              </a:r>
            </a:p>
          </p:txBody>
        </p:sp>
        <p:sp>
          <p:nvSpPr>
            <p:cNvPr id="2044" name="TextBox 2043">
              <a:extLst>
                <a:ext uri="{FF2B5EF4-FFF2-40B4-BE49-F238E27FC236}">
                  <a16:creationId xmlns:a16="http://schemas.microsoft.com/office/drawing/2014/main" id="{1928A88E-6DB2-42B6-A31B-EFFD7A352A6F}"/>
                </a:ext>
              </a:extLst>
            </p:cNvPr>
            <p:cNvSpPr txBox="1"/>
            <p:nvPr/>
          </p:nvSpPr>
          <p:spPr>
            <a:xfrm>
              <a:off x="5123302" y="3594188"/>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47/108</a:t>
              </a:r>
            </a:p>
          </p:txBody>
        </p:sp>
        <p:sp>
          <p:nvSpPr>
            <p:cNvPr id="2045" name="TextBox 2044">
              <a:extLst>
                <a:ext uri="{FF2B5EF4-FFF2-40B4-BE49-F238E27FC236}">
                  <a16:creationId xmlns:a16="http://schemas.microsoft.com/office/drawing/2014/main" id="{7F19E1B8-257A-4D72-BB1D-D6E9DC2BDEEB}"/>
                </a:ext>
              </a:extLst>
            </p:cNvPr>
            <p:cNvSpPr txBox="1"/>
            <p:nvPr/>
          </p:nvSpPr>
          <p:spPr>
            <a:xfrm>
              <a:off x="5144564" y="3800321"/>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46/88</a:t>
              </a:r>
            </a:p>
          </p:txBody>
        </p:sp>
        <p:sp>
          <p:nvSpPr>
            <p:cNvPr id="2046" name="TextBox 2045">
              <a:extLst>
                <a:ext uri="{FF2B5EF4-FFF2-40B4-BE49-F238E27FC236}">
                  <a16:creationId xmlns:a16="http://schemas.microsoft.com/office/drawing/2014/main" id="{99DC76D5-FBD1-432E-876F-DDB55743E73D}"/>
                </a:ext>
              </a:extLst>
            </p:cNvPr>
            <p:cNvSpPr txBox="1"/>
            <p:nvPr/>
          </p:nvSpPr>
          <p:spPr>
            <a:xfrm>
              <a:off x="5165826" y="4006454"/>
              <a:ext cx="38664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6/14</a:t>
              </a:r>
            </a:p>
          </p:txBody>
        </p:sp>
        <p:sp>
          <p:nvSpPr>
            <p:cNvPr id="2047" name="TextBox 2046">
              <a:extLst>
                <a:ext uri="{FF2B5EF4-FFF2-40B4-BE49-F238E27FC236}">
                  <a16:creationId xmlns:a16="http://schemas.microsoft.com/office/drawing/2014/main" id="{DEE09F2E-2895-498D-BB62-59E2EA4F1485}"/>
                </a:ext>
              </a:extLst>
            </p:cNvPr>
            <p:cNvSpPr txBox="1"/>
            <p:nvPr/>
          </p:nvSpPr>
          <p:spPr>
            <a:xfrm>
              <a:off x="5144564" y="421258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17/43</a:t>
              </a:r>
            </a:p>
          </p:txBody>
        </p:sp>
        <p:sp>
          <p:nvSpPr>
            <p:cNvPr id="2048" name="TextBox 2047">
              <a:extLst>
                <a:ext uri="{FF2B5EF4-FFF2-40B4-BE49-F238E27FC236}">
                  <a16:creationId xmlns:a16="http://schemas.microsoft.com/office/drawing/2014/main" id="{02000C45-1310-4822-A38D-1A11EBED23BC}"/>
                </a:ext>
              </a:extLst>
            </p:cNvPr>
            <p:cNvSpPr txBox="1"/>
            <p:nvPr/>
          </p:nvSpPr>
          <p:spPr>
            <a:xfrm>
              <a:off x="5123302" y="4418720"/>
              <a:ext cx="50206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68/128</a:t>
              </a:r>
            </a:p>
          </p:txBody>
        </p:sp>
        <p:sp>
          <p:nvSpPr>
            <p:cNvPr id="2049" name="TextBox 2048">
              <a:extLst>
                <a:ext uri="{FF2B5EF4-FFF2-40B4-BE49-F238E27FC236}">
                  <a16:creationId xmlns:a16="http://schemas.microsoft.com/office/drawing/2014/main" id="{A629F7A3-CC6C-4CA7-907A-DBAF4E098577}"/>
                </a:ext>
              </a:extLst>
            </p:cNvPr>
            <p:cNvSpPr txBox="1"/>
            <p:nvPr/>
          </p:nvSpPr>
          <p:spPr>
            <a:xfrm>
              <a:off x="5144564" y="4624857"/>
              <a:ext cx="444352"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15/41</a:t>
              </a:r>
            </a:p>
          </p:txBody>
        </p:sp>
        <p:grpSp>
          <p:nvGrpSpPr>
            <p:cNvPr id="2213" name="Group 2212">
              <a:extLst>
                <a:ext uri="{FF2B5EF4-FFF2-40B4-BE49-F238E27FC236}">
                  <a16:creationId xmlns:a16="http://schemas.microsoft.com/office/drawing/2014/main" id="{E001C761-2148-4628-8415-D6977E61CE33}"/>
                </a:ext>
              </a:extLst>
            </p:cNvPr>
            <p:cNvGrpSpPr/>
            <p:nvPr/>
          </p:nvGrpSpPr>
          <p:grpSpPr>
            <a:xfrm>
              <a:off x="3843320" y="1805087"/>
              <a:ext cx="114949" cy="54041"/>
              <a:chOff x="3986195" y="1805087"/>
              <a:chExt cx="114949" cy="54041"/>
            </a:xfrm>
          </p:grpSpPr>
          <p:sp>
            <p:nvSpPr>
              <p:cNvPr id="2067" name="Freeform: Shape 2066">
                <a:extLst>
                  <a:ext uri="{FF2B5EF4-FFF2-40B4-BE49-F238E27FC236}">
                    <a16:creationId xmlns:a16="http://schemas.microsoft.com/office/drawing/2014/main" id="{C2D6AD7B-48DD-44DC-B4D8-BB81DD7588B5}"/>
                  </a:ext>
                </a:extLst>
              </p:cNvPr>
              <p:cNvSpPr/>
              <p:nvPr/>
            </p:nvSpPr>
            <p:spPr>
              <a:xfrm>
                <a:off x="3990293" y="1832108"/>
                <a:ext cx="106754" cy="11074"/>
              </a:xfrm>
              <a:custGeom>
                <a:avLst/>
                <a:gdLst>
                  <a:gd name="connsiteX0" fmla="*/ 106755 w 106754"/>
                  <a:gd name="connsiteY0" fmla="*/ 0 h 11074"/>
                  <a:gd name="connsiteX1" fmla="*/ 0 w 106754"/>
                  <a:gd name="connsiteY1" fmla="*/ 0 h 11074"/>
                </a:gdLst>
                <a:ahLst/>
                <a:cxnLst>
                  <a:cxn ang="0">
                    <a:pos x="connsiteX0" y="connsiteY0"/>
                  </a:cxn>
                  <a:cxn ang="0">
                    <a:pos x="connsiteX1" y="connsiteY1"/>
                  </a:cxn>
                </a:cxnLst>
                <a:rect l="l" t="t" r="r" b="b"/>
                <a:pathLst>
                  <a:path w="106754" h="11074">
                    <a:moveTo>
                      <a:pt x="106755"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68" name="Freeform: Shape 2067">
                <a:extLst>
                  <a:ext uri="{FF2B5EF4-FFF2-40B4-BE49-F238E27FC236}">
                    <a16:creationId xmlns:a16="http://schemas.microsoft.com/office/drawing/2014/main" id="{FFEEE8EB-224C-47C3-A81D-DADB5BFFB81B}"/>
                  </a:ext>
                </a:extLst>
              </p:cNvPr>
              <p:cNvSpPr/>
              <p:nvPr/>
            </p:nvSpPr>
            <p:spPr>
              <a:xfrm>
                <a:off x="4092839" y="180508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69" name="Freeform: Shape 2068">
                <a:extLst>
                  <a:ext uri="{FF2B5EF4-FFF2-40B4-BE49-F238E27FC236}">
                    <a16:creationId xmlns:a16="http://schemas.microsoft.com/office/drawing/2014/main" id="{5100ADA6-DFBE-45FB-B11E-3C837269A582}"/>
                  </a:ext>
                </a:extLst>
              </p:cNvPr>
              <p:cNvSpPr/>
              <p:nvPr/>
            </p:nvSpPr>
            <p:spPr>
              <a:xfrm>
                <a:off x="3986195" y="180508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1" name="Freeform: Shape 2160">
                <a:extLst>
                  <a:ext uri="{FF2B5EF4-FFF2-40B4-BE49-F238E27FC236}">
                    <a16:creationId xmlns:a16="http://schemas.microsoft.com/office/drawing/2014/main" id="{599D151F-BF3F-44E6-AF34-C71FB206E909}"/>
                  </a:ext>
                </a:extLst>
              </p:cNvPr>
              <p:cNvSpPr/>
              <p:nvPr/>
            </p:nvSpPr>
            <p:spPr>
              <a:xfrm>
                <a:off x="4023072" y="1813836"/>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2" name="Group 2211">
              <a:extLst>
                <a:ext uri="{FF2B5EF4-FFF2-40B4-BE49-F238E27FC236}">
                  <a16:creationId xmlns:a16="http://schemas.microsoft.com/office/drawing/2014/main" id="{99D8A291-A986-4381-B882-E97E8BA05223}"/>
                </a:ext>
              </a:extLst>
            </p:cNvPr>
            <p:cNvGrpSpPr/>
            <p:nvPr/>
          </p:nvGrpSpPr>
          <p:grpSpPr>
            <a:xfrm>
              <a:off x="3857938" y="2010975"/>
              <a:ext cx="202102" cy="54041"/>
              <a:chOff x="4000813" y="1905751"/>
              <a:chExt cx="202102" cy="54041"/>
            </a:xfrm>
          </p:grpSpPr>
          <p:sp>
            <p:nvSpPr>
              <p:cNvPr id="2070" name="Freeform: Shape 2069">
                <a:extLst>
                  <a:ext uri="{FF2B5EF4-FFF2-40B4-BE49-F238E27FC236}">
                    <a16:creationId xmlns:a16="http://schemas.microsoft.com/office/drawing/2014/main" id="{623A3D65-04D8-4223-BD9D-905AD9534CCB}"/>
                  </a:ext>
                </a:extLst>
              </p:cNvPr>
              <p:cNvSpPr/>
              <p:nvPr/>
            </p:nvSpPr>
            <p:spPr>
              <a:xfrm>
                <a:off x="4005021" y="1932662"/>
                <a:ext cx="193797" cy="11074"/>
              </a:xfrm>
              <a:custGeom>
                <a:avLst/>
                <a:gdLst>
                  <a:gd name="connsiteX0" fmla="*/ 193798 w 193797"/>
                  <a:gd name="connsiteY0" fmla="*/ 0 h 11074"/>
                  <a:gd name="connsiteX1" fmla="*/ 0 w 193797"/>
                  <a:gd name="connsiteY1" fmla="*/ 0 h 11074"/>
                </a:gdLst>
                <a:ahLst/>
                <a:cxnLst>
                  <a:cxn ang="0">
                    <a:pos x="connsiteX0" y="connsiteY0"/>
                  </a:cxn>
                  <a:cxn ang="0">
                    <a:pos x="connsiteX1" y="connsiteY1"/>
                  </a:cxn>
                </a:cxnLst>
                <a:rect l="l" t="t" r="r" b="b"/>
                <a:pathLst>
                  <a:path w="193797" h="11074">
                    <a:moveTo>
                      <a:pt x="19379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1" name="Freeform: Shape 2070">
                <a:extLst>
                  <a:ext uri="{FF2B5EF4-FFF2-40B4-BE49-F238E27FC236}">
                    <a16:creationId xmlns:a16="http://schemas.microsoft.com/office/drawing/2014/main" id="{CF156C7F-001B-49CA-8C2B-B1ACCC15F022}"/>
                  </a:ext>
                </a:extLst>
              </p:cNvPr>
              <p:cNvSpPr/>
              <p:nvPr/>
            </p:nvSpPr>
            <p:spPr>
              <a:xfrm>
                <a:off x="4194610" y="190575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2" name="Freeform: Shape 2071">
                <a:extLst>
                  <a:ext uri="{FF2B5EF4-FFF2-40B4-BE49-F238E27FC236}">
                    <a16:creationId xmlns:a16="http://schemas.microsoft.com/office/drawing/2014/main" id="{0E6705A4-DA6A-4838-BE59-1985839452E1}"/>
                  </a:ext>
                </a:extLst>
              </p:cNvPr>
              <p:cNvSpPr/>
              <p:nvPr/>
            </p:nvSpPr>
            <p:spPr>
              <a:xfrm>
                <a:off x="4000813" y="190575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2" name="Freeform: Shape 2161">
                <a:extLst>
                  <a:ext uri="{FF2B5EF4-FFF2-40B4-BE49-F238E27FC236}">
                    <a16:creationId xmlns:a16="http://schemas.microsoft.com/office/drawing/2014/main" id="{4228A91C-7BC4-4EB1-AEB7-792A9EAF97E6}"/>
                  </a:ext>
                </a:extLst>
              </p:cNvPr>
              <p:cNvSpPr/>
              <p:nvPr/>
            </p:nvSpPr>
            <p:spPr>
              <a:xfrm>
                <a:off x="4084644" y="1914389"/>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1" name="Group 2210">
              <a:extLst>
                <a:ext uri="{FF2B5EF4-FFF2-40B4-BE49-F238E27FC236}">
                  <a16:creationId xmlns:a16="http://schemas.microsoft.com/office/drawing/2014/main" id="{96614D52-2C20-473D-B2C0-C75E26EEF9C0}"/>
                </a:ext>
              </a:extLst>
            </p:cNvPr>
            <p:cNvGrpSpPr/>
            <p:nvPr/>
          </p:nvGrpSpPr>
          <p:grpSpPr>
            <a:xfrm>
              <a:off x="3764029" y="2216863"/>
              <a:ext cx="175414" cy="54041"/>
              <a:chOff x="3906904" y="2009516"/>
              <a:chExt cx="175414" cy="54041"/>
            </a:xfrm>
          </p:grpSpPr>
          <p:sp>
            <p:nvSpPr>
              <p:cNvPr id="2073" name="Freeform: Shape 2072">
                <a:extLst>
                  <a:ext uri="{FF2B5EF4-FFF2-40B4-BE49-F238E27FC236}">
                    <a16:creationId xmlns:a16="http://schemas.microsoft.com/office/drawing/2014/main" id="{B6F8FEEC-9BAE-427A-86EC-1DC7592740A6}"/>
                  </a:ext>
                </a:extLst>
              </p:cNvPr>
              <p:cNvSpPr/>
              <p:nvPr/>
            </p:nvSpPr>
            <p:spPr>
              <a:xfrm>
                <a:off x="3911112" y="2036537"/>
                <a:ext cx="166998" cy="11074"/>
              </a:xfrm>
              <a:custGeom>
                <a:avLst/>
                <a:gdLst>
                  <a:gd name="connsiteX0" fmla="*/ 166998 w 166998"/>
                  <a:gd name="connsiteY0" fmla="*/ 0 h 11074"/>
                  <a:gd name="connsiteX1" fmla="*/ 0 w 166998"/>
                  <a:gd name="connsiteY1" fmla="*/ 0 h 11074"/>
                </a:gdLst>
                <a:ahLst/>
                <a:cxnLst>
                  <a:cxn ang="0">
                    <a:pos x="connsiteX0" y="connsiteY0"/>
                  </a:cxn>
                  <a:cxn ang="0">
                    <a:pos x="connsiteX1" y="connsiteY1"/>
                  </a:cxn>
                </a:cxnLst>
                <a:rect l="l" t="t" r="r" b="b"/>
                <a:pathLst>
                  <a:path w="166998" h="11074">
                    <a:moveTo>
                      <a:pt x="16699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4" name="Freeform: Shape 2073">
                <a:extLst>
                  <a:ext uri="{FF2B5EF4-FFF2-40B4-BE49-F238E27FC236}">
                    <a16:creationId xmlns:a16="http://schemas.microsoft.com/office/drawing/2014/main" id="{0CB74AB4-583A-4F64-A133-C52872D466FD}"/>
                  </a:ext>
                </a:extLst>
              </p:cNvPr>
              <p:cNvSpPr/>
              <p:nvPr/>
            </p:nvSpPr>
            <p:spPr>
              <a:xfrm>
                <a:off x="4074013" y="2009516"/>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5" name="Freeform: Shape 2074">
                <a:extLst>
                  <a:ext uri="{FF2B5EF4-FFF2-40B4-BE49-F238E27FC236}">
                    <a16:creationId xmlns:a16="http://schemas.microsoft.com/office/drawing/2014/main" id="{F7DF0F50-7A3E-4819-9CEE-E54804ADAF18}"/>
                  </a:ext>
                </a:extLst>
              </p:cNvPr>
              <p:cNvSpPr/>
              <p:nvPr/>
            </p:nvSpPr>
            <p:spPr>
              <a:xfrm>
                <a:off x="3906904" y="2009516"/>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3" name="Freeform: Shape 2162">
                <a:extLst>
                  <a:ext uri="{FF2B5EF4-FFF2-40B4-BE49-F238E27FC236}">
                    <a16:creationId xmlns:a16="http://schemas.microsoft.com/office/drawing/2014/main" id="{C5401212-19B8-481C-8EA9-CBF95BEFFDBE}"/>
                  </a:ext>
                </a:extLst>
              </p:cNvPr>
              <p:cNvSpPr/>
              <p:nvPr/>
            </p:nvSpPr>
            <p:spPr>
              <a:xfrm>
                <a:off x="3975785" y="201826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0" name="Group 2209">
              <a:extLst>
                <a:ext uri="{FF2B5EF4-FFF2-40B4-BE49-F238E27FC236}">
                  <a16:creationId xmlns:a16="http://schemas.microsoft.com/office/drawing/2014/main" id="{9FF4E339-57E1-4BC0-A416-C4D96250EEAA}"/>
                </a:ext>
              </a:extLst>
            </p:cNvPr>
            <p:cNvGrpSpPr/>
            <p:nvPr/>
          </p:nvGrpSpPr>
          <p:grpSpPr>
            <a:xfrm>
              <a:off x="3803121" y="2422751"/>
              <a:ext cx="200331" cy="54041"/>
              <a:chOff x="3945996" y="2113392"/>
              <a:chExt cx="200331" cy="54041"/>
            </a:xfrm>
          </p:grpSpPr>
          <p:sp>
            <p:nvSpPr>
              <p:cNvPr id="2076" name="Freeform: Shape 2075">
                <a:extLst>
                  <a:ext uri="{FF2B5EF4-FFF2-40B4-BE49-F238E27FC236}">
                    <a16:creationId xmlns:a16="http://schemas.microsoft.com/office/drawing/2014/main" id="{02BB1B00-3D1D-42EB-9CA5-A5C046F663C8}"/>
                  </a:ext>
                </a:extLst>
              </p:cNvPr>
              <p:cNvSpPr/>
              <p:nvPr/>
            </p:nvSpPr>
            <p:spPr>
              <a:xfrm>
                <a:off x="3950093" y="2140302"/>
                <a:ext cx="192025" cy="11074"/>
              </a:xfrm>
              <a:custGeom>
                <a:avLst/>
                <a:gdLst>
                  <a:gd name="connsiteX0" fmla="*/ 192026 w 192025"/>
                  <a:gd name="connsiteY0" fmla="*/ 0 h 11074"/>
                  <a:gd name="connsiteX1" fmla="*/ 0 w 192025"/>
                  <a:gd name="connsiteY1" fmla="*/ 0 h 11074"/>
                </a:gdLst>
                <a:ahLst/>
                <a:cxnLst>
                  <a:cxn ang="0">
                    <a:pos x="connsiteX0" y="connsiteY0"/>
                  </a:cxn>
                  <a:cxn ang="0">
                    <a:pos x="connsiteX1" y="connsiteY1"/>
                  </a:cxn>
                </a:cxnLst>
                <a:rect l="l" t="t" r="r" b="b"/>
                <a:pathLst>
                  <a:path w="192025" h="11074">
                    <a:moveTo>
                      <a:pt x="19202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7" name="Freeform: Shape 2076">
                <a:extLst>
                  <a:ext uri="{FF2B5EF4-FFF2-40B4-BE49-F238E27FC236}">
                    <a16:creationId xmlns:a16="http://schemas.microsoft.com/office/drawing/2014/main" id="{803F59E2-C4E6-4107-8C6C-76C6242AD239}"/>
                  </a:ext>
                </a:extLst>
              </p:cNvPr>
              <p:cNvSpPr/>
              <p:nvPr/>
            </p:nvSpPr>
            <p:spPr>
              <a:xfrm>
                <a:off x="4138022" y="211339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8" name="Freeform: Shape 2077">
                <a:extLst>
                  <a:ext uri="{FF2B5EF4-FFF2-40B4-BE49-F238E27FC236}">
                    <a16:creationId xmlns:a16="http://schemas.microsoft.com/office/drawing/2014/main" id="{730E177B-18FE-4762-BD8D-ECE216DC28DB}"/>
                  </a:ext>
                </a:extLst>
              </p:cNvPr>
              <p:cNvSpPr/>
              <p:nvPr/>
            </p:nvSpPr>
            <p:spPr>
              <a:xfrm>
                <a:off x="3945996" y="2113392"/>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4" name="Freeform: Shape 2163">
                <a:extLst>
                  <a:ext uri="{FF2B5EF4-FFF2-40B4-BE49-F238E27FC236}">
                    <a16:creationId xmlns:a16="http://schemas.microsoft.com/office/drawing/2014/main" id="{1C1EBC61-E23D-4455-89BD-79AD943428A2}"/>
                  </a:ext>
                </a:extLst>
              </p:cNvPr>
              <p:cNvSpPr/>
              <p:nvPr/>
            </p:nvSpPr>
            <p:spPr>
              <a:xfrm>
                <a:off x="4027391" y="2122029"/>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9" name="Group 2208">
              <a:extLst>
                <a:ext uri="{FF2B5EF4-FFF2-40B4-BE49-F238E27FC236}">
                  <a16:creationId xmlns:a16="http://schemas.microsoft.com/office/drawing/2014/main" id="{D725E40A-42F7-445F-B544-893FF5C78DB2}"/>
                </a:ext>
              </a:extLst>
            </p:cNvPr>
            <p:cNvGrpSpPr/>
            <p:nvPr/>
          </p:nvGrpSpPr>
          <p:grpSpPr>
            <a:xfrm>
              <a:off x="3660486" y="2628639"/>
              <a:ext cx="309965" cy="54041"/>
              <a:chOff x="3803361" y="2217156"/>
              <a:chExt cx="309965" cy="54041"/>
            </a:xfrm>
          </p:grpSpPr>
          <p:sp>
            <p:nvSpPr>
              <p:cNvPr id="2079" name="Freeform: Shape 2078">
                <a:extLst>
                  <a:ext uri="{FF2B5EF4-FFF2-40B4-BE49-F238E27FC236}">
                    <a16:creationId xmlns:a16="http://schemas.microsoft.com/office/drawing/2014/main" id="{49B0763E-7BF1-4F9B-ACC4-D9874868684C}"/>
                  </a:ext>
                </a:extLst>
              </p:cNvPr>
              <p:cNvSpPr/>
              <p:nvPr/>
            </p:nvSpPr>
            <p:spPr>
              <a:xfrm>
                <a:off x="3807458" y="2244177"/>
                <a:ext cx="301770" cy="11074"/>
              </a:xfrm>
              <a:custGeom>
                <a:avLst/>
                <a:gdLst>
                  <a:gd name="connsiteX0" fmla="*/ 301770 w 301770"/>
                  <a:gd name="connsiteY0" fmla="*/ 0 h 11074"/>
                  <a:gd name="connsiteX1" fmla="*/ 0 w 301770"/>
                  <a:gd name="connsiteY1" fmla="*/ 0 h 11074"/>
                </a:gdLst>
                <a:ahLst/>
                <a:cxnLst>
                  <a:cxn ang="0">
                    <a:pos x="connsiteX0" y="connsiteY0"/>
                  </a:cxn>
                  <a:cxn ang="0">
                    <a:pos x="connsiteX1" y="connsiteY1"/>
                  </a:cxn>
                </a:cxnLst>
                <a:rect l="l" t="t" r="r" b="b"/>
                <a:pathLst>
                  <a:path w="301770" h="11074">
                    <a:moveTo>
                      <a:pt x="301770"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0" name="Freeform: Shape 2079">
                <a:extLst>
                  <a:ext uri="{FF2B5EF4-FFF2-40B4-BE49-F238E27FC236}">
                    <a16:creationId xmlns:a16="http://schemas.microsoft.com/office/drawing/2014/main" id="{3611C136-DF95-4363-AC46-9C2EC121CCF9}"/>
                  </a:ext>
                </a:extLst>
              </p:cNvPr>
              <p:cNvSpPr/>
              <p:nvPr/>
            </p:nvSpPr>
            <p:spPr>
              <a:xfrm>
                <a:off x="4105021" y="221715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1" name="Freeform: Shape 2080">
                <a:extLst>
                  <a:ext uri="{FF2B5EF4-FFF2-40B4-BE49-F238E27FC236}">
                    <a16:creationId xmlns:a16="http://schemas.microsoft.com/office/drawing/2014/main" id="{F7EF38BB-26DA-4595-9C7B-BCC5D138561D}"/>
                  </a:ext>
                </a:extLst>
              </p:cNvPr>
              <p:cNvSpPr/>
              <p:nvPr/>
            </p:nvSpPr>
            <p:spPr>
              <a:xfrm>
                <a:off x="3803361" y="221715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5" name="Freeform: Shape 2164">
                <a:extLst>
                  <a:ext uri="{FF2B5EF4-FFF2-40B4-BE49-F238E27FC236}">
                    <a16:creationId xmlns:a16="http://schemas.microsoft.com/office/drawing/2014/main" id="{C5C7BEBD-685D-4F5F-9D2F-5B5E6507A2FC}"/>
                  </a:ext>
                </a:extLst>
              </p:cNvPr>
              <p:cNvSpPr/>
              <p:nvPr/>
            </p:nvSpPr>
            <p:spPr>
              <a:xfrm>
                <a:off x="3939573" y="222590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8" name="Group 2207">
              <a:extLst>
                <a:ext uri="{FF2B5EF4-FFF2-40B4-BE49-F238E27FC236}">
                  <a16:creationId xmlns:a16="http://schemas.microsoft.com/office/drawing/2014/main" id="{A85E30F2-312B-4897-82A9-20B7EBB61D51}"/>
                </a:ext>
              </a:extLst>
            </p:cNvPr>
            <p:cNvGrpSpPr/>
            <p:nvPr/>
          </p:nvGrpSpPr>
          <p:grpSpPr>
            <a:xfrm>
              <a:off x="3857938" y="2834527"/>
              <a:ext cx="128349" cy="54041"/>
              <a:chOff x="4000813" y="2320921"/>
              <a:chExt cx="128349" cy="54041"/>
            </a:xfrm>
          </p:grpSpPr>
          <p:sp>
            <p:nvSpPr>
              <p:cNvPr id="2082" name="Freeform: Shape 2081">
                <a:extLst>
                  <a:ext uri="{FF2B5EF4-FFF2-40B4-BE49-F238E27FC236}">
                    <a16:creationId xmlns:a16="http://schemas.microsoft.com/office/drawing/2014/main" id="{C0631908-79B5-4E5B-BC37-E69F95550EE2}"/>
                  </a:ext>
                </a:extLst>
              </p:cNvPr>
              <p:cNvSpPr/>
              <p:nvPr/>
            </p:nvSpPr>
            <p:spPr>
              <a:xfrm>
                <a:off x="4005021" y="2347942"/>
                <a:ext cx="120043" cy="11074"/>
              </a:xfrm>
              <a:custGeom>
                <a:avLst/>
                <a:gdLst>
                  <a:gd name="connsiteX0" fmla="*/ 120044 w 120043"/>
                  <a:gd name="connsiteY0" fmla="*/ 0 h 11074"/>
                  <a:gd name="connsiteX1" fmla="*/ 0 w 120043"/>
                  <a:gd name="connsiteY1" fmla="*/ 0 h 11074"/>
                </a:gdLst>
                <a:ahLst/>
                <a:cxnLst>
                  <a:cxn ang="0">
                    <a:pos x="connsiteX0" y="connsiteY0"/>
                  </a:cxn>
                  <a:cxn ang="0">
                    <a:pos x="connsiteX1" y="connsiteY1"/>
                  </a:cxn>
                </a:cxnLst>
                <a:rect l="l" t="t" r="r" b="b"/>
                <a:pathLst>
                  <a:path w="120043" h="11074">
                    <a:moveTo>
                      <a:pt x="12004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3" name="Freeform: Shape 2082">
                <a:extLst>
                  <a:ext uri="{FF2B5EF4-FFF2-40B4-BE49-F238E27FC236}">
                    <a16:creationId xmlns:a16="http://schemas.microsoft.com/office/drawing/2014/main" id="{275313D6-849E-420C-9A83-8265450688D7}"/>
                  </a:ext>
                </a:extLst>
              </p:cNvPr>
              <p:cNvSpPr/>
              <p:nvPr/>
            </p:nvSpPr>
            <p:spPr>
              <a:xfrm>
                <a:off x="4120857" y="232092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4" name="Freeform: Shape 2083">
                <a:extLst>
                  <a:ext uri="{FF2B5EF4-FFF2-40B4-BE49-F238E27FC236}">
                    <a16:creationId xmlns:a16="http://schemas.microsoft.com/office/drawing/2014/main" id="{D4279876-0AE3-48DF-8E23-2C9225B9C752}"/>
                  </a:ext>
                </a:extLst>
              </p:cNvPr>
              <p:cNvSpPr/>
              <p:nvPr/>
            </p:nvSpPr>
            <p:spPr>
              <a:xfrm>
                <a:off x="4000813" y="232092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6" name="Freeform: Shape 2165">
                <a:extLst>
                  <a:ext uri="{FF2B5EF4-FFF2-40B4-BE49-F238E27FC236}">
                    <a16:creationId xmlns:a16="http://schemas.microsoft.com/office/drawing/2014/main" id="{DC6BEB7B-D164-4EF7-A666-53D1880C1B53}"/>
                  </a:ext>
                </a:extLst>
              </p:cNvPr>
              <p:cNvSpPr/>
              <p:nvPr/>
            </p:nvSpPr>
            <p:spPr>
              <a:xfrm>
                <a:off x="4044667" y="2329669"/>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7" name="Group 2206">
              <a:extLst>
                <a:ext uri="{FF2B5EF4-FFF2-40B4-BE49-F238E27FC236}">
                  <a16:creationId xmlns:a16="http://schemas.microsoft.com/office/drawing/2014/main" id="{82C608DA-80E0-451F-922F-AB62712FF2D2}"/>
                </a:ext>
              </a:extLst>
            </p:cNvPr>
            <p:cNvGrpSpPr/>
            <p:nvPr/>
          </p:nvGrpSpPr>
          <p:grpSpPr>
            <a:xfrm>
              <a:off x="3639113" y="3040415"/>
              <a:ext cx="348392" cy="54041"/>
              <a:chOff x="3781988" y="2424796"/>
              <a:chExt cx="348392" cy="54041"/>
            </a:xfrm>
          </p:grpSpPr>
          <p:sp>
            <p:nvSpPr>
              <p:cNvPr id="2085" name="Freeform: Shape 2084">
                <a:extLst>
                  <a:ext uri="{FF2B5EF4-FFF2-40B4-BE49-F238E27FC236}">
                    <a16:creationId xmlns:a16="http://schemas.microsoft.com/office/drawing/2014/main" id="{20234093-B541-4BAB-8DAF-7515EE91507D}"/>
                  </a:ext>
                </a:extLst>
              </p:cNvPr>
              <p:cNvSpPr/>
              <p:nvPr/>
            </p:nvSpPr>
            <p:spPr>
              <a:xfrm>
                <a:off x="3786085" y="2451817"/>
                <a:ext cx="340197" cy="11074"/>
              </a:xfrm>
              <a:custGeom>
                <a:avLst/>
                <a:gdLst>
                  <a:gd name="connsiteX0" fmla="*/ 340197 w 340197"/>
                  <a:gd name="connsiteY0" fmla="*/ 0 h 11074"/>
                  <a:gd name="connsiteX1" fmla="*/ 0 w 340197"/>
                  <a:gd name="connsiteY1" fmla="*/ 0 h 11074"/>
                </a:gdLst>
                <a:ahLst/>
                <a:cxnLst>
                  <a:cxn ang="0">
                    <a:pos x="connsiteX0" y="connsiteY0"/>
                  </a:cxn>
                  <a:cxn ang="0">
                    <a:pos x="connsiteX1" y="connsiteY1"/>
                  </a:cxn>
                </a:cxnLst>
                <a:rect l="l" t="t" r="r" b="b"/>
                <a:pathLst>
                  <a:path w="340197" h="11074">
                    <a:moveTo>
                      <a:pt x="340197"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6" name="Freeform: Shape 2085">
                <a:extLst>
                  <a:ext uri="{FF2B5EF4-FFF2-40B4-BE49-F238E27FC236}">
                    <a16:creationId xmlns:a16="http://schemas.microsoft.com/office/drawing/2014/main" id="{167D185F-EE67-4354-8C9B-C91984FBA11D}"/>
                  </a:ext>
                </a:extLst>
              </p:cNvPr>
              <p:cNvSpPr/>
              <p:nvPr/>
            </p:nvSpPr>
            <p:spPr>
              <a:xfrm>
                <a:off x="4122075" y="242479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7" name="Freeform: Shape 2086">
                <a:extLst>
                  <a:ext uri="{FF2B5EF4-FFF2-40B4-BE49-F238E27FC236}">
                    <a16:creationId xmlns:a16="http://schemas.microsoft.com/office/drawing/2014/main" id="{99205016-C887-45B3-9E7A-11A055BF1230}"/>
                  </a:ext>
                </a:extLst>
              </p:cNvPr>
              <p:cNvSpPr/>
              <p:nvPr/>
            </p:nvSpPr>
            <p:spPr>
              <a:xfrm>
                <a:off x="3781988" y="2424796"/>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7" name="Freeform: Shape 2166">
                <a:extLst>
                  <a:ext uri="{FF2B5EF4-FFF2-40B4-BE49-F238E27FC236}">
                    <a16:creationId xmlns:a16="http://schemas.microsoft.com/office/drawing/2014/main" id="{3A3C7659-8020-4CA9-B227-AE9D4B6D6DBF}"/>
                  </a:ext>
                </a:extLst>
              </p:cNvPr>
              <p:cNvSpPr/>
              <p:nvPr/>
            </p:nvSpPr>
            <p:spPr>
              <a:xfrm>
                <a:off x="3935697" y="2433545"/>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6" name="Group 2205">
              <a:extLst>
                <a:ext uri="{FF2B5EF4-FFF2-40B4-BE49-F238E27FC236}">
                  <a16:creationId xmlns:a16="http://schemas.microsoft.com/office/drawing/2014/main" id="{F3DBE0AD-9699-455B-A86E-88B3E0277A74}"/>
                </a:ext>
              </a:extLst>
            </p:cNvPr>
            <p:cNvGrpSpPr/>
            <p:nvPr/>
          </p:nvGrpSpPr>
          <p:grpSpPr>
            <a:xfrm>
              <a:off x="3800685" y="3246303"/>
              <a:ext cx="144184" cy="54041"/>
              <a:chOff x="3943560" y="2528561"/>
              <a:chExt cx="144184" cy="54041"/>
            </a:xfrm>
          </p:grpSpPr>
          <p:sp>
            <p:nvSpPr>
              <p:cNvPr id="2088" name="Freeform: Shape 2087">
                <a:extLst>
                  <a:ext uri="{FF2B5EF4-FFF2-40B4-BE49-F238E27FC236}">
                    <a16:creationId xmlns:a16="http://schemas.microsoft.com/office/drawing/2014/main" id="{BB729D03-9941-4950-BB67-F919B11F871C}"/>
                  </a:ext>
                </a:extLst>
              </p:cNvPr>
              <p:cNvSpPr/>
              <p:nvPr/>
            </p:nvSpPr>
            <p:spPr>
              <a:xfrm>
                <a:off x="3947657" y="2555582"/>
                <a:ext cx="135990" cy="11074"/>
              </a:xfrm>
              <a:custGeom>
                <a:avLst/>
                <a:gdLst>
                  <a:gd name="connsiteX0" fmla="*/ 135991 w 135990"/>
                  <a:gd name="connsiteY0" fmla="*/ 0 h 11074"/>
                  <a:gd name="connsiteX1" fmla="*/ 0 w 135990"/>
                  <a:gd name="connsiteY1" fmla="*/ 0 h 11074"/>
                </a:gdLst>
                <a:ahLst/>
                <a:cxnLst>
                  <a:cxn ang="0">
                    <a:pos x="connsiteX0" y="connsiteY0"/>
                  </a:cxn>
                  <a:cxn ang="0">
                    <a:pos x="connsiteX1" y="connsiteY1"/>
                  </a:cxn>
                </a:cxnLst>
                <a:rect l="l" t="t" r="r" b="b"/>
                <a:pathLst>
                  <a:path w="135990" h="11074">
                    <a:moveTo>
                      <a:pt x="13599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9" name="Freeform: Shape 2088">
                <a:extLst>
                  <a:ext uri="{FF2B5EF4-FFF2-40B4-BE49-F238E27FC236}">
                    <a16:creationId xmlns:a16="http://schemas.microsoft.com/office/drawing/2014/main" id="{64A21388-7EB0-4876-842E-E6CD2324AA39}"/>
                  </a:ext>
                </a:extLst>
              </p:cNvPr>
              <p:cNvSpPr/>
              <p:nvPr/>
            </p:nvSpPr>
            <p:spPr>
              <a:xfrm>
                <a:off x="4079439" y="252856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0" name="Freeform: Shape 2089">
                <a:extLst>
                  <a:ext uri="{FF2B5EF4-FFF2-40B4-BE49-F238E27FC236}">
                    <a16:creationId xmlns:a16="http://schemas.microsoft.com/office/drawing/2014/main" id="{C70EBE38-D033-4627-A8F5-FE8FA6B8936B}"/>
                  </a:ext>
                </a:extLst>
              </p:cNvPr>
              <p:cNvSpPr/>
              <p:nvPr/>
            </p:nvSpPr>
            <p:spPr>
              <a:xfrm>
                <a:off x="3943560" y="2528561"/>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8" name="Freeform: Shape 2167">
                <a:extLst>
                  <a:ext uri="{FF2B5EF4-FFF2-40B4-BE49-F238E27FC236}">
                    <a16:creationId xmlns:a16="http://schemas.microsoft.com/office/drawing/2014/main" id="{BCFB3BAC-5983-4127-813C-A574A0E6CB38}"/>
                  </a:ext>
                </a:extLst>
              </p:cNvPr>
              <p:cNvSpPr/>
              <p:nvPr/>
            </p:nvSpPr>
            <p:spPr>
              <a:xfrm>
                <a:off x="3997491" y="253731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5" name="Group 2204">
              <a:extLst>
                <a:ext uri="{FF2B5EF4-FFF2-40B4-BE49-F238E27FC236}">
                  <a16:creationId xmlns:a16="http://schemas.microsoft.com/office/drawing/2014/main" id="{5DCB8306-2B2B-4F7D-8BF1-1E94420AD3D4}"/>
                </a:ext>
              </a:extLst>
            </p:cNvPr>
            <p:cNvGrpSpPr/>
            <p:nvPr/>
          </p:nvGrpSpPr>
          <p:grpSpPr>
            <a:xfrm>
              <a:off x="3839001" y="3452191"/>
              <a:ext cx="171759" cy="54041"/>
              <a:chOff x="3981876" y="2632437"/>
              <a:chExt cx="171759" cy="54041"/>
            </a:xfrm>
          </p:grpSpPr>
          <p:sp>
            <p:nvSpPr>
              <p:cNvPr id="2091" name="Freeform: Shape 2090">
                <a:extLst>
                  <a:ext uri="{FF2B5EF4-FFF2-40B4-BE49-F238E27FC236}">
                    <a16:creationId xmlns:a16="http://schemas.microsoft.com/office/drawing/2014/main" id="{49C0A9B3-27D5-45CE-A3AF-9EA3065F39B4}"/>
                  </a:ext>
                </a:extLst>
              </p:cNvPr>
              <p:cNvSpPr/>
              <p:nvPr/>
            </p:nvSpPr>
            <p:spPr>
              <a:xfrm>
                <a:off x="3986084" y="2659347"/>
                <a:ext cx="163343" cy="11074"/>
              </a:xfrm>
              <a:custGeom>
                <a:avLst/>
                <a:gdLst>
                  <a:gd name="connsiteX0" fmla="*/ 163344 w 163343"/>
                  <a:gd name="connsiteY0" fmla="*/ 0 h 11074"/>
                  <a:gd name="connsiteX1" fmla="*/ 0 w 163343"/>
                  <a:gd name="connsiteY1" fmla="*/ 0 h 11074"/>
                </a:gdLst>
                <a:ahLst/>
                <a:cxnLst>
                  <a:cxn ang="0">
                    <a:pos x="connsiteX0" y="connsiteY0"/>
                  </a:cxn>
                  <a:cxn ang="0">
                    <a:pos x="connsiteX1" y="connsiteY1"/>
                  </a:cxn>
                </a:cxnLst>
                <a:rect l="l" t="t" r="r" b="b"/>
                <a:pathLst>
                  <a:path w="163343" h="11074">
                    <a:moveTo>
                      <a:pt x="16334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2" name="Freeform: Shape 2091">
                <a:extLst>
                  <a:ext uri="{FF2B5EF4-FFF2-40B4-BE49-F238E27FC236}">
                    <a16:creationId xmlns:a16="http://schemas.microsoft.com/office/drawing/2014/main" id="{BD5A06B2-7838-4DBE-BF54-FA18E29D439F}"/>
                  </a:ext>
                </a:extLst>
              </p:cNvPr>
              <p:cNvSpPr/>
              <p:nvPr/>
            </p:nvSpPr>
            <p:spPr>
              <a:xfrm>
                <a:off x="4145330" y="2632437"/>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3" name="Freeform: Shape 2092">
                <a:extLst>
                  <a:ext uri="{FF2B5EF4-FFF2-40B4-BE49-F238E27FC236}">
                    <a16:creationId xmlns:a16="http://schemas.microsoft.com/office/drawing/2014/main" id="{CA199D63-2DC7-4793-84BC-1C00EC9071F1}"/>
                  </a:ext>
                </a:extLst>
              </p:cNvPr>
              <p:cNvSpPr/>
              <p:nvPr/>
            </p:nvSpPr>
            <p:spPr>
              <a:xfrm>
                <a:off x="3981876" y="263243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9" name="Freeform: Shape 2168">
                <a:extLst>
                  <a:ext uri="{FF2B5EF4-FFF2-40B4-BE49-F238E27FC236}">
                    <a16:creationId xmlns:a16="http://schemas.microsoft.com/office/drawing/2014/main" id="{73C2B4C8-B8F3-4105-9FBA-EB8286A5F331}"/>
                  </a:ext>
                </a:extLst>
              </p:cNvPr>
              <p:cNvSpPr/>
              <p:nvPr/>
            </p:nvSpPr>
            <p:spPr>
              <a:xfrm>
                <a:off x="4049318" y="2641074"/>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4" name="Group 2203">
              <a:extLst>
                <a:ext uri="{FF2B5EF4-FFF2-40B4-BE49-F238E27FC236}">
                  <a16:creationId xmlns:a16="http://schemas.microsoft.com/office/drawing/2014/main" id="{A00101A4-026C-43D9-AF32-324E9185BF2E}"/>
                </a:ext>
              </a:extLst>
            </p:cNvPr>
            <p:cNvGrpSpPr/>
            <p:nvPr/>
          </p:nvGrpSpPr>
          <p:grpSpPr>
            <a:xfrm>
              <a:off x="3820729" y="3658079"/>
              <a:ext cx="163121" cy="54041"/>
              <a:chOff x="3963604" y="2736201"/>
              <a:chExt cx="163121" cy="54041"/>
            </a:xfrm>
          </p:grpSpPr>
          <p:sp>
            <p:nvSpPr>
              <p:cNvPr id="2094" name="Freeform: Shape 2093">
                <a:extLst>
                  <a:ext uri="{FF2B5EF4-FFF2-40B4-BE49-F238E27FC236}">
                    <a16:creationId xmlns:a16="http://schemas.microsoft.com/office/drawing/2014/main" id="{5B68B6BE-DEB9-437E-B46E-C9DE5F6C5184}"/>
                  </a:ext>
                </a:extLst>
              </p:cNvPr>
              <p:cNvSpPr/>
              <p:nvPr/>
            </p:nvSpPr>
            <p:spPr>
              <a:xfrm>
                <a:off x="3967812" y="2763222"/>
                <a:ext cx="154816" cy="11074"/>
              </a:xfrm>
              <a:custGeom>
                <a:avLst/>
                <a:gdLst>
                  <a:gd name="connsiteX0" fmla="*/ 154816 w 154816"/>
                  <a:gd name="connsiteY0" fmla="*/ 0 h 11074"/>
                  <a:gd name="connsiteX1" fmla="*/ 0 w 154816"/>
                  <a:gd name="connsiteY1" fmla="*/ 0 h 11074"/>
                </a:gdLst>
                <a:ahLst/>
                <a:cxnLst>
                  <a:cxn ang="0">
                    <a:pos x="connsiteX0" y="connsiteY0"/>
                  </a:cxn>
                  <a:cxn ang="0">
                    <a:pos x="connsiteX1" y="connsiteY1"/>
                  </a:cxn>
                </a:cxnLst>
                <a:rect l="l" t="t" r="r" b="b"/>
                <a:pathLst>
                  <a:path w="154816" h="11074">
                    <a:moveTo>
                      <a:pt x="1548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5" name="Freeform: Shape 2094">
                <a:extLst>
                  <a:ext uri="{FF2B5EF4-FFF2-40B4-BE49-F238E27FC236}">
                    <a16:creationId xmlns:a16="http://schemas.microsoft.com/office/drawing/2014/main" id="{02BEFCE5-A6DF-46FB-8254-E6D0823C61BC}"/>
                  </a:ext>
                </a:extLst>
              </p:cNvPr>
              <p:cNvSpPr/>
              <p:nvPr/>
            </p:nvSpPr>
            <p:spPr>
              <a:xfrm>
                <a:off x="4118420" y="273620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6" name="Freeform: Shape 2095">
                <a:extLst>
                  <a:ext uri="{FF2B5EF4-FFF2-40B4-BE49-F238E27FC236}">
                    <a16:creationId xmlns:a16="http://schemas.microsoft.com/office/drawing/2014/main" id="{AD380387-4C5B-4258-A29E-7A7795E64534}"/>
                  </a:ext>
                </a:extLst>
              </p:cNvPr>
              <p:cNvSpPr/>
              <p:nvPr/>
            </p:nvSpPr>
            <p:spPr>
              <a:xfrm>
                <a:off x="3963604" y="273620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 name="Freeform: Shape 2169">
                <a:extLst>
                  <a:ext uri="{FF2B5EF4-FFF2-40B4-BE49-F238E27FC236}">
                    <a16:creationId xmlns:a16="http://schemas.microsoft.com/office/drawing/2014/main" id="{3ABAD017-FF71-4B1F-BF29-A483899A0619}"/>
                  </a:ext>
                </a:extLst>
              </p:cNvPr>
              <p:cNvSpPr/>
              <p:nvPr/>
            </p:nvSpPr>
            <p:spPr>
              <a:xfrm>
                <a:off x="4025398" y="274495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3" name="Group 2202">
              <a:extLst>
                <a:ext uri="{FF2B5EF4-FFF2-40B4-BE49-F238E27FC236}">
                  <a16:creationId xmlns:a16="http://schemas.microsoft.com/office/drawing/2014/main" id="{3E8A17A9-CD69-441D-AA3E-4D3708A95C1E}"/>
                </a:ext>
              </a:extLst>
            </p:cNvPr>
            <p:cNvGrpSpPr/>
            <p:nvPr/>
          </p:nvGrpSpPr>
          <p:grpSpPr>
            <a:xfrm>
              <a:off x="3828702" y="3863967"/>
              <a:ext cx="161239" cy="54041"/>
              <a:chOff x="3971577" y="2840077"/>
              <a:chExt cx="161239" cy="54041"/>
            </a:xfrm>
          </p:grpSpPr>
          <p:sp>
            <p:nvSpPr>
              <p:cNvPr id="2097" name="Freeform: Shape 2096">
                <a:extLst>
                  <a:ext uri="{FF2B5EF4-FFF2-40B4-BE49-F238E27FC236}">
                    <a16:creationId xmlns:a16="http://schemas.microsoft.com/office/drawing/2014/main" id="{EF0B3CD6-76CB-44D2-A0E3-F67E84A8A2A7}"/>
                  </a:ext>
                </a:extLst>
              </p:cNvPr>
              <p:cNvSpPr/>
              <p:nvPr/>
            </p:nvSpPr>
            <p:spPr>
              <a:xfrm>
                <a:off x="3975675" y="2866987"/>
                <a:ext cx="153044" cy="11074"/>
              </a:xfrm>
              <a:custGeom>
                <a:avLst/>
                <a:gdLst>
                  <a:gd name="connsiteX0" fmla="*/ 153044 w 153044"/>
                  <a:gd name="connsiteY0" fmla="*/ 0 h 11074"/>
                  <a:gd name="connsiteX1" fmla="*/ 0 w 153044"/>
                  <a:gd name="connsiteY1" fmla="*/ 0 h 11074"/>
                </a:gdLst>
                <a:ahLst/>
                <a:cxnLst>
                  <a:cxn ang="0">
                    <a:pos x="connsiteX0" y="connsiteY0"/>
                  </a:cxn>
                  <a:cxn ang="0">
                    <a:pos x="connsiteX1" y="connsiteY1"/>
                  </a:cxn>
                </a:cxnLst>
                <a:rect l="l" t="t" r="r" b="b"/>
                <a:pathLst>
                  <a:path w="153044" h="11074">
                    <a:moveTo>
                      <a:pt x="15304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8" name="Freeform: Shape 2097">
                <a:extLst>
                  <a:ext uri="{FF2B5EF4-FFF2-40B4-BE49-F238E27FC236}">
                    <a16:creationId xmlns:a16="http://schemas.microsoft.com/office/drawing/2014/main" id="{38D6FC77-1F49-4A54-BC53-0EB1447E15DA}"/>
                  </a:ext>
                </a:extLst>
              </p:cNvPr>
              <p:cNvSpPr/>
              <p:nvPr/>
            </p:nvSpPr>
            <p:spPr>
              <a:xfrm>
                <a:off x="4124511" y="284007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9" name="Freeform: Shape 2098">
                <a:extLst>
                  <a:ext uri="{FF2B5EF4-FFF2-40B4-BE49-F238E27FC236}">
                    <a16:creationId xmlns:a16="http://schemas.microsoft.com/office/drawing/2014/main" id="{4438011E-92E0-482C-89B5-3DD488860BAA}"/>
                  </a:ext>
                </a:extLst>
              </p:cNvPr>
              <p:cNvSpPr/>
              <p:nvPr/>
            </p:nvSpPr>
            <p:spPr>
              <a:xfrm>
                <a:off x="3971577" y="2840077"/>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1" name="Freeform: Shape 2170">
                <a:extLst>
                  <a:ext uri="{FF2B5EF4-FFF2-40B4-BE49-F238E27FC236}">
                    <a16:creationId xmlns:a16="http://schemas.microsoft.com/office/drawing/2014/main" id="{E5D43F2D-1140-4250-B302-2194CDB4CFEC}"/>
                  </a:ext>
                </a:extLst>
              </p:cNvPr>
              <p:cNvSpPr/>
              <p:nvPr/>
            </p:nvSpPr>
            <p:spPr>
              <a:xfrm>
                <a:off x="4033482" y="2848714"/>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2" name="Group 2201">
              <a:extLst>
                <a:ext uri="{FF2B5EF4-FFF2-40B4-BE49-F238E27FC236}">
                  <a16:creationId xmlns:a16="http://schemas.microsoft.com/office/drawing/2014/main" id="{62A650BA-9956-4074-B8EE-D7BE04D46859}"/>
                </a:ext>
              </a:extLst>
            </p:cNvPr>
            <p:cNvGrpSpPr/>
            <p:nvPr/>
          </p:nvGrpSpPr>
          <p:grpSpPr>
            <a:xfrm>
              <a:off x="3690940" y="4069855"/>
              <a:ext cx="384383" cy="54041"/>
              <a:chOff x="3833815" y="2943841"/>
              <a:chExt cx="384383" cy="54041"/>
            </a:xfrm>
          </p:grpSpPr>
          <p:sp>
            <p:nvSpPr>
              <p:cNvPr id="2100" name="Freeform: Shape 2099">
                <a:extLst>
                  <a:ext uri="{FF2B5EF4-FFF2-40B4-BE49-F238E27FC236}">
                    <a16:creationId xmlns:a16="http://schemas.microsoft.com/office/drawing/2014/main" id="{AE2540C1-C193-4E1B-AC88-FCB64C0D4E80}"/>
                  </a:ext>
                </a:extLst>
              </p:cNvPr>
              <p:cNvSpPr/>
              <p:nvPr/>
            </p:nvSpPr>
            <p:spPr>
              <a:xfrm>
                <a:off x="3837912" y="2970862"/>
                <a:ext cx="376188" cy="11074"/>
              </a:xfrm>
              <a:custGeom>
                <a:avLst/>
                <a:gdLst>
                  <a:gd name="connsiteX0" fmla="*/ 376189 w 376188"/>
                  <a:gd name="connsiteY0" fmla="*/ 0 h 11074"/>
                  <a:gd name="connsiteX1" fmla="*/ 0 w 376188"/>
                  <a:gd name="connsiteY1" fmla="*/ 0 h 11074"/>
                </a:gdLst>
                <a:ahLst/>
                <a:cxnLst>
                  <a:cxn ang="0">
                    <a:pos x="connsiteX0" y="connsiteY0"/>
                  </a:cxn>
                  <a:cxn ang="0">
                    <a:pos x="connsiteX1" y="connsiteY1"/>
                  </a:cxn>
                </a:cxnLst>
                <a:rect l="l" t="t" r="r" b="b"/>
                <a:pathLst>
                  <a:path w="376188" h="11074">
                    <a:moveTo>
                      <a:pt x="37618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1" name="Freeform: Shape 2100">
                <a:extLst>
                  <a:ext uri="{FF2B5EF4-FFF2-40B4-BE49-F238E27FC236}">
                    <a16:creationId xmlns:a16="http://schemas.microsoft.com/office/drawing/2014/main" id="{C0F591FC-A497-4123-B594-70B751F626CC}"/>
                  </a:ext>
                </a:extLst>
              </p:cNvPr>
              <p:cNvSpPr/>
              <p:nvPr/>
            </p:nvSpPr>
            <p:spPr>
              <a:xfrm>
                <a:off x="4209893" y="294384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2" name="Freeform: Shape 2101">
                <a:extLst>
                  <a:ext uri="{FF2B5EF4-FFF2-40B4-BE49-F238E27FC236}">
                    <a16:creationId xmlns:a16="http://schemas.microsoft.com/office/drawing/2014/main" id="{CAAC20A1-4675-4DDB-8B88-50B7462DDB7B}"/>
                  </a:ext>
                </a:extLst>
              </p:cNvPr>
              <p:cNvSpPr/>
              <p:nvPr/>
            </p:nvSpPr>
            <p:spPr>
              <a:xfrm>
                <a:off x="3833815" y="2943841"/>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2" name="Freeform: Shape 2171">
                <a:extLst>
                  <a:ext uri="{FF2B5EF4-FFF2-40B4-BE49-F238E27FC236}">
                    <a16:creationId xmlns:a16="http://schemas.microsoft.com/office/drawing/2014/main" id="{FC5B3017-69B0-4ABB-9E6A-6DBB8A2345D7}"/>
                  </a:ext>
                </a:extLst>
              </p:cNvPr>
              <p:cNvSpPr/>
              <p:nvPr/>
            </p:nvSpPr>
            <p:spPr>
              <a:xfrm>
                <a:off x="4006572" y="295259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1" name="Group 2200">
              <a:extLst>
                <a:ext uri="{FF2B5EF4-FFF2-40B4-BE49-F238E27FC236}">
                  <a16:creationId xmlns:a16="http://schemas.microsoft.com/office/drawing/2014/main" id="{FAF0D06A-BBE4-4A67-8D14-9B1C63079FE3}"/>
                </a:ext>
              </a:extLst>
            </p:cNvPr>
            <p:cNvGrpSpPr/>
            <p:nvPr/>
          </p:nvGrpSpPr>
          <p:grpSpPr>
            <a:xfrm>
              <a:off x="3746421" y="4275743"/>
              <a:ext cx="246621" cy="54041"/>
              <a:chOff x="3889296" y="3047606"/>
              <a:chExt cx="246621" cy="54041"/>
            </a:xfrm>
          </p:grpSpPr>
          <p:sp>
            <p:nvSpPr>
              <p:cNvPr id="2103" name="Freeform: Shape 2102">
                <a:extLst>
                  <a:ext uri="{FF2B5EF4-FFF2-40B4-BE49-F238E27FC236}">
                    <a16:creationId xmlns:a16="http://schemas.microsoft.com/office/drawing/2014/main" id="{9C2307D3-27B3-406B-8537-8AFC946C614E}"/>
                  </a:ext>
                </a:extLst>
              </p:cNvPr>
              <p:cNvSpPr/>
              <p:nvPr/>
            </p:nvSpPr>
            <p:spPr>
              <a:xfrm>
                <a:off x="3893394" y="3074627"/>
                <a:ext cx="238315" cy="11074"/>
              </a:xfrm>
              <a:custGeom>
                <a:avLst/>
                <a:gdLst>
                  <a:gd name="connsiteX0" fmla="*/ 238316 w 238315"/>
                  <a:gd name="connsiteY0" fmla="*/ 0 h 11074"/>
                  <a:gd name="connsiteX1" fmla="*/ 0 w 238315"/>
                  <a:gd name="connsiteY1" fmla="*/ 0 h 11074"/>
                </a:gdLst>
                <a:ahLst/>
                <a:cxnLst>
                  <a:cxn ang="0">
                    <a:pos x="connsiteX0" y="connsiteY0"/>
                  </a:cxn>
                  <a:cxn ang="0">
                    <a:pos x="connsiteX1" y="connsiteY1"/>
                  </a:cxn>
                </a:cxnLst>
                <a:rect l="l" t="t" r="r" b="b"/>
                <a:pathLst>
                  <a:path w="238315" h="11074">
                    <a:moveTo>
                      <a:pt x="2383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4" name="Freeform: Shape 2103">
                <a:extLst>
                  <a:ext uri="{FF2B5EF4-FFF2-40B4-BE49-F238E27FC236}">
                    <a16:creationId xmlns:a16="http://schemas.microsoft.com/office/drawing/2014/main" id="{33365B2A-A5C2-438E-9538-7321BA759D3D}"/>
                  </a:ext>
                </a:extLst>
              </p:cNvPr>
              <p:cNvSpPr/>
              <p:nvPr/>
            </p:nvSpPr>
            <p:spPr>
              <a:xfrm>
                <a:off x="4127612" y="304760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5" name="Freeform: Shape 2104">
                <a:extLst>
                  <a:ext uri="{FF2B5EF4-FFF2-40B4-BE49-F238E27FC236}">
                    <a16:creationId xmlns:a16="http://schemas.microsoft.com/office/drawing/2014/main" id="{9D9A169A-5D73-499E-AC09-9F17E53C84E6}"/>
                  </a:ext>
                </a:extLst>
              </p:cNvPr>
              <p:cNvSpPr/>
              <p:nvPr/>
            </p:nvSpPr>
            <p:spPr>
              <a:xfrm>
                <a:off x="3889296" y="304760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3" name="Freeform: Shape 2172">
                <a:extLst>
                  <a:ext uri="{FF2B5EF4-FFF2-40B4-BE49-F238E27FC236}">
                    <a16:creationId xmlns:a16="http://schemas.microsoft.com/office/drawing/2014/main" id="{B24734FB-9D93-43C0-BEF9-6707984BAB5E}"/>
                  </a:ext>
                </a:extLst>
              </p:cNvPr>
              <p:cNvSpPr/>
              <p:nvPr/>
            </p:nvSpPr>
            <p:spPr>
              <a:xfrm>
                <a:off x="3993061" y="305635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00" name="Group 2199">
              <a:extLst>
                <a:ext uri="{FF2B5EF4-FFF2-40B4-BE49-F238E27FC236}">
                  <a16:creationId xmlns:a16="http://schemas.microsoft.com/office/drawing/2014/main" id="{F19A7823-CD11-46F3-9C4E-6B10A51113F5}"/>
                </a:ext>
              </a:extLst>
            </p:cNvPr>
            <p:cNvGrpSpPr/>
            <p:nvPr/>
          </p:nvGrpSpPr>
          <p:grpSpPr>
            <a:xfrm>
              <a:off x="3848193" y="4481631"/>
              <a:ext cx="139312" cy="54041"/>
              <a:chOff x="3991068" y="3151482"/>
              <a:chExt cx="139312" cy="54041"/>
            </a:xfrm>
          </p:grpSpPr>
          <p:sp>
            <p:nvSpPr>
              <p:cNvPr id="2106" name="Freeform: Shape 2105">
                <a:extLst>
                  <a:ext uri="{FF2B5EF4-FFF2-40B4-BE49-F238E27FC236}">
                    <a16:creationId xmlns:a16="http://schemas.microsoft.com/office/drawing/2014/main" id="{9A3BA2E5-C041-46ED-B462-665FEC73565C}"/>
                  </a:ext>
                </a:extLst>
              </p:cNvPr>
              <p:cNvSpPr/>
              <p:nvPr/>
            </p:nvSpPr>
            <p:spPr>
              <a:xfrm>
                <a:off x="3995165" y="3178502"/>
                <a:ext cx="131117" cy="11074"/>
              </a:xfrm>
              <a:custGeom>
                <a:avLst/>
                <a:gdLst>
                  <a:gd name="connsiteX0" fmla="*/ 131118 w 131117"/>
                  <a:gd name="connsiteY0" fmla="*/ 0 h 11074"/>
                  <a:gd name="connsiteX1" fmla="*/ 0 w 131117"/>
                  <a:gd name="connsiteY1" fmla="*/ 0 h 11074"/>
                </a:gdLst>
                <a:ahLst/>
                <a:cxnLst>
                  <a:cxn ang="0">
                    <a:pos x="connsiteX0" y="connsiteY0"/>
                  </a:cxn>
                  <a:cxn ang="0">
                    <a:pos x="connsiteX1" y="connsiteY1"/>
                  </a:cxn>
                </a:cxnLst>
                <a:rect l="l" t="t" r="r" b="b"/>
                <a:pathLst>
                  <a:path w="131117" h="11074">
                    <a:moveTo>
                      <a:pt x="13111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7" name="Freeform: Shape 2106">
                <a:extLst>
                  <a:ext uri="{FF2B5EF4-FFF2-40B4-BE49-F238E27FC236}">
                    <a16:creationId xmlns:a16="http://schemas.microsoft.com/office/drawing/2014/main" id="{D99E856A-B67A-4A38-B233-D804D4696EB0}"/>
                  </a:ext>
                </a:extLst>
              </p:cNvPr>
              <p:cNvSpPr/>
              <p:nvPr/>
            </p:nvSpPr>
            <p:spPr>
              <a:xfrm>
                <a:off x="4122075" y="315148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8" name="Freeform: Shape 2107">
                <a:extLst>
                  <a:ext uri="{FF2B5EF4-FFF2-40B4-BE49-F238E27FC236}">
                    <a16:creationId xmlns:a16="http://schemas.microsoft.com/office/drawing/2014/main" id="{331F61CF-F632-4156-8669-F5847AA36936}"/>
                  </a:ext>
                </a:extLst>
              </p:cNvPr>
              <p:cNvSpPr/>
              <p:nvPr/>
            </p:nvSpPr>
            <p:spPr>
              <a:xfrm>
                <a:off x="3991068" y="315148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4" name="Freeform: Shape 2173">
                <a:extLst>
                  <a:ext uri="{FF2B5EF4-FFF2-40B4-BE49-F238E27FC236}">
                    <a16:creationId xmlns:a16="http://schemas.microsoft.com/office/drawing/2014/main" id="{EAC2CCA0-126F-4F58-B930-F86045429DDD}"/>
                  </a:ext>
                </a:extLst>
              </p:cNvPr>
              <p:cNvSpPr/>
              <p:nvPr/>
            </p:nvSpPr>
            <p:spPr>
              <a:xfrm>
                <a:off x="4043227" y="316023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199" name="Group 2198">
              <a:extLst>
                <a:ext uri="{FF2B5EF4-FFF2-40B4-BE49-F238E27FC236}">
                  <a16:creationId xmlns:a16="http://schemas.microsoft.com/office/drawing/2014/main" id="{6C2E3171-AF6F-4C1F-A787-281929356B66}"/>
                </a:ext>
              </a:extLst>
            </p:cNvPr>
            <p:cNvGrpSpPr/>
            <p:nvPr/>
          </p:nvGrpSpPr>
          <p:grpSpPr>
            <a:xfrm>
              <a:off x="3719511" y="4687520"/>
              <a:ext cx="274749" cy="54041"/>
              <a:chOff x="3862386" y="3255246"/>
              <a:chExt cx="274749" cy="54041"/>
            </a:xfrm>
          </p:grpSpPr>
          <p:sp>
            <p:nvSpPr>
              <p:cNvPr id="2109" name="Freeform: Shape 2108">
                <a:extLst>
                  <a:ext uri="{FF2B5EF4-FFF2-40B4-BE49-F238E27FC236}">
                    <a16:creationId xmlns:a16="http://schemas.microsoft.com/office/drawing/2014/main" id="{2A29DE3D-4E93-4C98-906D-9FF23EB8BBB4}"/>
                  </a:ext>
                </a:extLst>
              </p:cNvPr>
              <p:cNvSpPr/>
              <p:nvPr/>
            </p:nvSpPr>
            <p:spPr>
              <a:xfrm>
                <a:off x="3866594" y="3282267"/>
                <a:ext cx="266333" cy="11074"/>
              </a:xfrm>
              <a:custGeom>
                <a:avLst/>
                <a:gdLst>
                  <a:gd name="connsiteX0" fmla="*/ 266333 w 266333"/>
                  <a:gd name="connsiteY0" fmla="*/ 0 h 11074"/>
                  <a:gd name="connsiteX1" fmla="*/ 0 w 266333"/>
                  <a:gd name="connsiteY1" fmla="*/ 0 h 11074"/>
                </a:gdLst>
                <a:ahLst/>
                <a:cxnLst>
                  <a:cxn ang="0">
                    <a:pos x="connsiteX0" y="connsiteY0"/>
                  </a:cxn>
                  <a:cxn ang="0">
                    <a:pos x="connsiteX1" y="connsiteY1"/>
                  </a:cxn>
                </a:cxnLst>
                <a:rect l="l" t="t" r="r" b="b"/>
                <a:pathLst>
                  <a:path w="266333" h="11074">
                    <a:moveTo>
                      <a:pt x="266333"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0" name="Freeform: Shape 2109">
                <a:extLst>
                  <a:ext uri="{FF2B5EF4-FFF2-40B4-BE49-F238E27FC236}">
                    <a16:creationId xmlns:a16="http://schemas.microsoft.com/office/drawing/2014/main" id="{F9B7F418-FBD9-473F-AEEB-6C4C0C7E0D9D}"/>
                  </a:ext>
                </a:extLst>
              </p:cNvPr>
              <p:cNvSpPr/>
              <p:nvPr/>
            </p:nvSpPr>
            <p:spPr>
              <a:xfrm>
                <a:off x="4128830" y="325524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1" name="Freeform: Shape 2110">
                <a:extLst>
                  <a:ext uri="{FF2B5EF4-FFF2-40B4-BE49-F238E27FC236}">
                    <a16:creationId xmlns:a16="http://schemas.microsoft.com/office/drawing/2014/main" id="{F69D121B-BD31-4785-B4F0-0AB4D019BBA9}"/>
                  </a:ext>
                </a:extLst>
              </p:cNvPr>
              <p:cNvSpPr/>
              <p:nvPr/>
            </p:nvSpPr>
            <p:spPr>
              <a:xfrm>
                <a:off x="3862386" y="3255246"/>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5" name="Freeform: Shape 2174">
                <a:extLst>
                  <a:ext uri="{FF2B5EF4-FFF2-40B4-BE49-F238E27FC236}">
                    <a16:creationId xmlns:a16="http://schemas.microsoft.com/office/drawing/2014/main" id="{773EDF72-F313-47AF-9DA9-EFA3000B7725}"/>
                  </a:ext>
                </a:extLst>
              </p:cNvPr>
              <p:cNvSpPr/>
              <p:nvPr/>
            </p:nvSpPr>
            <p:spPr>
              <a:xfrm>
                <a:off x="3981655" y="3263995"/>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39" name="Freeform: Shape 1138">
              <a:extLst>
                <a:ext uri="{FF2B5EF4-FFF2-40B4-BE49-F238E27FC236}">
                  <a16:creationId xmlns:a16="http://schemas.microsoft.com/office/drawing/2014/main" id="{B637A1E4-711F-43AD-9054-EBE14A4D77C5}"/>
                </a:ext>
              </a:extLst>
            </p:cNvPr>
            <p:cNvSpPr/>
            <p:nvPr/>
          </p:nvSpPr>
          <p:spPr>
            <a:xfrm>
              <a:off x="9865837" y="4875919"/>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0" name="Freeform: Shape 1139">
              <a:extLst>
                <a:ext uri="{FF2B5EF4-FFF2-40B4-BE49-F238E27FC236}">
                  <a16:creationId xmlns:a16="http://schemas.microsoft.com/office/drawing/2014/main" id="{643E8289-2B59-4A48-8137-39D744AF80CA}"/>
                </a:ext>
              </a:extLst>
            </p:cNvPr>
            <p:cNvSpPr/>
            <p:nvPr/>
          </p:nvSpPr>
          <p:spPr>
            <a:xfrm>
              <a:off x="9865837" y="1861012"/>
              <a:ext cx="11074" cy="3165100"/>
            </a:xfrm>
            <a:custGeom>
              <a:avLst/>
              <a:gdLst>
                <a:gd name="connsiteX0" fmla="*/ 0 w 11074"/>
                <a:gd name="connsiteY0" fmla="*/ 3165101 h 3165100"/>
                <a:gd name="connsiteX1" fmla="*/ 0 w 11074"/>
                <a:gd name="connsiteY1" fmla="*/ 0 h 3165100"/>
              </a:gdLst>
              <a:ahLst/>
              <a:cxnLst>
                <a:cxn ang="0">
                  <a:pos x="connsiteX0" y="connsiteY0"/>
                </a:cxn>
                <a:cxn ang="0">
                  <a:pos x="connsiteX1" y="connsiteY1"/>
                </a:cxn>
              </a:cxnLst>
              <a:rect l="l" t="t" r="r" b="b"/>
              <a:pathLst>
                <a:path w="11074" h="3165100">
                  <a:moveTo>
                    <a:pt x="0" y="3165101"/>
                  </a:moveTo>
                  <a:lnTo>
                    <a:pt x="0" y="0"/>
                  </a:lnTo>
                </a:path>
              </a:pathLst>
            </a:custGeom>
            <a:ln w="11067" cap="flat">
              <a:solidFill>
                <a:srgbClr val="010101"/>
              </a:solidFill>
              <a:custDash>
                <a:ds d="300000" sp="300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1" name="Freeform: Shape 1140">
              <a:extLst>
                <a:ext uri="{FF2B5EF4-FFF2-40B4-BE49-F238E27FC236}">
                  <a16:creationId xmlns:a16="http://schemas.microsoft.com/office/drawing/2014/main" id="{6083A8E8-0785-43D8-B7E4-55489A03A489}"/>
                </a:ext>
              </a:extLst>
            </p:cNvPr>
            <p:cNvSpPr/>
            <p:nvPr/>
          </p:nvSpPr>
          <p:spPr>
            <a:xfrm>
              <a:off x="9865837" y="1742076"/>
              <a:ext cx="11074" cy="22148"/>
            </a:xfrm>
            <a:custGeom>
              <a:avLst/>
              <a:gdLst>
                <a:gd name="connsiteX0" fmla="*/ 0 w 11074"/>
                <a:gd name="connsiteY0" fmla="*/ 22148 h 22148"/>
                <a:gd name="connsiteX1" fmla="*/ 0 w 11074"/>
                <a:gd name="connsiteY1" fmla="*/ 0 h 22148"/>
              </a:gdLst>
              <a:ahLst/>
              <a:cxnLst>
                <a:cxn ang="0">
                  <a:pos x="connsiteX0" y="connsiteY0"/>
                </a:cxn>
                <a:cxn ang="0">
                  <a:pos x="connsiteX1" y="connsiteY1"/>
                </a:cxn>
              </a:cxnLst>
              <a:rect l="l" t="t" r="r" b="b"/>
              <a:pathLst>
                <a:path w="11074" h="22148">
                  <a:moveTo>
                    <a:pt x="0" y="22148"/>
                  </a:moveTo>
                  <a:lnTo>
                    <a:pt x="0" y="0"/>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3" name="Freeform: Shape 1142">
              <a:extLst>
                <a:ext uri="{FF2B5EF4-FFF2-40B4-BE49-F238E27FC236}">
                  <a16:creationId xmlns:a16="http://schemas.microsoft.com/office/drawing/2014/main" id="{6E5C469D-BF97-4BD9-BA64-E068A4E9A55D}"/>
                </a:ext>
              </a:extLst>
            </p:cNvPr>
            <p:cNvSpPr/>
            <p:nvPr/>
          </p:nvSpPr>
          <p:spPr>
            <a:xfrm>
              <a:off x="9124091" y="5032845"/>
              <a:ext cx="904978" cy="11074"/>
            </a:xfrm>
            <a:custGeom>
              <a:avLst/>
              <a:gdLst>
                <a:gd name="connsiteX0" fmla="*/ 0 w 904978"/>
                <a:gd name="connsiteY0" fmla="*/ 0 h 11074"/>
                <a:gd name="connsiteX1" fmla="*/ 904979 w 904978"/>
                <a:gd name="connsiteY1" fmla="*/ 0 h 11074"/>
              </a:gdLst>
              <a:ahLst/>
              <a:cxnLst>
                <a:cxn ang="0">
                  <a:pos x="connsiteX0" y="connsiteY0"/>
                </a:cxn>
                <a:cxn ang="0">
                  <a:pos x="connsiteX1" y="connsiteY1"/>
                </a:cxn>
              </a:cxnLst>
              <a:rect l="l" t="t" r="r" b="b"/>
              <a:pathLst>
                <a:path w="904978" h="11074">
                  <a:moveTo>
                    <a:pt x="0" y="0"/>
                  </a:moveTo>
                  <a:lnTo>
                    <a:pt x="904979" y="0"/>
                  </a:lnTo>
                </a:path>
              </a:pathLst>
            </a:custGeom>
            <a:ln w="11067" cap="sq">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4" name="Freeform: Shape 1143">
              <a:extLst>
                <a:ext uri="{FF2B5EF4-FFF2-40B4-BE49-F238E27FC236}">
                  <a16:creationId xmlns:a16="http://schemas.microsoft.com/office/drawing/2014/main" id="{FAF84AC7-125D-418E-A30E-0E04B6E582F4}"/>
                </a:ext>
              </a:extLst>
            </p:cNvPr>
            <p:cNvSpPr/>
            <p:nvPr/>
          </p:nvSpPr>
          <p:spPr>
            <a:xfrm>
              <a:off x="6353674" y="1742076"/>
              <a:ext cx="5407834" cy="11074"/>
            </a:xfrm>
            <a:custGeom>
              <a:avLst/>
              <a:gdLst>
                <a:gd name="connsiteX0" fmla="*/ 0 w 5407834"/>
                <a:gd name="connsiteY0" fmla="*/ 0 h 11074"/>
                <a:gd name="connsiteX1" fmla="*/ 5407835 w 5407834"/>
                <a:gd name="connsiteY1" fmla="*/ 0 h 11074"/>
              </a:gdLst>
              <a:ahLst/>
              <a:cxnLst>
                <a:cxn ang="0">
                  <a:pos x="connsiteX0" y="connsiteY0"/>
                </a:cxn>
                <a:cxn ang="0">
                  <a:pos x="connsiteX1" y="connsiteY1"/>
                </a:cxn>
              </a:cxnLst>
              <a:rect l="l" t="t" r="r" b="b"/>
              <a:pathLst>
                <a:path w="5407834" h="11074">
                  <a:moveTo>
                    <a:pt x="0" y="0"/>
                  </a:moveTo>
                  <a:lnTo>
                    <a:pt x="5407835"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5" name="Freeform: Shape 1144">
              <a:extLst>
                <a:ext uri="{FF2B5EF4-FFF2-40B4-BE49-F238E27FC236}">
                  <a16:creationId xmlns:a16="http://schemas.microsoft.com/office/drawing/2014/main" id="{EAF74A8D-1DC6-4F72-9981-950AB3DD59F3}"/>
                </a:ext>
              </a:extLst>
            </p:cNvPr>
            <p:cNvSpPr/>
            <p:nvPr/>
          </p:nvSpPr>
          <p:spPr>
            <a:xfrm>
              <a:off x="9902382" y="5258758"/>
              <a:ext cx="447616" cy="11074"/>
            </a:xfrm>
            <a:custGeom>
              <a:avLst/>
              <a:gdLst>
                <a:gd name="connsiteX0" fmla="*/ 0 w 447616"/>
                <a:gd name="connsiteY0" fmla="*/ 0 h 11074"/>
                <a:gd name="connsiteX1" fmla="*/ 447617 w 447616"/>
                <a:gd name="connsiteY1" fmla="*/ 0 h 11074"/>
              </a:gdLst>
              <a:ahLst/>
              <a:cxnLst>
                <a:cxn ang="0">
                  <a:pos x="connsiteX0" y="connsiteY0"/>
                </a:cxn>
                <a:cxn ang="0">
                  <a:pos x="connsiteX1" y="connsiteY1"/>
                </a:cxn>
              </a:cxnLst>
              <a:rect l="l" t="t" r="r" b="b"/>
              <a:pathLst>
                <a:path w="447616" h="11074">
                  <a:moveTo>
                    <a:pt x="0" y="0"/>
                  </a:moveTo>
                  <a:lnTo>
                    <a:pt x="447617"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6" name="Freeform: Shape 1145">
              <a:extLst>
                <a:ext uri="{FF2B5EF4-FFF2-40B4-BE49-F238E27FC236}">
                  <a16:creationId xmlns:a16="http://schemas.microsoft.com/office/drawing/2014/main" id="{A62D1AFF-B4A5-4FEE-9F1C-E68F90CD137C}"/>
                </a:ext>
              </a:extLst>
            </p:cNvPr>
            <p:cNvSpPr/>
            <p:nvPr/>
          </p:nvSpPr>
          <p:spPr>
            <a:xfrm>
              <a:off x="10341915" y="5231183"/>
              <a:ext cx="47729" cy="55149"/>
            </a:xfrm>
            <a:custGeom>
              <a:avLst/>
              <a:gdLst>
                <a:gd name="connsiteX0" fmla="*/ 0 w 47729"/>
                <a:gd name="connsiteY0" fmla="*/ 55149 h 55149"/>
                <a:gd name="connsiteX1" fmla="*/ 47730 w 47729"/>
                <a:gd name="connsiteY1" fmla="*/ 27575 h 55149"/>
                <a:gd name="connsiteX2" fmla="*/ 0 w 47729"/>
                <a:gd name="connsiteY2" fmla="*/ 0 h 55149"/>
                <a:gd name="connsiteX3" fmla="*/ 0 w 47729"/>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729" h="55149">
                  <a:moveTo>
                    <a:pt x="0" y="55149"/>
                  </a:moveTo>
                  <a:lnTo>
                    <a:pt x="47730" y="27575"/>
                  </a:lnTo>
                  <a:lnTo>
                    <a:pt x="0" y="0"/>
                  </a:lnTo>
                  <a:lnTo>
                    <a:pt x="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7" name="Freeform: Shape 1146">
              <a:extLst>
                <a:ext uri="{FF2B5EF4-FFF2-40B4-BE49-F238E27FC236}">
                  <a16:creationId xmlns:a16="http://schemas.microsoft.com/office/drawing/2014/main" id="{ADD985AF-1F78-4C20-9193-54A7562DEBDD}"/>
                </a:ext>
              </a:extLst>
            </p:cNvPr>
            <p:cNvSpPr/>
            <p:nvPr/>
          </p:nvSpPr>
          <p:spPr>
            <a:xfrm>
              <a:off x="9379240" y="5258758"/>
              <a:ext cx="447505" cy="11074"/>
            </a:xfrm>
            <a:custGeom>
              <a:avLst/>
              <a:gdLst>
                <a:gd name="connsiteX0" fmla="*/ 0 w 447505"/>
                <a:gd name="connsiteY0" fmla="*/ 0 h 11074"/>
                <a:gd name="connsiteX1" fmla="*/ 447506 w 447505"/>
                <a:gd name="connsiteY1" fmla="*/ 0 h 11074"/>
              </a:gdLst>
              <a:ahLst/>
              <a:cxnLst>
                <a:cxn ang="0">
                  <a:pos x="connsiteX0" y="connsiteY0"/>
                </a:cxn>
                <a:cxn ang="0">
                  <a:pos x="connsiteX1" y="connsiteY1"/>
                </a:cxn>
              </a:cxnLst>
              <a:rect l="l" t="t" r="r" b="b"/>
              <a:pathLst>
                <a:path w="447505" h="11074">
                  <a:moveTo>
                    <a:pt x="0" y="0"/>
                  </a:moveTo>
                  <a:lnTo>
                    <a:pt x="447506" y="0"/>
                  </a:lnTo>
                </a:path>
              </a:pathLst>
            </a:custGeom>
            <a:ln w="11067" cap="sq">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8" name="Freeform: Shape 1147">
              <a:extLst>
                <a:ext uri="{FF2B5EF4-FFF2-40B4-BE49-F238E27FC236}">
                  <a16:creationId xmlns:a16="http://schemas.microsoft.com/office/drawing/2014/main" id="{16B909EB-7C93-4464-9263-1E06941F800B}"/>
                </a:ext>
              </a:extLst>
            </p:cNvPr>
            <p:cNvSpPr/>
            <p:nvPr/>
          </p:nvSpPr>
          <p:spPr>
            <a:xfrm>
              <a:off x="9339483" y="5231183"/>
              <a:ext cx="47840" cy="55149"/>
            </a:xfrm>
            <a:custGeom>
              <a:avLst/>
              <a:gdLst>
                <a:gd name="connsiteX0" fmla="*/ 47840 w 47840"/>
                <a:gd name="connsiteY0" fmla="*/ 55149 h 55149"/>
                <a:gd name="connsiteX1" fmla="*/ 0 w 47840"/>
                <a:gd name="connsiteY1" fmla="*/ 27575 h 55149"/>
                <a:gd name="connsiteX2" fmla="*/ 47840 w 47840"/>
                <a:gd name="connsiteY2" fmla="*/ 0 h 55149"/>
                <a:gd name="connsiteX3" fmla="*/ 47840 w 47840"/>
                <a:gd name="connsiteY3" fmla="*/ 55149 h 55149"/>
              </a:gdLst>
              <a:ahLst/>
              <a:cxnLst>
                <a:cxn ang="0">
                  <a:pos x="connsiteX0" y="connsiteY0"/>
                </a:cxn>
                <a:cxn ang="0">
                  <a:pos x="connsiteX1" y="connsiteY1"/>
                </a:cxn>
                <a:cxn ang="0">
                  <a:pos x="connsiteX2" y="connsiteY2"/>
                </a:cxn>
                <a:cxn ang="0">
                  <a:pos x="connsiteX3" y="connsiteY3"/>
                </a:cxn>
              </a:cxnLst>
              <a:rect l="l" t="t" r="r" b="b"/>
              <a:pathLst>
                <a:path w="47840" h="55149">
                  <a:moveTo>
                    <a:pt x="47840" y="55149"/>
                  </a:moveTo>
                  <a:lnTo>
                    <a:pt x="0" y="27575"/>
                  </a:lnTo>
                  <a:lnTo>
                    <a:pt x="47840" y="0"/>
                  </a:lnTo>
                  <a:lnTo>
                    <a:pt x="47840" y="55149"/>
                  </a:lnTo>
                  <a:close/>
                </a:path>
              </a:pathLst>
            </a:custGeom>
            <a:solidFill>
              <a:srgbClr val="00000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9" name="Freeform: Shape 1148">
              <a:extLst>
                <a:ext uri="{FF2B5EF4-FFF2-40B4-BE49-F238E27FC236}">
                  <a16:creationId xmlns:a16="http://schemas.microsoft.com/office/drawing/2014/main" id="{0C19CFAD-7E6B-4B1D-9D8D-98AB3C1597D5}"/>
                </a:ext>
              </a:extLst>
            </p:cNvPr>
            <p:cNvSpPr/>
            <p:nvPr/>
          </p:nvSpPr>
          <p:spPr>
            <a:xfrm>
              <a:off x="9416892"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0" name="TextBox 1149">
              <a:extLst>
                <a:ext uri="{FF2B5EF4-FFF2-40B4-BE49-F238E27FC236}">
                  <a16:creationId xmlns:a16="http://schemas.microsoft.com/office/drawing/2014/main" id="{E4673792-39BA-4D7D-A672-199A52810D97}"/>
                </a:ext>
              </a:extLst>
            </p:cNvPr>
            <p:cNvSpPr txBox="1"/>
            <p:nvPr/>
          </p:nvSpPr>
          <p:spPr>
            <a:xfrm>
              <a:off x="9272296" y="5055453"/>
              <a:ext cx="32893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0.1</a:t>
              </a:r>
            </a:p>
          </p:txBody>
        </p:sp>
        <p:sp>
          <p:nvSpPr>
            <p:cNvPr id="1151" name="Freeform: Shape 1150">
              <a:extLst>
                <a:ext uri="{FF2B5EF4-FFF2-40B4-BE49-F238E27FC236}">
                  <a16:creationId xmlns:a16="http://schemas.microsoft.com/office/drawing/2014/main" id="{1F7DDAA2-081D-4D6D-9DFC-7FE84A7B7B01}"/>
                </a:ext>
              </a:extLst>
            </p:cNvPr>
            <p:cNvSpPr/>
            <p:nvPr/>
          </p:nvSpPr>
          <p:spPr>
            <a:xfrm>
              <a:off x="9865837" y="5032845"/>
              <a:ext cx="11074" cy="42856"/>
            </a:xfrm>
            <a:custGeom>
              <a:avLst/>
              <a:gdLst>
                <a:gd name="connsiteX0" fmla="*/ 0 w 11074"/>
                <a:gd name="connsiteY0" fmla="*/ 0 h 42856"/>
                <a:gd name="connsiteX1" fmla="*/ 0 w 11074"/>
                <a:gd name="connsiteY1" fmla="*/ 42857 h 42856"/>
              </a:gdLst>
              <a:ahLst/>
              <a:cxnLst>
                <a:cxn ang="0">
                  <a:pos x="connsiteX0" y="connsiteY0"/>
                </a:cxn>
                <a:cxn ang="0">
                  <a:pos x="connsiteX1" y="connsiteY1"/>
                </a:cxn>
              </a:cxnLst>
              <a:rect l="l" t="t" r="r" b="b"/>
              <a:pathLst>
                <a:path w="11074" h="42856">
                  <a:moveTo>
                    <a:pt x="0" y="0"/>
                  </a:moveTo>
                  <a:lnTo>
                    <a:pt x="0" y="42857"/>
                  </a:lnTo>
                </a:path>
              </a:pathLst>
            </a:custGeom>
            <a:ln w="11067"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2" name="TextBox 1151">
              <a:extLst>
                <a:ext uri="{FF2B5EF4-FFF2-40B4-BE49-F238E27FC236}">
                  <a16:creationId xmlns:a16="http://schemas.microsoft.com/office/drawing/2014/main" id="{C6059F52-9179-4225-9295-F5795BE0790F}"/>
                </a:ext>
              </a:extLst>
            </p:cNvPr>
            <p:cNvSpPr txBox="1"/>
            <p:nvPr/>
          </p:nvSpPr>
          <p:spPr>
            <a:xfrm>
              <a:off x="9753135" y="5055453"/>
              <a:ext cx="242374"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a:t>
              </a:r>
            </a:p>
          </p:txBody>
        </p:sp>
        <p:sp>
          <p:nvSpPr>
            <p:cNvPr id="1153" name="TextBox 1152">
              <a:extLst>
                <a:ext uri="{FF2B5EF4-FFF2-40B4-BE49-F238E27FC236}">
                  <a16:creationId xmlns:a16="http://schemas.microsoft.com/office/drawing/2014/main" id="{AB1B6660-DDA7-4708-A93D-CA17C6CC65D5}"/>
                </a:ext>
              </a:extLst>
            </p:cNvPr>
            <p:cNvSpPr txBox="1"/>
            <p:nvPr/>
          </p:nvSpPr>
          <p:spPr>
            <a:xfrm>
              <a:off x="8845515" y="5274269"/>
              <a:ext cx="108876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Favouring Niraparib</a:t>
              </a:r>
            </a:p>
          </p:txBody>
        </p:sp>
        <p:sp>
          <p:nvSpPr>
            <p:cNvPr id="1498" name="TextBox 1497">
              <a:extLst>
                <a:ext uri="{FF2B5EF4-FFF2-40B4-BE49-F238E27FC236}">
                  <a16:creationId xmlns:a16="http://schemas.microsoft.com/office/drawing/2014/main" id="{6EB2A732-7AC1-41B7-A772-C6D7FEA2EF98}"/>
                </a:ext>
              </a:extLst>
            </p:cNvPr>
            <p:cNvSpPr txBox="1"/>
            <p:nvPr/>
          </p:nvSpPr>
          <p:spPr>
            <a:xfrm>
              <a:off x="9810942" y="5262318"/>
              <a:ext cx="100380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Favouring Control</a:t>
              </a:r>
            </a:p>
          </p:txBody>
        </p:sp>
        <p:sp>
          <p:nvSpPr>
            <p:cNvPr id="1499" name="TextBox 1498">
              <a:extLst>
                <a:ext uri="{FF2B5EF4-FFF2-40B4-BE49-F238E27FC236}">
                  <a16:creationId xmlns:a16="http://schemas.microsoft.com/office/drawing/2014/main" id="{F4F7022E-2B6D-4F1A-87EA-448A41926670}"/>
                </a:ext>
              </a:extLst>
            </p:cNvPr>
            <p:cNvSpPr txBox="1"/>
            <p:nvPr/>
          </p:nvSpPr>
          <p:spPr>
            <a:xfrm>
              <a:off x="10244716" y="1556472"/>
              <a:ext cx="76655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HR (95% CI)</a:t>
              </a:r>
            </a:p>
          </p:txBody>
        </p:sp>
        <p:sp>
          <p:nvSpPr>
            <p:cNvPr id="1516" name="TextBox 1515">
              <a:extLst>
                <a:ext uri="{FF2B5EF4-FFF2-40B4-BE49-F238E27FC236}">
                  <a16:creationId xmlns:a16="http://schemas.microsoft.com/office/drawing/2014/main" id="{9BD6F3C2-A623-4AC9-B0C3-E41031852EA0}"/>
                </a:ext>
              </a:extLst>
            </p:cNvPr>
            <p:cNvSpPr txBox="1"/>
            <p:nvPr/>
          </p:nvSpPr>
          <p:spPr>
            <a:xfrm>
              <a:off x="7883294" y="1941353"/>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a:t>
              </a:r>
            </a:p>
          </p:txBody>
        </p:sp>
        <p:sp>
          <p:nvSpPr>
            <p:cNvPr id="1517" name="TextBox 1516">
              <a:extLst>
                <a:ext uri="{FF2B5EF4-FFF2-40B4-BE49-F238E27FC236}">
                  <a16:creationId xmlns:a16="http://schemas.microsoft.com/office/drawing/2014/main" id="{425D9642-9796-48CA-A5F6-41D9DEE617DA}"/>
                </a:ext>
              </a:extLst>
            </p:cNvPr>
            <p:cNvSpPr txBox="1"/>
            <p:nvPr/>
          </p:nvSpPr>
          <p:spPr>
            <a:xfrm>
              <a:off x="7857730" y="2148187"/>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Yes</a:t>
              </a:r>
            </a:p>
          </p:txBody>
        </p:sp>
        <p:sp>
          <p:nvSpPr>
            <p:cNvPr id="1518" name="TextBox 1517">
              <a:extLst>
                <a:ext uri="{FF2B5EF4-FFF2-40B4-BE49-F238E27FC236}">
                  <a16:creationId xmlns:a16="http://schemas.microsoft.com/office/drawing/2014/main" id="{0FE9C558-65A2-4A10-9B72-44247712FE2A}"/>
                </a:ext>
              </a:extLst>
            </p:cNvPr>
            <p:cNvSpPr txBox="1"/>
            <p:nvPr/>
          </p:nvSpPr>
          <p:spPr>
            <a:xfrm>
              <a:off x="7883294" y="2355021"/>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a:t>
              </a:r>
            </a:p>
          </p:txBody>
        </p:sp>
        <p:sp>
          <p:nvSpPr>
            <p:cNvPr id="1519" name="TextBox 1518">
              <a:extLst>
                <a:ext uri="{FF2B5EF4-FFF2-40B4-BE49-F238E27FC236}">
                  <a16:creationId xmlns:a16="http://schemas.microsoft.com/office/drawing/2014/main" id="{21666C49-408C-49FE-97AA-99B8FB4C93C9}"/>
                </a:ext>
              </a:extLst>
            </p:cNvPr>
            <p:cNvSpPr txBox="1"/>
            <p:nvPr/>
          </p:nvSpPr>
          <p:spPr>
            <a:xfrm>
              <a:off x="7857730" y="2561855"/>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Yes</a:t>
              </a:r>
            </a:p>
          </p:txBody>
        </p:sp>
        <p:sp>
          <p:nvSpPr>
            <p:cNvPr id="1520" name="TextBox 1519">
              <a:extLst>
                <a:ext uri="{FF2B5EF4-FFF2-40B4-BE49-F238E27FC236}">
                  <a16:creationId xmlns:a16="http://schemas.microsoft.com/office/drawing/2014/main" id="{47FBEA35-8EAF-4A03-8DE5-F96B63AA19F5}"/>
                </a:ext>
              </a:extLst>
            </p:cNvPr>
            <p:cNvSpPr txBox="1"/>
            <p:nvPr/>
          </p:nvSpPr>
          <p:spPr>
            <a:xfrm>
              <a:off x="7883294" y="2768689"/>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a:t>
              </a:r>
            </a:p>
          </p:txBody>
        </p:sp>
        <p:sp>
          <p:nvSpPr>
            <p:cNvPr id="1521" name="TextBox 1520">
              <a:extLst>
                <a:ext uri="{FF2B5EF4-FFF2-40B4-BE49-F238E27FC236}">
                  <a16:creationId xmlns:a16="http://schemas.microsoft.com/office/drawing/2014/main" id="{F9547C02-3500-4A37-B55B-60C60072B697}"/>
                </a:ext>
              </a:extLst>
            </p:cNvPr>
            <p:cNvSpPr txBox="1"/>
            <p:nvPr/>
          </p:nvSpPr>
          <p:spPr>
            <a:xfrm>
              <a:off x="7857730" y="2975523"/>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Yes</a:t>
              </a:r>
            </a:p>
          </p:txBody>
        </p:sp>
        <p:sp>
          <p:nvSpPr>
            <p:cNvPr id="1522" name="TextBox 1521">
              <a:extLst>
                <a:ext uri="{FF2B5EF4-FFF2-40B4-BE49-F238E27FC236}">
                  <a16:creationId xmlns:a16="http://schemas.microsoft.com/office/drawing/2014/main" id="{C6E0E918-E41C-4FAF-990A-837E5B97385E}"/>
                </a:ext>
              </a:extLst>
            </p:cNvPr>
            <p:cNvSpPr txBox="1"/>
            <p:nvPr/>
          </p:nvSpPr>
          <p:spPr>
            <a:xfrm>
              <a:off x="7883294" y="3182357"/>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a:t>
              </a:r>
            </a:p>
          </p:txBody>
        </p:sp>
        <p:sp>
          <p:nvSpPr>
            <p:cNvPr id="1523" name="TextBox 1522">
              <a:extLst>
                <a:ext uri="{FF2B5EF4-FFF2-40B4-BE49-F238E27FC236}">
                  <a16:creationId xmlns:a16="http://schemas.microsoft.com/office/drawing/2014/main" id="{60A11DA6-35A5-458C-870A-FD4EF357EAA5}"/>
                </a:ext>
              </a:extLst>
            </p:cNvPr>
            <p:cNvSpPr txBox="1"/>
            <p:nvPr/>
          </p:nvSpPr>
          <p:spPr>
            <a:xfrm>
              <a:off x="7857730" y="3389191"/>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Yes</a:t>
              </a:r>
            </a:p>
          </p:txBody>
        </p:sp>
        <p:sp>
          <p:nvSpPr>
            <p:cNvPr id="1524" name="TextBox 1523">
              <a:extLst>
                <a:ext uri="{FF2B5EF4-FFF2-40B4-BE49-F238E27FC236}">
                  <a16:creationId xmlns:a16="http://schemas.microsoft.com/office/drawing/2014/main" id="{0B5D162A-C0CC-4E8A-B32D-60AAEC4A9D80}"/>
                </a:ext>
              </a:extLst>
            </p:cNvPr>
            <p:cNvSpPr txBox="1"/>
            <p:nvPr/>
          </p:nvSpPr>
          <p:spPr>
            <a:xfrm>
              <a:off x="7883294" y="3596025"/>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a:t>
              </a:r>
            </a:p>
          </p:txBody>
        </p:sp>
        <p:sp>
          <p:nvSpPr>
            <p:cNvPr id="1525" name="TextBox 1524">
              <a:extLst>
                <a:ext uri="{FF2B5EF4-FFF2-40B4-BE49-F238E27FC236}">
                  <a16:creationId xmlns:a16="http://schemas.microsoft.com/office/drawing/2014/main" id="{DCCCA8A1-3BCA-426B-9503-D6511BCCB8F3}"/>
                </a:ext>
              </a:extLst>
            </p:cNvPr>
            <p:cNvSpPr txBox="1"/>
            <p:nvPr/>
          </p:nvSpPr>
          <p:spPr>
            <a:xfrm>
              <a:off x="7865588" y="3802859"/>
              <a:ext cx="353495"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a:t>
              </a:r>
            </a:p>
          </p:txBody>
        </p:sp>
        <p:sp>
          <p:nvSpPr>
            <p:cNvPr id="1526" name="TextBox 1525">
              <a:extLst>
                <a:ext uri="{FF2B5EF4-FFF2-40B4-BE49-F238E27FC236}">
                  <a16:creationId xmlns:a16="http://schemas.microsoft.com/office/drawing/2014/main" id="{3F96EB78-DDB3-4813-B105-D2AA9889B324}"/>
                </a:ext>
              </a:extLst>
            </p:cNvPr>
            <p:cNvSpPr txBox="1"/>
            <p:nvPr/>
          </p:nvSpPr>
          <p:spPr>
            <a:xfrm>
              <a:off x="7864982" y="4009693"/>
              <a:ext cx="35670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&gt;10</a:t>
              </a:r>
            </a:p>
          </p:txBody>
        </p:sp>
        <p:sp>
          <p:nvSpPr>
            <p:cNvPr id="1527" name="TextBox 1526">
              <a:extLst>
                <a:ext uri="{FF2B5EF4-FFF2-40B4-BE49-F238E27FC236}">
                  <a16:creationId xmlns:a16="http://schemas.microsoft.com/office/drawing/2014/main" id="{BF804206-E804-44BF-91DD-1FD29C34872F}"/>
                </a:ext>
              </a:extLst>
            </p:cNvPr>
            <p:cNvSpPr txBox="1"/>
            <p:nvPr/>
          </p:nvSpPr>
          <p:spPr>
            <a:xfrm>
              <a:off x="7857730" y="4216527"/>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Yes</a:t>
              </a:r>
            </a:p>
          </p:txBody>
        </p:sp>
        <p:sp>
          <p:nvSpPr>
            <p:cNvPr id="1528" name="TextBox 1527">
              <a:extLst>
                <a:ext uri="{FF2B5EF4-FFF2-40B4-BE49-F238E27FC236}">
                  <a16:creationId xmlns:a16="http://schemas.microsoft.com/office/drawing/2014/main" id="{C988415F-D3F5-48F5-AC9F-9446D3BCF076}"/>
                </a:ext>
              </a:extLst>
            </p:cNvPr>
            <p:cNvSpPr txBox="1"/>
            <p:nvPr/>
          </p:nvSpPr>
          <p:spPr>
            <a:xfrm>
              <a:off x="7883294" y="4423361"/>
              <a:ext cx="314318"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No</a:t>
              </a:r>
            </a:p>
          </p:txBody>
        </p:sp>
        <p:sp>
          <p:nvSpPr>
            <p:cNvPr id="1529" name="TextBox 1528">
              <a:extLst>
                <a:ext uri="{FF2B5EF4-FFF2-40B4-BE49-F238E27FC236}">
                  <a16:creationId xmlns:a16="http://schemas.microsoft.com/office/drawing/2014/main" id="{7D523FF7-CB39-4B70-80E0-1F0C451EE116}"/>
                </a:ext>
              </a:extLst>
            </p:cNvPr>
            <p:cNvSpPr txBox="1"/>
            <p:nvPr/>
          </p:nvSpPr>
          <p:spPr>
            <a:xfrm>
              <a:off x="7804700" y="4630200"/>
              <a:ext cx="466411"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BRCA</a:t>
              </a:r>
            </a:p>
          </p:txBody>
        </p:sp>
        <p:sp>
          <p:nvSpPr>
            <p:cNvPr id="1530" name="TextBox 1529">
              <a:extLst>
                <a:ext uri="{FF2B5EF4-FFF2-40B4-BE49-F238E27FC236}">
                  <a16:creationId xmlns:a16="http://schemas.microsoft.com/office/drawing/2014/main" id="{20B7F9DE-6015-49DB-B305-EF4FB8CF8C55}"/>
                </a:ext>
              </a:extLst>
            </p:cNvPr>
            <p:cNvSpPr txBox="1"/>
            <p:nvPr/>
          </p:nvSpPr>
          <p:spPr>
            <a:xfrm>
              <a:off x="7694871" y="4836970"/>
              <a:ext cx="68473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Other HRR</a:t>
              </a:r>
            </a:p>
          </p:txBody>
        </p:sp>
        <p:sp>
          <p:nvSpPr>
            <p:cNvPr id="1531" name="TextBox 1530">
              <a:extLst>
                <a:ext uri="{FF2B5EF4-FFF2-40B4-BE49-F238E27FC236}">
                  <a16:creationId xmlns:a16="http://schemas.microsoft.com/office/drawing/2014/main" id="{255FCA19-7138-4206-A98D-7E6141F835B8}"/>
                </a:ext>
              </a:extLst>
            </p:cNvPr>
            <p:cNvSpPr txBox="1"/>
            <p:nvPr/>
          </p:nvSpPr>
          <p:spPr>
            <a:xfrm>
              <a:off x="6262234" y="1738991"/>
              <a:ext cx="172707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Past taxane–based chemotherapy</a:t>
              </a:r>
            </a:p>
          </p:txBody>
        </p:sp>
        <p:sp>
          <p:nvSpPr>
            <p:cNvPr id="1538" name="TextBox 1537">
              <a:extLst>
                <a:ext uri="{FF2B5EF4-FFF2-40B4-BE49-F238E27FC236}">
                  <a16:creationId xmlns:a16="http://schemas.microsoft.com/office/drawing/2014/main" id="{7941C216-0A38-48C0-B46F-466FB68CF3B5}"/>
                </a:ext>
              </a:extLst>
            </p:cNvPr>
            <p:cNvSpPr txBox="1"/>
            <p:nvPr/>
          </p:nvSpPr>
          <p:spPr>
            <a:xfrm>
              <a:off x="6262234" y="2148187"/>
              <a:ext cx="1678793" cy="3472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Past androgen receptor-targeted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therapy</a:t>
              </a:r>
              <a:r>
                <a:rPr kumimoji="0" lang="en-GB" sz="800" b="0" i="0" u="none" strike="noStrike" kern="1200" cap="none" spc="-7" normalizeH="0" baseline="3000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a</a:t>
              </a:r>
            </a:p>
          </p:txBody>
        </p:sp>
        <p:sp>
          <p:nvSpPr>
            <p:cNvPr id="1539" name="TextBox 1538">
              <a:extLst>
                <a:ext uri="{FF2B5EF4-FFF2-40B4-BE49-F238E27FC236}">
                  <a16:creationId xmlns:a16="http://schemas.microsoft.com/office/drawing/2014/main" id="{04CDBB85-055C-45EA-8619-697EB9C00E0A}"/>
                </a:ext>
              </a:extLst>
            </p:cNvPr>
            <p:cNvSpPr txBox="1"/>
            <p:nvPr/>
          </p:nvSpPr>
          <p:spPr>
            <a:xfrm>
              <a:off x="6262234" y="2561855"/>
              <a:ext cx="858505"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Prior AAP use</a:t>
              </a:r>
              <a:r>
                <a:rPr kumimoji="0" lang="en-GB" sz="800" b="0" i="0" u="none" strike="noStrike" kern="1200" cap="none" spc="-7" normalizeH="0" baseline="3000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b</a:t>
              </a:r>
              <a:endPar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endParaRPr>
            </a:p>
          </p:txBody>
        </p:sp>
        <p:sp>
          <p:nvSpPr>
            <p:cNvPr id="1540" name="TextBox 1539">
              <a:extLst>
                <a:ext uri="{FF2B5EF4-FFF2-40B4-BE49-F238E27FC236}">
                  <a16:creationId xmlns:a16="http://schemas.microsoft.com/office/drawing/2014/main" id="{039B0C50-DC48-4DB6-A19A-951B099600FD}"/>
                </a:ext>
              </a:extLst>
            </p:cNvPr>
            <p:cNvSpPr txBox="1"/>
            <p:nvPr/>
          </p:nvSpPr>
          <p:spPr>
            <a:xfrm>
              <a:off x="6262234" y="2975523"/>
              <a:ext cx="164121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Presence of visceral metastases</a:t>
              </a:r>
            </a:p>
          </p:txBody>
        </p:sp>
        <p:sp>
          <p:nvSpPr>
            <p:cNvPr id="1541" name="TextBox 1540">
              <a:extLst>
                <a:ext uri="{FF2B5EF4-FFF2-40B4-BE49-F238E27FC236}">
                  <a16:creationId xmlns:a16="http://schemas.microsoft.com/office/drawing/2014/main" id="{2004D22B-7808-4618-9C70-1FB8598D2358}"/>
                </a:ext>
              </a:extLst>
            </p:cNvPr>
            <p:cNvSpPr txBox="1"/>
            <p:nvPr/>
          </p:nvSpPr>
          <p:spPr>
            <a:xfrm>
              <a:off x="6262234" y="3389191"/>
              <a:ext cx="1513171"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Bone only metastasis at entry</a:t>
              </a:r>
            </a:p>
          </p:txBody>
        </p:sp>
        <p:sp>
          <p:nvSpPr>
            <p:cNvPr id="1542" name="TextBox 1541">
              <a:extLst>
                <a:ext uri="{FF2B5EF4-FFF2-40B4-BE49-F238E27FC236}">
                  <a16:creationId xmlns:a16="http://schemas.microsoft.com/office/drawing/2014/main" id="{51BD6530-84D8-4CAB-B084-2B1537267810}"/>
                </a:ext>
              </a:extLst>
            </p:cNvPr>
            <p:cNvSpPr txBox="1"/>
            <p:nvPr/>
          </p:nvSpPr>
          <p:spPr>
            <a:xfrm>
              <a:off x="6262234" y="3802859"/>
              <a:ext cx="1773178"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Number of bone lesions at baseline</a:t>
              </a:r>
            </a:p>
          </p:txBody>
        </p:sp>
        <p:sp>
          <p:nvSpPr>
            <p:cNvPr id="1543" name="TextBox 1542">
              <a:extLst>
                <a:ext uri="{FF2B5EF4-FFF2-40B4-BE49-F238E27FC236}">
                  <a16:creationId xmlns:a16="http://schemas.microsoft.com/office/drawing/2014/main" id="{3EC6B211-AFB0-4059-99FD-0F030F7FBD3F}"/>
                </a:ext>
              </a:extLst>
            </p:cNvPr>
            <p:cNvSpPr txBox="1"/>
            <p:nvPr/>
          </p:nvSpPr>
          <p:spPr>
            <a:xfrm>
              <a:off x="6262234" y="4216527"/>
              <a:ext cx="1471878"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Baseline PSA above median</a:t>
              </a:r>
            </a:p>
          </p:txBody>
        </p:sp>
        <p:sp>
          <p:nvSpPr>
            <p:cNvPr id="1544" name="TextBox 1543">
              <a:extLst>
                <a:ext uri="{FF2B5EF4-FFF2-40B4-BE49-F238E27FC236}">
                  <a16:creationId xmlns:a16="http://schemas.microsoft.com/office/drawing/2014/main" id="{EA92C77B-1C80-415D-BDEC-BC60D9A2BCA3}"/>
                </a:ext>
              </a:extLst>
            </p:cNvPr>
            <p:cNvSpPr txBox="1"/>
            <p:nvPr/>
          </p:nvSpPr>
          <p:spPr>
            <a:xfrm>
              <a:off x="6262234" y="4624331"/>
              <a:ext cx="1070999"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Gene mutation type</a:t>
              </a:r>
            </a:p>
          </p:txBody>
        </p:sp>
        <p:sp>
          <p:nvSpPr>
            <p:cNvPr id="1561" name="TextBox 1560">
              <a:extLst>
                <a:ext uri="{FF2B5EF4-FFF2-40B4-BE49-F238E27FC236}">
                  <a16:creationId xmlns:a16="http://schemas.microsoft.com/office/drawing/2014/main" id="{42F7301B-12F0-4F36-9F1C-5BB84FD3F78E}"/>
                </a:ext>
              </a:extLst>
            </p:cNvPr>
            <p:cNvSpPr txBox="1"/>
            <p:nvPr/>
          </p:nvSpPr>
          <p:spPr>
            <a:xfrm>
              <a:off x="8734092" y="194135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13.8</a:t>
              </a:r>
            </a:p>
          </p:txBody>
        </p:sp>
        <p:sp>
          <p:nvSpPr>
            <p:cNvPr id="1562" name="TextBox 1561">
              <a:extLst>
                <a:ext uri="{FF2B5EF4-FFF2-40B4-BE49-F238E27FC236}">
                  <a16:creationId xmlns:a16="http://schemas.microsoft.com/office/drawing/2014/main" id="{9605C4AA-8095-44F7-BB94-88B69C2F69D1}"/>
                </a:ext>
              </a:extLst>
            </p:cNvPr>
            <p:cNvSpPr txBox="1"/>
            <p:nvPr/>
          </p:nvSpPr>
          <p:spPr>
            <a:xfrm>
              <a:off x="8762061" y="214818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4.3</a:t>
              </a:r>
            </a:p>
          </p:txBody>
        </p:sp>
        <p:sp>
          <p:nvSpPr>
            <p:cNvPr id="1563" name="TextBox 1562">
              <a:extLst>
                <a:ext uri="{FF2B5EF4-FFF2-40B4-BE49-F238E27FC236}">
                  <a16:creationId xmlns:a16="http://schemas.microsoft.com/office/drawing/2014/main" id="{355CE191-82D7-49A9-991A-5032029AA475}"/>
                </a:ext>
              </a:extLst>
            </p:cNvPr>
            <p:cNvSpPr txBox="1"/>
            <p:nvPr/>
          </p:nvSpPr>
          <p:spPr>
            <a:xfrm>
              <a:off x="8734092" y="23550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13.8</a:t>
              </a:r>
            </a:p>
          </p:txBody>
        </p:sp>
        <p:sp>
          <p:nvSpPr>
            <p:cNvPr id="1564" name="TextBox 1563">
              <a:extLst>
                <a:ext uri="{FF2B5EF4-FFF2-40B4-BE49-F238E27FC236}">
                  <a16:creationId xmlns:a16="http://schemas.microsoft.com/office/drawing/2014/main" id="{86245B24-1536-41DF-9F6B-351D0B10C281}"/>
                </a:ext>
              </a:extLst>
            </p:cNvPr>
            <p:cNvSpPr txBox="1"/>
            <p:nvPr/>
          </p:nvSpPr>
          <p:spPr>
            <a:xfrm>
              <a:off x="8734092" y="25618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14.6</a:t>
              </a:r>
            </a:p>
          </p:txBody>
        </p:sp>
        <p:sp>
          <p:nvSpPr>
            <p:cNvPr id="1565" name="TextBox 1564">
              <a:extLst>
                <a:ext uri="{FF2B5EF4-FFF2-40B4-BE49-F238E27FC236}">
                  <a16:creationId xmlns:a16="http://schemas.microsoft.com/office/drawing/2014/main" id="{6765EBEE-2A4F-4483-B29E-2D2BC332B362}"/>
                </a:ext>
              </a:extLst>
            </p:cNvPr>
            <p:cNvSpPr txBox="1"/>
            <p:nvPr/>
          </p:nvSpPr>
          <p:spPr>
            <a:xfrm>
              <a:off x="8734092" y="276868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12.7</a:t>
              </a:r>
            </a:p>
          </p:txBody>
        </p:sp>
        <p:sp>
          <p:nvSpPr>
            <p:cNvPr id="1566" name="TextBox 1565">
              <a:extLst>
                <a:ext uri="{FF2B5EF4-FFF2-40B4-BE49-F238E27FC236}">
                  <a16:creationId xmlns:a16="http://schemas.microsoft.com/office/drawing/2014/main" id="{A38F07FF-D2F9-4544-9F2D-4CE096466DAB}"/>
                </a:ext>
              </a:extLst>
            </p:cNvPr>
            <p:cNvSpPr txBox="1"/>
            <p:nvPr/>
          </p:nvSpPr>
          <p:spPr>
            <a:xfrm>
              <a:off x="8762061" y="2975523"/>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8.1</a:t>
              </a:r>
            </a:p>
          </p:txBody>
        </p:sp>
        <p:sp>
          <p:nvSpPr>
            <p:cNvPr id="1567" name="TextBox 1566">
              <a:extLst>
                <a:ext uri="{FF2B5EF4-FFF2-40B4-BE49-F238E27FC236}">
                  <a16:creationId xmlns:a16="http://schemas.microsoft.com/office/drawing/2014/main" id="{86EA718D-228B-46ED-9FDF-7E44DEABDD11}"/>
                </a:ext>
              </a:extLst>
            </p:cNvPr>
            <p:cNvSpPr txBox="1"/>
            <p:nvPr/>
          </p:nvSpPr>
          <p:spPr>
            <a:xfrm>
              <a:off x="8734092" y="31823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13.8</a:t>
              </a:r>
            </a:p>
          </p:txBody>
        </p:sp>
        <p:sp>
          <p:nvSpPr>
            <p:cNvPr id="1568" name="TextBox 1567">
              <a:extLst>
                <a:ext uri="{FF2B5EF4-FFF2-40B4-BE49-F238E27FC236}">
                  <a16:creationId xmlns:a16="http://schemas.microsoft.com/office/drawing/2014/main" id="{EE177AC9-D7A8-475E-ADA5-768A0D220D38}"/>
                </a:ext>
              </a:extLst>
            </p:cNvPr>
            <p:cNvSpPr txBox="1"/>
            <p:nvPr/>
          </p:nvSpPr>
          <p:spPr>
            <a:xfrm>
              <a:off x="8734092" y="33891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15.4</a:t>
              </a:r>
            </a:p>
          </p:txBody>
        </p:sp>
        <p:sp>
          <p:nvSpPr>
            <p:cNvPr id="1569" name="TextBox 1568">
              <a:extLst>
                <a:ext uri="{FF2B5EF4-FFF2-40B4-BE49-F238E27FC236}">
                  <a16:creationId xmlns:a16="http://schemas.microsoft.com/office/drawing/2014/main" id="{3E392494-A185-4A28-ABBD-26290CE6D2F8}"/>
                </a:ext>
              </a:extLst>
            </p:cNvPr>
            <p:cNvSpPr txBox="1"/>
            <p:nvPr/>
          </p:nvSpPr>
          <p:spPr>
            <a:xfrm>
              <a:off x="8734092" y="359602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10.9</a:t>
              </a:r>
            </a:p>
          </p:txBody>
        </p:sp>
        <p:sp>
          <p:nvSpPr>
            <p:cNvPr id="1570" name="TextBox 1569">
              <a:extLst>
                <a:ext uri="{FF2B5EF4-FFF2-40B4-BE49-F238E27FC236}">
                  <a16:creationId xmlns:a16="http://schemas.microsoft.com/office/drawing/2014/main" id="{C9AD179A-9F05-4C05-85DD-875C64B98199}"/>
                </a:ext>
              </a:extLst>
            </p:cNvPr>
            <p:cNvSpPr txBox="1"/>
            <p:nvPr/>
          </p:nvSpPr>
          <p:spPr>
            <a:xfrm>
              <a:off x="8734092" y="380285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15.4</a:t>
              </a:r>
            </a:p>
          </p:txBody>
        </p:sp>
        <p:sp>
          <p:nvSpPr>
            <p:cNvPr id="1571" name="TextBox 1570">
              <a:extLst>
                <a:ext uri="{FF2B5EF4-FFF2-40B4-BE49-F238E27FC236}">
                  <a16:creationId xmlns:a16="http://schemas.microsoft.com/office/drawing/2014/main" id="{FBB98812-4877-4CC9-96DB-24FAE038CD6C}"/>
                </a:ext>
              </a:extLst>
            </p:cNvPr>
            <p:cNvSpPr txBox="1"/>
            <p:nvPr/>
          </p:nvSpPr>
          <p:spPr>
            <a:xfrm>
              <a:off x="8762061" y="4009693"/>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8.4</a:t>
              </a:r>
            </a:p>
          </p:txBody>
        </p:sp>
        <p:sp>
          <p:nvSpPr>
            <p:cNvPr id="1572" name="TextBox 1571">
              <a:extLst>
                <a:ext uri="{FF2B5EF4-FFF2-40B4-BE49-F238E27FC236}">
                  <a16:creationId xmlns:a16="http://schemas.microsoft.com/office/drawing/2014/main" id="{01AE212B-885D-40CF-9F60-52056AA032DE}"/>
                </a:ext>
              </a:extLst>
            </p:cNvPr>
            <p:cNvSpPr txBox="1"/>
            <p:nvPr/>
          </p:nvSpPr>
          <p:spPr>
            <a:xfrm>
              <a:off x="8762061" y="421652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8.3</a:t>
              </a:r>
            </a:p>
          </p:txBody>
        </p:sp>
        <p:sp>
          <p:nvSpPr>
            <p:cNvPr id="1573" name="TextBox 1572">
              <a:extLst>
                <a:ext uri="{FF2B5EF4-FFF2-40B4-BE49-F238E27FC236}">
                  <a16:creationId xmlns:a16="http://schemas.microsoft.com/office/drawing/2014/main" id="{4EE9E709-A958-44ED-B555-CDFA706B8D9F}"/>
                </a:ext>
              </a:extLst>
            </p:cNvPr>
            <p:cNvSpPr txBox="1"/>
            <p:nvPr/>
          </p:nvSpPr>
          <p:spPr>
            <a:xfrm>
              <a:off x="8734092" y="442336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18.2</a:t>
              </a:r>
            </a:p>
          </p:txBody>
        </p:sp>
        <p:sp>
          <p:nvSpPr>
            <p:cNvPr id="1574" name="TextBox 1573">
              <a:extLst>
                <a:ext uri="{FF2B5EF4-FFF2-40B4-BE49-F238E27FC236}">
                  <a16:creationId xmlns:a16="http://schemas.microsoft.com/office/drawing/2014/main" id="{68942882-A6C8-49F1-93E8-3278A8B4EE76}"/>
                </a:ext>
              </a:extLst>
            </p:cNvPr>
            <p:cNvSpPr txBox="1"/>
            <p:nvPr/>
          </p:nvSpPr>
          <p:spPr>
            <a:xfrm>
              <a:off x="8734092" y="463020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10.9</a:t>
              </a:r>
            </a:p>
          </p:txBody>
        </p:sp>
        <p:sp>
          <p:nvSpPr>
            <p:cNvPr id="1575" name="TextBox 1574">
              <a:extLst>
                <a:ext uri="{FF2B5EF4-FFF2-40B4-BE49-F238E27FC236}">
                  <a16:creationId xmlns:a16="http://schemas.microsoft.com/office/drawing/2014/main" id="{8D78766A-1DAF-46C4-B79C-2DE1D777336B}"/>
                </a:ext>
              </a:extLst>
            </p:cNvPr>
            <p:cNvSpPr txBox="1"/>
            <p:nvPr/>
          </p:nvSpPr>
          <p:spPr>
            <a:xfrm>
              <a:off x="8734092" y="483697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16.4</a:t>
              </a:r>
            </a:p>
          </p:txBody>
        </p:sp>
        <p:sp>
          <p:nvSpPr>
            <p:cNvPr id="1576" name="TextBox 1575">
              <a:extLst>
                <a:ext uri="{FF2B5EF4-FFF2-40B4-BE49-F238E27FC236}">
                  <a16:creationId xmlns:a16="http://schemas.microsoft.com/office/drawing/2014/main" id="{C56037E5-5403-4E3D-B24B-2CD4660A0523}"/>
                </a:ext>
              </a:extLst>
            </p:cNvPr>
            <p:cNvSpPr txBox="1"/>
            <p:nvPr/>
          </p:nvSpPr>
          <p:spPr>
            <a:xfrm>
              <a:off x="7779246" y="1556472"/>
              <a:ext cx="63350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Subgroup</a:t>
              </a:r>
            </a:p>
          </p:txBody>
        </p:sp>
        <p:sp>
          <p:nvSpPr>
            <p:cNvPr id="1577" name="TextBox 1576">
              <a:extLst>
                <a:ext uri="{FF2B5EF4-FFF2-40B4-BE49-F238E27FC236}">
                  <a16:creationId xmlns:a16="http://schemas.microsoft.com/office/drawing/2014/main" id="{81D20B84-E919-4477-B2A8-441249E43501}"/>
                </a:ext>
              </a:extLst>
            </p:cNvPr>
            <p:cNvSpPr txBox="1"/>
            <p:nvPr/>
          </p:nvSpPr>
          <p:spPr>
            <a:xfrm>
              <a:off x="6262234" y="1556472"/>
              <a:ext cx="562975"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Variable</a:t>
              </a:r>
            </a:p>
          </p:txBody>
        </p:sp>
        <p:sp>
          <p:nvSpPr>
            <p:cNvPr id="1578" name="TextBox 1577">
              <a:extLst>
                <a:ext uri="{FF2B5EF4-FFF2-40B4-BE49-F238E27FC236}">
                  <a16:creationId xmlns:a16="http://schemas.microsoft.com/office/drawing/2014/main" id="{D960C9CC-722B-42FA-AE85-A55E6AE4000F}"/>
                </a:ext>
              </a:extLst>
            </p:cNvPr>
            <p:cNvSpPr txBox="1"/>
            <p:nvPr/>
          </p:nvSpPr>
          <p:spPr>
            <a:xfrm>
              <a:off x="8734848"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control</a:t>
              </a:r>
            </a:p>
          </p:txBody>
        </p:sp>
        <p:sp>
          <p:nvSpPr>
            <p:cNvPr id="1595" name="TextBox 1594">
              <a:extLst>
                <a:ext uri="{FF2B5EF4-FFF2-40B4-BE49-F238E27FC236}">
                  <a16:creationId xmlns:a16="http://schemas.microsoft.com/office/drawing/2014/main" id="{EBA9BD4F-634D-4D5E-94A5-91CE0B4684F0}"/>
                </a:ext>
              </a:extLst>
            </p:cNvPr>
            <p:cNvSpPr txBox="1"/>
            <p:nvPr/>
          </p:nvSpPr>
          <p:spPr>
            <a:xfrm>
              <a:off x="8380384" y="194135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16.6</a:t>
              </a:r>
            </a:p>
          </p:txBody>
        </p:sp>
        <p:sp>
          <p:nvSpPr>
            <p:cNvPr id="1596" name="TextBox 1595">
              <a:extLst>
                <a:ext uri="{FF2B5EF4-FFF2-40B4-BE49-F238E27FC236}">
                  <a16:creationId xmlns:a16="http://schemas.microsoft.com/office/drawing/2014/main" id="{A5A9A9B9-3EED-4258-872C-27FDB2DF40F6}"/>
                </a:ext>
              </a:extLst>
            </p:cNvPr>
            <p:cNvSpPr txBox="1"/>
            <p:nvPr/>
          </p:nvSpPr>
          <p:spPr>
            <a:xfrm>
              <a:off x="8406053" y="2148187"/>
              <a:ext cx="32733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NE</a:t>
              </a:r>
            </a:p>
          </p:txBody>
        </p:sp>
        <p:sp>
          <p:nvSpPr>
            <p:cNvPr id="1597" name="TextBox 1596">
              <a:extLst>
                <a:ext uri="{FF2B5EF4-FFF2-40B4-BE49-F238E27FC236}">
                  <a16:creationId xmlns:a16="http://schemas.microsoft.com/office/drawing/2014/main" id="{65E5ECE9-153A-4FF2-B62D-41737E2073AC}"/>
                </a:ext>
              </a:extLst>
            </p:cNvPr>
            <p:cNvSpPr txBox="1"/>
            <p:nvPr/>
          </p:nvSpPr>
          <p:spPr>
            <a:xfrm>
              <a:off x="8380384" y="235502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16.5</a:t>
              </a:r>
            </a:p>
          </p:txBody>
        </p:sp>
        <p:sp>
          <p:nvSpPr>
            <p:cNvPr id="1598" name="TextBox 1597">
              <a:extLst>
                <a:ext uri="{FF2B5EF4-FFF2-40B4-BE49-F238E27FC236}">
                  <a16:creationId xmlns:a16="http://schemas.microsoft.com/office/drawing/2014/main" id="{FD224BEC-C2AF-4681-8782-53C5097A819F}"/>
                </a:ext>
              </a:extLst>
            </p:cNvPr>
            <p:cNvSpPr txBox="1"/>
            <p:nvPr/>
          </p:nvSpPr>
          <p:spPr>
            <a:xfrm>
              <a:off x="8380384" y="256185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13.9</a:t>
              </a:r>
            </a:p>
          </p:txBody>
        </p:sp>
        <p:sp>
          <p:nvSpPr>
            <p:cNvPr id="1599" name="TextBox 1598">
              <a:extLst>
                <a:ext uri="{FF2B5EF4-FFF2-40B4-BE49-F238E27FC236}">
                  <a16:creationId xmlns:a16="http://schemas.microsoft.com/office/drawing/2014/main" id="{80A9EC3F-6B14-4E56-84AC-3101278FED5B}"/>
                </a:ext>
              </a:extLst>
            </p:cNvPr>
            <p:cNvSpPr txBox="1"/>
            <p:nvPr/>
          </p:nvSpPr>
          <p:spPr>
            <a:xfrm>
              <a:off x="8380384" y="276868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16.7</a:t>
              </a:r>
            </a:p>
          </p:txBody>
        </p:sp>
        <p:sp>
          <p:nvSpPr>
            <p:cNvPr id="1600" name="TextBox 1599">
              <a:extLst>
                <a:ext uri="{FF2B5EF4-FFF2-40B4-BE49-F238E27FC236}">
                  <a16:creationId xmlns:a16="http://schemas.microsoft.com/office/drawing/2014/main" id="{87507F2A-ADF6-4A00-9A64-8CF899B7D71C}"/>
                </a:ext>
              </a:extLst>
            </p:cNvPr>
            <p:cNvSpPr txBox="1"/>
            <p:nvPr/>
          </p:nvSpPr>
          <p:spPr>
            <a:xfrm>
              <a:off x="8380384" y="297552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11.0</a:t>
              </a:r>
            </a:p>
          </p:txBody>
        </p:sp>
        <p:sp>
          <p:nvSpPr>
            <p:cNvPr id="1601" name="TextBox 1600">
              <a:extLst>
                <a:ext uri="{FF2B5EF4-FFF2-40B4-BE49-F238E27FC236}">
                  <a16:creationId xmlns:a16="http://schemas.microsoft.com/office/drawing/2014/main" id="{A732574D-7C93-40A9-85BD-288CC74EA515}"/>
                </a:ext>
              </a:extLst>
            </p:cNvPr>
            <p:cNvSpPr txBox="1"/>
            <p:nvPr/>
          </p:nvSpPr>
          <p:spPr>
            <a:xfrm>
              <a:off x="8380384" y="318235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19.4</a:t>
              </a:r>
            </a:p>
          </p:txBody>
        </p:sp>
        <p:sp>
          <p:nvSpPr>
            <p:cNvPr id="1602" name="TextBox 1601">
              <a:extLst>
                <a:ext uri="{FF2B5EF4-FFF2-40B4-BE49-F238E27FC236}">
                  <a16:creationId xmlns:a16="http://schemas.microsoft.com/office/drawing/2014/main" id="{86C21297-A6F4-49C2-BCC9-DE142A8D7672}"/>
                </a:ext>
              </a:extLst>
            </p:cNvPr>
            <p:cNvSpPr txBox="1"/>
            <p:nvPr/>
          </p:nvSpPr>
          <p:spPr>
            <a:xfrm>
              <a:off x="8380384" y="338919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19.4</a:t>
              </a:r>
            </a:p>
          </p:txBody>
        </p:sp>
        <p:sp>
          <p:nvSpPr>
            <p:cNvPr id="1603" name="TextBox 1602">
              <a:extLst>
                <a:ext uri="{FF2B5EF4-FFF2-40B4-BE49-F238E27FC236}">
                  <a16:creationId xmlns:a16="http://schemas.microsoft.com/office/drawing/2014/main" id="{123F4EFF-7A53-41A6-8FD9-F66C88D67153}"/>
                </a:ext>
              </a:extLst>
            </p:cNvPr>
            <p:cNvSpPr txBox="1"/>
            <p:nvPr/>
          </p:nvSpPr>
          <p:spPr>
            <a:xfrm>
              <a:off x="8380384" y="3596025"/>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14.8</a:t>
              </a:r>
            </a:p>
          </p:txBody>
        </p:sp>
        <p:sp>
          <p:nvSpPr>
            <p:cNvPr id="1604" name="TextBox 1603">
              <a:extLst>
                <a:ext uri="{FF2B5EF4-FFF2-40B4-BE49-F238E27FC236}">
                  <a16:creationId xmlns:a16="http://schemas.microsoft.com/office/drawing/2014/main" id="{02EA9F30-BB33-4422-BB96-FED2A25203F4}"/>
                </a:ext>
              </a:extLst>
            </p:cNvPr>
            <p:cNvSpPr txBox="1"/>
            <p:nvPr/>
          </p:nvSpPr>
          <p:spPr>
            <a:xfrm>
              <a:off x="8380384" y="380285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19.4</a:t>
              </a:r>
            </a:p>
          </p:txBody>
        </p:sp>
        <p:sp>
          <p:nvSpPr>
            <p:cNvPr id="1605" name="TextBox 1604">
              <a:extLst>
                <a:ext uri="{FF2B5EF4-FFF2-40B4-BE49-F238E27FC236}">
                  <a16:creationId xmlns:a16="http://schemas.microsoft.com/office/drawing/2014/main" id="{0C45C26C-79F9-465D-88A4-F9BD0AEC9169}"/>
                </a:ext>
              </a:extLst>
            </p:cNvPr>
            <p:cNvSpPr txBox="1"/>
            <p:nvPr/>
          </p:nvSpPr>
          <p:spPr>
            <a:xfrm>
              <a:off x="8380384" y="4009693"/>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13.8</a:t>
              </a:r>
            </a:p>
          </p:txBody>
        </p:sp>
        <p:sp>
          <p:nvSpPr>
            <p:cNvPr id="1606" name="TextBox 1605">
              <a:extLst>
                <a:ext uri="{FF2B5EF4-FFF2-40B4-BE49-F238E27FC236}">
                  <a16:creationId xmlns:a16="http://schemas.microsoft.com/office/drawing/2014/main" id="{BDDE8DD0-A4EF-4989-B41A-97640CCA98BD}"/>
                </a:ext>
              </a:extLst>
            </p:cNvPr>
            <p:cNvSpPr txBox="1"/>
            <p:nvPr/>
          </p:nvSpPr>
          <p:spPr>
            <a:xfrm>
              <a:off x="8380384" y="4216527"/>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15.7</a:t>
              </a:r>
            </a:p>
          </p:txBody>
        </p:sp>
        <p:sp>
          <p:nvSpPr>
            <p:cNvPr id="1607" name="TextBox 1606">
              <a:extLst>
                <a:ext uri="{FF2B5EF4-FFF2-40B4-BE49-F238E27FC236}">
                  <a16:creationId xmlns:a16="http://schemas.microsoft.com/office/drawing/2014/main" id="{0E550207-20DD-4447-8A80-4360C1B490C7}"/>
                </a:ext>
              </a:extLst>
            </p:cNvPr>
            <p:cNvSpPr txBox="1"/>
            <p:nvPr/>
          </p:nvSpPr>
          <p:spPr>
            <a:xfrm>
              <a:off x="8380384" y="4423361"/>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16.7</a:t>
              </a:r>
            </a:p>
          </p:txBody>
        </p:sp>
        <p:sp>
          <p:nvSpPr>
            <p:cNvPr id="1608" name="TextBox 1607">
              <a:extLst>
                <a:ext uri="{FF2B5EF4-FFF2-40B4-BE49-F238E27FC236}">
                  <a16:creationId xmlns:a16="http://schemas.microsoft.com/office/drawing/2014/main" id="{B8F4B20D-B2D1-48FA-9417-966AA2A717BE}"/>
                </a:ext>
              </a:extLst>
            </p:cNvPr>
            <p:cNvSpPr txBox="1"/>
            <p:nvPr/>
          </p:nvSpPr>
          <p:spPr>
            <a:xfrm>
              <a:off x="8380384" y="463020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16.6</a:t>
              </a:r>
            </a:p>
          </p:txBody>
        </p:sp>
        <p:sp>
          <p:nvSpPr>
            <p:cNvPr id="1609" name="TextBox 1608">
              <a:extLst>
                <a:ext uri="{FF2B5EF4-FFF2-40B4-BE49-F238E27FC236}">
                  <a16:creationId xmlns:a16="http://schemas.microsoft.com/office/drawing/2014/main" id="{EE0CC6E8-CE69-4B33-BED5-98C817EF01E8}"/>
                </a:ext>
              </a:extLst>
            </p:cNvPr>
            <p:cNvSpPr txBox="1"/>
            <p:nvPr/>
          </p:nvSpPr>
          <p:spPr>
            <a:xfrm>
              <a:off x="8380384" y="4836970"/>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14.8</a:t>
              </a:r>
            </a:p>
          </p:txBody>
        </p:sp>
        <p:sp>
          <p:nvSpPr>
            <p:cNvPr id="1610" name="TextBox 1609">
              <a:extLst>
                <a:ext uri="{FF2B5EF4-FFF2-40B4-BE49-F238E27FC236}">
                  <a16:creationId xmlns:a16="http://schemas.microsoft.com/office/drawing/2014/main" id="{86A83ADC-C951-477F-94D6-851E1058B937}"/>
                </a:ext>
              </a:extLst>
            </p:cNvPr>
            <p:cNvSpPr txBox="1"/>
            <p:nvPr/>
          </p:nvSpPr>
          <p:spPr>
            <a:xfrm>
              <a:off x="8295044"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niraparib</a:t>
              </a:r>
            </a:p>
          </p:txBody>
        </p:sp>
        <p:sp>
          <p:nvSpPr>
            <p:cNvPr id="1611" name="TextBox 1610">
              <a:extLst>
                <a:ext uri="{FF2B5EF4-FFF2-40B4-BE49-F238E27FC236}">
                  <a16:creationId xmlns:a16="http://schemas.microsoft.com/office/drawing/2014/main" id="{219975C8-1E5C-4572-99FE-FD736F056177}"/>
                </a:ext>
              </a:extLst>
            </p:cNvPr>
            <p:cNvSpPr txBox="1"/>
            <p:nvPr/>
          </p:nvSpPr>
          <p:spPr>
            <a:xfrm>
              <a:off x="8310203" y="1403538"/>
              <a:ext cx="957313"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Median (months)</a:t>
              </a:r>
            </a:p>
          </p:txBody>
        </p:sp>
        <p:sp>
          <p:nvSpPr>
            <p:cNvPr id="1612" name="Freeform: Shape 1611">
              <a:extLst>
                <a:ext uri="{FF2B5EF4-FFF2-40B4-BE49-F238E27FC236}">
                  <a16:creationId xmlns:a16="http://schemas.microsoft.com/office/drawing/2014/main" id="{45230871-7E7D-42B9-AB70-A8F61FFEE31A}"/>
                </a:ext>
              </a:extLst>
            </p:cNvPr>
            <p:cNvSpPr/>
            <p:nvPr/>
          </p:nvSpPr>
          <p:spPr>
            <a:xfrm>
              <a:off x="8377805"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13" name="TextBox 1612">
              <a:extLst>
                <a:ext uri="{FF2B5EF4-FFF2-40B4-BE49-F238E27FC236}">
                  <a16:creationId xmlns:a16="http://schemas.microsoft.com/office/drawing/2014/main" id="{6515421F-9C2A-4D77-960C-AB2A95107932}"/>
                </a:ext>
              </a:extLst>
            </p:cNvPr>
            <p:cNvSpPr txBox="1"/>
            <p:nvPr/>
          </p:nvSpPr>
          <p:spPr>
            <a:xfrm>
              <a:off x="11392764" y="1556472"/>
              <a:ext cx="494046"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control</a:t>
              </a:r>
            </a:p>
          </p:txBody>
        </p:sp>
        <p:sp>
          <p:nvSpPr>
            <p:cNvPr id="1614" name="TextBox 1613">
              <a:extLst>
                <a:ext uri="{FF2B5EF4-FFF2-40B4-BE49-F238E27FC236}">
                  <a16:creationId xmlns:a16="http://schemas.microsoft.com/office/drawing/2014/main" id="{D7528535-D8CA-4F57-A164-CE915B21A299}"/>
                </a:ext>
              </a:extLst>
            </p:cNvPr>
            <p:cNvSpPr txBox="1"/>
            <p:nvPr/>
          </p:nvSpPr>
          <p:spPr>
            <a:xfrm>
              <a:off x="10965726" y="1556472"/>
              <a:ext cx="585417"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niraparib</a:t>
              </a:r>
            </a:p>
          </p:txBody>
        </p:sp>
        <p:sp>
          <p:nvSpPr>
            <p:cNvPr id="1615" name="TextBox 1614">
              <a:extLst>
                <a:ext uri="{FF2B5EF4-FFF2-40B4-BE49-F238E27FC236}">
                  <a16:creationId xmlns:a16="http://schemas.microsoft.com/office/drawing/2014/main" id="{B42DFFEB-044F-4FEC-916A-852E58BC450C}"/>
                </a:ext>
              </a:extLst>
            </p:cNvPr>
            <p:cNvSpPr txBox="1"/>
            <p:nvPr/>
          </p:nvSpPr>
          <p:spPr>
            <a:xfrm>
              <a:off x="11162541" y="1403538"/>
              <a:ext cx="603050" cy="2209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BdCn"/>
                  <a:rtl val="0"/>
                </a:rPr>
                <a:t>Events/N</a:t>
              </a:r>
            </a:p>
          </p:txBody>
        </p:sp>
        <p:sp>
          <p:nvSpPr>
            <p:cNvPr id="1616" name="Freeform: Shape 1615">
              <a:extLst>
                <a:ext uri="{FF2B5EF4-FFF2-40B4-BE49-F238E27FC236}">
                  <a16:creationId xmlns:a16="http://schemas.microsoft.com/office/drawing/2014/main" id="{3EEA1B78-9B04-48FA-86C6-374F737B105E}"/>
                </a:ext>
              </a:extLst>
            </p:cNvPr>
            <p:cNvSpPr/>
            <p:nvPr/>
          </p:nvSpPr>
          <p:spPr>
            <a:xfrm>
              <a:off x="11059519" y="1576278"/>
              <a:ext cx="701989" cy="11074"/>
            </a:xfrm>
            <a:custGeom>
              <a:avLst/>
              <a:gdLst>
                <a:gd name="connsiteX0" fmla="*/ 0 w 701989"/>
                <a:gd name="connsiteY0" fmla="*/ 0 h 11074"/>
                <a:gd name="connsiteX1" fmla="*/ 701990 w 701989"/>
                <a:gd name="connsiteY1" fmla="*/ 0 h 11074"/>
              </a:gdLst>
              <a:ahLst/>
              <a:cxnLst>
                <a:cxn ang="0">
                  <a:pos x="connsiteX0" y="connsiteY0"/>
                </a:cxn>
                <a:cxn ang="0">
                  <a:pos x="connsiteX1" y="connsiteY1"/>
                </a:cxn>
              </a:cxnLst>
              <a:rect l="l" t="t" r="r" b="b"/>
              <a:pathLst>
                <a:path w="701989" h="11074">
                  <a:moveTo>
                    <a:pt x="0" y="0"/>
                  </a:moveTo>
                  <a:lnTo>
                    <a:pt x="701990" y="0"/>
                  </a:lnTo>
                </a:path>
              </a:pathLst>
            </a:custGeom>
            <a:ln w="11067" cap="flat">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4" name="TextBox 1633">
              <a:extLst>
                <a:ext uri="{FF2B5EF4-FFF2-40B4-BE49-F238E27FC236}">
                  <a16:creationId xmlns:a16="http://schemas.microsoft.com/office/drawing/2014/main" id="{6EDD3C84-6608-4E0F-B8C9-8284ECA72A0F}"/>
                </a:ext>
              </a:extLst>
            </p:cNvPr>
            <p:cNvSpPr txBox="1"/>
            <p:nvPr/>
          </p:nvSpPr>
          <p:spPr>
            <a:xfrm>
              <a:off x="10100676" y="1941353"/>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0.71 (0.53–0.96)</a:t>
              </a:r>
            </a:p>
          </p:txBody>
        </p:sp>
        <p:sp>
          <p:nvSpPr>
            <p:cNvPr id="1635" name="TextBox 1634">
              <a:extLst>
                <a:ext uri="{FF2B5EF4-FFF2-40B4-BE49-F238E27FC236}">
                  <a16:creationId xmlns:a16="http://schemas.microsoft.com/office/drawing/2014/main" id="{A223C8E6-56B0-4E5D-9910-C1D1E3A5A703}"/>
                </a:ext>
              </a:extLst>
            </p:cNvPr>
            <p:cNvSpPr txBox="1"/>
            <p:nvPr/>
          </p:nvSpPr>
          <p:spPr>
            <a:xfrm>
              <a:off x="10100676" y="2148187"/>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0.19 (0.03–1.23)</a:t>
              </a:r>
            </a:p>
          </p:txBody>
        </p:sp>
        <p:sp>
          <p:nvSpPr>
            <p:cNvPr id="1636" name="TextBox 1635">
              <a:extLst>
                <a:ext uri="{FF2B5EF4-FFF2-40B4-BE49-F238E27FC236}">
                  <a16:creationId xmlns:a16="http://schemas.microsoft.com/office/drawing/2014/main" id="{019C3FF5-75EC-4B63-BCDA-06FCB5089725}"/>
                </a:ext>
              </a:extLst>
            </p:cNvPr>
            <p:cNvSpPr txBox="1"/>
            <p:nvPr/>
          </p:nvSpPr>
          <p:spPr>
            <a:xfrm>
              <a:off x="10113696" y="2355021"/>
              <a:ext cx="920445"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0.76 (0.58-1.00)</a:t>
              </a:r>
            </a:p>
          </p:txBody>
        </p:sp>
        <p:sp>
          <p:nvSpPr>
            <p:cNvPr id="1637" name="TextBox 1636">
              <a:extLst>
                <a:ext uri="{FF2B5EF4-FFF2-40B4-BE49-F238E27FC236}">
                  <a16:creationId xmlns:a16="http://schemas.microsoft.com/office/drawing/2014/main" id="{E4604880-3075-46EF-A01F-58F6E3D73A2B}"/>
                </a:ext>
              </a:extLst>
            </p:cNvPr>
            <p:cNvSpPr txBox="1"/>
            <p:nvPr/>
          </p:nvSpPr>
          <p:spPr>
            <a:xfrm>
              <a:off x="10100676" y="2561855"/>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0.95 (0.54–1.67)</a:t>
              </a:r>
            </a:p>
          </p:txBody>
        </p:sp>
        <p:sp>
          <p:nvSpPr>
            <p:cNvPr id="1638" name="TextBox 1637">
              <a:extLst>
                <a:ext uri="{FF2B5EF4-FFF2-40B4-BE49-F238E27FC236}">
                  <a16:creationId xmlns:a16="http://schemas.microsoft.com/office/drawing/2014/main" id="{33E9D06C-5171-47A8-BD32-DE88D10E7631}"/>
                </a:ext>
              </a:extLst>
            </p:cNvPr>
            <p:cNvSpPr txBox="1"/>
            <p:nvPr/>
          </p:nvSpPr>
          <p:spPr>
            <a:xfrm>
              <a:off x="10100676" y="2768689"/>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0.71 (0.52–0.96)</a:t>
              </a:r>
            </a:p>
          </p:txBody>
        </p:sp>
        <p:sp>
          <p:nvSpPr>
            <p:cNvPr id="1639" name="TextBox 1638">
              <a:extLst>
                <a:ext uri="{FF2B5EF4-FFF2-40B4-BE49-F238E27FC236}">
                  <a16:creationId xmlns:a16="http://schemas.microsoft.com/office/drawing/2014/main" id="{111EAF0E-4A7C-4256-A42F-2AE573BBA148}"/>
                </a:ext>
              </a:extLst>
            </p:cNvPr>
            <p:cNvSpPr txBox="1"/>
            <p:nvPr/>
          </p:nvSpPr>
          <p:spPr>
            <a:xfrm>
              <a:off x="10100676" y="2975523"/>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1.03 (0.60–1.77)</a:t>
              </a:r>
            </a:p>
          </p:txBody>
        </p:sp>
        <p:sp>
          <p:nvSpPr>
            <p:cNvPr id="1640" name="TextBox 1639">
              <a:extLst>
                <a:ext uri="{FF2B5EF4-FFF2-40B4-BE49-F238E27FC236}">
                  <a16:creationId xmlns:a16="http://schemas.microsoft.com/office/drawing/2014/main" id="{0E99ECAE-B8AB-48F2-9D62-97245E739BBF}"/>
                </a:ext>
              </a:extLst>
            </p:cNvPr>
            <p:cNvSpPr txBox="1"/>
            <p:nvPr/>
          </p:nvSpPr>
          <p:spPr>
            <a:xfrm>
              <a:off x="10100676" y="3182357"/>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0.64 (0.47–0.87)</a:t>
              </a:r>
            </a:p>
          </p:txBody>
        </p:sp>
        <p:sp>
          <p:nvSpPr>
            <p:cNvPr id="1641" name="TextBox 1640">
              <a:extLst>
                <a:ext uri="{FF2B5EF4-FFF2-40B4-BE49-F238E27FC236}">
                  <a16:creationId xmlns:a16="http://schemas.microsoft.com/office/drawing/2014/main" id="{2536C603-FC1A-43BA-949E-3F2BB2ECBD5A}"/>
                </a:ext>
              </a:extLst>
            </p:cNvPr>
            <p:cNvSpPr txBox="1"/>
            <p:nvPr/>
          </p:nvSpPr>
          <p:spPr>
            <a:xfrm>
              <a:off x="10100676" y="3389191"/>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0.72 (0.45–1.14)</a:t>
              </a:r>
            </a:p>
          </p:txBody>
        </p:sp>
        <p:sp>
          <p:nvSpPr>
            <p:cNvPr id="1642" name="TextBox 1641">
              <a:extLst>
                <a:ext uri="{FF2B5EF4-FFF2-40B4-BE49-F238E27FC236}">
                  <a16:creationId xmlns:a16="http://schemas.microsoft.com/office/drawing/2014/main" id="{4B8605C4-F034-4E5D-89A7-A57F4A5CF503}"/>
                </a:ext>
              </a:extLst>
            </p:cNvPr>
            <p:cNvSpPr txBox="1"/>
            <p:nvPr/>
          </p:nvSpPr>
          <p:spPr>
            <a:xfrm>
              <a:off x="10100676" y="3596025"/>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0.73 (0.53–1.02)</a:t>
              </a:r>
            </a:p>
          </p:txBody>
        </p:sp>
        <p:sp>
          <p:nvSpPr>
            <p:cNvPr id="1643" name="TextBox 1642">
              <a:extLst>
                <a:ext uri="{FF2B5EF4-FFF2-40B4-BE49-F238E27FC236}">
                  <a16:creationId xmlns:a16="http://schemas.microsoft.com/office/drawing/2014/main" id="{AE96DAAE-1216-41AB-895D-102AD3B2A8E0}"/>
                </a:ext>
              </a:extLst>
            </p:cNvPr>
            <p:cNvSpPr txBox="1"/>
            <p:nvPr/>
          </p:nvSpPr>
          <p:spPr>
            <a:xfrm>
              <a:off x="10100676" y="3802859"/>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0.76 (0.53–1.10)</a:t>
              </a:r>
            </a:p>
          </p:txBody>
        </p:sp>
        <p:sp>
          <p:nvSpPr>
            <p:cNvPr id="1644" name="TextBox 1643">
              <a:extLst>
                <a:ext uri="{FF2B5EF4-FFF2-40B4-BE49-F238E27FC236}">
                  <a16:creationId xmlns:a16="http://schemas.microsoft.com/office/drawing/2014/main" id="{40A06A56-D2B8-43BB-A6D1-3CE4D3DC5B36}"/>
                </a:ext>
              </a:extLst>
            </p:cNvPr>
            <p:cNvSpPr txBox="1"/>
            <p:nvPr/>
          </p:nvSpPr>
          <p:spPr>
            <a:xfrm>
              <a:off x="10100676" y="4009693"/>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0.69 (0.47–1.04)</a:t>
              </a:r>
            </a:p>
          </p:txBody>
        </p:sp>
        <p:sp>
          <p:nvSpPr>
            <p:cNvPr id="1645" name="TextBox 1644">
              <a:extLst>
                <a:ext uri="{FF2B5EF4-FFF2-40B4-BE49-F238E27FC236}">
                  <a16:creationId xmlns:a16="http://schemas.microsoft.com/office/drawing/2014/main" id="{4F4F4CE2-20B8-45D4-9FEB-86F5451C1A63}"/>
                </a:ext>
              </a:extLst>
            </p:cNvPr>
            <p:cNvSpPr txBox="1"/>
            <p:nvPr/>
          </p:nvSpPr>
          <p:spPr>
            <a:xfrm>
              <a:off x="10100676" y="4216527"/>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0.58 (0.40–0.82)</a:t>
              </a:r>
            </a:p>
          </p:txBody>
        </p:sp>
        <p:sp>
          <p:nvSpPr>
            <p:cNvPr id="1646" name="TextBox 1645">
              <a:extLst>
                <a:ext uri="{FF2B5EF4-FFF2-40B4-BE49-F238E27FC236}">
                  <a16:creationId xmlns:a16="http://schemas.microsoft.com/office/drawing/2014/main" id="{B20A4191-3AFC-4930-AB4E-A22EEAF481F5}"/>
                </a:ext>
              </a:extLst>
            </p:cNvPr>
            <p:cNvSpPr txBox="1"/>
            <p:nvPr/>
          </p:nvSpPr>
          <p:spPr>
            <a:xfrm>
              <a:off x="10100676" y="4423361"/>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0.93 (0.62–1.40)</a:t>
              </a:r>
            </a:p>
          </p:txBody>
        </p:sp>
        <p:sp>
          <p:nvSpPr>
            <p:cNvPr id="1647" name="TextBox 1646">
              <a:extLst>
                <a:ext uri="{FF2B5EF4-FFF2-40B4-BE49-F238E27FC236}">
                  <a16:creationId xmlns:a16="http://schemas.microsoft.com/office/drawing/2014/main" id="{B1C92C5D-B101-425B-B0D2-CA7F2DB8EB60}"/>
                </a:ext>
              </a:extLst>
            </p:cNvPr>
            <p:cNvSpPr txBox="1"/>
            <p:nvPr/>
          </p:nvSpPr>
          <p:spPr>
            <a:xfrm>
              <a:off x="10100676" y="4630200"/>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0.55 (0.38–0.81)</a:t>
              </a:r>
            </a:p>
          </p:txBody>
        </p:sp>
        <p:sp>
          <p:nvSpPr>
            <p:cNvPr id="1648" name="TextBox 1647">
              <a:extLst>
                <a:ext uri="{FF2B5EF4-FFF2-40B4-BE49-F238E27FC236}">
                  <a16:creationId xmlns:a16="http://schemas.microsoft.com/office/drawing/2014/main" id="{32AA83BC-05B4-4A94-9678-7CD9DF4F8EC0}"/>
                </a:ext>
              </a:extLst>
            </p:cNvPr>
            <p:cNvSpPr txBox="1"/>
            <p:nvPr/>
          </p:nvSpPr>
          <p:spPr>
            <a:xfrm>
              <a:off x="10100676" y="4836970"/>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0.99 (0.68–1.45)</a:t>
              </a:r>
            </a:p>
          </p:txBody>
        </p:sp>
        <p:sp>
          <p:nvSpPr>
            <p:cNvPr id="1665" name="TextBox 1664">
              <a:extLst>
                <a:ext uri="{FF2B5EF4-FFF2-40B4-BE49-F238E27FC236}">
                  <a16:creationId xmlns:a16="http://schemas.microsoft.com/office/drawing/2014/main" id="{4A694F90-E111-4E6C-A000-FDA2864B7278}"/>
                </a:ext>
              </a:extLst>
            </p:cNvPr>
            <p:cNvSpPr txBox="1"/>
            <p:nvPr/>
          </p:nvSpPr>
          <p:spPr>
            <a:xfrm>
              <a:off x="11347910" y="1941353"/>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96/170</a:t>
              </a:r>
            </a:p>
          </p:txBody>
        </p:sp>
        <p:sp>
          <p:nvSpPr>
            <p:cNvPr id="1666" name="TextBox 1665">
              <a:extLst>
                <a:ext uri="{FF2B5EF4-FFF2-40B4-BE49-F238E27FC236}">
                  <a16:creationId xmlns:a16="http://schemas.microsoft.com/office/drawing/2014/main" id="{4CE4D67F-E931-46B1-BCBF-E4C9D626A71F}"/>
                </a:ext>
              </a:extLst>
            </p:cNvPr>
            <p:cNvSpPr txBox="1"/>
            <p:nvPr/>
          </p:nvSpPr>
          <p:spPr>
            <a:xfrm>
              <a:off x="11431815" y="214818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3/4</a:t>
              </a:r>
            </a:p>
          </p:txBody>
        </p:sp>
        <p:sp>
          <p:nvSpPr>
            <p:cNvPr id="1667" name="TextBox 1666">
              <a:extLst>
                <a:ext uri="{FF2B5EF4-FFF2-40B4-BE49-F238E27FC236}">
                  <a16:creationId xmlns:a16="http://schemas.microsoft.com/office/drawing/2014/main" id="{FB354794-ECEE-4472-8672-BCC56B14D367}"/>
                </a:ext>
              </a:extLst>
            </p:cNvPr>
            <p:cNvSpPr txBox="1"/>
            <p:nvPr/>
          </p:nvSpPr>
          <p:spPr>
            <a:xfrm>
              <a:off x="11332995" y="2355021"/>
              <a:ext cx="559770"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114/207</a:t>
              </a:r>
            </a:p>
          </p:txBody>
        </p:sp>
        <p:sp>
          <p:nvSpPr>
            <p:cNvPr id="1668" name="TextBox 1667">
              <a:extLst>
                <a:ext uri="{FF2B5EF4-FFF2-40B4-BE49-F238E27FC236}">
                  <a16:creationId xmlns:a16="http://schemas.microsoft.com/office/drawing/2014/main" id="{DDB53964-893E-42FC-B576-1743B9014845}"/>
                </a:ext>
              </a:extLst>
            </p:cNvPr>
            <p:cNvSpPr txBox="1"/>
            <p:nvPr/>
          </p:nvSpPr>
          <p:spPr>
            <a:xfrm>
              <a:off x="11375878" y="2561855"/>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26/45</a:t>
              </a:r>
            </a:p>
          </p:txBody>
        </p:sp>
        <p:sp>
          <p:nvSpPr>
            <p:cNvPr id="1669" name="TextBox 1668">
              <a:extLst>
                <a:ext uri="{FF2B5EF4-FFF2-40B4-BE49-F238E27FC236}">
                  <a16:creationId xmlns:a16="http://schemas.microsoft.com/office/drawing/2014/main" id="{2F0F03C4-F634-42BC-98CA-94E7DFEF926F}"/>
                </a:ext>
              </a:extLst>
            </p:cNvPr>
            <p:cNvSpPr txBox="1"/>
            <p:nvPr/>
          </p:nvSpPr>
          <p:spPr>
            <a:xfrm>
              <a:off x="11347910" y="276868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91/166</a:t>
              </a:r>
            </a:p>
          </p:txBody>
        </p:sp>
        <p:sp>
          <p:nvSpPr>
            <p:cNvPr id="1670" name="TextBox 1669">
              <a:extLst>
                <a:ext uri="{FF2B5EF4-FFF2-40B4-BE49-F238E27FC236}">
                  <a16:creationId xmlns:a16="http://schemas.microsoft.com/office/drawing/2014/main" id="{1FA53ED9-10A5-477C-AC55-0C38D3286CE8}"/>
                </a:ext>
              </a:extLst>
            </p:cNvPr>
            <p:cNvSpPr txBox="1"/>
            <p:nvPr/>
          </p:nvSpPr>
          <p:spPr>
            <a:xfrm>
              <a:off x="11375878" y="297552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22/39</a:t>
              </a:r>
            </a:p>
          </p:txBody>
        </p:sp>
        <p:sp>
          <p:nvSpPr>
            <p:cNvPr id="1671" name="TextBox 1670">
              <a:extLst>
                <a:ext uri="{FF2B5EF4-FFF2-40B4-BE49-F238E27FC236}">
                  <a16:creationId xmlns:a16="http://schemas.microsoft.com/office/drawing/2014/main" id="{148A904A-2018-40F7-B96E-6D6B4CA8E233}"/>
                </a:ext>
              </a:extLst>
            </p:cNvPr>
            <p:cNvSpPr txBox="1"/>
            <p:nvPr/>
          </p:nvSpPr>
          <p:spPr>
            <a:xfrm>
              <a:off x="11347910" y="318235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95/172</a:t>
              </a:r>
            </a:p>
          </p:txBody>
        </p:sp>
        <p:sp>
          <p:nvSpPr>
            <p:cNvPr id="1672" name="TextBox 1671">
              <a:extLst>
                <a:ext uri="{FF2B5EF4-FFF2-40B4-BE49-F238E27FC236}">
                  <a16:creationId xmlns:a16="http://schemas.microsoft.com/office/drawing/2014/main" id="{C3699E10-304B-42DE-9158-4882F79FCB83}"/>
                </a:ext>
              </a:extLst>
            </p:cNvPr>
            <p:cNvSpPr txBox="1"/>
            <p:nvPr/>
          </p:nvSpPr>
          <p:spPr>
            <a:xfrm>
              <a:off x="11375878" y="3389191"/>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41/85</a:t>
              </a:r>
            </a:p>
          </p:txBody>
        </p:sp>
        <p:sp>
          <p:nvSpPr>
            <p:cNvPr id="1673" name="TextBox 1672">
              <a:extLst>
                <a:ext uri="{FF2B5EF4-FFF2-40B4-BE49-F238E27FC236}">
                  <a16:creationId xmlns:a16="http://schemas.microsoft.com/office/drawing/2014/main" id="{079FE789-7CFC-4DF6-B06E-2FD69F23E6AF}"/>
                </a:ext>
              </a:extLst>
            </p:cNvPr>
            <p:cNvSpPr txBox="1"/>
            <p:nvPr/>
          </p:nvSpPr>
          <p:spPr>
            <a:xfrm>
              <a:off x="11347910" y="3596025"/>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76/126</a:t>
              </a:r>
            </a:p>
          </p:txBody>
        </p:sp>
        <p:sp>
          <p:nvSpPr>
            <p:cNvPr id="1674" name="TextBox 1673">
              <a:extLst>
                <a:ext uri="{FF2B5EF4-FFF2-40B4-BE49-F238E27FC236}">
                  <a16:creationId xmlns:a16="http://schemas.microsoft.com/office/drawing/2014/main" id="{AA47831A-E5CC-499F-A40B-E1450D791861}"/>
                </a:ext>
              </a:extLst>
            </p:cNvPr>
            <p:cNvSpPr txBox="1"/>
            <p:nvPr/>
          </p:nvSpPr>
          <p:spPr>
            <a:xfrm>
              <a:off x="11347910" y="380285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65/128</a:t>
              </a:r>
            </a:p>
          </p:txBody>
        </p:sp>
        <p:sp>
          <p:nvSpPr>
            <p:cNvPr id="1675" name="TextBox 1674">
              <a:extLst>
                <a:ext uri="{FF2B5EF4-FFF2-40B4-BE49-F238E27FC236}">
                  <a16:creationId xmlns:a16="http://schemas.microsoft.com/office/drawing/2014/main" id="{50DDAAE9-0085-46AB-AC7E-CC26B90AEE88}"/>
                </a:ext>
              </a:extLst>
            </p:cNvPr>
            <p:cNvSpPr txBox="1"/>
            <p:nvPr/>
          </p:nvSpPr>
          <p:spPr>
            <a:xfrm>
              <a:off x="11375878" y="400969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52/83</a:t>
              </a:r>
            </a:p>
          </p:txBody>
        </p:sp>
        <p:sp>
          <p:nvSpPr>
            <p:cNvPr id="1676" name="TextBox 1675">
              <a:extLst>
                <a:ext uri="{FF2B5EF4-FFF2-40B4-BE49-F238E27FC236}">
                  <a16:creationId xmlns:a16="http://schemas.microsoft.com/office/drawing/2014/main" id="{B6857A2F-0B75-4B23-9E73-C01FF967FC48}"/>
                </a:ext>
              </a:extLst>
            </p:cNvPr>
            <p:cNvSpPr txBox="1"/>
            <p:nvPr/>
          </p:nvSpPr>
          <p:spPr>
            <a:xfrm>
              <a:off x="11347910" y="421652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66/101</a:t>
              </a:r>
            </a:p>
          </p:txBody>
        </p:sp>
        <p:sp>
          <p:nvSpPr>
            <p:cNvPr id="1677" name="TextBox 1676">
              <a:extLst>
                <a:ext uri="{FF2B5EF4-FFF2-40B4-BE49-F238E27FC236}">
                  <a16:creationId xmlns:a16="http://schemas.microsoft.com/office/drawing/2014/main" id="{4FD1F2F4-689A-461F-BF58-73F416F54A34}"/>
                </a:ext>
              </a:extLst>
            </p:cNvPr>
            <p:cNvSpPr txBox="1"/>
            <p:nvPr/>
          </p:nvSpPr>
          <p:spPr>
            <a:xfrm>
              <a:off x="11347910" y="4423361"/>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51/110</a:t>
              </a:r>
            </a:p>
          </p:txBody>
        </p:sp>
        <p:sp>
          <p:nvSpPr>
            <p:cNvPr id="1678" name="TextBox 1677">
              <a:extLst>
                <a:ext uri="{FF2B5EF4-FFF2-40B4-BE49-F238E27FC236}">
                  <a16:creationId xmlns:a16="http://schemas.microsoft.com/office/drawing/2014/main" id="{C43A7BAA-2EA5-4C34-A7C4-06B06676AA48}"/>
                </a:ext>
              </a:extLst>
            </p:cNvPr>
            <p:cNvSpPr txBox="1"/>
            <p:nvPr/>
          </p:nvSpPr>
          <p:spPr>
            <a:xfrm>
              <a:off x="11347910" y="4630200"/>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64/112</a:t>
              </a:r>
            </a:p>
          </p:txBody>
        </p:sp>
        <p:sp>
          <p:nvSpPr>
            <p:cNvPr id="1679" name="TextBox 1678">
              <a:extLst>
                <a:ext uri="{FF2B5EF4-FFF2-40B4-BE49-F238E27FC236}">
                  <a16:creationId xmlns:a16="http://schemas.microsoft.com/office/drawing/2014/main" id="{E89F0C28-A4A6-4244-A0C1-30DAABA2FCF2}"/>
                </a:ext>
              </a:extLst>
            </p:cNvPr>
            <p:cNvSpPr txBox="1"/>
            <p:nvPr/>
          </p:nvSpPr>
          <p:spPr>
            <a:xfrm>
              <a:off x="11375878" y="4836970"/>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53/99</a:t>
              </a:r>
            </a:p>
          </p:txBody>
        </p:sp>
        <p:sp>
          <p:nvSpPr>
            <p:cNvPr id="1696" name="TextBox 1695">
              <a:extLst>
                <a:ext uri="{FF2B5EF4-FFF2-40B4-BE49-F238E27FC236}">
                  <a16:creationId xmlns:a16="http://schemas.microsoft.com/office/drawing/2014/main" id="{A846EDD0-B91C-45F9-B0A4-6DCA941C1973}"/>
                </a:ext>
              </a:extLst>
            </p:cNvPr>
            <p:cNvSpPr txBox="1"/>
            <p:nvPr/>
          </p:nvSpPr>
          <p:spPr>
            <a:xfrm>
              <a:off x="10994202" y="1941353"/>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80/172</a:t>
              </a:r>
            </a:p>
          </p:txBody>
        </p:sp>
        <p:sp>
          <p:nvSpPr>
            <p:cNvPr id="1697" name="TextBox 1696">
              <a:extLst>
                <a:ext uri="{FF2B5EF4-FFF2-40B4-BE49-F238E27FC236}">
                  <a16:creationId xmlns:a16="http://schemas.microsoft.com/office/drawing/2014/main" id="{C32E4156-0205-4D04-9147-3041A6195085}"/>
                </a:ext>
              </a:extLst>
            </p:cNvPr>
            <p:cNvSpPr txBox="1"/>
            <p:nvPr/>
          </p:nvSpPr>
          <p:spPr>
            <a:xfrm>
              <a:off x="11078107" y="2148187"/>
              <a:ext cx="328936"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2/8</a:t>
              </a:r>
            </a:p>
          </p:txBody>
        </p:sp>
        <p:sp>
          <p:nvSpPr>
            <p:cNvPr id="1698" name="TextBox 1697">
              <a:extLst>
                <a:ext uri="{FF2B5EF4-FFF2-40B4-BE49-F238E27FC236}">
                  <a16:creationId xmlns:a16="http://schemas.microsoft.com/office/drawing/2014/main" id="{994A4A53-F540-43CC-BFA5-231DD4C735B0}"/>
                </a:ext>
              </a:extLst>
            </p:cNvPr>
            <p:cNvSpPr txBox="1"/>
            <p:nvPr/>
          </p:nvSpPr>
          <p:spPr>
            <a:xfrm>
              <a:off x="10981457" y="2355021"/>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98/204</a:t>
              </a:r>
            </a:p>
          </p:txBody>
        </p:sp>
        <p:sp>
          <p:nvSpPr>
            <p:cNvPr id="1699" name="TextBox 1698">
              <a:extLst>
                <a:ext uri="{FF2B5EF4-FFF2-40B4-BE49-F238E27FC236}">
                  <a16:creationId xmlns:a16="http://schemas.microsoft.com/office/drawing/2014/main" id="{F87AD690-FEAA-4989-9657-909EFD5E7F3E}"/>
                </a:ext>
              </a:extLst>
            </p:cNvPr>
            <p:cNvSpPr txBox="1"/>
            <p:nvPr/>
          </p:nvSpPr>
          <p:spPr>
            <a:xfrm>
              <a:off x="11022170" y="2561855"/>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23/47</a:t>
              </a:r>
            </a:p>
          </p:txBody>
        </p:sp>
        <p:sp>
          <p:nvSpPr>
            <p:cNvPr id="1700" name="TextBox 1699">
              <a:extLst>
                <a:ext uri="{FF2B5EF4-FFF2-40B4-BE49-F238E27FC236}">
                  <a16:creationId xmlns:a16="http://schemas.microsoft.com/office/drawing/2014/main" id="{F396074C-DBB2-4F6C-B37A-D4AEC3BC692B}"/>
                </a:ext>
              </a:extLst>
            </p:cNvPr>
            <p:cNvSpPr txBox="1"/>
            <p:nvPr/>
          </p:nvSpPr>
          <p:spPr>
            <a:xfrm>
              <a:off x="10994202" y="276868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77/165</a:t>
              </a:r>
            </a:p>
          </p:txBody>
        </p:sp>
        <p:sp>
          <p:nvSpPr>
            <p:cNvPr id="1701" name="TextBox 1700">
              <a:extLst>
                <a:ext uri="{FF2B5EF4-FFF2-40B4-BE49-F238E27FC236}">
                  <a16:creationId xmlns:a16="http://schemas.microsoft.com/office/drawing/2014/main" id="{2B96980D-586C-459D-BFCC-F7698DE00DB7}"/>
                </a:ext>
              </a:extLst>
            </p:cNvPr>
            <p:cNvSpPr txBox="1"/>
            <p:nvPr/>
          </p:nvSpPr>
          <p:spPr>
            <a:xfrm>
              <a:off x="11022170" y="297552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34/51</a:t>
              </a:r>
            </a:p>
          </p:txBody>
        </p:sp>
        <p:sp>
          <p:nvSpPr>
            <p:cNvPr id="1702" name="TextBox 1701">
              <a:extLst>
                <a:ext uri="{FF2B5EF4-FFF2-40B4-BE49-F238E27FC236}">
                  <a16:creationId xmlns:a16="http://schemas.microsoft.com/office/drawing/2014/main" id="{A5DA12C7-85EE-4AD5-BCA2-6467439F3AD8}"/>
                </a:ext>
              </a:extLst>
            </p:cNvPr>
            <p:cNvSpPr txBox="1"/>
            <p:nvPr/>
          </p:nvSpPr>
          <p:spPr>
            <a:xfrm>
              <a:off x="10994202" y="318235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66/161</a:t>
              </a:r>
            </a:p>
          </p:txBody>
        </p:sp>
        <p:sp>
          <p:nvSpPr>
            <p:cNvPr id="1703" name="TextBox 1702">
              <a:extLst>
                <a:ext uri="{FF2B5EF4-FFF2-40B4-BE49-F238E27FC236}">
                  <a16:creationId xmlns:a16="http://schemas.microsoft.com/office/drawing/2014/main" id="{B7308251-D500-467D-B0CE-81F0892EEF6A}"/>
                </a:ext>
              </a:extLst>
            </p:cNvPr>
            <p:cNvSpPr txBox="1"/>
            <p:nvPr/>
          </p:nvSpPr>
          <p:spPr>
            <a:xfrm>
              <a:off x="11022170" y="3389191"/>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32/78</a:t>
              </a:r>
            </a:p>
          </p:txBody>
        </p:sp>
        <p:sp>
          <p:nvSpPr>
            <p:cNvPr id="1704" name="TextBox 1703">
              <a:extLst>
                <a:ext uri="{FF2B5EF4-FFF2-40B4-BE49-F238E27FC236}">
                  <a16:creationId xmlns:a16="http://schemas.microsoft.com/office/drawing/2014/main" id="{36FC1B00-5F83-499B-AA02-B9F424FB21CB}"/>
                </a:ext>
              </a:extLst>
            </p:cNvPr>
            <p:cNvSpPr txBox="1"/>
            <p:nvPr/>
          </p:nvSpPr>
          <p:spPr>
            <a:xfrm>
              <a:off x="10994202" y="3596025"/>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68/134</a:t>
              </a:r>
            </a:p>
          </p:txBody>
        </p:sp>
        <p:sp>
          <p:nvSpPr>
            <p:cNvPr id="1705" name="TextBox 1704">
              <a:extLst>
                <a:ext uri="{FF2B5EF4-FFF2-40B4-BE49-F238E27FC236}">
                  <a16:creationId xmlns:a16="http://schemas.microsoft.com/office/drawing/2014/main" id="{64FA6CF2-BAE0-419F-9C9E-3D9152A41CC5}"/>
                </a:ext>
              </a:extLst>
            </p:cNvPr>
            <p:cNvSpPr txBox="1"/>
            <p:nvPr/>
          </p:nvSpPr>
          <p:spPr>
            <a:xfrm>
              <a:off x="10994202" y="3802859"/>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54/127</a:t>
              </a:r>
            </a:p>
          </p:txBody>
        </p:sp>
        <p:sp>
          <p:nvSpPr>
            <p:cNvPr id="1706" name="TextBox 1705">
              <a:extLst>
                <a:ext uri="{FF2B5EF4-FFF2-40B4-BE49-F238E27FC236}">
                  <a16:creationId xmlns:a16="http://schemas.microsoft.com/office/drawing/2014/main" id="{40D04B90-545C-489F-A92E-5107EFD93CDB}"/>
                </a:ext>
              </a:extLst>
            </p:cNvPr>
            <p:cNvSpPr txBox="1"/>
            <p:nvPr/>
          </p:nvSpPr>
          <p:spPr>
            <a:xfrm>
              <a:off x="11022170" y="4009693"/>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46/85</a:t>
              </a:r>
            </a:p>
          </p:txBody>
        </p:sp>
        <p:sp>
          <p:nvSpPr>
            <p:cNvPr id="1707" name="TextBox 1706">
              <a:extLst>
                <a:ext uri="{FF2B5EF4-FFF2-40B4-BE49-F238E27FC236}">
                  <a16:creationId xmlns:a16="http://schemas.microsoft.com/office/drawing/2014/main" id="{A5FB8597-2E6E-460D-AAB9-CC25FE860E34}"/>
                </a:ext>
              </a:extLst>
            </p:cNvPr>
            <p:cNvSpPr txBox="1"/>
            <p:nvPr/>
          </p:nvSpPr>
          <p:spPr>
            <a:xfrm>
              <a:off x="10994202" y="4216527"/>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56/110</a:t>
              </a:r>
            </a:p>
          </p:txBody>
        </p:sp>
        <p:sp>
          <p:nvSpPr>
            <p:cNvPr id="1708" name="TextBox 1707">
              <a:extLst>
                <a:ext uri="{FF2B5EF4-FFF2-40B4-BE49-F238E27FC236}">
                  <a16:creationId xmlns:a16="http://schemas.microsoft.com/office/drawing/2014/main" id="{F8638960-65CF-4815-AE52-BC6D19805DD2}"/>
                </a:ext>
              </a:extLst>
            </p:cNvPr>
            <p:cNvSpPr txBox="1"/>
            <p:nvPr/>
          </p:nvSpPr>
          <p:spPr>
            <a:xfrm>
              <a:off x="10994202" y="4423361"/>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44/102</a:t>
              </a:r>
            </a:p>
          </p:txBody>
        </p:sp>
        <p:sp>
          <p:nvSpPr>
            <p:cNvPr id="1709" name="TextBox 1708">
              <a:extLst>
                <a:ext uri="{FF2B5EF4-FFF2-40B4-BE49-F238E27FC236}">
                  <a16:creationId xmlns:a16="http://schemas.microsoft.com/office/drawing/2014/main" id="{411AC507-A943-4122-BFA7-DD0E9328724D}"/>
                </a:ext>
              </a:extLst>
            </p:cNvPr>
            <p:cNvSpPr txBox="1"/>
            <p:nvPr/>
          </p:nvSpPr>
          <p:spPr>
            <a:xfrm>
              <a:off x="10994202" y="4630200"/>
              <a:ext cx="502062"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45/113</a:t>
              </a:r>
            </a:p>
          </p:txBody>
        </p:sp>
        <p:sp>
          <p:nvSpPr>
            <p:cNvPr id="1710" name="TextBox 1709">
              <a:extLst>
                <a:ext uri="{FF2B5EF4-FFF2-40B4-BE49-F238E27FC236}">
                  <a16:creationId xmlns:a16="http://schemas.microsoft.com/office/drawing/2014/main" id="{FEF11421-3758-4EAB-836F-B5A9BFC1A565}"/>
                </a:ext>
              </a:extLst>
            </p:cNvPr>
            <p:cNvSpPr txBox="1"/>
            <p:nvPr/>
          </p:nvSpPr>
          <p:spPr>
            <a:xfrm>
              <a:off x="11022170" y="4836970"/>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55/99</a:t>
              </a:r>
            </a:p>
          </p:txBody>
        </p:sp>
        <p:grpSp>
          <p:nvGrpSpPr>
            <p:cNvPr id="2229" name="Group 2228">
              <a:extLst>
                <a:ext uri="{FF2B5EF4-FFF2-40B4-BE49-F238E27FC236}">
                  <a16:creationId xmlns:a16="http://schemas.microsoft.com/office/drawing/2014/main" id="{DE7B48AD-D311-4227-BCD2-86481C4C6636}"/>
                </a:ext>
              </a:extLst>
            </p:cNvPr>
            <p:cNvGrpSpPr/>
            <p:nvPr/>
          </p:nvGrpSpPr>
          <p:grpSpPr>
            <a:xfrm>
              <a:off x="9719105" y="1797183"/>
              <a:ext cx="250275" cy="54041"/>
              <a:chOff x="9566705" y="1797183"/>
              <a:chExt cx="250275" cy="54041"/>
            </a:xfrm>
          </p:grpSpPr>
          <p:sp>
            <p:nvSpPr>
              <p:cNvPr id="1757" name="Freeform: Shape 1756">
                <a:extLst>
                  <a:ext uri="{FF2B5EF4-FFF2-40B4-BE49-F238E27FC236}">
                    <a16:creationId xmlns:a16="http://schemas.microsoft.com/office/drawing/2014/main" id="{467CE9A1-2544-4E6E-8156-479453A7AFDA}"/>
                  </a:ext>
                </a:extLst>
              </p:cNvPr>
              <p:cNvSpPr/>
              <p:nvPr/>
            </p:nvSpPr>
            <p:spPr>
              <a:xfrm>
                <a:off x="9570802" y="1824093"/>
                <a:ext cx="241969" cy="11074"/>
              </a:xfrm>
              <a:custGeom>
                <a:avLst/>
                <a:gdLst>
                  <a:gd name="connsiteX0" fmla="*/ 241970 w 241969"/>
                  <a:gd name="connsiteY0" fmla="*/ 0 h 11074"/>
                  <a:gd name="connsiteX1" fmla="*/ 0 w 241969"/>
                  <a:gd name="connsiteY1" fmla="*/ 0 h 11074"/>
                </a:gdLst>
                <a:ahLst/>
                <a:cxnLst>
                  <a:cxn ang="0">
                    <a:pos x="connsiteX0" y="connsiteY0"/>
                  </a:cxn>
                  <a:cxn ang="0">
                    <a:pos x="connsiteX1" y="connsiteY1"/>
                  </a:cxn>
                </a:cxnLst>
                <a:rect l="l" t="t" r="r" b="b"/>
                <a:pathLst>
                  <a:path w="241969" h="11074">
                    <a:moveTo>
                      <a:pt x="241970"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8" name="Freeform: Shape 1757">
                <a:extLst>
                  <a:ext uri="{FF2B5EF4-FFF2-40B4-BE49-F238E27FC236}">
                    <a16:creationId xmlns:a16="http://schemas.microsoft.com/office/drawing/2014/main" id="{279F7D39-13D1-4FB2-8E19-9DEBBBFC4727}"/>
                  </a:ext>
                </a:extLst>
              </p:cNvPr>
              <p:cNvSpPr/>
              <p:nvPr/>
            </p:nvSpPr>
            <p:spPr>
              <a:xfrm>
                <a:off x="9808675" y="179718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9" name="Freeform: Shape 1758">
                <a:extLst>
                  <a:ext uri="{FF2B5EF4-FFF2-40B4-BE49-F238E27FC236}">
                    <a16:creationId xmlns:a16="http://schemas.microsoft.com/office/drawing/2014/main" id="{2E21066D-0735-4A72-B114-EF40F154A0E3}"/>
                  </a:ext>
                </a:extLst>
              </p:cNvPr>
              <p:cNvSpPr/>
              <p:nvPr/>
            </p:nvSpPr>
            <p:spPr>
              <a:xfrm>
                <a:off x="9566705" y="179718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1" name="Freeform: Shape 1820">
                <a:extLst>
                  <a:ext uri="{FF2B5EF4-FFF2-40B4-BE49-F238E27FC236}">
                    <a16:creationId xmlns:a16="http://schemas.microsoft.com/office/drawing/2014/main" id="{B1A3072E-937A-4DAA-AF40-532A462DA193}"/>
                  </a:ext>
                </a:extLst>
              </p:cNvPr>
              <p:cNvSpPr/>
              <p:nvPr/>
            </p:nvSpPr>
            <p:spPr>
              <a:xfrm>
                <a:off x="9672684" y="1805820"/>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8" name="Group 2227">
              <a:extLst>
                <a:ext uri="{FF2B5EF4-FFF2-40B4-BE49-F238E27FC236}">
                  <a16:creationId xmlns:a16="http://schemas.microsoft.com/office/drawing/2014/main" id="{7E99C22B-9CB5-4982-9E5F-C7241E9E0597}"/>
                </a:ext>
              </a:extLst>
            </p:cNvPr>
            <p:cNvGrpSpPr/>
            <p:nvPr/>
          </p:nvGrpSpPr>
          <p:grpSpPr>
            <a:xfrm>
              <a:off x="9737931" y="2004002"/>
              <a:ext cx="124805" cy="54041"/>
              <a:chOff x="9585531" y="1900947"/>
              <a:chExt cx="124805" cy="54041"/>
            </a:xfrm>
          </p:grpSpPr>
          <p:sp>
            <p:nvSpPr>
              <p:cNvPr id="1760" name="Freeform: Shape 1759">
                <a:extLst>
                  <a:ext uri="{FF2B5EF4-FFF2-40B4-BE49-F238E27FC236}">
                    <a16:creationId xmlns:a16="http://schemas.microsoft.com/office/drawing/2014/main" id="{D13F8BA5-0788-4A56-9FC1-1D7F05FE0F0B}"/>
                  </a:ext>
                </a:extLst>
              </p:cNvPr>
              <p:cNvSpPr/>
              <p:nvPr/>
            </p:nvSpPr>
            <p:spPr>
              <a:xfrm>
                <a:off x="9589739" y="1927968"/>
                <a:ext cx="116389" cy="11074"/>
              </a:xfrm>
              <a:custGeom>
                <a:avLst/>
                <a:gdLst>
                  <a:gd name="connsiteX0" fmla="*/ 116389 w 116389"/>
                  <a:gd name="connsiteY0" fmla="*/ 0 h 11074"/>
                  <a:gd name="connsiteX1" fmla="*/ 0 w 116389"/>
                  <a:gd name="connsiteY1" fmla="*/ 0 h 11074"/>
                </a:gdLst>
                <a:ahLst/>
                <a:cxnLst>
                  <a:cxn ang="0">
                    <a:pos x="connsiteX0" y="connsiteY0"/>
                  </a:cxn>
                  <a:cxn ang="0">
                    <a:pos x="connsiteX1" y="connsiteY1"/>
                  </a:cxn>
                </a:cxnLst>
                <a:rect l="l" t="t" r="r" b="b"/>
                <a:pathLst>
                  <a:path w="116389" h="11074">
                    <a:moveTo>
                      <a:pt x="11638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1" name="Freeform: Shape 1760">
                <a:extLst>
                  <a:ext uri="{FF2B5EF4-FFF2-40B4-BE49-F238E27FC236}">
                    <a16:creationId xmlns:a16="http://schemas.microsoft.com/office/drawing/2014/main" id="{2B5CAB1D-0376-4CFD-B387-B3CBF7EC9A92}"/>
                  </a:ext>
                </a:extLst>
              </p:cNvPr>
              <p:cNvSpPr/>
              <p:nvPr/>
            </p:nvSpPr>
            <p:spPr>
              <a:xfrm>
                <a:off x="9702031" y="190094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2" name="Freeform: Shape 1761">
                <a:extLst>
                  <a:ext uri="{FF2B5EF4-FFF2-40B4-BE49-F238E27FC236}">
                    <a16:creationId xmlns:a16="http://schemas.microsoft.com/office/drawing/2014/main" id="{E358EECF-BE6A-4469-8754-29FCD3FDADDD}"/>
                  </a:ext>
                </a:extLst>
              </p:cNvPr>
              <p:cNvSpPr/>
              <p:nvPr/>
            </p:nvSpPr>
            <p:spPr>
              <a:xfrm>
                <a:off x="9585531" y="190094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2" name="Freeform: Shape 1821">
                <a:extLst>
                  <a:ext uri="{FF2B5EF4-FFF2-40B4-BE49-F238E27FC236}">
                    <a16:creationId xmlns:a16="http://schemas.microsoft.com/office/drawing/2014/main" id="{6B937C48-9BE6-424A-A1EC-29A71B9BC2E2}"/>
                  </a:ext>
                </a:extLst>
              </p:cNvPr>
              <p:cNvSpPr/>
              <p:nvPr/>
            </p:nvSpPr>
            <p:spPr>
              <a:xfrm>
                <a:off x="9628942" y="1909696"/>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7" name="Group 2226">
              <a:extLst>
                <a:ext uri="{FF2B5EF4-FFF2-40B4-BE49-F238E27FC236}">
                  <a16:creationId xmlns:a16="http://schemas.microsoft.com/office/drawing/2014/main" id="{69E5A245-1830-4E28-AB0B-0B2A82CAFB67}"/>
                </a:ext>
              </a:extLst>
            </p:cNvPr>
            <p:cNvGrpSpPr/>
            <p:nvPr/>
          </p:nvGrpSpPr>
          <p:grpSpPr>
            <a:xfrm>
              <a:off x="9180237" y="2210821"/>
              <a:ext cx="730007" cy="54041"/>
              <a:chOff x="9027837" y="2004823"/>
              <a:chExt cx="730007" cy="54041"/>
            </a:xfrm>
          </p:grpSpPr>
          <p:sp>
            <p:nvSpPr>
              <p:cNvPr id="1763" name="Freeform: Shape 1762">
                <a:extLst>
                  <a:ext uri="{FF2B5EF4-FFF2-40B4-BE49-F238E27FC236}">
                    <a16:creationId xmlns:a16="http://schemas.microsoft.com/office/drawing/2014/main" id="{CC02B1F2-5B41-4EB9-9699-B78E868B105B}"/>
                  </a:ext>
                </a:extLst>
              </p:cNvPr>
              <p:cNvSpPr/>
              <p:nvPr/>
            </p:nvSpPr>
            <p:spPr>
              <a:xfrm>
                <a:off x="9031935" y="2031733"/>
                <a:ext cx="721812" cy="11074"/>
              </a:xfrm>
              <a:custGeom>
                <a:avLst/>
                <a:gdLst>
                  <a:gd name="connsiteX0" fmla="*/ 721813 w 721812"/>
                  <a:gd name="connsiteY0" fmla="*/ 0 h 11074"/>
                  <a:gd name="connsiteX1" fmla="*/ 0 w 721812"/>
                  <a:gd name="connsiteY1" fmla="*/ 0 h 11074"/>
                </a:gdLst>
                <a:ahLst/>
                <a:cxnLst>
                  <a:cxn ang="0">
                    <a:pos x="connsiteX0" y="connsiteY0"/>
                  </a:cxn>
                  <a:cxn ang="0">
                    <a:pos x="connsiteX1" y="connsiteY1"/>
                  </a:cxn>
                </a:cxnLst>
                <a:rect l="l" t="t" r="r" b="b"/>
                <a:pathLst>
                  <a:path w="721812" h="11074">
                    <a:moveTo>
                      <a:pt x="721813"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4" name="Freeform: Shape 1763">
                <a:extLst>
                  <a:ext uri="{FF2B5EF4-FFF2-40B4-BE49-F238E27FC236}">
                    <a16:creationId xmlns:a16="http://schemas.microsoft.com/office/drawing/2014/main" id="{93994928-2B78-4BAC-BE87-A18196C9C996}"/>
                  </a:ext>
                </a:extLst>
              </p:cNvPr>
              <p:cNvSpPr/>
              <p:nvPr/>
            </p:nvSpPr>
            <p:spPr>
              <a:xfrm>
                <a:off x="9749539" y="200482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5" name="Freeform: Shape 1764">
                <a:extLst>
                  <a:ext uri="{FF2B5EF4-FFF2-40B4-BE49-F238E27FC236}">
                    <a16:creationId xmlns:a16="http://schemas.microsoft.com/office/drawing/2014/main" id="{B8B525C2-30F5-4E20-B771-1C2739EBD295}"/>
                  </a:ext>
                </a:extLst>
              </p:cNvPr>
              <p:cNvSpPr/>
              <p:nvPr/>
            </p:nvSpPr>
            <p:spPr>
              <a:xfrm>
                <a:off x="9027837" y="2004823"/>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3" name="Freeform: Shape 1822">
                <a:extLst>
                  <a:ext uri="{FF2B5EF4-FFF2-40B4-BE49-F238E27FC236}">
                    <a16:creationId xmlns:a16="http://schemas.microsoft.com/office/drawing/2014/main" id="{CBF49CC8-9092-40DC-B8F9-1A17A4606E99}"/>
                  </a:ext>
                </a:extLst>
              </p:cNvPr>
              <p:cNvSpPr/>
              <p:nvPr/>
            </p:nvSpPr>
            <p:spPr>
              <a:xfrm>
                <a:off x="9375344" y="201346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6" name="Group 2225">
              <a:extLst>
                <a:ext uri="{FF2B5EF4-FFF2-40B4-BE49-F238E27FC236}">
                  <a16:creationId xmlns:a16="http://schemas.microsoft.com/office/drawing/2014/main" id="{38FEA31C-2D68-4011-8358-34A8386421ED}"/>
                </a:ext>
              </a:extLst>
            </p:cNvPr>
            <p:cNvGrpSpPr/>
            <p:nvPr/>
          </p:nvGrpSpPr>
          <p:grpSpPr>
            <a:xfrm>
              <a:off x="9754985" y="2417640"/>
              <a:ext cx="115614" cy="54041"/>
              <a:chOff x="9602585" y="2108588"/>
              <a:chExt cx="115614" cy="54041"/>
            </a:xfrm>
          </p:grpSpPr>
          <p:sp>
            <p:nvSpPr>
              <p:cNvPr id="1766" name="Freeform: Shape 1765">
                <a:extLst>
                  <a:ext uri="{FF2B5EF4-FFF2-40B4-BE49-F238E27FC236}">
                    <a16:creationId xmlns:a16="http://schemas.microsoft.com/office/drawing/2014/main" id="{38748B40-BA56-4747-A33F-E3046DFC4A12}"/>
                  </a:ext>
                </a:extLst>
              </p:cNvPr>
              <p:cNvSpPr/>
              <p:nvPr/>
            </p:nvSpPr>
            <p:spPr>
              <a:xfrm>
                <a:off x="9606793" y="2135608"/>
                <a:ext cx="107308" cy="11074"/>
              </a:xfrm>
              <a:custGeom>
                <a:avLst/>
                <a:gdLst>
                  <a:gd name="connsiteX0" fmla="*/ 107308 w 107308"/>
                  <a:gd name="connsiteY0" fmla="*/ 0 h 11074"/>
                  <a:gd name="connsiteX1" fmla="*/ 0 w 107308"/>
                  <a:gd name="connsiteY1" fmla="*/ 0 h 11074"/>
                </a:gdLst>
                <a:ahLst/>
                <a:cxnLst>
                  <a:cxn ang="0">
                    <a:pos x="connsiteX0" y="connsiteY0"/>
                  </a:cxn>
                  <a:cxn ang="0">
                    <a:pos x="connsiteX1" y="connsiteY1"/>
                  </a:cxn>
                </a:cxnLst>
                <a:rect l="l" t="t" r="r" b="b"/>
                <a:pathLst>
                  <a:path w="107308" h="11074">
                    <a:moveTo>
                      <a:pt x="107308"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7" name="Freeform: Shape 1766">
                <a:extLst>
                  <a:ext uri="{FF2B5EF4-FFF2-40B4-BE49-F238E27FC236}">
                    <a16:creationId xmlns:a16="http://schemas.microsoft.com/office/drawing/2014/main" id="{F61C2EB0-1704-4CB5-A53F-E0E43FDA38EF}"/>
                  </a:ext>
                </a:extLst>
              </p:cNvPr>
              <p:cNvSpPr/>
              <p:nvPr/>
            </p:nvSpPr>
            <p:spPr>
              <a:xfrm>
                <a:off x="9709894" y="210858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8" name="Freeform: Shape 1767">
                <a:extLst>
                  <a:ext uri="{FF2B5EF4-FFF2-40B4-BE49-F238E27FC236}">
                    <a16:creationId xmlns:a16="http://schemas.microsoft.com/office/drawing/2014/main" id="{97338D64-B252-4DFF-B6E5-5DC7533EB9EE}"/>
                  </a:ext>
                </a:extLst>
              </p:cNvPr>
              <p:cNvSpPr/>
              <p:nvPr/>
            </p:nvSpPr>
            <p:spPr>
              <a:xfrm>
                <a:off x="9602585" y="210858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4" name="Freeform: Shape 1823">
                <a:extLst>
                  <a:ext uri="{FF2B5EF4-FFF2-40B4-BE49-F238E27FC236}">
                    <a16:creationId xmlns:a16="http://schemas.microsoft.com/office/drawing/2014/main" id="{F08498B9-7F1D-4579-86AB-4BE322A76C91}"/>
                  </a:ext>
                </a:extLst>
              </p:cNvPr>
              <p:cNvSpPr/>
              <p:nvPr/>
            </p:nvSpPr>
            <p:spPr>
              <a:xfrm>
                <a:off x="9643559" y="2117336"/>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5" name="Group 2224">
              <a:extLst>
                <a:ext uri="{FF2B5EF4-FFF2-40B4-BE49-F238E27FC236}">
                  <a16:creationId xmlns:a16="http://schemas.microsoft.com/office/drawing/2014/main" id="{486B9002-2835-47B1-94A9-31597C5E7BEC}"/>
                </a:ext>
              </a:extLst>
            </p:cNvPr>
            <p:cNvGrpSpPr/>
            <p:nvPr/>
          </p:nvGrpSpPr>
          <p:grpSpPr>
            <a:xfrm>
              <a:off x="9741032" y="2624459"/>
              <a:ext cx="228902" cy="54041"/>
              <a:chOff x="9588632" y="2212352"/>
              <a:chExt cx="228902" cy="54041"/>
            </a:xfrm>
          </p:grpSpPr>
          <p:sp>
            <p:nvSpPr>
              <p:cNvPr id="1769" name="Freeform: Shape 1768">
                <a:extLst>
                  <a:ext uri="{FF2B5EF4-FFF2-40B4-BE49-F238E27FC236}">
                    <a16:creationId xmlns:a16="http://schemas.microsoft.com/office/drawing/2014/main" id="{17FBC64D-74E8-4B78-A8AE-F5D98A1232A3}"/>
                  </a:ext>
                </a:extLst>
              </p:cNvPr>
              <p:cNvSpPr/>
              <p:nvPr/>
            </p:nvSpPr>
            <p:spPr>
              <a:xfrm>
                <a:off x="9592729" y="2239373"/>
                <a:ext cx="220707" cy="11074"/>
              </a:xfrm>
              <a:custGeom>
                <a:avLst/>
                <a:gdLst>
                  <a:gd name="connsiteX0" fmla="*/ 220707 w 220707"/>
                  <a:gd name="connsiteY0" fmla="*/ 0 h 11074"/>
                  <a:gd name="connsiteX1" fmla="*/ 0 w 220707"/>
                  <a:gd name="connsiteY1" fmla="*/ 0 h 11074"/>
                </a:gdLst>
                <a:ahLst/>
                <a:cxnLst>
                  <a:cxn ang="0">
                    <a:pos x="connsiteX0" y="connsiteY0"/>
                  </a:cxn>
                  <a:cxn ang="0">
                    <a:pos x="connsiteX1" y="connsiteY1"/>
                  </a:cxn>
                </a:cxnLst>
                <a:rect l="l" t="t" r="r" b="b"/>
                <a:pathLst>
                  <a:path w="220707" h="11074">
                    <a:moveTo>
                      <a:pt x="220707"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0" name="Freeform: Shape 1769">
                <a:extLst>
                  <a:ext uri="{FF2B5EF4-FFF2-40B4-BE49-F238E27FC236}">
                    <a16:creationId xmlns:a16="http://schemas.microsoft.com/office/drawing/2014/main" id="{B055F722-ACD3-4980-A582-2D4BEC8CD409}"/>
                  </a:ext>
                </a:extLst>
              </p:cNvPr>
              <p:cNvSpPr/>
              <p:nvPr/>
            </p:nvSpPr>
            <p:spPr>
              <a:xfrm>
                <a:off x="9809229" y="2212352"/>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1" name="Freeform: Shape 1770">
                <a:extLst>
                  <a:ext uri="{FF2B5EF4-FFF2-40B4-BE49-F238E27FC236}">
                    <a16:creationId xmlns:a16="http://schemas.microsoft.com/office/drawing/2014/main" id="{68A8E58B-CC6E-4FD1-8E08-7C9669243507}"/>
                  </a:ext>
                </a:extLst>
              </p:cNvPr>
              <p:cNvSpPr/>
              <p:nvPr/>
            </p:nvSpPr>
            <p:spPr>
              <a:xfrm>
                <a:off x="9588632" y="221235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5" name="Freeform: Shape 1824">
                <a:extLst>
                  <a:ext uri="{FF2B5EF4-FFF2-40B4-BE49-F238E27FC236}">
                    <a16:creationId xmlns:a16="http://schemas.microsoft.com/office/drawing/2014/main" id="{DDCDB3D4-8E51-459B-8787-7EEE18E11E7E}"/>
                  </a:ext>
                </a:extLst>
              </p:cNvPr>
              <p:cNvSpPr/>
              <p:nvPr/>
            </p:nvSpPr>
            <p:spPr>
              <a:xfrm>
                <a:off x="9685087" y="222110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4" name="Group 2223">
              <a:extLst>
                <a:ext uri="{FF2B5EF4-FFF2-40B4-BE49-F238E27FC236}">
                  <a16:creationId xmlns:a16="http://schemas.microsoft.com/office/drawing/2014/main" id="{D0CD4EB7-1BC5-44BB-A7E9-A298EA33906D}"/>
                </a:ext>
              </a:extLst>
            </p:cNvPr>
            <p:cNvGrpSpPr/>
            <p:nvPr/>
          </p:nvGrpSpPr>
          <p:grpSpPr>
            <a:xfrm>
              <a:off x="9737377" y="2831278"/>
              <a:ext cx="125359" cy="54041"/>
              <a:chOff x="9584977" y="2316228"/>
              <a:chExt cx="125359" cy="54041"/>
            </a:xfrm>
          </p:grpSpPr>
          <p:sp>
            <p:nvSpPr>
              <p:cNvPr id="1772" name="Freeform: Shape 1771">
                <a:extLst>
                  <a:ext uri="{FF2B5EF4-FFF2-40B4-BE49-F238E27FC236}">
                    <a16:creationId xmlns:a16="http://schemas.microsoft.com/office/drawing/2014/main" id="{9B98CD9C-E676-426E-A2AC-8DD9F79929D3}"/>
                  </a:ext>
                </a:extLst>
              </p:cNvPr>
              <p:cNvSpPr/>
              <p:nvPr/>
            </p:nvSpPr>
            <p:spPr>
              <a:xfrm>
                <a:off x="9589075" y="2343249"/>
                <a:ext cx="117053" cy="11074"/>
              </a:xfrm>
              <a:custGeom>
                <a:avLst/>
                <a:gdLst>
                  <a:gd name="connsiteX0" fmla="*/ 117054 w 117053"/>
                  <a:gd name="connsiteY0" fmla="*/ 0 h 11074"/>
                  <a:gd name="connsiteX1" fmla="*/ 0 w 117053"/>
                  <a:gd name="connsiteY1" fmla="*/ 0 h 11074"/>
                </a:gdLst>
                <a:ahLst/>
                <a:cxnLst>
                  <a:cxn ang="0">
                    <a:pos x="connsiteX0" y="connsiteY0"/>
                  </a:cxn>
                  <a:cxn ang="0">
                    <a:pos x="connsiteX1" y="connsiteY1"/>
                  </a:cxn>
                </a:cxnLst>
                <a:rect l="l" t="t" r="r" b="b"/>
                <a:pathLst>
                  <a:path w="117053" h="11074">
                    <a:moveTo>
                      <a:pt x="117054"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3" name="Freeform: Shape 1772">
                <a:extLst>
                  <a:ext uri="{FF2B5EF4-FFF2-40B4-BE49-F238E27FC236}">
                    <a16:creationId xmlns:a16="http://schemas.microsoft.com/office/drawing/2014/main" id="{DCBF231A-2D38-4D4E-AFA5-2B1218344CE6}"/>
                  </a:ext>
                </a:extLst>
              </p:cNvPr>
              <p:cNvSpPr/>
              <p:nvPr/>
            </p:nvSpPr>
            <p:spPr>
              <a:xfrm>
                <a:off x="9702031" y="231622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4" name="Freeform: Shape 1773">
                <a:extLst>
                  <a:ext uri="{FF2B5EF4-FFF2-40B4-BE49-F238E27FC236}">
                    <a16:creationId xmlns:a16="http://schemas.microsoft.com/office/drawing/2014/main" id="{D1FA6C84-7D4E-4A81-8E5F-E9BA10833FA1}"/>
                  </a:ext>
                </a:extLst>
              </p:cNvPr>
              <p:cNvSpPr/>
              <p:nvPr/>
            </p:nvSpPr>
            <p:spPr>
              <a:xfrm>
                <a:off x="9584977" y="231622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6" name="Freeform: Shape 1825">
                <a:extLst>
                  <a:ext uri="{FF2B5EF4-FFF2-40B4-BE49-F238E27FC236}">
                    <a16:creationId xmlns:a16="http://schemas.microsoft.com/office/drawing/2014/main" id="{30C0DCC3-D3EC-4DFF-BB81-561F1D321DC8}"/>
                  </a:ext>
                </a:extLst>
              </p:cNvPr>
              <p:cNvSpPr/>
              <p:nvPr/>
            </p:nvSpPr>
            <p:spPr>
              <a:xfrm>
                <a:off x="9629052" y="2324976"/>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3" name="Group 2222">
              <a:extLst>
                <a:ext uri="{FF2B5EF4-FFF2-40B4-BE49-F238E27FC236}">
                  <a16:creationId xmlns:a16="http://schemas.microsoft.com/office/drawing/2014/main" id="{EB0110C2-A3B4-4C5B-AA5C-C93EDB15D7FB}"/>
                </a:ext>
              </a:extLst>
            </p:cNvPr>
            <p:cNvGrpSpPr/>
            <p:nvPr/>
          </p:nvGrpSpPr>
          <p:grpSpPr>
            <a:xfrm>
              <a:off x="9762294" y="3038097"/>
              <a:ext cx="219932" cy="54041"/>
              <a:chOff x="9609894" y="2419992"/>
              <a:chExt cx="219932" cy="54041"/>
            </a:xfrm>
          </p:grpSpPr>
          <p:sp>
            <p:nvSpPr>
              <p:cNvPr id="1775" name="Freeform: Shape 1774">
                <a:extLst>
                  <a:ext uri="{FF2B5EF4-FFF2-40B4-BE49-F238E27FC236}">
                    <a16:creationId xmlns:a16="http://schemas.microsoft.com/office/drawing/2014/main" id="{A949A7B1-4126-4850-9906-25A5BC236C6A}"/>
                  </a:ext>
                </a:extLst>
              </p:cNvPr>
              <p:cNvSpPr/>
              <p:nvPr/>
            </p:nvSpPr>
            <p:spPr>
              <a:xfrm>
                <a:off x="9614102" y="2447013"/>
                <a:ext cx="211516" cy="11074"/>
              </a:xfrm>
              <a:custGeom>
                <a:avLst/>
                <a:gdLst>
                  <a:gd name="connsiteX0" fmla="*/ 211516 w 211516"/>
                  <a:gd name="connsiteY0" fmla="*/ 0 h 11074"/>
                  <a:gd name="connsiteX1" fmla="*/ 0 w 211516"/>
                  <a:gd name="connsiteY1" fmla="*/ 0 h 11074"/>
                </a:gdLst>
                <a:ahLst/>
                <a:cxnLst>
                  <a:cxn ang="0">
                    <a:pos x="connsiteX0" y="connsiteY0"/>
                  </a:cxn>
                  <a:cxn ang="0">
                    <a:pos x="connsiteX1" y="connsiteY1"/>
                  </a:cxn>
                </a:cxnLst>
                <a:rect l="l" t="t" r="r" b="b"/>
                <a:pathLst>
                  <a:path w="211516" h="11074">
                    <a:moveTo>
                      <a:pt x="2115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6" name="Freeform: Shape 1775">
                <a:extLst>
                  <a:ext uri="{FF2B5EF4-FFF2-40B4-BE49-F238E27FC236}">
                    <a16:creationId xmlns:a16="http://schemas.microsoft.com/office/drawing/2014/main" id="{CB926689-723E-49D7-BCCD-DD5A6A967DDC}"/>
                  </a:ext>
                </a:extLst>
              </p:cNvPr>
              <p:cNvSpPr/>
              <p:nvPr/>
            </p:nvSpPr>
            <p:spPr>
              <a:xfrm>
                <a:off x="9821521" y="2419992"/>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7" name="Freeform: Shape 1776">
                <a:extLst>
                  <a:ext uri="{FF2B5EF4-FFF2-40B4-BE49-F238E27FC236}">
                    <a16:creationId xmlns:a16="http://schemas.microsoft.com/office/drawing/2014/main" id="{FE6ED0AD-5900-44B9-A87A-9EE1F79AC492}"/>
                  </a:ext>
                </a:extLst>
              </p:cNvPr>
              <p:cNvSpPr/>
              <p:nvPr/>
            </p:nvSpPr>
            <p:spPr>
              <a:xfrm>
                <a:off x="9609894" y="2419992"/>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7" name="Freeform: Shape 1826">
                <a:extLst>
                  <a:ext uri="{FF2B5EF4-FFF2-40B4-BE49-F238E27FC236}">
                    <a16:creationId xmlns:a16="http://schemas.microsoft.com/office/drawing/2014/main" id="{FD9377DE-ABE9-4677-843E-873A9021DB6B}"/>
                  </a:ext>
                </a:extLst>
              </p:cNvPr>
              <p:cNvSpPr/>
              <p:nvPr/>
            </p:nvSpPr>
            <p:spPr>
              <a:xfrm>
                <a:off x="9701809" y="2428741"/>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2" name="Group 2221">
              <a:extLst>
                <a:ext uri="{FF2B5EF4-FFF2-40B4-BE49-F238E27FC236}">
                  <a16:creationId xmlns:a16="http://schemas.microsoft.com/office/drawing/2014/main" id="{F0C0A927-EE25-4EAA-A86B-85E6203D3088}"/>
                </a:ext>
              </a:extLst>
            </p:cNvPr>
            <p:cNvGrpSpPr/>
            <p:nvPr/>
          </p:nvGrpSpPr>
          <p:grpSpPr>
            <a:xfrm>
              <a:off x="9714232" y="3244916"/>
              <a:ext cx="130785" cy="54041"/>
              <a:chOff x="9561832" y="2523868"/>
              <a:chExt cx="130785" cy="54041"/>
            </a:xfrm>
          </p:grpSpPr>
          <p:sp>
            <p:nvSpPr>
              <p:cNvPr id="1778" name="Freeform: Shape 1777">
                <a:extLst>
                  <a:ext uri="{FF2B5EF4-FFF2-40B4-BE49-F238E27FC236}">
                    <a16:creationId xmlns:a16="http://schemas.microsoft.com/office/drawing/2014/main" id="{361F7A17-9FD9-4887-9E59-CBE04CBC08EF}"/>
                  </a:ext>
                </a:extLst>
              </p:cNvPr>
              <p:cNvSpPr/>
              <p:nvPr/>
            </p:nvSpPr>
            <p:spPr>
              <a:xfrm>
                <a:off x="9565930" y="2550889"/>
                <a:ext cx="122590" cy="11074"/>
              </a:xfrm>
              <a:custGeom>
                <a:avLst/>
                <a:gdLst>
                  <a:gd name="connsiteX0" fmla="*/ 122591 w 122590"/>
                  <a:gd name="connsiteY0" fmla="*/ 0 h 11074"/>
                  <a:gd name="connsiteX1" fmla="*/ 0 w 122590"/>
                  <a:gd name="connsiteY1" fmla="*/ 0 h 11074"/>
                </a:gdLst>
                <a:ahLst/>
                <a:cxnLst>
                  <a:cxn ang="0">
                    <a:pos x="connsiteX0" y="connsiteY0"/>
                  </a:cxn>
                  <a:cxn ang="0">
                    <a:pos x="connsiteX1" y="connsiteY1"/>
                  </a:cxn>
                </a:cxnLst>
                <a:rect l="l" t="t" r="r" b="b"/>
                <a:pathLst>
                  <a:path w="122590" h="11074">
                    <a:moveTo>
                      <a:pt x="12259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9" name="Freeform: Shape 1778">
                <a:extLst>
                  <a:ext uri="{FF2B5EF4-FFF2-40B4-BE49-F238E27FC236}">
                    <a16:creationId xmlns:a16="http://schemas.microsoft.com/office/drawing/2014/main" id="{AE0BCFC5-14D8-42C5-92F3-52F0DEC4DBCF}"/>
                  </a:ext>
                </a:extLst>
              </p:cNvPr>
              <p:cNvSpPr/>
              <p:nvPr/>
            </p:nvSpPr>
            <p:spPr>
              <a:xfrm>
                <a:off x="9684312" y="252386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0" name="Freeform: Shape 1779">
                <a:extLst>
                  <a:ext uri="{FF2B5EF4-FFF2-40B4-BE49-F238E27FC236}">
                    <a16:creationId xmlns:a16="http://schemas.microsoft.com/office/drawing/2014/main" id="{1E84E533-2104-4799-8EB5-57C21B181814}"/>
                  </a:ext>
                </a:extLst>
              </p:cNvPr>
              <p:cNvSpPr/>
              <p:nvPr/>
            </p:nvSpPr>
            <p:spPr>
              <a:xfrm>
                <a:off x="9561832" y="252386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8" name="Freeform: Shape 1827">
                <a:extLst>
                  <a:ext uri="{FF2B5EF4-FFF2-40B4-BE49-F238E27FC236}">
                    <a16:creationId xmlns:a16="http://schemas.microsoft.com/office/drawing/2014/main" id="{F527EBCF-4A82-4F41-AD0B-02C4BD445931}"/>
                  </a:ext>
                </a:extLst>
              </p:cNvPr>
              <p:cNvSpPr/>
              <p:nvPr/>
            </p:nvSpPr>
            <p:spPr>
              <a:xfrm>
                <a:off x="9610558" y="2532506"/>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1" name="Group 2220">
              <a:extLst>
                <a:ext uri="{FF2B5EF4-FFF2-40B4-BE49-F238E27FC236}">
                  <a16:creationId xmlns:a16="http://schemas.microsoft.com/office/drawing/2014/main" id="{0C8A4D88-7687-4E10-A896-A7DF43F5C6E6}"/>
                </a:ext>
              </a:extLst>
            </p:cNvPr>
            <p:cNvGrpSpPr/>
            <p:nvPr/>
          </p:nvGrpSpPr>
          <p:grpSpPr>
            <a:xfrm>
              <a:off x="9707477" y="3451735"/>
              <a:ext cx="189921" cy="54041"/>
              <a:chOff x="9555077" y="2627633"/>
              <a:chExt cx="189921" cy="54041"/>
            </a:xfrm>
          </p:grpSpPr>
          <p:sp>
            <p:nvSpPr>
              <p:cNvPr id="1781" name="Freeform: Shape 1780">
                <a:extLst>
                  <a:ext uri="{FF2B5EF4-FFF2-40B4-BE49-F238E27FC236}">
                    <a16:creationId xmlns:a16="http://schemas.microsoft.com/office/drawing/2014/main" id="{2F82E2CD-A772-48AE-850D-A2B5104740B3}"/>
                  </a:ext>
                </a:extLst>
              </p:cNvPr>
              <p:cNvSpPr/>
              <p:nvPr/>
            </p:nvSpPr>
            <p:spPr>
              <a:xfrm>
                <a:off x="9559285" y="2654653"/>
                <a:ext cx="181615" cy="11074"/>
              </a:xfrm>
              <a:custGeom>
                <a:avLst/>
                <a:gdLst>
                  <a:gd name="connsiteX0" fmla="*/ 181616 w 181615"/>
                  <a:gd name="connsiteY0" fmla="*/ 0 h 11074"/>
                  <a:gd name="connsiteX1" fmla="*/ 0 w 181615"/>
                  <a:gd name="connsiteY1" fmla="*/ 0 h 11074"/>
                </a:gdLst>
                <a:ahLst/>
                <a:cxnLst>
                  <a:cxn ang="0">
                    <a:pos x="connsiteX0" y="connsiteY0"/>
                  </a:cxn>
                  <a:cxn ang="0">
                    <a:pos x="connsiteX1" y="connsiteY1"/>
                  </a:cxn>
                </a:cxnLst>
                <a:rect l="l" t="t" r="r" b="b"/>
                <a:pathLst>
                  <a:path w="181615" h="11074">
                    <a:moveTo>
                      <a:pt x="181616"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2" name="Freeform: Shape 1781">
                <a:extLst>
                  <a:ext uri="{FF2B5EF4-FFF2-40B4-BE49-F238E27FC236}">
                    <a16:creationId xmlns:a16="http://schemas.microsoft.com/office/drawing/2014/main" id="{0AA2EF75-1CB5-48EC-A490-C5010653BCBC}"/>
                  </a:ext>
                </a:extLst>
              </p:cNvPr>
              <p:cNvSpPr/>
              <p:nvPr/>
            </p:nvSpPr>
            <p:spPr>
              <a:xfrm>
                <a:off x="9736693" y="262763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3" name="Freeform: Shape 1782">
                <a:extLst>
                  <a:ext uri="{FF2B5EF4-FFF2-40B4-BE49-F238E27FC236}">
                    <a16:creationId xmlns:a16="http://schemas.microsoft.com/office/drawing/2014/main" id="{940F06EE-B97E-4DD0-8913-22817B2DD8B8}"/>
                  </a:ext>
                </a:extLst>
              </p:cNvPr>
              <p:cNvSpPr/>
              <p:nvPr/>
            </p:nvSpPr>
            <p:spPr>
              <a:xfrm>
                <a:off x="9555077" y="262763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9" name="Freeform: Shape 1828">
                <a:extLst>
                  <a:ext uri="{FF2B5EF4-FFF2-40B4-BE49-F238E27FC236}">
                    <a16:creationId xmlns:a16="http://schemas.microsoft.com/office/drawing/2014/main" id="{78FF169D-3A61-4AD0-B390-4A048867C160}"/>
                  </a:ext>
                </a:extLst>
              </p:cNvPr>
              <p:cNvSpPr/>
              <p:nvPr/>
            </p:nvSpPr>
            <p:spPr>
              <a:xfrm>
                <a:off x="9631489" y="2636381"/>
                <a:ext cx="36544" cy="36544"/>
              </a:xfrm>
              <a:custGeom>
                <a:avLst/>
                <a:gdLst>
                  <a:gd name="connsiteX0" fmla="*/ 36544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4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4" y="18272"/>
                    </a:moveTo>
                    <a:cubicBezTo>
                      <a:pt x="36544" y="28364"/>
                      <a:pt x="28364" y="36545"/>
                      <a:pt x="18272" y="36545"/>
                    </a:cubicBezTo>
                    <a:cubicBezTo>
                      <a:pt x="8181" y="36545"/>
                      <a:pt x="0" y="28364"/>
                      <a:pt x="0" y="18272"/>
                    </a:cubicBezTo>
                    <a:cubicBezTo>
                      <a:pt x="0" y="8181"/>
                      <a:pt x="8181" y="0"/>
                      <a:pt x="18272" y="0"/>
                    </a:cubicBezTo>
                    <a:cubicBezTo>
                      <a:pt x="28364" y="0"/>
                      <a:pt x="36544" y="8181"/>
                      <a:pt x="36544"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20" name="Group 2219">
              <a:extLst>
                <a:ext uri="{FF2B5EF4-FFF2-40B4-BE49-F238E27FC236}">
                  <a16:creationId xmlns:a16="http://schemas.microsoft.com/office/drawing/2014/main" id="{98E5C428-87EB-4E2E-AC87-55D7FDCFC08D}"/>
                </a:ext>
              </a:extLst>
            </p:cNvPr>
            <p:cNvGrpSpPr/>
            <p:nvPr/>
          </p:nvGrpSpPr>
          <p:grpSpPr>
            <a:xfrm>
              <a:off x="9736713" y="3658554"/>
              <a:ext cx="134550" cy="54041"/>
              <a:chOff x="9584313" y="2731508"/>
              <a:chExt cx="134550" cy="54041"/>
            </a:xfrm>
          </p:grpSpPr>
          <p:sp>
            <p:nvSpPr>
              <p:cNvPr id="1784" name="Freeform: Shape 1783">
                <a:extLst>
                  <a:ext uri="{FF2B5EF4-FFF2-40B4-BE49-F238E27FC236}">
                    <a16:creationId xmlns:a16="http://schemas.microsoft.com/office/drawing/2014/main" id="{7FA0C021-3DB5-4192-824A-0664BF773447}"/>
                  </a:ext>
                </a:extLst>
              </p:cNvPr>
              <p:cNvSpPr/>
              <p:nvPr/>
            </p:nvSpPr>
            <p:spPr>
              <a:xfrm>
                <a:off x="9588521" y="2758418"/>
                <a:ext cx="126134" cy="11074"/>
              </a:xfrm>
              <a:custGeom>
                <a:avLst/>
                <a:gdLst>
                  <a:gd name="connsiteX0" fmla="*/ 126135 w 126134"/>
                  <a:gd name="connsiteY0" fmla="*/ 0 h 11074"/>
                  <a:gd name="connsiteX1" fmla="*/ 0 w 126134"/>
                  <a:gd name="connsiteY1" fmla="*/ 0 h 11074"/>
                </a:gdLst>
                <a:ahLst/>
                <a:cxnLst>
                  <a:cxn ang="0">
                    <a:pos x="connsiteX0" y="connsiteY0"/>
                  </a:cxn>
                  <a:cxn ang="0">
                    <a:pos x="connsiteX1" y="connsiteY1"/>
                  </a:cxn>
                </a:cxnLst>
                <a:rect l="l" t="t" r="r" b="b"/>
                <a:pathLst>
                  <a:path w="126134" h="11074">
                    <a:moveTo>
                      <a:pt x="126135"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5" name="Freeform: Shape 1784">
                <a:extLst>
                  <a:ext uri="{FF2B5EF4-FFF2-40B4-BE49-F238E27FC236}">
                    <a16:creationId xmlns:a16="http://schemas.microsoft.com/office/drawing/2014/main" id="{56E8E1BC-89B4-4089-BED1-DFC96AD228F3}"/>
                  </a:ext>
                </a:extLst>
              </p:cNvPr>
              <p:cNvSpPr/>
              <p:nvPr/>
            </p:nvSpPr>
            <p:spPr>
              <a:xfrm>
                <a:off x="9710558" y="273150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6" name="Freeform: Shape 1785">
                <a:extLst>
                  <a:ext uri="{FF2B5EF4-FFF2-40B4-BE49-F238E27FC236}">
                    <a16:creationId xmlns:a16="http://schemas.microsoft.com/office/drawing/2014/main" id="{48B4D66F-61D0-4F0A-8B45-024F089E0175}"/>
                  </a:ext>
                </a:extLst>
              </p:cNvPr>
              <p:cNvSpPr/>
              <p:nvPr/>
            </p:nvSpPr>
            <p:spPr>
              <a:xfrm>
                <a:off x="9584313" y="2731508"/>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0" name="Freeform: Shape 1829">
                <a:extLst>
                  <a:ext uri="{FF2B5EF4-FFF2-40B4-BE49-F238E27FC236}">
                    <a16:creationId xmlns:a16="http://schemas.microsoft.com/office/drawing/2014/main" id="{8AAE7C26-59FA-432E-A288-35A07DEA7F50}"/>
                  </a:ext>
                </a:extLst>
              </p:cNvPr>
              <p:cNvSpPr/>
              <p:nvPr/>
            </p:nvSpPr>
            <p:spPr>
              <a:xfrm>
                <a:off x="9635475" y="274014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9" name="Group 2218">
              <a:extLst>
                <a:ext uri="{FF2B5EF4-FFF2-40B4-BE49-F238E27FC236}">
                  <a16:creationId xmlns:a16="http://schemas.microsoft.com/office/drawing/2014/main" id="{916E7438-5CCD-452A-8DFA-7E21385ACC1A}"/>
                </a:ext>
              </a:extLst>
            </p:cNvPr>
            <p:cNvGrpSpPr/>
            <p:nvPr/>
          </p:nvGrpSpPr>
          <p:grpSpPr>
            <a:xfrm>
              <a:off x="9738595" y="3865373"/>
              <a:ext cx="150276" cy="54041"/>
              <a:chOff x="9586195" y="2835273"/>
              <a:chExt cx="150276" cy="54041"/>
            </a:xfrm>
          </p:grpSpPr>
          <p:sp>
            <p:nvSpPr>
              <p:cNvPr id="1787" name="Freeform: Shape 1786">
                <a:extLst>
                  <a:ext uri="{FF2B5EF4-FFF2-40B4-BE49-F238E27FC236}">
                    <a16:creationId xmlns:a16="http://schemas.microsoft.com/office/drawing/2014/main" id="{BEF0D76F-3519-438E-9F06-6D1E4F02A276}"/>
                  </a:ext>
                </a:extLst>
              </p:cNvPr>
              <p:cNvSpPr/>
              <p:nvPr/>
            </p:nvSpPr>
            <p:spPr>
              <a:xfrm>
                <a:off x="9590293" y="2862294"/>
                <a:ext cx="142081" cy="11074"/>
              </a:xfrm>
              <a:custGeom>
                <a:avLst/>
                <a:gdLst>
                  <a:gd name="connsiteX0" fmla="*/ 142081 w 142081"/>
                  <a:gd name="connsiteY0" fmla="*/ 0 h 11074"/>
                  <a:gd name="connsiteX1" fmla="*/ 0 w 142081"/>
                  <a:gd name="connsiteY1" fmla="*/ 0 h 11074"/>
                </a:gdLst>
                <a:ahLst/>
                <a:cxnLst>
                  <a:cxn ang="0">
                    <a:pos x="connsiteX0" y="connsiteY0"/>
                  </a:cxn>
                  <a:cxn ang="0">
                    <a:pos x="connsiteX1" y="connsiteY1"/>
                  </a:cxn>
                </a:cxnLst>
                <a:rect l="l" t="t" r="r" b="b"/>
                <a:pathLst>
                  <a:path w="142081" h="11074">
                    <a:moveTo>
                      <a:pt x="14208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8" name="Freeform: Shape 1787">
                <a:extLst>
                  <a:ext uri="{FF2B5EF4-FFF2-40B4-BE49-F238E27FC236}">
                    <a16:creationId xmlns:a16="http://schemas.microsoft.com/office/drawing/2014/main" id="{CE3D989C-93FA-46F7-9C82-8AA6AA8EBC12}"/>
                  </a:ext>
                </a:extLst>
              </p:cNvPr>
              <p:cNvSpPr/>
              <p:nvPr/>
            </p:nvSpPr>
            <p:spPr>
              <a:xfrm>
                <a:off x="9728166" y="283527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9" name="Freeform: Shape 1788">
                <a:extLst>
                  <a:ext uri="{FF2B5EF4-FFF2-40B4-BE49-F238E27FC236}">
                    <a16:creationId xmlns:a16="http://schemas.microsoft.com/office/drawing/2014/main" id="{5215F479-2C1B-4812-9C98-64C714128E3C}"/>
                  </a:ext>
                </a:extLst>
              </p:cNvPr>
              <p:cNvSpPr/>
              <p:nvPr/>
            </p:nvSpPr>
            <p:spPr>
              <a:xfrm>
                <a:off x="9586195" y="283527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1" name="Freeform: Shape 1830">
                <a:extLst>
                  <a:ext uri="{FF2B5EF4-FFF2-40B4-BE49-F238E27FC236}">
                    <a16:creationId xmlns:a16="http://schemas.microsoft.com/office/drawing/2014/main" id="{E409977F-948D-4B50-8053-83A84DDC900E}"/>
                  </a:ext>
                </a:extLst>
              </p:cNvPr>
              <p:cNvSpPr/>
              <p:nvPr/>
            </p:nvSpPr>
            <p:spPr>
              <a:xfrm>
                <a:off x="9643559" y="284402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8" name="Group 2217">
              <a:extLst>
                <a:ext uri="{FF2B5EF4-FFF2-40B4-BE49-F238E27FC236}">
                  <a16:creationId xmlns:a16="http://schemas.microsoft.com/office/drawing/2014/main" id="{148598E3-66DC-4B50-BB79-3FBD894E2651}"/>
                </a:ext>
              </a:extLst>
            </p:cNvPr>
            <p:cNvGrpSpPr/>
            <p:nvPr/>
          </p:nvGrpSpPr>
          <p:grpSpPr>
            <a:xfrm>
              <a:off x="9713568" y="4072192"/>
              <a:ext cx="164339" cy="54041"/>
              <a:chOff x="9561168" y="2939037"/>
              <a:chExt cx="164339" cy="54041"/>
            </a:xfrm>
          </p:grpSpPr>
          <p:sp>
            <p:nvSpPr>
              <p:cNvPr id="1790" name="Freeform: Shape 1789">
                <a:extLst>
                  <a:ext uri="{FF2B5EF4-FFF2-40B4-BE49-F238E27FC236}">
                    <a16:creationId xmlns:a16="http://schemas.microsoft.com/office/drawing/2014/main" id="{17F64649-3B97-4CED-92A8-34ACBDC5C821}"/>
                  </a:ext>
                </a:extLst>
              </p:cNvPr>
              <p:cNvSpPr/>
              <p:nvPr/>
            </p:nvSpPr>
            <p:spPr>
              <a:xfrm>
                <a:off x="9565376" y="2966058"/>
                <a:ext cx="156034" cy="11074"/>
              </a:xfrm>
              <a:custGeom>
                <a:avLst/>
                <a:gdLst>
                  <a:gd name="connsiteX0" fmla="*/ 156035 w 156034"/>
                  <a:gd name="connsiteY0" fmla="*/ 0 h 11074"/>
                  <a:gd name="connsiteX1" fmla="*/ 0 w 156034"/>
                  <a:gd name="connsiteY1" fmla="*/ 0 h 11074"/>
                </a:gdLst>
                <a:ahLst/>
                <a:cxnLst>
                  <a:cxn ang="0">
                    <a:pos x="connsiteX0" y="connsiteY0"/>
                  </a:cxn>
                  <a:cxn ang="0">
                    <a:pos x="connsiteX1" y="connsiteY1"/>
                  </a:cxn>
                </a:cxnLst>
                <a:rect l="l" t="t" r="r" b="b"/>
                <a:pathLst>
                  <a:path w="156034" h="11074">
                    <a:moveTo>
                      <a:pt x="156035"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1" name="Freeform: Shape 1790">
                <a:extLst>
                  <a:ext uri="{FF2B5EF4-FFF2-40B4-BE49-F238E27FC236}">
                    <a16:creationId xmlns:a16="http://schemas.microsoft.com/office/drawing/2014/main" id="{1AA06DA9-3E8E-4795-9206-ED845FD7E67C}"/>
                  </a:ext>
                </a:extLst>
              </p:cNvPr>
              <p:cNvSpPr/>
              <p:nvPr/>
            </p:nvSpPr>
            <p:spPr>
              <a:xfrm>
                <a:off x="9717202" y="2939037"/>
                <a:ext cx="8305" cy="54041"/>
              </a:xfrm>
              <a:custGeom>
                <a:avLst/>
                <a:gdLst>
                  <a:gd name="connsiteX0" fmla="*/ 0 w 8305"/>
                  <a:gd name="connsiteY0" fmla="*/ 0 h 54041"/>
                  <a:gd name="connsiteX1" fmla="*/ 8305 w 8305"/>
                  <a:gd name="connsiteY1" fmla="*/ 0 h 54041"/>
                  <a:gd name="connsiteX2" fmla="*/ 8305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5" y="0"/>
                    </a:lnTo>
                    <a:lnTo>
                      <a:pt x="8305"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2" name="Freeform: Shape 1791">
                <a:extLst>
                  <a:ext uri="{FF2B5EF4-FFF2-40B4-BE49-F238E27FC236}">
                    <a16:creationId xmlns:a16="http://schemas.microsoft.com/office/drawing/2014/main" id="{E7B6F083-BF65-40F0-A90A-9ECB88EE8CC5}"/>
                  </a:ext>
                </a:extLst>
              </p:cNvPr>
              <p:cNvSpPr/>
              <p:nvPr/>
            </p:nvSpPr>
            <p:spPr>
              <a:xfrm>
                <a:off x="9561168" y="2939037"/>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2" name="Freeform: Shape 1831">
                <a:extLst>
                  <a:ext uri="{FF2B5EF4-FFF2-40B4-BE49-F238E27FC236}">
                    <a16:creationId xmlns:a16="http://schemas.microsoft.com/office/drawing/2014/main" id="{12EFC372-F697-4EFE-BD27-DF935DF7B99D}"/>
                  </a:ext>
                </a:extLst>
              </p:cNvPr>
              <p:cNvSpPr/>
              <p:nvPr/>
            </p:nvSpPr>
            <p:spPr>
              <a:xfrm>
                <a:off x="9624069" y="294778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7" name="Group 2216">
              <a:extLst>
                <a:ext uri="{FF2B5EF4-FFF2-40B4-BE49-F238E27FC236}">
                  <a16:creationId xmlns:a16="http://schemas.microsoft.com/office/drawing/2014/main" id="{4B08C30A-9DCE-46A1-AC82-696CC7039FFB}"/>
                </a:ext>
              </a:extLst>
            </p:cNvPr>
            <p:cNvGrpSpPr/>
            <p:nvPr/>
          </p:nvGrpSpPr>
          <p:grpSpPr>
            <a:xfrm>
              <a:off x="9684332" y="4279011"/>
              <a:ext cx="148504" cy="54041"/>
              <a:chOff x="9531932" y="3042913"/>
              <a:chExt cx="148504" cy="54041"/>
            </a:xfrm>
          </p:grpSpPr>
          <p:sp>
            <p:nvSpPr>
              <p:cNvPr id="1793" name="Freeform: Shape 1792">
                <a:extLst>
                  <a:ext uri="{FF2B5EF4-FFF2-40B4-BE49-F238E27FC236}">
                    <a16:creationId xmlns:a16="http://schemas.microsoft.com/office/drawing/2014/main" id="{4524C742-9D9C-4B52-8C8B-EDAE83E61550}"/>
                  </a:ext>
                </a:extLst>
              </p:cNvPr>
              <p:cNvSpPr/>
              <p:nvPr/>
            </p:nvSpPr>
            <p:spPr>
              <a:xfrm>
                <a:off x="9536030" y="3069934"/>
                <a:ext cx="140198" cy="11074"/>
              </a:xfrm>
              <a:custGeom>
                <a:avLst/>
                <a:gdLst>
                  <a:gd name="connsiteX0" fmla="*/ 140199 w 140198"/>
                  <a:gd name="connsiteY0" fmla="*/ 0 h 11074"/>
                  <a:gd name="connsiteX1" fmla="*/ 0 w 140198"/>
                  <a:gd name="connsiteY1" fmla="*/ 0 h 11074"/>
                </a:gdLst>
                <a:ahLst/>
                <a:cxnLst>
                  <a:cxn ang="0">
                    <a:pos x="connsiteX0" y="connsiteY0"/>
                  </a:cxn>
                  <a:cxn ang="0">
                    <a:pos x="connsiteX1" y="connsiteY1"/>
                  </a:cxn>
                </a:cxnLst>
                <a:rect l="l" t="t" r="r" b="b"/>
                <a:pathLst>
                  <a:path w="140198" h="11074">
                    <a:moveTo>
                      <a:pt x="14019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4" name="Freeform: Shape 1793">
                <a:extLst>
                  <a:ext uri="{FF2B5EF4-FFF2-40B4-BE49-F238E27FC236}">
                    <a16:creationId xmlns:a16="http://schemas.microsoft.com/office/drawing/2014/main" id="{5CE6E8C8-EA38-4322-B11D-1356DAAB3380}"/>
                  </a:ext>
                </a:extLst>
              </p:cNvPr>
              <p:cNvSpPr/>
              <p:nvPr/>
            </p:nvSpPr>
            <p:spPr>
              <a:xfrm>
                <a:off x="9672131" y="304291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5" name="Freeform: Shape 1794">
                <a:extLst>
                  <a:ext uri="{FF2B5EF4-FFF2-40B4-BE49-F238E27FC236}">
                    <a16:creationId xmlns:a16="http://schemas.microsoft.com/office/drawing/2014/main" id="{3ACC54B4-DADE-4385-8231-ED7571BCF7FC}"/>
                  </a:ext>
                </a:extLst>
              </p:cNvPr>
              <p:cNvSpPr/>
              <p:nvPr/>
            </p:nvSpPr>
            <p:spPr>
              <a:xfrm>
                <a:off x="9531932" y="304291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3" name="Freeform: Shape 1832">
                <a:extLst>
                  <a:ext uri="{FF2B5EF4-FFF2-40B4-BE49-F238E27FC236}">
                    <a16:creationId xmlns:a16="http://schemas.microsoft.com/office/drawing/2014/main" id="{4241E393-DEF6-4CFC-A3FB-057206E6676A}"/>
                  </a:ext>
                </a:extLst>
              </p:cNvPr>
              <p:cNvSpPr/>
              <p:nvPr/>
            </p:nvSpPr>
            <p:spPr>
              <a:xfrm>
                <a:off x="9587857" y="3051661"/>
                <a:ext cx="36544" cy="36544"/>
              </a:xfrm>
              <a:custGeom>
                <a:avLst/>
                <a:gdLst>
                  <a:gd name="connsiteX0" fmla="*/ 36545 w 36544"/>
                  <a:gd name="connsiteY0" fmla="*/ 18272 h 36544"/>
                  <a:gd name="connsiteX1" fmla="*/ 18273 w 36544"/>
                  <a:gd name="connsiteY1" fmla="*/ 36545 h 36544"/>
                  <a:gd name="connsiteX2" fmla="*/ 0 w 36544"/>
                  <a:gd name="connsiteY2" fmla="*/ 18272 h 36544"/>
                  <a:gd name="connsiteX3" fmla="*/ 18273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3" y="36545"/>
                    </a:cubicBezTo>
                    <a:cubicBezTo>
                      <a:pt x="8181" y="36545"/>
                      <a:pt x="0" y="28364"/>
                      <a:pt x="0" y="18272"/>
                    </a:cubicBezTo>
                    <a:cubicBezTo>
                      <a:pt x="0" y="8181"/>
                      <a:pt x="8181" y="0"/>
                      <a:pt x="18273"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6" name="Group 2215">
              <a:extLst>
                <a:ext uri="{FF2B5EF4-FFF2-40B4-BE49-F238E27FC236}">
                  <a16:creationId xmlns:a16="http://schemas.microsoft.com/office/drawing/2014/main" id="{E403C56C-A8C0-4D27-A02B-858CF1FE5618}"/>
                </a:ext>
              </a:extLst>
            </p:cNvPr>
            <p:cNvGrpSpPr/>
            <p:nvPr/>
          </p:nvGrpSpPr>
          <p:grpSpPr>
            <a:xfrm>
              <a:off x="9769049" y="4485830"/>
              <a:ext cx="166776" cy="54041"/>
              <a:chOff x="9616649" y="3146678"/>
              <a:chExt cx="166776" cy="54041"/>
            </a:xfrm>
          </p:grpSpPr>
          <p:sp>
            <p:nvSpPr>
              <p:cNvPr id="1796" name="Freeform: Shape 1795">
                <a:extLst>
                  <a:ext uri="{FF2B5EF4-FFF2-40B4-BE49-F238E27FC236}">
                    <a16:creationId xmlns:a16="http://schemas.microsoft.com/office/drawing/2014/main" id="{E64ABEA8-8E50-497C-B65F-FE085DC69164}"/>
                  </a:ext>
                </a:extLst>
              </p:cNvPr>
              <p:cNvSpPr/>
              <p:nvPr/>
            </p:nvSpPr>
            <p:spPr>
              <a:xfrm>
                <a:off x="9620857" y="3173698"/>
                <a:ext cx="158470" cy="11074"/>
              </a:xfrm>
              <a:custGeom>
                <a:avLst/>
                <a:gdLst>
                  <a:gd name="connsiteX0" fmla="*/ 158471 w 158470"/>
                  <a:gd name="connsiteY0" fmla="*/ 0 h 11074"/>
                  <a:gd name="connsiteX1" fmla="*/ 0 w 158470"/>
                  <a:gd name="connsiteY1" fmla="*/ 0 h 11074"/>
                </a:gdLst>
                <a:ahLst/>
                <a:cxnLst>
                  <a:cxn ang="0">
                    <a:pos x="connsiteX0" y="connsiteY0"/>
                  </a:cxn>
                  <a:cxn ang="0">
                    <a:pos x="connsiteX1" y="connsiteY1"/>
                  </a:cxn>
                </a:cxnLst>
                <a:rect l="l" t="t" r="r" b="b"/>
                <a:pathLst>
                  <a:path w="158470" h="11074">
                    <a:moveTo>
                      <a:pt x="158471"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7" name="Freeform: Shape 1796">
                <a:extLst>
                  <a:ext uri="{FF2B5EF4-FFF2-40B4-BE49-F238E27FC236}">
                    <a16:creationId xmlns:a16="http://schemas.microsoft.com/office/drawing/2014/main" id="{220C2A21-04C8-4A25-9667-2BC67F400630}"/>
                  </a:ext>
                </a:extLst>
              </p:cNvPr>
              <p:cNvSpPr/>
              <p:nvPr/>
            </p:nvSpPr>
            <p:spPr>
              <a:xfrm>
                <a:off x="9775120" y="314667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8" name="Freeform: Shape 1797">
                <a:extLst>
                  <a:ext uri="{FF2B5EF4-FFF2-40B4-BE49-F238E27FC236}">
                    <a16:creationId xmlns:a16="http://schemas.microsoft.com/office/drawing/2014/main" id="{DAE0072E-E3E2-4BAE-B4A7-D06C0DD8646E}"/>
                  </a:ext>
                </a:extLst>
              </p:cNvPr>
              <p:cNvSpPr/>
              <p:nvPr/>
            </p:nvSpPr>
            <p:spPr>
              <a:xfrm>
                <a:off x="9616649" y="314667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4" name="Freeform: Shape 1833">
                <a:extLst>
                  <a:ext uri="{FF2B5EF4-FFF2-40B4-BE49-F238E27FC236}">
                    <a16:creationId xmlns:a16="http://schemas.microsoft.com/office/drawing/2014/main" id="{8778DF3F-ED3E-4DEF-AF81-6030E100A7E9}"/>
                  </a:ext>
                </a:extLst>
              </p:cNvPr>
              <p:cNvSpPr/>
              <p:nvPr/>
            </p:nvSpPr>
            <p:spPr>
              <a:xfrm>
                <a:off x="9681433" y="315542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5" name="Group 2214">
              <a:extLst>
                <a:ext uri="{FF2B5EF4-FFF2-40B4-BE49-F238E27FC236}">
                  <a16:creationId xmlns:a16="http://schemas.microsoft.com/office/drawing/2014/main" id="{5B429811-BEEA-4D84-BE94-CAF967E6C2D6}"/>
                </a:ext>
              </a:extLst>
            </p:cNvPr>
            <p:cNvGrpSpPr/>
            <p:nvPr/>
          </p:nvGrpSpPr>
          <p:grpSpPr>
            <a:xfrm>
              <a:off x="9672151" y="4692642"/>
              <a:ext cx="157584" cy="54041"/>
              <a:chOff x="9519751" y="3250553"/>
              <a:chExt cx="157584" cy="54041"/>
            </a:xfrm>
          </p:grpSpPr>
          <p:sp>
            <p:nvSpPr>
              <p:cNvPr id="1799" name="Freeform: Shape 1798">
                <a:extLst>
                  <a:ext uri="{FF2B5EF4-FFF2-40B4-BE49-F238E27FC236}">
                    <a16:creationId xmlns:a16="http://schemas.microsoft.com/office/drawing/2014/main" id="{4F25972B-D5F8-451D-B1CF-E2227A02CA9C}"/>
                  </a:ext>
                </a:extLst>
              </p:cNvPr>
              <p:cNvSpPr/>
              <p:nvPr/>
            </p:nvSpPr>
            <p:spPr>
              <a:xfrm>
                <a:off x="9523848" y="3277574"/>
                <a:ext cx="149390" cy="11074"/>
              </a:xfrm>
              <a:custGeom>
                <a:avLst/>
                <a:gdLst>
                  <a:gd name="connsiteX0" fmla="*/ 149390 w 149390"/>
                  <a:gd name="connsiteY0" fmla="*/ 0 h 11074"/>
                  <a:gd name="connsiteX1" fmla="*/ 0 w 149390"/>
                  <a:gd name="connsiteY1" fmla="*/ 0 h 11074"/>
                </a:gdLst>
                <a:ahLst/>
                <a:cxnLst>
                  <a:cxn ang="0">
                    <a:pos x="connsiteX0" y="connsiteY0"/>
                  </a:cxn>
                  <a:cxn ang="0">
                    <a:pos x="connsiteX1" y="connsiteY1"/>
                  </a:cxn>
                </a:cxnLst>
                <a:rect l="l" t="t" r="r" b="b"/>
                <a:pathLst>
                  <a:path w="149390" h="11074">
                    <a:moveTo>
                      <a:pt x="149390"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0" name="Freeform: Shape 1799">
                <a:extLst>
                  <a:ext uri="{FF2B5EF4-FFF2-40B4-BE49-F238E27FC236}">
                    <a16:creationId xmlns:a16="http://schemas.microsoft.com/office/drawing/2014/main" id="{A1401F84-722A-4996-B49D-F86632B69D62}"/>
                  </a:ext>
                </a:extLst>
              </p:cNvPr>
              <p:cNvSpPr/>
              <p:nvPr/>
            </p:nvSpPr>
            <p:spPr>
              <a:xfrm>
                <a:off x="9669030" y="325055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1" name="Freeform: Shape 1800">
                <a:extLst>
                  <a:ext uri="{FF2B5EF4-FFF2-40B4-BE49-F238E27FC236}">
                    <a16:creationId xmlns:a16="http://schemas.microsoft.com/office/drawing/2014/main" id="{64861EAB-A6C5-41B3-A03F-8C4A3ABE56D6}"/>
                  </a:ext>
                </a:extLst>
              </p:cNvPr>
              <p:cNvSpPr/>
              <p:nvPr/>
            </p:nvSpPr>
            <p:spPr>
              <a:xfrm>
                <a:off x="9519751" y="3250553"/>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5" name="Freeform: Shape 1834">
                <a:extLst>
                  <a:ext uri="{FF2B5EF4-FFF2-40B4-BE49-F238E27FC236}">
                    <a16:creationId xmlns:a16="http://schemas.microsoft.com/office/drawing/2014/main" id="{F26CCA1C-1D5C-45E2-8582-742E3C973601}"/>
                  </a:ext>
                </a:extLst>
              </p:cNvPr>
              <p:cNvSpPr/>
              <p:nvPr/>
            </p:nvSpPr>
            <p:spPr>
              <a:xfrm>
                <a:off x="9580437" y="3259302"/>
                <a:ext cx="36544" cy="36544"/>
              </a:xfrm>
              <a:custGeom>
                <a:avLst/>
                <a:gdLst>
                  <a:gd name="connsiteX0" fmla="*/ 36545 w 36544"/>
                  <a:gd name="connsiteY0" fmla="*/ 18272 h 36544"/>
                  <a:gd name="connsiteX1" fmla="*/ 18272 w 36544"/>
                  <a:gd name="connsiteY1" fmla="*/ 36545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5"/>
                      <a:pt x="18272" y="36545"/>
                    </a:cubicBezTo>
                    <a:cubicBezTo>
                      <a:pt x="8181" y="36545"/>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214" name="Group 2213">
              <a:extLst>
                <a:ext uri="{FF2B5EF4-FFF2-40B4-BE49-F238E27FC236}">
                  <a16:creationId xmlns:a16="http://schemas.microsoft.com/office/drawing/2014/main" id="{9AB4D73A-5EB0-4DB6-B339-A2412224A4D8}"/>
                </a:ext>
              </a:extLst>
            </p:cNvPr>
            <p:cNvGrpSpPr/>
            <p:nvPr/>
          </p:nvGrpSpPr>
          <p:grpSpPr>
            <a:xfrm>
              <a:off x="9787986" y="4899303"/>
              <a:ext cx="154594" cy="54041"/>
              <a:chOff x="9635586" y="3354318"/>
              <a:chExt cx="154594" cy="54041"/>
            </a:xfrm>
          </p:grpSpPr>
          <p:sp>
            <p:nvSpPr>
              <p:cNvPr id="1802" name="Freeform: Shape 1801">
                <a:extLst>
                  <a:ext uri="{FF2B5EF4-FFF2-40B4-BE49-F238E27FC236}">
                    <a16:creationId xmlns:a16="http://schemas.microsoft.com/office/drawing/2014/main" id="{BE466A5D-D37D-4407-94B2-786C6747F787}"/>
                  </a:ext>
                </a:extLst>
              </p:cNvPr>
              <p:cNvSpPr/>
              <p:nvPr/>
            </p:nvSpPr>
            <p:spPr>
              <a:xfrm>
                <a:off x="9639683" y="3381339"/>
                <a:ext cx="146289" cy="11074"/>
              </a:xfrm>
              <a:custGeom>
                <a:avLst/>
                <a:gdLst>
                  <a:gd name="connsiteX0" fmla="*/ 146289 w 146289"/>
                  <a:gd name="connsiteY0" fmla="*/ 0 h 11074"/>
                  <a:gd name="connsiteX1" fmla="*/ 0 w 146289"/>
                  <a:gd name="connsiteY1" fmla="*/ 0 h 11074"/>
                </a:gdLst>
                <a:ahLst/>
                <a:cxnLst>
                  <a:cxn ang="0">
                    <a:pos x="connsiteX0" y="connsiteY0"/>
                  </a:cxn>
                  <a:cxn ang="0">
                    <a:pos x="connsiteX1" y="connsiteY1"/>
                  </a:cxn>
                </a:cxnLst>
                <a:rect l="l" t="t" r="r" b="b"/>
                <a:pathLst>
                  <a:path w="146289" h="11074">
                    <a:moveTo>
                      <a:pt x="146289" y="0"/>
                    </a:moveTo>
                    <a:lnTo>
                      <a:pt x="0" y="0"/>
                    </a:lnTo>
                  </a:path>
                </a:pathLst>
              </a:custGeom>
              <a:ln w="8300" cap="flat">
                <a:solidFill>
                  <a:srgbClr val="01010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3" name="Freeform: Shape 1802">
                <a:extLst>
                  <a:ext uri="{FF2B5EF4-FFF2-40B4-BE49-F238E27FC236}">
                    <a16:creationId xmlns:a16="http://schemas.microsoft.com/office/drawing/2014/main" id="{20F6CA7E-F574-46D1-95EE-966447D1FCC3}"/>
                  </a:ext>
                </a:extLst>
              </p:cNvPr>
              <p:cNvSpPr/>
              <p:nvPr/>
            </p:nvSpPr>
            <p:spPr>
              <a:xfrm>
                <a:off x="9781875" y="335431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4" name="Freeform: Shape 1803">
                <a:extLst>
                  <a:ext uri="{FF2B5EF4-FFF2-40B4-BE49-F238E27FC236}">
                    <a16:creationId xmlns:a16="http://schemas.microsoft.com/office/drawing/2014/main" id="{AB22DD17-5267-4B31-82DA-E5618B842E54}"/>
                  </a:ext>
                </a:extLst>
              </p:cNvPr>
              <p:cNvSpPr/>
              <p:nvPr/>
            </p:nvSpPr>
            <p:spPr>
              <a:xfrm>
                <a:off x="9635586" y="3354318"/>
                <a:ext cx="8305" cy="54041"/>
              </a:xfrm>
              <a:custGeom>
                <a:avLst/>
                <a:gdLst>
                  <a:gd name="connsiteX0" fmla="*/ 0 w 8305"/>
                  <a:gd name="connsiteY0" fmla="*/ 0 h 54041"/>
                  <a:gd name="connsiteX1" fmla="*/ 8306 w 8305"/>
                  <a:gd name="connsiteY1" fmla="*/ 0 h 54041"/>
                  <a:gd name="connsiteX2" fmla="*/ 8306 w 8305"/>
                  <a:gd name="connsiteY2" fmla="*/ 54042 h 54041"/>
                  <a:gd name="connsiteX3" fmla="*/ 0 w 8305"/>
                  <a:gd name="connsiteY3" fmla="*/ 54042 h 54041"/>
                </a:gdLst>
                <a:ahLst/>
                <a:cxnLst>
                  <a:cxn ang="0">
                    <a:pos x="connsiteX0" y="connsiteY0"/>
                  </a:cxn>
                  <a:cxn ang="0">
                    <a:pos x="connsiteX1" y="connsiteY1"/>
                  </a:cxn>
                  <a:cxn ang="0">
                    <a:pos x="connsiteX2" y="connsiteY2"/>
                  </a:cxn>
                  <a:cxn ang="0">
                    <a:pos x="connsiteX3" y="connsiteY3"/>
                  </a:cxn>
                </a:cxnLst>
                <a:rect l="l" t="t" r="r" b="b"/>
                <a:pathLst>
                  <a:path w="8305" h="54041">
                    <a:moveTo>
                      <a:pt x="0" y="0"/>
                    </a:moveTo>
                    <a:lnTo>
                      <a:pt x="8306" y="0"/>
                    </a:lnTo>
                    <a:lnTo>
                      <a:pt x="8306" y="54042"/>
                    </a:lnTo>
                    <a:lnTo>
                      <a:pt x="0" y="54042"/>
                    </a:lnTo>
                    <a:close/>
                  </a:path>
                </a:pathLst>
              </a:custGeom>
              <a:solidFill>
                <a:srgbClr val="010101"/>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6" name="Freeform: Shape 1835">
                <a:extLst>
                  <a:ext uri="{FF2B5EF4-FFF2-40B4-BE49-F238E27FC236}">
                    <a16:creationId xmlns:a16="http://schemas.microsoft.com/office/drawing/2014/main" id="{2BAA95CA-AAB4-436F-9A0F-F67C399E3435}"/>
                  </a:ext>
                </a:extLst>
              </p:cNvPr>
              <p:cNvSpPr/>
              <p:nvPr/>
            </p:nvSpPr>
            <p:spPr>
              <a:xfrm>
                <a:off x="9694390" y="3363066"/>
                <a:ext cx="36544" cy="36544"/>
              </a:xfrm>
              <a:custGeom>
                <a:avLst/>
                <a:gdLst>
                  <a:gd name="connsiteX0" fmla="*/ 36545 w 36544"/>
                  <a:gd name="connsiteY0" fmla="*/ 18272 h 36544"/>
                  <a:gd name="connsiteX1" fmla="*/ 18272 w 36544"/>
                  <a:gd name="connsiteY1" fmla="*/ 36544 h 36544"/>
                  <a:gd name="connsiteX2" fmla="*/ 0 w 36544"/>
                  <a:gd name="connsiteY2" fmla="*/ 18272 h 36544"/>
                  <a:gd name="connsiteX3" fmla="*/ 18272 w 36544"/>
                  <a:gd name="connsiteY3" fmla="*/ 0 h 36544"/>
                  <a:gd name="connsiteX4" fmla="*/ 36545 w 36544"/>
                  <a:gd name="connsiteY4" fmla="*/ 18272 h 3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44" h="36544">
                    <a:moveTo>
                      <a:pt x="36545" y="18272"/>
                    </a:moveTo>
                    <a:cubicBezTo>
                      <a:pt x="36545" y="28364"/>
                      <a:pt x="28364" y="36544"/>
                      <a:pt x="18272" y="36544"/>
                    </a:cubicBezTo>
                    <a:cubicBezTo>
                      <a:pt x="8181" y="36544"/>
                      <a:pt x="0" y="28364"/>
                      <a:pt x="0" y="18272"/>
                    </a:cubicBezTo>
                    <a:cubicBezTo>
                      <a:pt x="0" y="8181"/>
                      <a:pt x="8181" y="0"/>
                      <a:pt x="18272" y="0"/>
                    </a:cubicBezTo>
                    <a:cubicBezTo>
                      <a:pt x="28364" y="0"/>
                      <a:pt x="36545" y="8181"/>
                      <a:pt x="36545" y="18272"/>
                    </a:cubicBezTo>
                    <a:close/>
                  </a:path>
                </a:pathLst>
              </a:custGeom>
              <a:solidFill>
                <a:srgbClr val="231F20"/>
              </a:solidFill>
              <a:ln w="110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193" name="TextBox 2192">
              <a:extLst>
                <a:ext uri="{FF2B5EF4-FFF2-40B4-BE49-F238E27FC236}">
                  <a16:creationId xmlns:a16="http://schemas.microsoft.com/office/drawing/2014/main" id="{F15DF947-F102-498D-94BD-2A02D5A6CD0B}"/>
                </a:ext>
              </a:extLst>
            </p:cNvPr>
            <p:cNvSpPr txBox="1"/>
            <p:nvPr/>
          </p:nvSpPr>
          <p:spPr>
            <a:xfrm>
              <a:off x="7857730" y="1734519"/>
              <a:ext cx="359907"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7"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Yes</a:t>
              </a:r>
            </a:p>
          </p:txBody>
        </p:sp>
        <p:sp>
          <p:nvSpPr>
            <p:cNvPr id="2194" name="TextBox 2193">
              <a:extLst>
                <a:ext uri="{FF2B5EF4-FFF2-40B4-BE49-F238E27FC236}">
                  <a16:creationId xmlns:a16="http://schemas.microsoft.com/office/drawing/2014/main" id="{421504D1-3A20-475E-82F2-9E82AFBBB796}"/>
                </a:ext>
              </a:extLst>
            </p:cNvPr>
            <p:cNvSpPr txBox="1"/>
            <p:nvPr/>
          </p:nvSpPr>
          <p:spPr>
            <a:xfrm>
              <a:off x="8734092" y="173451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10.9</a:t>
              </a:r>
            </a:p>
          </p:txBody>
        </p:sp>
        <p:sp>
          <p:nvSpPr>
            <p:cNvPr id="2195" name="TextBox 2194">
              <a:extLst>
                <a:ext uri="{FF2B5EF4-FFF2-40B4-BE49-F238E27FC236}">
                  <a16:creationId xmlns:a16="http://schemas.microsoft.com/office/drawing/2014/main" id="{756770C6-ABC4-47D0-80DA-D86D62BC7462}"/>
                </a:ext>
              </a:extLst>
            </p:cNvPr>
            <p:cNvSpPr txBox="1"/>
            <p:nvPr/>
          </p:nvSpPr>
          <p:spPr>
            <a:xfrm>
              <a:off x="8380384" y="1734519"/>
              <a:ext cx="386644"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13.4</a:t>
              </a:r>
            </a:p>
          </p:txBody>
        </p:sp>
        <p:sp>
          <p:nvSpPr>
            <p:cNvPr id="2196" name="TextBox 2195">
              <a:extLst>
                <a:ext uri="{FF2B5EF4-FFF2-40B4-BE49-F238E27FC236}">
                  <a16:creationId xmlns:a16="http://schemas.microsoft.com/office/drawing/2014/main" id="{C6405814-F8D2-4008-8676-09815DEFEFA7}"/>
                </a:ext>
              </a:extLst>
            </p:cNvPr>
            <p:cNvSpPr txBox="1"/>
            <p:nvPr/>
          </p:nvSpPr>
          <p:spPr>
            <a:xfrm>
              <a:off x="10100676" y="1734519"/>
              <a:ext cx="944489"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0.89 (0.48–1.66)</a:t>
              </a:r>
            </a:p>
          </p:txBody>
        </p:sp>
        <p:sp>
          <p:nvSpPr>
            <p:cNvPr id="2197" name="TextBox 2196">
              <a:extLst>
                <a:ext uri="{FF2B5EF4-FFF2-40B4-BE49-F238E27FC236}">
                  <a16:creationId xmlns:a16="http://schemas.microsoft.com/office/drawing/2014/main" id="{A10D830B-910F-484D-A9CB-7530F3F22311}"/>
                </a:ext>
              </a:extLst>
            </p:cNvPr>
            <p:cNvSpPr txBox="1"/>
            <p:nvPr/>
          </p:nvSpPr>
          <p:spPr>
            <a:xfrm>
              <a:off x="11375878" y="1734519"/>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21/41</a:t>
              </a:r>
            </a:p>
          </p:txBody>
        </p:sp>
        <p:sp>
          <p:nvSpPr>
            <p:cNvPr id="2198" name="TextBox 2197">
              <a:extLst>
                <a:ext uri="{FF2B5EF4-FFF2-40B4-BE49-F238E27FC236}">
                  <a16:creationId xmlns:a16="http://schemas.microsoft.com/office/drawing/2014/main" id="{E6820D84-D7C8-43D8-A438-5070991F14F7}"/>
                </a:ext>
              </a:extLst>
            </p:cNvPr>
            <p:cNvSpPr txBox="1"/>
            <p:nvPr/>
          </p:nvSpPr>
          <p:spPr>
            <a:xfrm>
              <a:off x="11022170" y="1734519"/>
              <a:ext cx="444353" cy="22097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HelveticaNeueLTStd-Cn"/>
                  <a:rtl val="0"/>
                </a:rPr>
                <a:t>20/40</a:t>
              </a:r>
            </a:p>
          </p:txBody>
        </p:sp>
      </p:grpSp>
      <p:sp>
        <p:nvSpPr>
          <p:cNvPr id="4" name="Text Placeholder 3">
            <a:extLst>
              <a:ext uri="{FF2B5EF4-FFF2-40B4-BE49-F238E27FC236}">
                <a16:creationId xmlns:a16="http://schemas.microsoft.com/office/drawing/2014/main" id="{42E319EF-ACCB-F2D3-8031-19A1467D53BC}"/>
              </a:ext>
            </a:extLst>
          </p:cNvPr>
          <p:cNvSpPr>
            <a:spLocks noGrp="1"/>
          </p:cNvSpPr>
          <p:nvPr>
            <p:ph type="body" idx="1"/>
          </p:nvPr>
        </p:nvSpPr>
        <p:spPr>
          <a:xfrm>
            <a:off x="609600" y="1214362"/>
            <a:ext cx="10972800" cy="385950"/>
          </a:xfrm>
        </p:spPr>
        <p:txBody>
          <a:bodyPr/>
          <a:lstStyle/>
          <a:p>
            <a:r>
              <a:rPr lang="en-GB" cap="none" dirty="0"/>
              <a:t>r</a:t>
            </a:r>
            <a:r>
              <a:rPr lang="en-GB" dirty="0"/>
              <a:t>PFS benefit was similar across all patient subgroups</a:t>
            </a:r>
          </a:p>
        </p:txBody>
      </p:sp>
      <p:sp>
        <p:nvSpPr>
          <p:cNvPr id="8" name="Title 7">
            <a:extLst>
              <a:ext uri="{FF2B5EF4-FFF2-40B4-BE49-F238E27FC236}">
                <a16:creationId xmlns:a16="http://schemas.microsoft.com/office/drawing/2014/main" id="{CB4243C7-F93B-4914-A085-51EDBB2B3631}"/>
              </a:ext>
            </a:extLst>
          </p:cNvPr>
          <p:cNvSpPr>
            <a:spLocks noGrp="1"/>
          </p:cNvSpPr>
          <p:nvPr>
            <p:ph type="title"/>
          </p:nvPr>
        </p:nvSpPr>
        <p:spPr/>
        <p:txBody>
          <a:bodyPr/>
          <a:lstStyle/>
          <a:p>
            <a:r>
              <a:rPr lang="en-GB" dirty="0"/>
              <a:t>MAGNITUDE </a:t>
            </a:r>
            <a:r>
              <a:rPr lang="en-GB" dirty="0">
                <a:solidFill>
                  <a:schemeClr val="accent1"/>
                </a:solidFill>
              </a:rPr>
              <a:t>All HRR BM+</a:t>
            </a:r>
            <a:r>
              <a:rPr lang="en-GB" dirty="0">
                <a:solidFill>
                  <a:schemeClr val="tx2"/>
                </a:solidFill>
              </a:rPr>
              <a:t>:</a:t>
            </a:r>
            <a:r>
              <a:rPr lang="en-GB" dirty="0">
                <a:solidFill>
                  <a:schemeClr val="accent1"/>
                </a:solidFill>
              </a:rPr>
              <a:t> </a:t>
            </a:r>
            <a:r>
              <a:rPr lang="en-GB" dirty="0"/>
              <a:t>Subgroup Analysis of </a:t>
            </a:r>
            <a:r>
              <a:rPr lang="en-GB" cap="none" dirty="0"/>
              <a:t>r</a:t>
            </a:r>
            <a:r>
              <a:rPr lang="en-GB" dirty="0"/>
              <a:t>PFS</a:t>
            </a:r>
          </a:p>
        </p:txBody>
      </p:sp>
      <p:sp>
        <p:nvSpPr>
          <p:cNvPr id="3" name="Slide Number Placeholder 2">
            <a:extLst>
              <a:ext uri="{FF2B5EF4-FFF2-40B4-BE49-F238E27FC236}">
                <a16:creationId xmlns:a16="http://schemas.microsoft.com/office/drawing/2014/main" id="{1C239672-462A-46A0-99FC-FB32DCE457EA}"/>
              </a:ext>
            </a:extLst>
          </p:cNvPr>
          <p:cNvSpPr>
            <a:spLocks noGrp="1"/>
          </p:cNvSpPr>
          <p:nvPr>
            <p:ph type="sldNum" sz="quarter" idx="4"/>
          </p:nvPr>
        </p:nvSpPr>
        <p:spPr/>
        <p:txBody>
          <a:bodyPr/>
          <a:lstStyle/>
          <a:p>
            <a:pPr lvl="0"/>
            <a:fld id="{BE33F7A0-71F0-446B-9DE8-6D75BE64EE0F}" type="slidenum">
              <a:rPr lang="en-GB" smtClean="0"/>
              <a:pPr lvl="0"/>
              <a:t>35</a:t>
            </a:fld>
            <a:endParaRPr lang="en-GB" dirty="0"/>
          </a:p>
        </p:txBody>
      </p:sp>
      <p:sp>
        <p:nvSpPr>
          <p:cNvPr id="12" name="Content Placeholder 11">
            <a:extLst>
              <a:ext uri="{FF2B5EF4-FFF2-40B4-BE49-F238E27FC236}">
                <a16:creationId xmlns:a16="http://schemas.microsoft.com/office/drawing/2014/main" id="{E36E9AAF-3BEF-448D-091B-9CB7D3A80DFE}"/>
              </a:ext>
            </a:extLst>
          </p:cNvPr>
          <p:cNvSpPr>
            <a:spLocks noGrp="1"/>
          </p:cNvSpPr>
          <p:nvPr>
            <p:ph sz="quarter" idx="15"/>
          </p:nvPr>
        </p:nvSpPr>
        <p:spPr>
          <a:xfrm>
            <a:off x="600444" y="6356351"/>
            <a:ext cx="10684360" cy="365125"/>
          </a:xfrm>
        </p:spPr>
        <p:txBody>
          <a:bodyPr anchor="b" anchorCtr="0"/>
          <a:lstStyle/>
          <a:p>
            <a:pPr>
              <a:lnSpc>
                <a:spcPct val="90000"/>
              </a:lnSpc>
            </a:pPr>
            <a:r>
              <a:rPr kumimoji="0" lang="en-GB" sz="1200" b="0" i="0" u="none" strike="noStrike" kern="120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rPr>
              <a:t>AAP, abiraterone acetate + prednisone/prednisolone; AR, androgen receptor; BM, biomarker; BPI-SF, Brief Pain Inventory–Short Form; BRCA, breast cancer gene; CI, confidence interval; ECOG, Eastern Cooperative Oncology Group; HR, hazard ratio; HRR, homologous recombination repair; NE, not estimable; PSA, prostate-specific antigen; rPFS, radiographic progression-free survival</a:t>
            </a:r>
          </a:p>
          <a:p>
            <a:pPr>
              <a:lnSpc>
                <a:spcPct val="90000"/>
              </a:lnSpc>
            </a:pPr>
            <a:r>
              <a:rPr lang="en-GB" sz="1200" dirty="0">
                <a:solidFill>
                  <a:schemeClr val="tx2"/>
                </a:solidFill>
              </a:rPr>
              <a:t>Chi K, et al. J Clin Oncol. 2022;40 (suppl 6; abstr 12) (ASCO GU 2022 oral presentation) </a:t>
            </a:r>
          </a:p>
        </p:txBody>
      </p:sp>
      <p:sp>
        <p:nvSpPr>
          <p:cNvPr id="19" name="Text Placeholder 4">
            <a:extLst>
              <a:ext uri="{FF2B5EF4-FFF2-40B4-BE49-F238E27FC236}">
                <a16:creationId xmlns:a16="http://schemas.microsoft.com/office/drawing/2014/main" id="{81079F82-887D-47EB-8407-61E26C010015}"/>
              </a:ext>
            </a:extLst>
          </p:cNvPr>
          <p:cNvSpPr txBox="1">
            <a:spLocks/>
          </p:cNvSpPr>
          <p:nvPr/>
        </p:nvSpPr>
        <p:spPr>
          <a:xfrm>
            <a:off x="619200" y="5654414"/>
            <a:ext cx="10685343" cy="366874"/>
          </a:xfrm>
          <a:prstGeom prst="rect">
            <a:avLst/>
          </a:prstGeom>
        </p:spPr>
        <p:txBody>
          <a:bodyPr lIns="0" tIns="0" rIns="0" bIns="0" anchor="t" anchorCtr="0"/>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GB" sz="11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Past AR-targeted therapy was considered prior novel anti-androgen therapy, such as enzalutamide, apalutamide, or darolutamide</a:t>
            </a:r>
          </a:p>
          <a:p>
            <a:pPr marL="0" marR="0" lvl="0" indent="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None/>
              <a:tabLst/>
              <a:defRPr/>
            </a:pPr>
            <a:r>
              <a:rPr kumimoji="0" lang="en-GB" sz="11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Prior AAP use was up to 4 months prior to study start</a:t>
            </a:r>
          </a:p>
        </p:txBody>
      </p:sp>
    </p:spTree>
    <p:extLst>
      <p:ext uri="{BB962C8B-B14F-4D97-AF65-F5344CB8AC3E}">
        <p14:creationId xmlns:p14="http://schemas.microsoft.com/office/powerpoint/2010/main" val="48440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94A9894A-E11B-99E9-8D4E-50B4DB76A9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5507" y="1952553"/>
            <a:ext cx="4509897" cy="2584323"/>
          </a:xfrm>
          <a:prstGeom prst="rect">
            <a:avLst/>
          </a:prstGeom>
        </p:spPr>
      </p:pic>
      <p:graphicFrame>
        <p:nvGraphicFramePr>
          <p:cNvPr id="12" name="Content Placeholder 10">
            <a:extLst>
              <a:ext uri="{FF2B5EF4-FFF2-40B4-BE49-F238E27FC236}">
                <a16:creationId xmlns:a16="http://schemas.microsoft.com/office/drawing/2014/main" id="{4645B4FE-C156-4C84-8832-74AE6E9E22B6}"/>
              </a:ext>
            </a:extLst>
          </p:cNvPr>
          <p:cNvGraphicFramePr>
            <a:graphicFrameLocks/>
          </p:cNvGraphicFramePr>
          <p:nvPr>
            <p:extLst>
              <p:ext uri="{D42A27DB-BD31-4B8C-83A1-F6EECF244321}">
                <p14:modId xmlns:p14="http://schemas.microsoft.com/office/powerpoint/2010/main" val="3060995960"/>
              </p:ext>
            </p:extLst>
          </p:nvPr>
        </p:nvGraphicFramePr>
        <p:xfrm>
          <a:off x="3592130" y="1700808"/>
          <a:ext cx="5122990" cy="3478633"/>
        </p:xfrm>
        <a:graphic>
          <a:graphicData uri="http://schemas.openxmlformats.org/drawingml/2006/chart">
            <c:chart xmlns:c="http://schemas.openxmlformats.org/drawingml/2006/chart" xmlns:r="http://schemas.openxmlformats.org/officeDocument/2006/relationships" r:id="rId5"/>
          </a:graphicData>
        </a:graphic>
      </p:graphicFrame>
      <p:pic>
        <p:nvPicPr>
          <p:cNvPr id="40" name="Graphic 39">
            <a:extLst>
              <a:ext uri="{FF2B5EF4-FFF2-40B4-BE49-F238E27FC236}">
                <a16:creationId xmlns:a16="http://schemas.microsoft.com/office/drawing/2014/main" id="{53969277-2A8E-31AC-B1BC-1C14AE948A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43918" y="1945676"/>
            <a:ext cx="4513076" cy="2586145"/>
          </a:xfrm>
          <a:prstGeom prst="rect">
            <a:avLst/>
          </a:prstGeom>
        </p:spPr>
      </p:pic>
      <p:sp>
        <p:nvSpPr>
          <p:cNvPr id="3" name="Text Placeholder 2">
            <a:extLst>
              <a:ext uri="{FF2B5EF4-FFF2-40B4-BE49-F238E27FC236}">
                <a16:creationId xmlns:a16="http://schemas.microsoft.com/office/drawing/2014/main" id="{45571B02-0855-3C2A-9F61-7C5872304252}"/>
              </a:ext>
            </a:extLst>
          </p:cNvPr>
          <p:cNvSpPr>
            <a:spLocks noGrp="1"/>
          </p:cNvSpPr>
          <p:nvPr>
            <p:ph type="body" idx="1"/>
          </p:nvPr>
        </p:nvSpPr>
        <p:spPr>
          <a:xfrm>
            <a:off x="592663" y="992014"/>
            <a:ext cx="10972800" cy="702470"/>
          </a:xfrm>
        </p:spPr>
        <p:txBody>
          <a:bodyPr/>
          <a:lstStyle/>
          <a:p>
            <a:r>
              <a:rPr lang="en-GB" dirty="0"/>
              <a:t>NO STATISTICALLY SIGNIFICANT IMPROVEMENT IN OS AT THE TIME OF THIS ANALYSIS</a:t>
            </a:r>
          </a:p>
        </p:txBody>
      </p:sp>
      <p:sp>
        <p:nvSpPr>
          <p:cNvPr id="2" name="Title 1"/>
          <p:cNvSpPr>
            <a:spLocks noGrp="1"/>
          </p:cNvSpPr>
          <p:nvPr>
            <p:ph type="title"/>
          </p:nvPr>
        </p:nvSpPr>
        <p:spPr>
          <a:xfrm>
            <a:off x="619201" y="259200"/>
            <a:ext cx="10963199" cy="864000"/>
          </a:xfrm>
        </p:spPr>
        <p:txBody>
          <a:bodyPr/>
          <a:lstStyle/>
          <a:p>
            <a:r>
              <a:rPr lang="en-GB" dirty="0"/>
              <a:t>MAGNITUDE </a:t>
            </a:r>
            <a:r>
              <a:rPr lang="en-GB" dirty="0">
                <a:solidFill>
                  <a:schemeClr val="accent1"/>
                </a:solidFill>
              </a:rPr>
              <a:t>All HRR BM+</a:t>
            </a:r>
            <a:r>
              <a:rPr lang="en-GB" dirty="0"/>
              <a:t>: Overall Survival</a:t>
            </a:r>
          </a:p>
        </p:txBody>
      </p:sp>
      <p:sp>
        <p:nvSpPr>
          <p:cNvPr id="9" name="Slide Number Placeholder 8">
            <a:extLst>
              <a:ext uri="{FF2B5EF4-FFF2-40B4-BE49-F238E27FC236}">
                <a16:creationId xmlns:a16="http://schemas.microsoft.com/office/drawing/2014/main" id="{64E93854-8962-4E17-97BC-1C996E82E37A}"/>
              </a:ext>
            </a:extLst>
          </p:cNvPr>
          <p:cNvSpPr>
            <a:spLocks noGrp="1"/>
          </p:cNvSpPr>
          <p:nvPr>
            <p:ph type="sldNum" sz="quarter" idx="4"/>
          </p:nvPr>
        </p:nvSpPr>
        <p:spPr/>
        <p:txBody>
          <a:bodyPr/>
          <a:lstStyle/>
          <a:p>
            <a:pPr lvl="0"/>
            <a:fld id="{BE33F7A0-71F0-446B-9DE8-6D75BE64EE0F}" type="slidenum">
              <a:rPr lang="en-GB" smtClean="0"/>
              <a:pPr lvl="0"/>
              <a:t>36</a:t>
            </a:fld>
            <a:endParaRPr lang="en-GB" dirty="0"/>
          </a:p>
        </p:txBody>
      </p:sp>
      <p:sp>
        <p:nvSpPr>
          <p:cNvPr id="18" name="Content Placeholder 17">
            <a:extLst>
              <a:ext uri="{FF2B5EF4-FFF2-40B4-BE49-F238E27FC236}">
                <a16:creationId xmlns:a16="http://schemas.microsoft.com/office/drawing/2014/main" id="{2A816A2D-8857-EB85-3F52-A80DB05DE4F0}"/>
              </a:ext>
            </a:extLst>
          </p:cNvPr>
          <p:cNvSpPr>
            <a:spLocks noGrp="1"/>
          </p:cNvSpPr>
          <p:nvPr>
            <p:ph sz="quarter" idx="15"/>
          </p:nvPr>
        </p:nvSpPr>
        <p:spPr/>
        <p:txBody>
          <a:bodyPr anchor="b" anchorCtr="0"/>
          <a:lstStyle/>
          <a:p>
            <a:r>
              <a:rPr lang="en-GB" dirty="0">
                <a:solidFill>
                  <a:schemeClr val="tx2"/>
                </a:solidFill>
              </a:rPr>
              <a:t>AAP, abiraterone acetate + prednisone/prednisolone; BM, biomarker; CI, confidence interval; HR, hazard ratio; HRR, homologous recombination repair; </a:t>
            </a:r>
            <a:br>
              <a:rPr lang="en-GB" dirty="0">
                <a:solidFill>
                  <a:schemeClr val="tx2"/>
                </a:solidFill>
              </a:rPr>
            </a:br>
            <a:r>
              <a:rPr lang="en-GB" dirty="0">
                <a:solidFill>
                  <a:schemeClr val="tx2"/>
                </a:solidFill>
              </a:rPr>
              <a:t>NE, not estimable; NIRA, niraparib; OS, overall survival; PBO, placebo</a:t>
            </a:r>
          </a:p>
          <a:p>
            <a:r>
              <a:rPr lang="en-GB" dirty="0">
                <a:solidFill>
                  <a:schemeClr val="tx2"/>
                </a:solidFill>
              </a:rPr>
              <a:t>Chi K, et al. J Clin Oncol. 2022;40 (suppl 6; abstr 12) (ASCO GU 2022 oral presentation); Chi K, et al. J Clin Oncol. 2023; </a:t>
            </a:r>
            <a:r>
              <a:rPr lang="en-US" dirty="0">
                <a:solidFill>
                  <a:schemeClr val="tx2"/>
                </a:solidFill>
              </a:rPr>
              <a:t>DOI: 10.1200/JCO.22.01649</a:t>
            </a:r>
            <a:endParaRPr lang="en-GB" dirty="0">
              <a:solidFill>
                <a:schemeClr val="tx2"/>
              </a:solidFill>
            </a:endParaRPr>
          </a:p>
        </p:txBody>
      </p:sp>
      <p:sp>
        <p:nvSpPr>
          <p:cNvPr id="8" name="TextBox 7">
            <a:extLst>
              <a:ext uri="{FF2B5EF4-FFF2-40B4-BE49-F238E27FC236}">
                <a16:creationId xmlns:a16="http://schemas.microsoft.com/office/drawing/2014/main" id="{E4505C2A-8B11-E44D-ACD0-B3AFD4164D87}"/>
              </a:ext>
            </a:extLst>
          </p:cNvPr>
          <p:cNvSpPr txBox="1"/>
          <p:nvPr/>
        </p:nvSpPr>
        <p:spPr>
          <a:xfrm>
            <a:off x="619201" y="5712871"/>
            <a:ext cx="9613978" cy="290393"/>
          </a:xfrm>
          <a:prstGeom prst="roundRect">
            <a:avLst>
              <a:gd name="adj" fmla="val 8729"/>
            </a:avLst>
          </a:prstGeom>
          <a:noFill/>
          <a:ln>
            <a:noFill/>
          </a:ln>
        </p:spPr>
        <p:style>
          <a:lnRef idx="2">
            <a:schemeClr val="accent4"/>
          </a:lnRef>
          <a:fillRef idx="1">
            <a:schemeClr val="lt1"/>
          </a:fillRef>
          <a:effectRef idx="0">
            <a:schemeClr val="accent4"/>
          </a:effectRef>
          <a:fontRef idx="minor">
            <a:schemeClr val="dk1"/>
          </a:fontRef>
        </p:style>
        <p:txBody>
          <a:bodyPr wrap="square" lIns="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46.3% of the required death events for the final analysis observed and thus overall survival data are immature</a:t>
            </a:r>
          </a:p>
        </p:txBody>
      </p:sp>
      <p:graphicFrame>
        <p:nvGraphicFramePr>
          <p:cNvPr id="11" name="Table 3">
            <a:extLst>
              <a:ext uri="{FF2B5EF4-FFF2-40B4-BE49-F238E27FC236}">
                <a16:creationId xmlns:a16="http://schemas.microsoft.com/office/drawing/2014/main" id="{65678DDD-063A-4A8F-A643-E9939C689891}"/>
              </a:ext>
            </a:extLst>
          </p:cNvPr>
          <p:cNvGraphicFramePr>
            <a:graphicFrameLocks noGrp="1"/>
          </p:cNvGraphicFramePr>
          <p:nvPr>
            <p:extLst>
              <p:ext uri="{D42A27DB-BD31-4B8C-83A1-F6EECF244321}">
                <p14:modId xmlns:p14="http://schemas.microsoft.com/office/powerpoint/2010/main" val="1188606063"/>
              </p:ext>
            </p:extLst>
          </p:nvPr>
        </p:nvGraphicFramePr>
        <p:xfrm>
          <a:off x="3043617" y="4871332"/>
          <a:ext cx="5713377" cy="685800"/>
        </p:xfrm>
        <a:graphic>
          <a:graphicData uri="http://schemas.openxmlformats.org/drawingml/2006/table">
            <a:tbl>
              <a:tblPr firstRow="1" bandRow="1">
                <a:tableStyleId>{2D5ABB26-0587-4C30-8999-92F81FD0307C}</a:tableStyleId>
              </a:tblPr>
              <a:tblGrid>
                <a:gridCol w="918202">
                  <a:extLst>
                    <a:ext uri="{9D8B030D-6E8A-4147-A177-3AD203B41FA5}">
                      <a16:colId xmlns:a16="http://schemas.microsoft.com/office/drawing/2014/main" val="2960600525"/>
                    </a:ext>
                  </a:extLst>
                </a:gridCol>
                <a:gridCol w="435925">
                  <a:extLst>
                    <a:ext uri="{9D8B030D-6E8A-4147-A177-3AD203B41FA5}">
                      <a16:colId xmlns:a16="http://schemas.microsoft.com/office/drawing/2014/main" val="168341198"/>
                    </a:ext>
                  </a:extLst>
                </a:gridCol>
                <a:gridCol w="435925">
                  <a:extLst>
                    <a:ext uri="{9D8B030D-6E8A-4147-A177-3AD203B41FA5}">
                      <a16:colId xmlns:a16="http://schemas.microsoft.com/office/drawing/2014/main" val="1723015493"/>
                    </a:ext>
                  </a:extLst>
                </a:gridCol>
                <a:gridCol w="435925">
                  <a:extLst>
                    <a:ext uri="{9D8B030D-6E8A-4147-A177-3AD203B41FA5}">
                      <a16:colId xmlns:a16="http://schemas.microsoft.com/office/drawing/2014/main" val="2281005005"/>
                    </a:ext>
                  </a:extLst>
                </a:gridCol>
                <a:gridCol w="435925">
                  <a:extLst>
                    <a:ext uri="{9D8B030D-6E8A-4147-A177-3AD203B41FA5}">
                      <a16:colId xmlns:a16="http://schemas.microsoft.com/office/drawing/2014/main" val="2140687655"/>
                    </a:ext>
                  </a:extLst>
                </a:gridCol>
                <a:gridCol w="435925">
                  <a:extLst>
                    <a:ext uri="{9D8B030D-6E8A-4147-A177-3AD203B41FA5}">
                      <a16:colId xmlns:a16="http://schemas.microsoft.com/office/drawing/2014/main" val="3920765030"/>
                    </a:ext>
                  </a:extLst>
                </a:gridCol>
                <a:gridCol w="435925">
                  <a:extLst>
                    <a:ext uri="{9D8B030D-6E8A-4147-A177-3AD203B41FA5}">
                      <a16:colId xmlns:a16="http://schemas.microsoft.com/office/drawing/2014/main" val="4060792873"/>
                    </a:ext>
                  </a:extLst>
                </a:gridCol>
                <a:gridCol w="435925">
                  <a:extLst>
                    <a:ext uri="{9D8B030D-6E8A-4147-A177-3AD203B41FA5}">
                      <a16:colId xmlns:a16="http://schemas.microsoft.com/office/drawing/2014/main" val="3655670899"/>
                    </a:ext>
                  </a:extLst>
                </a:gridCol>
                <a:gridCol w="435925">
                  <a:extLst>
                    <a:ext uri="{9D8B030D-6E8A-4147-A177-3AD203B41FA5}">
                      <a16:colId xmlns:a16="http://schemas.microsoft.com/office/drawing/2014/main" val="940408616"/>
                    </a:ext>
                  </a:extLst>
                </a:gridCol>
                <a:gridCol w="435925">
                  <a:extLst>
                    <a:ext uri="{9D8B030D-6E8A-4147-A177-3AD203B41FA5}">
                      <a16:colId xmlns:a16="http://schemas.microsoft.com/office/drawing/2014/main" val="1590475847"/>
                    </a:ext>
                  </a:extLst>
                </a:gridCol>
                <a:gridCol w="435925">
                  <a:extLst>
                    <a:ext uri="{9D8B030D-6E8A-4147-A177-3AD203B41FA5}">
                      <a16:colId xmlns:a16="http://schemas.microsoft.com/office/drawing/2014/main" val="2106792439"/>
                    </a:ext>
                  </a:extLst>
                </a:gridCol>
                <a:gridCol w="435925">
                  <a:extLst>
                    <a:ext uri="{9D8B030D-6E8A-4147-A177-3AD203B41FA5}">
                      <a16:colId xmlns:a16="http://schemas.microsoft.com/office/drawing/2014/main" val="3113418462"/>
                    </a:ext>
                  </a:extLst>
                </a:gridCol>
              </a:tblGrid>
              <a:tr h="153888">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153888">
                <a:tc>
                  <a:txBody>
                    <a:bodyPr/>
                    <a:lstStyle/>
                    <a:p>
                      <a:pPr algn="r"/>
                      <a:r>
                        <a:rPr lang="en-US" sz="900" b="1" dirty="0">
                          <a:solidFill>
                            <a:schemeClr val="tx2"/>
                          </a:solidFill>
                          <a:latin typeface="Arial" panose="020B0604020202020204" pitchFamily="34" charset="0"/>
                          <a:cs typeface="Arial" panose="020B0604020202020204" pitchFamily="34" charset="0"/>
                        </a:rPr>
                        <a:t>NIRA + AAP</a:t>
                      </a: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180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146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153888">
                <a:tc>
                  <a:txBody>
                    <a:bodyPr/>
                    <a:lstStyle/>
                    <a:p>
                      <a:pPr algn="r"/>
                      <a:r>
                        <a:rPr lang="en-US" sz="900" b="1" dirty="0">
                          <a:solidFill>
                            <a:schemeClr val="accent1"/>
                          </a:solidFill>
                          <a:latin typeface="Arial" panose="020B0604020202020204" pitchFamily="34" charset="0"/>
                          <a:cs typeface="Arial" panose="020B0604020202020204" pitchFamily="34" charset="0"/>
                        </a:rPr>
                        <a:t>PBO + AAP</a:t>
                      </a:r>
                    </a:p>
                  </a:txBody>
                  <a:tcPr marL="45720" marR="4572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211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187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141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113</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82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sp>
        <p:nvSpPr>
          <p:cNvPr id="14" name="TextBox 13">
            <a:extLst>
              <a:ext uri="{FF2B5EF4-FFF2-40B4-BE49-F238E27FC236}">
                <a16:creationId xmlns:a16="http://schemas.microsoft.com/office/drawing/2014/main" id="{5DA14046-7684-4737-9023-A3D41D90D428}"/>
              </a:ext>
            </a:extLst>
          </p:cNvPr>
          <p:cNvSpPr txBox="1"/>
          <p:nvPr/>
        </p:nvSpPr>
        <p:spPr>
          <a:xfrm>
            <a:off x="7890672" y="2439972"/>
            <a:ext cx="1805728" cy="276999"/>
          </a:xfrm>
          <a:prstGeom prst="rect">
            <a:avLst/>
          </a:prstGeom>
          <a:noFill/>
        </p:spPr>
        <p:txBody>
          <a:bodyPr wrap="square" lIns="9144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 NE</a:t>
            </a:r>
            <a:br>
              <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br>
            <a:r>
              <a:rPr kumimoji="0" lang="en-GB" sz="12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(55 death events)</a:t>
            </a:r>
          </a:p>
        </p:txBody>
      </p:sp>
      <p:sp>
        <p:nvSpPr>
          <p:cNvPr id="15" name="TextBox 14">
            <a:extLst>
              <a:ext uri="{FF2B5EF4-FFF2-40B4-BE49-F238E27FC236}">
                <a16:creationId xmlns:a16="http://schemas.microsoft.com/office/drawing/2014/main" id="{8A50F691-0E1A-4DDC-8C7F-7204B48E2159}"/>
              </a:ext>
            </a:extLst>
          </p:cNvPr>
          <p:cNvSpPr txBox="1"/>
          <p:nvPr/>
        </p:nvSpPr>
        <p:spPr>
          <a:xfrm>
            <a:off x="7890672" y="3299338"/>
            <a:ext cx="1279525" cy="276999"/>
          </a:xfrm>
          <a:prstGeom prst="rect">
            <a:avLst/>
          </a:prstGeom>
          <a:noFill/>
        </p:spPr>
        <p:txBody>
          <a:bodyPr wrap="none" lIns="9144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 NE</a:t>
            </a:r>
            <a:b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br>
            <a:r>
              <a:rPr kumimoji="0" lang="en-GB" sz="12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(59 death events)</a:t>
            </a:r>
          </a:p>
        </p:txBody>
      </p:sp>
      <p:sp>
        <p:nvSpPr>
          <p:cNvPr id="17" name="TextBox 16">
            <a:extLst>
              <a:ext uri="{FF2B5EF4-FFF2-40B4-BE49-F238E27FC236}">
                <a16:creationId xmlns:a16="http://schemas.microsoft.com/office/drawing/2014/main" id="{E903A521-32F9-4D14-8579-6571A3B66E4A}"/>
              </a:ext>
            </a:extLst>
          </p:cNvPr>
          <p:cNvSpPr txBox="1"/>
          <p:nvPr/>
        </p:nvSpPr>
        <p:spPr>
          <a:xfrm>
            <a:off x="4188877" y="4083724"/>
            <a:ext cx="32512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HR: 0.94 </a:t>
            </a:r>
            <a:r>
              <a:rPr kumimoji="0" lang="en-GB" sz="1200" b="0"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(95% CI, 0.65-1.36)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212121"/>
                </a:solidFill>
                <a:effectLst/>
                <a:uLnTx/>
                <a:uFillTx/>
                <a:latin typeface="Arial" panose="020B0604020202020204" pitchFamily="34" charset="0"/>
                <a:ea typeface="ヒラギノ角ゴ ProN W3"/>
                <a:cs typeface="Arial" panose="020B0604020202020204" pitchFamily="34" charset="0"/>
              </a:rPr>
              <a:t>p=0.733 (boundary for significance, 0.0005)</a:t>
            </a:r>
          </a:p>
        </p:txBody>
      </p:sp>
    </p:spTree>
    <p:extLst>
      <p:ext uri="{BB962C8B-B14F-4D97-AF65-F5344CB8AC3E}">
        <p14:creationId xmlns:p14="http://schemas.microsoft.com/office/powerpoint/2010/main" val="232745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596573-26FC-2F86-4C56-FDED0AF2B31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Title 7">
            <a:extLst>
              <a:ext uri="{FF2B5EF4-FFF2-40B4-BE49-F238E27FC236}">
                <a16:creationId xmlns:a16="http://schemas.microsoft.com/office/drawing/2014/main" id="{A18A4387-6134-8BCF-A664-61E4ED004490}"/>
              </a:ext>
            </a:extLst>
          </p:cNvPr>
          <p:cNvSpPr>
            <a:spLocks noGrp="1"/>
          </p:cNvSpPr>
          <p:nvPr>
            <p:ph type="title"/>
          </p:nvPr>
        </p:nvSpPr>
        <p:spPr>
          <a:xfrm>
            <a:off x="515875" y="207403"/>
            <a:ext cx="11428833" cy="808037"/>
          </a:xfrm>
        </p:spPr>
        <p:txBody>
          <a:bodyPr>
            <a:noAutofit/>
          </a:bodyPr>
          <a:lstStyle/>
          <a:p>
            <a:r>
              <a:rPr lang="en-GB" dirty="0"/>
              <a:t>MAGNITUDE: </a:t>
            </a:r>
            <a:r>
              <a:rPr lang="en-GB" dirty="0">
                <a:solidFill>
                  <a:schemeClr val="accent1"/>
                </a:solidFill>
              </a:rPr>
              <a:t>HRR BM+ </a:t>
            </a:r>
            <a:r>
              <a:rPr kumimoji="0" lang="en-GB" b="1" i="0" u="none" strike="noStrike" kern="1200" spc="0" normalizeH="0" dirty="0">
                <a:ln>
                  <a:noFill/>
                </a:ln>
                <a:solidFill>
                  <a:schemeClr val="tx2"/>
                </a:solidFill>
                <a:effectLst/>
                <a:uLnTx/>
                <a:uFillTx/>
                <a:latin typeface="Arial" panose="020B0604020202020204"/>
                <a:ea typeface="+mn-ea"/>
              </a:rPr>
              <a:t>TEAE</a:t>
            </a:r>
            <a:r>
              <a:rPr kumimoji="0" lang="en-GB" b="1" i="0" u="none" strike="noStrike" kern="1200" cap="none" spc="0" normalizeH="0" dirty="0">
                <a:ln>
                  <a:noFill/>
                </a:ln>
                <a:solidFill>
                  <a:schemeClr val="tx2"/>
                </a:solidFill>
                <a:effectLst/>
                <a:uLnTx/>
                <a:uFillTx/>
                <a:latin typeface="Arial" panose="020B0604020202020204"/>
                <a:ea typeface="+mn-ea"/>
              </a:rPr>
              <a:t>s</a:t>
            </a:r>
            <a:r>
              <a:rPr kumimoji="0" lang="en-GB" b="1" i="0" u="none" strike="noStrike" kern="1200" spc="0" normalizeH="0" dirty="0">
                <a:ln>
                  <a:noFill/>
                </a:ln>
                <a:solidFill>
                  <a:schemeClr val="tx2"/>
                </a:solidFill>
                <a:effectLst/>
                <a:uLnTx/>
                <a:uFillTx/>
                <a:latin typeface="Arial" panose="020B0604020202020204"/>
                <a:ea typeface="+mn-ea"/>
              </a:rPr>
              <a:t> occurring at &gt;20% in NIRA arm or of clinical interest</a:t>
            </a:r>
            <a:br>
              <a:rPr kumimoji="0" lang="en-GB" b="1" i="0" u="none" strike="noStrike" kern="1200" spc="0" normalizeH="0" dirty="0">
                <a:ln>
                  <a:noFill/>
                </a:ln>
                <a:solidFill>
                  <a:schemeClr val="accent1"/>
                </a:solidFill>
                <a:effectLst/>
                <a:uLnTx/>
                <a:uFillTx/>
                <a:latin typeface="Arial" panose="020B0604020202020204"/>
                <a:ea typeface="+mn-ea"/>
              </a:rPr>
            </a:br>
            <a:endParaRPr lang="en-GB" baseline="30000" dirty="0"/>
          </a:p>
        </p:txBody>
      </p:sp>
      <p:sp>
        <p:nvSpPr>
          <p:cNvPr id="7" name="Footer Placeholder 4">
            <a:extLst>
              <a:ext uri="{FF2B5EF4-FFF2-40B4-BE49-F238E27FC236}">
                <a16:creationId xmlns:a16="http://schemas.microsoft.com/office/drawing/2014/main" id="{79715750-34F4-4B59-ED64-ECC48B7F5249}"/>
              </a:ext>
            </a:extLst>
          </p:cNvPr>
          <p:cNvSpPr txBox="1">
            <a:spLocks noGrp="1"/>
          </p:cNvSpPr>
          <p:nvPr>
            <p:ph sz="quarter" idx="15"/>
          </p:nvPr>
        </p:nvSpPr>
        <p:spPr>
          <a:xfrm>
            <a:off x="609600" y="6390431"/>
            <a:ext cx="10486571"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050" b="0" i="0" u="none" strike="noStrike" kern="1200" cap="none" spc="0" normalizeH="0" baseline="30000" dirty="0">
                <a:ln>
                  <a:noFill/>
                </a:ln>
                <a:effectLst/>
                <a:uLnTx/>
                <a:uFillTx/>
                <a:latin typeface="Arial" panose="020B0604020202020204" pitchFamily="34" charset="0"/>
                <a:cs typeface="Arial" panose="020B0604020202020204" pitchFamily="34" charset="0"/>
              </a:rPr>
              <a:t>a </a:t>
            </a:r>
            <a:r>
              <a:rPr kumimoji="0" lang="en-GB" sz="1050" b="0" i="0" u="none" strike="noStrike" kern="1200" cap="none" spc="0" normalizeH="0" baseline="0" dirty="0">
                <a:ln>
                  <a:noFill/>
                </a:ln>
                <a:effectLst/>
                <a:uLnTx/>
                <a:uFillTx/>
                <a:latin typeface="Arial" panose="020B0604020202020204" pitchFamily="34" charset="0"/>
                <a:cs typeface="Arial" panose="020B0604020202020204" pitchFamily="34" charset="0"/>
              </a:rPr>
              <a:t>Includes one Grade 5 event; </a:t>
            </a:r>
            <a:r>
              <a:rPr kumimoji="0" lang="en-GB" sz="1050" b="0" i="0" u="none" strike="noStrike" kern="1200" cap="none" spc="0" normalizeH="0" baseline="30000" dirty="0">
                <a:ln>
                  <a:noFill/>
                </a:ln>
                <a:effectLst/>
                <a:uLnTx/>
                <a:uFillTx/>
                <a:latin typeface="Arial" panose="020B0604020202020204" pitchFamily="34" charset="0"/>
                <a:cs typeface="Arial" panose="020B0604020202020204" pitchFamily="34" charset="0"/>
              </a:rPr>
              <a:t>b </a:t>
            </a:r>
            <a:r>
              <a:rPr kumimoji="0" lang="en-GB" sz="1050" b="0" i="0" u="none" strike="noStrike" kern="1200" cap="none" spc="0" normalizeH="0" baseline="0" dirty="0">
                <a:ln>
                  <a:noFill/>
                </a:ln>
                <a:effectLst/>
                <a:uLnTx/>
                <a:uFillTx/>
                <a:latin typeface="Arial" panose="020B0604020202020204" pitchFamily="34" charset="0"/>
                <a:cs typeface="Arial" panose="020B0604020202020204" pitchFamily="34" charset="0"/>
              </a:rPr>
              <a:t>Includes three Grade 5 events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050" b="0" i="0" u="none" strike="noStrike" kern="1200" cap="none" spc="0" normalizeH="0" baseline="0" dirty="0">
                <a:ln>
                  <a:noFill/>
                </a:ln>
                <a:effectLst/>
                <a:uLnTx/>
                <a:uFillTx/>
                <a:latin typeface="Arial" panose="020B0604020202020204" pitchFamily="34" charset="0"/>
                <a:cs typeface="Arial" panose="020B0604020202020204" pitchFamily="34" charset="0"/>
              </a:rPr>
              <a:t>AAP, abiraterone acetate + prednisone / prednisolone; AML, acute myeloid leukaemia; BM, biomarker; HRR, homologous recombination repair; MDS, myelodysplastic syndrome; NIRA, niraparib; PBO, placebo; TEAE, treatment-emergent adverse event</a:t>
            </a:r>
          </a:p>
          <a:p>
            <a:pPr>
              <a:spcBef>
                <a:spcPts val="0"/>
              </a:spcBef>
              <a:spcAft>
                <a:spcPts val="300"/>
              </a:spcAft>
            </a:pPr>
            <a:r>
              <a:rPr lang="en-GB" sz="1050" dirty="0">
                <a:latin typeface="Arial" panose="020B0604020202020204" pitchFamily="34" charset="0"/>
                <a:cs typeface="Arial" panose="020B0604020202020204" pitchFamily="34" charset="0"/>
              </a:rPr>
              <a:t>Chi K, et al. J Clin Oncol. 2022;40 (suppl 6; abstr 12) (ASCO GU 2022 oral presentation); Chi K, et al. J Clin Oncol. 2023; </a:t>
            </a:r>
            <a:r>
              <a:rPr lang="en-US" sz="1050" dirty="0">
                <a:latin typeface="Arial" panose="020B0604020202020204" pitchFamily="34" charset="0"/>
                <a:cs typeface="Arial" panose="020B0604020202020204" pitchFamily="34" charset="0"/>
              </a:rPr>
              <a:t>DOI: 10.1200/JCO.22.01649</a:t>
            </a:r>
            <a:r>
              <a:rPr lang="en-GB" sz="1050" dirty="0">
                <a:latin typeface="Arial" panose="020B0604020202020204" pitchFamily="34" charset="0"/>
                <a:cs typeface="Arial" panose="020B0604020202020204" pitchFamily="34" charset="0"/>
              </a:rPr>
              <a:t> </a:t>
            </a:r>
          </a:p>
        </p:txBody>
      </p:sp>
      <p:sp>
        <p:nvSpPr>
          <p:cNvPr id="8" name="Rectangle: Rounded Corners 369">
            <a:extLst>
              <a:ext uri="{FF2B5EF4-FFF2-40B4-BE49-F238E27FC236}">
                <a16:creationId xmlns:a16="http://schemas.microsoft.com/office/drawing/2014/main" id="{16955EA5-5A51-CBA3-697B-E96CD09BC342}"/>
              </a:ext>
            </a:extLst>
          </p:cNvPr>
          <p:cNvSpPr/>
          <p:nvPr/>
        </p:nvSpPr>
        <p:spPr>
          <a:xfrm>
            <a:off x="452673" y="1232125"/>
            <a:ext cx="11428834" cy="31670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TEAE</a:t>
            </a: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s</a:t>
            </a:r>
            <a:r>
              <a:rPr kumimoji="0" lang="en-GB" sz="2000" b="1" i="0" u="none" strike="noStrike" kern="1200" cap="all"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 consistent with the known safety profile for each therapy</a:t>
            </a:r>
          </a:p>
        </p:txBody>
      </p:sp>
      <p:graphicFrame>
        <p:nvGraphicFramePr>
          <p:cNvPr id="18" name="Chart 17">
            <a:extLst>
              <a:ext uri="{FF2B5EF4-FFF2-40B4-BE49-F238E27FC236}">
                <a16:creationId xmlns:a16="http://schemas.microsoft.com/office/drawing/2014/main" id="{B2863717-6D41-33A9-247F-BF2C0358AF5B}"/>
              </a:ext>
            </a:extLst>
          </p:cNvPr>
          <p:cNvGraphicFramePr/>
          <p:nvPr>
            <p:extLst>
              <p:ext uri="{D42A27DB-BD31-4B8C-83A1-F6EECF244321}">
                <p14:modId xmlns:p14="http://schemas.microsoft.com/office/powerpoint/2010/main" val="1215411427"/>
              </p:ext>
            </p:extLst>
          </p:nvPr>
        </p:nvGraphicFramePr>
        <p:xfrm>
          <a:off x="6477094" y="1719124"/>
          <a:ext cx="5215603" cy="419823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AEEDF6E4-5A79-8F08-D120-41F3752B4EB0}"/>
              </a:ext>
            </a:extLst>
          </p:cNvPr>
          <p:cNvSpPr txBox="1"/>
          <p:nvPr/>
        </p:nvSpPr>
        <p:spPr>
          <a:xfrm>
            <a:off x="6583673" y="1792296"/>
            <a:ext cx="40326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PBO + AAP, n=211</a:t>
            </a:r>
          </a:p>
        </p:txBody>
      </p:sp>
      <p:graphicFrame>
        <p:nvGraphicFramePr>
          <p:cNvPr id="20" name="Chart 19">
            <a:extLst>
              <a:ext uri="{FF2B5EF4-FFF2-40B4-BE49-F238E27FC236}">
                <a16:creationId xmlns:a16="http://schemas.microsoft.com/office/drawing/2014/main" id="{14B60C8A-1F69-95FF-3DEC-B483D01B62D2}"/>
              </a:ext>
            </a:extLst>
          </p:cNvPr>
          <p:cNvGraphicFramePr/>
          <p:nvPr>
            <p:extLst>
              <p:ext uri="{D42A27DB-BD31-4B8C-83A1-F6EECF244321}">
                <p14:modId xmlns:p14="http://schemas.microsoft.com/office/powerpoint/2010/main" val="3512236436"/>
              </p:ext>
            </p:extLst>
          </p:nvPr>
        </p:nvGraphicFramePr>
        <p:xfrm>
          <a:off x="452673" y="1719124"/>
          <a:ext cx="6191202" cy="4198241"/>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D7CD3C41-7594-DAE1-9AA6-9B054AB34641}"/>
              </a:ext>
            </a:extLst>
          </p:cNvPr>
          <p:cNvSpPr txBox="1"/>
          <p:nvPr/>
        </p:nvSpPr>
        <p:spPr>
          <a:xfrm>
            <a:off x="2581097" y="1792294"/>
            <a:ext cx="403267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2"/>
                </a:solidFill>
                <a:effectLst/>
                <a:uLnTx/>
                <a:uFillTx/>
                <a:latin typeface="Arial" panose="020B0604020202020204"/>
                <a:ea typeface="+mn-ea"/>
                <a:cs typeface="+mn-cs"/>
              </a:rPr>
              <a:t>NIRA + AAP, n=212</a:t>
            </a:r>
          </a:p>
        </p:txBody>
      </p:sp>
      <p:sp>
        <p:nvSpPr>
          <p:cNvPr id="31" name="TextBox 30">
            <a:extLst>
              <a:ext uri="{FF2B5EF4-FFF2-40B4-BE49-F238E27FC236}">
                <a16:creationId xmlns:a16="http://schemas.microsoft.com/office/drawing/2014/main" id="{A9B73BDC-73E8-5614-6EF2-726893E137AA}"/>
              </a:ext>
            </a:extLst>
          </p:cNvPr>
          <p:cNvSpPr txBox="1"/>
          <p:nvPr/>
        </p:nvSpPr>
        <p:spPr>
          <a:xfrm>
            <a:off x="6665141" y="4795126"/>
            <a:ext cx="4508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0.0</a:t>
            </a:r>
          </a:p>
        </p:txBody>
      </p:sp>
      <p:sp>
        <p:nvSpPr>
          <p:cNvPr id="32" name="Rectangle 31">
            <a:extLst>
              <a:ext uri="{FF2B5EF4-FFF2-40B4-BE49-F238E27FC236}">
                <a16:creationId xmlns:a16="http://schemas.microsoft.com/office/drawing/2014/main" id="{E3EEB518-8CD7-8B57-3176-830606E770F0}"/>
              </a:ext>
            </a:extLst>
          </p:cNvPr>
          <p:cNvSpPr/>
          <p:nvPr/>
        </p:nvSpPr>
        <p:spPr>
          <a:xfrm>
            <a:off x="2730109" y="3216112"/>
            <a:ext cx="52897" cy="103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2DF54701-2376-1969-B369-3D3EC9C1B53D}"/>
              </a:ext>
            </a:extLst>
          </p:cNvPr>
          <p:cNvSpPr txBox="1"/>
          <p:nvPr/>
        </p:nvSpPr>
        <p:spPr>
          <a:xfrm>
            <a:off x="4416168" y="5839197"/>
            <a:ext cx="4224427" cy="27699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Proportion of patients (%)</a:t>
            </a:r>
          </a:p>
        </p:txBody>
      </p:sp>
      <p:sp>
        <p:nvSpPr>
          <p:cNvPr id="2" name="Rectangle 1">
            <a:extLst>
              <a:ext uri="{FF2B5EF4-FFF2-40B4-BE49-F238E27FC236}">
                <a16:creationId xmlns:a16="http://schemas.microsoft.com/office/drawing/2014/main" id="{8730F701-7DCC-638D-6142-D806F182DFB4}"/>
              </a:ext>
            </a:extLst>
          </p:cNvPr>
          <p:cNvSpPr/>
          <p:nvPr/>
        </p:nvSpPr>
        <p:spPr>
          <a:xfrm>
            <a:off x="10496872" y="3242345"/>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9D88B64-0011-D307-0B34-1FDF6E308E88}"/>
              </a:ext>
            </a:extLst>
          </p:cNvPr>
          <p:cNvSpPr txBox="1"/>
          <p:nvPr/>
        </p:nvSpPr>
        <p:spPr>
          <a:xfrm>
            <a:off x="10725007" y="3201777"/>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5" name="Rectangle 4">
            <a:extLst>
              <a:ext uri="{FF2B5EF4-FFF2-40B4-BE49-F238E27FC236}">
                <a16:creationId xmlns:a16="http://schemas.microsoft.com/office/drawing/2014/main" id="{D6BE5176-2F06-DA42-3024-0831F9BE6E27}"/>
              </a:ext>
            </a:extLst>
          </p:cNvPr>
          <p:cNvSpPr/>
          <p:nvPr/>
        </p:nvSpPr>
        <p:spPr>
          <a:xfrm>
            <a:off x="10496872" y="3750787"/>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1DB0658B-969C-7B3C-7B11-E4085509FFB5}"/>
              </a:ext>
            </a:extLst>
          </p:cNvPr>
          <p:cNvSpPr txBox="1"/>
          <p:nvPr/>
        </p:nvSpPr>
        <p:spPr>
          <a:xfrm>
            <a:off x="10702514" y="3704001"/>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10" name="Rectangle 9">
            <a:extLst>
              <a:ext uri="{FF2B5EF4-FFF2-40B4-BE49-F238E27FC236}">
                <a16:creationId xmlns:a16="http://schemas.microsoft.com/office/drawing/2014/main" id="{40451207-62EF-C537-F6C0-7B47F87801E1}"/>
              </a:ext>
            </a:extLst>
          </p:cNvPr>
          <p:cNvSpPr/>
          <p:nvPr/>
        </p:nvSpPr>
        <p:spPr>
          <a:xfrm>
            <a:off x="10496872" y="3496566"/>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4A718C6-32F4-62A4-A658-A992AA656B29}"/>
              </a:ext>
            </a:extLst>
          </p:cNvPr>
          <p:cNvSpPr txBox="1"/>
          <p:nvPr/>
        </p:nvSpPr>
        <p:spPr>
          <a:xfrm>
            <a:off x="10702514" y="344978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All grade</a:t>
            </a:r>
          </a:p>
        </p:txBody>
      </p:sp>
      <p:sp>
        <p:nvSpPr>
          <p:cNvPr id="12" name="Rectangle 11">
            <a:extLst>
              <a:ext uri="{FF2B5EF4-FFF2-40B4-BE49-F238E27FC236}">
                <a16:creationId xmlns:a16="http://schemas.microsoft.com/office/drawing/2014/main" id="{78327D1E-AAFA-DB16-0996-83DE4D1B0685}"/>
              </a:ext>
            </a:extLst>
          </p:cNvPr>
          <p:cNvSpPr/>
          <p:nvPr/>
        </p:nvSpPr>
        <p:spPr>
          <a:xfrm>
            <a:off x="10496872" y="4005007"/>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67E04CDE-55FC-199E-9E0B-DE9A2A3EC245}"/>
              </a:ext>
            </a:extLst>
          </p:cNvPr>
          <p:cNvSpPr txBox="1"/>
          <p:nvPr/>
        </p:nvSpPr>
        <p:spPr>
          <a:xfrm>
            <a:off x="10702514" y="3958221"/>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All grade</a:t>
            </a:r>
          </a:p>
        </p:txBody>
      </p:sp>
    </p:spTree>
    <p:extLst>
      <p:ext uri="{BB962C8B-B14F-4D97-AF65-F5344CB8AC3E}">
        <p14:creationId xmlns:p14="http://schemas.microsoft.com/office/powerpoint/2010/main" val="222306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Considerations for treatment selection</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521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Right 27">
            <a:extLst>
              <a:ext uri="{FF2B5EF4-FFF2-40B4-BE49-F238E27FC236}">
                <a16:creationId xmlns:a16="http://schemas.microsoft.com/office/drawing/2014/main" id="{54AFE0CC-BAC0-4240-B504-40D5E265C770}"/>
              </a:ext>
            </a:extLst>
          </p:cNvPr>
          <p:cNvSpPr/>
          <p:nvPr/>
        </p:nvSpPr>
        <p:spPr>
          <a:xfrm>
            <a:off x="1140432" y="3196687"/>
            <a:ext cx="8616216" cy="533400"/>
          </a:xfrm>
          <a:prstGeom prst="rightArrow">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rPr>
              <a:t>ADT/docetaxel x 6  </a:t>
            </a:r>
            <a:r>
              <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sym typeface="Wingdings" panose="05000000000000000000" pitchFamily="2" charset="2"/>
              </a:rPr>
              <a:t>  ADT</a:t>
            </a:r>
            <a:endPar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endParaRPr>
          </a:p>
        </p:txBody>
      </p:sp>
      <p:cxnSp>
        <p:nvCxnSpPr>
          <p:cNvPr id="30" name="Straight Connector 29">
            <a:extLst>
              <a:ext uri="{FF2B5EF4-FFF2-40B4-BE49-F238E27FC236}">
                <a16:creationId xmlns:a16="http://schemas.microsoft.com/office/drawing/2014/main" id="{9411D81E-2506-B871-DE36-447C1EC36803}"/>
              </a:ext>
            </a:extLst>
          </p:cNvPr>
          <p:cNvCxnSpPr>
            <a:cxnSpLocks/>
          </p:cNvCxnSpPr>
          <p:nvPr/>
        </p:nvCxnSpPr>
        <p:spPr>
          <a:xfrm>
            <a:off x="9074774" y="4141653"/>
            <a:ext cx="0" cy="382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C972DE-8205-5B3D-08EF-4139D3B86A67}"/>
              </a:ext>
            </a:extLst>
          </p:cNvPr>
          <p:cNvCxnSpPr>
            <a:cxnSpLocks/>
          </p:cNvCxnSpPr>
          <p:nvPr/>
        </p:nvCxnSpPr>
        <p:spPr>
          <a:xfrm>
            <a:off x="502788" y="4123365"/>
            <a:ext cx="0" cy="382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B80C0E-6481-416D-AAD6-7BD6DCC63059}"/>
              </a:ext>
            </a:extLst>
          </p:cNvPr>
          <p:cNvSpPr>
            <a:spLocks noGrp="1"/>
          </p:cNvSpPr>
          <p:nvPr>
            <p:ph type="title"/>
          </p:nvPr>
        </p:nvSpPr>
        <p:spPr>
          <a:xfrm>
            <a:off x="530199" y="259200"/>
            <a:ext cx="10963199" cy="864000"/>
          </a:xfrm>
        </p:spPr>
        <p:txBody>
          <a:bodyPr/>
          <a:lstStyle/>
          <a:p>
            <a:r>
              <a:rPr lang="en-GB" dirty="0"/>
              <a:t>Patient case</a:t>
            </a:r>
          </a:p>
        </p:txBody>
      </p:sp>
      <p:sp>
        <p:nvSpPr>
          <p:cNvPr id="16" name="Content Placeholder 15">
            <a:extLst>
              <a:ext uri="{FF2B5EF4-FFF2-40B4-BE49-F238E27FC236}">
                <a16:creationId xmlns:a16="http://schemas.microsoft.com/office/drawing/2014/main" id="{DAB7E30E-2EE7-921E-8641-8B0064830E30}"/>
              </a:ext>
            </a:extLst>
          </p:cNvPr>
          <p:cNvSpPr>
            <a:spLocks noGrp="1"/>
          </p:cNvSpPr>
          <p:nvPr>
            <p:ph sz="quarter" idx="15"/>
          </p:nvPr>
        </p:nvSpPr>
        <p:spPr>
          <a:xfrm>
            <a:off x="620183" y="6356351"/>
            <a:ext cx="9796297" cy="365125"/>
          </a:xfrm>
        </p:spPr>
        <p:txBody>
          <a:bodyPr/>
          <a:lstStyle/>
          <a:p>
            <a:r>
              <a:rPr lang="en-GB" sz="1100" dirty="0">
                <a:solidFill>
                  <a:schemeClr val="tx2"/>
                </a:solidFill>
              </a:rPr>
              <a:t>ADT, androgen deprivation therapy; CT, computed tomography; DRE, digital rectal exam; FH, family history; mHSPC, metastatic hormone sensitive prostate cancer; mpMRI, multi-parametric magnetic resonance imaging; PSA, prostate-specific antigen; T, N, M, tumour, nodes, metastasis</a:t>
            </a:r>
          </a:p>
        </p:txBody>
      </p:sp>
      <p:sp>
        <p:nvSpPr>
          <p:cNvPr id="4" name="Slide Number Placeholder 3">
            <a:extLst>
              <a:ext uri="{FF2B5EF4-FFF2-40B4-BE49-F238E27FC236}">
                <a16:creationId xmlns:a16="http://schemas.microsoft.com/office/drawing/2014/main" id="{03509E76-92E5-8F1B-A7FF-B6DD167856F1}"/>
              </a:ext>
            </a:extLst>
          </p:cNvPr>
          <p:cNvSpPr>
            <a:spLocks noGrp="1"/>
          </p:cNvSpPr>
          <p:nvPr>
            <p:ph type="sldNum" sz="quarter" idx="4"/>
          </p:nvPr>
        </p:nvSpPr>
        <p:spPr/>
        <p:txBody>
          <a:bodyPr/>
          <a:lstStyle/>
          <a:p>
            <a:fld id="{18DA6CFC-1861-4C15-81E1-7D7871A33D94}" type="slidenum">
              <a:rPr lang="en-GB"/>
              <a:pPr/>
              <a:t>39</a:t>
            </a:fld>
            <a:endParaRPr lang="en-GB" dirty="0"/>
          </a:p>
        </p:txBody>
      </p:sp>
      <p:sp>
        <p:nvSpPr>
          <p:cNvPr id="3" name="Arrow: Right 2">
            <a:extLst>
              <a:ext uri="{FF2B5EF4-FFF2-40B4-BE49-F238E27FC236}">
                <a16:creationId xmlns:a16="http://schemas.microsoft.com/office/drawing/2014/main" id="{7E017832-1A57-4982-AA6A-B10F997BB6D7}"/>
              </a:ext>
            </a:extLst>
          </p:cNvPr>
          <p:cNvSpPr/>
          <p:nvPr/>
        </p:nvSpPr>
        <p:spPr>
          <a:xfrm>
            <a:off x="590550" y="2940675"/>
            <a:ext cx="11168830" cy="5334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C03C44B9-69BE-4F06-8AD6-7EFD25FFBA97}"/>
              </a:ext>
            </a:extLst>
          </p:cNvPr>
          <p:cNvGrpSpPr/>
          <p:nvPr/>
        </p:nvGrpSpPr>
        <p:grpSpPr>
          <a:xfrm>
            <a:off x="426246" y="2813905"/>
            <a:ext cx="928228" cy="893404"/>
            <a:chOff x="432620" y="3209764"/>
            <a:chExt cx="928228" cy="893404"/>
          </a:xfrm>
        </p:grpSpPr>
        <p:sp>
          <p:nvSpPr>
            <p:cNvPr id="15" name="Oval 14">
              <a:extLst>
                <a:ext uri="{FF2B5EF4-FFF2-40B4-BE49-F238E27FC236}">
                  <a16:creationId xmlns:a16="http://schemas.microsoft.com/office/drawing/2014/main" id="{83F1AE44-4B10-4B3B-A461-291B7D6AA8E8}"/>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pic>
          <p:nvPicPr>
            <p:cNvPr id="7" name="Graphic 6" descr="Man with solid fill">
              <a:extLst>
                <a:ext uri="{FF2B5EF4-FFF2-40B4-BE49-F238E27FC236}">
                  <a16:creationId xmlns:a16="http://schemas.microsoft.com/office/drawing/2014/main" id="{B1D98BC3-8E85-4322-AF4E-F90E6C7610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573" y="3289703"/>
              <a:ext cx="682222" cy="682222"/>
            </a:xfrm>
            <a:prstGeom prst="rect">
              <a:avLst/>
            </a:prstGeom>
          </p:spPr>
        </p:pic>
      </p:grpSp>
      <p:sp>
        <p:nvSpPr>
          <p:cNvPr id="25" name="Rectangle: Rounded Corners 24">
            <a:extLst>
              <a:ext uri="{FF2B5EF4-FFF2-40B4-BE49-F238E27FC236}">
                <a16:creationId xmlns:a16="http://schemas.microsoft.com/office/drawing/2014/main" id="{B65B8139-710E-49DD-9C83-00BBAF38E86F}"/>
              </a:ext>
            </a:extLst>
          </p:cNvPr>
          <p:cNvSpPr/>
          <p:nvPr/>
        </p:nvSpPr>
        <p:spPr>
          <a:xfrm>
            <a:off x="409271" y="4505858"/>
            <a:ext cx="5371865" cy="1574884"/>
          </a:xfrm>
          <a:prstGeom prst="roundRect">
            <a:avLst>
              <a:gd name="adj" fmla="val 3300"/>
            </a:avLst>
          </a:prstGeom>
          <a:solidFill>
            <a:schemeClr val="bg1"/>
          </a:solidFill>
          <a:ln w="25400" cap="flat" cmpd="sng" algn="ctr">
            <a:solidFill>
              <a:schemeClr val="accent1"/>
            </a:solidFill>
            <a:prstDash val="solid"/>
          </a:ln>
          <a:effectLst/>
        </p:spPr>
        <p:txBody>
          <a:bodyPr spcFirstLastPara="0" vert="horz" wrap="square" lIns="77705" tIns="77705" rIns="77705" bIns="77705" numCol="1" spcCol="127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Biopsy: </a:t>
            </a:r>
            <a:r>
              <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9 / 12 cores; Adenocarcinoma Gleason 4+4 </a:t>
            </a:r>
          </a:p>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Staging: </a:t>
            </a:r>
            <a:r>
              <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T3 by DRE and mpMRI, N1 M1b, high volume</a:t>
            </a:r>
            <a:r>
              <a:rPr kumimoji="0" lang="en-GB" sz="14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mHSPC</a:t>
            </a:r>
            <a:endPar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Imaging: bone and CT scan</a:t>
            </a:r>
          </a:p>
          <a:p>
            <a:pPr marL="227013" lvl="0" indent="-227013">
              <a:lnSpc>
                <a:spcPct val="90000"/>
              </a:lnSpc>
              <a:spcBef>
                <a:spcPts val="600"/>
              </a:spcBef>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Metastases in hip, lumbar spine and ribs (five)</a:t>
            </a:r>
          </a:p>
          <a:p>
            <a:pPr marL="227013" lvl="0" indent="-227013">
              <a:lnSpc>
                <a:spcPct val="90000"/>
              </a:lnSpc>
              <a:spcBef>
                <a:spcPts val="600"/>
              </a:spcBef>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Multiple pelvic &amp; retroperitoneal lymph nodes between 1-3 cm</a:t>
            </a:r>
            <a:endPar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2B4BE75C-5A95-4B03-AC1F-6F0AE5EEF9B1}"/>
              </a:ext>
            </a:extLst>
          </p:cNvPr>
          <p:cNvSpPr/>
          <p:nvPr/>
        </p:nvSpPr>
        <p:spPr bwMode="auto">
          <a:xfrm>
            <a:off x="5936416" y="2875557"/>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1" name="TextBox 20">
            <a:extLst>
              <a:ext uri="{FF2B5EF4-FFF2-40B4-BE49-F238E27FC236}">
                <a16:creationId xmlns:a16="http://schemas.microsoft.com/office/drawing/2014/main" id="{826344B6-3A5E-4C59-A97A-92BB881F87AA}"/>
              </a:ext>
            </a:extLst>
          </p:cNvPr>
          <p:cNvSpPr txBox="1"/>
          <p:nvPr/>
        </p:nvSpPr>
        <p:spPr>
          <a:xfrm>
            <a:off x="5936416" y="2952600"/>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12 months</a:t>
            </a:r>
          </a:p>
        </p:txBody>
      </p:sp>
      <p:sp>
        <p:nvSpPr>
          <p:cNvPr id="32" name="Rectangle: Rounded Corners 31">
            <a:extLst>
              <a:ext uri="{FF2B5EF4-FFF2-40B4-BE49-F238E27FC236}">
                <a16:creationId xmlns:a16="http://schemas.microsoft.com/office/drawing/2014/main" id="{87764B8A-A088-47D6-A3BB-76F7423DD563}"/>
              </a:ext>
            </a:extLst>
          </p:cNvPr>
          <p:cNvSpPr/>
          <p:nvPr/>
        </p:nvSpPr>
        <p:spPr>
          <a:xfrm>
            <a:off x="5781136" y="3783091"/>
            <a:ext cx="1238789" cy="385994"/>
          </a:xfrm>
          <a:prstGeom prst="roundRect">
            <a:avLst/>
          </a:prstGeom>
          <a:solidFill>
            <a:schemeClr val="tx2"/>
          </a:solidFill>
          <a:ln w="25400" cap="flat" cmpd="sng" algn="ctr">
            <a:noFill/>
            <a:prstDash val="solid"/>
          </a:ln>
          <a:effectLst/>
        </p:spPr>
        <p:txBody>
          <a:bodyPr spcFirstLastPara="0" vert="horz" wrap="non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nadir 0.2</a:t>
            </a:r>
            <a:endPar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5" name="Rectangle: Rounded Corners 34">
            <a:extLst>
              <a:ext uri="{FF2B5EF4-FFF2-40B4-BE49-F238E27FC236}">
                <a16:creationId xmlns:a16="http://schemas.microsoft.com/office/drawing/2014/main" id="{54396025-D682-4E2D-BA65-1BD3C6C1C6DA}"/>
              </a:ext>
            </a:extLst>
          </p:cNvPr>
          <p:cNvSpPr/>
          <p:nvPr/>
        </p:nvSpPr>
        <p:spPr>
          <a:xfrm>
            <a:off x="426246" y="3783091"/>
            <a:ext cx="928228"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110</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3" name="Oval 32">
            <a:extLst>
              <a:ext uri="{FF2B5EF4-FFF2-40B4-BE49-F238E27FC236}">
                <a16:creationId xmlns:a16="http://schemas.microsoft.com/office/drawing/2014/main" id="{626F2676-A8DA-4586-91A3-2B261805D05B}"/>
              </a:ext>
            </a:extLst>
          </p:cNvPr>
          <p:cNvSpPr/>
          <p:nvPr/>
        </p:nvSpPr>
        <p:spPr bwMode="auto">
          <a:xfrm>
            <a:off x="7499184" y="2875557"/>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34" name="TextBox 33">
            <a:extLst>
              <a:ext uri="{FF2B5EF4-FFF2-40B4-BE49-F238E27FC236}">
                <a16:creationId xmlns:a16="http://schemas.microsoft.com/office/drawing/2014/main" id="{99F24FF0-F0D2-48F3-9F53-0EA7FEE7A820}"/>
              </a:ext>
            </a:extLst>
          </p:cNvPr>
          <p:cNvSpPr txBox="1"/>
          <p:nvPr/>
        </p:nvSpPr>
        <p:spPr>
          <a:xfrm>
            <a:off x="7497274" y="2976675"/>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18 months</a:t>
            </a:r>
          </a:p>
        </p:txBody>
      </p:sp>
      <p:sp>
        <p:nvSpPr>
          <p:cNvPr id="36" name="Rectangle: Rounded Corners 35">
            <a:extLst>
              <a:ext uri="{FF2B5EF4-FFF2-40B4-BE49-F238E27FC236}">
                <a16:creationId xmlns:a16="http://schemas.microsoft.com/office/drawing/2014/main" id="{6AEFE609-19A5-43CC-9CC8-B80775FF8D3A}"/>
              </a:ext>
            </a:extLst>
          </p:cNvPr>
          <p:cNvSpPr/>
          <p:nvPr/>
        </p:nvSpPr>
        <p:spPr>
          <a:xfrm>
            <a:off x="7377267" y="3783091"/>
            <a:ext cx="1168243"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7" name="Oval 36">
            <a:extLst>
              <a:ext uri="{FF2B5EF4-FFF2-40B4-BE49-F238E27FC236}">
                <a16:creationId xmlns:a16="http://schemas.microsoft.com/office/drawing/2014/main" id="{3011D496-9175-433A-A84E-AD460069AB83}"/>
              </a:ext>
            </a:extLst>
          </p:cNvPr>
          <p:cNvSpPr/>
          <p:nvPr/>
        </p:nvSpPr>
        <p:spPr bwMode="auto">
          <a:xfrm>
            <a:off x="9102206" y="2864703"/>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38" name="TextBox 37">
            <a:extLst>
              <a:ext uri="{FF2B5EF4-FFF2-40B4-BE49-F238E27FC236}">
                <a16:creationId xmlns:a16="http://schemas.microsoft.com/office/drawing/2014/main" id="{78AA42AA-7621-4E47-85EA-03ECB074B896}"/>
              </a:ext>
            </a:extLst>
          </p:cNvPr>
          <p:cNvSpPr txBox="1"/>
          <p:nvPr/>
        </p:nvSpPr>
        <p:spPr>
          <a:xfrm>
            <a:off x="9102207" y="2965821"/>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24 months</a:t>
            </a:r>
          </a:p>
        </p:txBody>
      </p:sp>
      <p:sp>
        <p:nvSpPr>
          <p:cNvPr id="39" name="Rectangle: Rounded Corners 38">
            <a:extLst>
              <a:ext uri="{FF2B5EF4-FFF2-40B4-BE49-F238E27FC236}">
                <a16:creationId xmlns:a16="http://schemas.microsoft.com/office/drawing/2014/main" id="{3E19A528-486C-4D48-BCAB-1C53BA1353D4}"/>
              </a:ext>
            </a:extLst>
          </p:cNvPr>
          <p:cNvSpPr/>
          <p:nvPr/>
        </p:nvSpPr>
        <p:spPr>
          <a:xfrm>
            <a:off x="8982199" y="3783091"/>
            <a:ext cx="1168243"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14.4</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42" name="Rectangle: Rounded Corners 41">
            <a:extLst>
              <a:ext uri="{FF2B5EF4-FFF2-40B4-BE49-F238E27FC236}">
                <a16:creationId xmlns:a16="http://schemas.microsoft.com/office/drawing/2014/main" id="{84F91A90-74F8-466C-A428-9BB30339A48D}"/>
              </a:ext>
            </a:extLst>
          </p:cNvPr>
          <p:cNvSpPr/>
          <p:nvPr/>
        </p:nvSpPr>
        <p:spPr>
          <a:xfrm>
            <a:off x="8982198" y="4505858"/>
            <a:ext cx="3051305" cy="1554633"/>
          </a:xfrm>
          <a:prstGeom prst="roundRect">
            <a:avLst>
              <a:gd name="adj" fmla="val 6931"/>
            </a:avLst>
          </a:prstGeom>
          <a:solidFill>
            <a:schemeClr val="bg1"/>
          </a:solidFill>
          <a:ln w="25400" cap="flat" cmpd="sng" algn="ctr">
            <a:solidFill>
              <a:schemeClr val="accent1"/>
            </a:solidFill>
            <a:prstDash val="solid"/>
          </a:ln>
          <a:effectLst/>
        </p:spPr>
        <p:txBody>
          <a:bodyPr spcFirstLastPara="0" vert="horz" wrap="square" lIns="77705" tIns="77705" rIns="77705" bIns="36000" numCol="1" spcCol="127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66710" rtl="0" eaLnBrk="1" fontAlgn="auto" latinLnBrk="0" hangingPunct="1">
              <a:lnSpc>
                <a:spcPct val="90000"/>
              </a:lnSpc>
              <a:spcBef>
                <a:spcPct val="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Current situation</a:t>
            </a:r>
          </a:p>
          <a:p>
            <a:pPr marL="0" marR="0" lvl="0" indent="0" algn="l" defTabSz="566710" rtl="0" eaLnBrk="1" fontAlgn="auto" latinLnBrk="0" hangingPunct="1">
              <a:lnSpc>
                <a:spcPct val="90000"/>
              </a:lnSpc>
              <a:spcBef>
                <a:spcPct val="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Slight discomfort in lumbar spine</a:t>
            </a:r>
          </a:p>
          <a:p>
            <a:pPr marL="0" marR="0" lvl="0" indent="0" algn="l" defTabSz="566710" rtl="0" eaLnBrk="1" fontAlgn="auto" latinLnBrk="0" hangingPunct="1">
              <a:lnSpc>
                <a:spcPct val="90000"/>
              </a:lnSpc>
              <a:spcBef>
                <a:spcPts val="30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Imaging:</a:t>
            </a:r>
          </a:p>
          <a:p>
            <a:pPr marL="227013" marR="0" indent="-227013" fontAlgn="auto">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Progression of bone and lymph node metastases </a:t>
            </a:r>
          </a:p>
          <a:p>
            <a:pPr marL="227013" marR="0" indent="-227013" fontAlgn="auto">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Haemoglobin: 11 g/dL</a:t>
            </a:r>
          </a:p>
        </p:txBody>
      </p:sp>
      <p:sp>
        <p:nvSpPr>
          <p:cNvPr id="6" name="TextBox 5"/>
          <p:cNvSpPr txBox="1"/>
          <p:nvPr/>
        </p:nvSpPr>
        <p:spPr>
          <a:xfrm>
            <a:off x="1654233" y="4169085"/>
            <a:ext cx="3160500" cy="369332"/>
          </a:xfrm>
          <a:prstGeom prst="rect">
            <a:avLst/>
          </a:prstGeom>
          <a:noFill/>
        </p:spPr>
        <p:txBody>
          <a:bodyPr wrap="square" rtlCol="0">
            <a:spAutoFit/>
          </a:bodyPr>
          <a:lstStyle/>
          <a:p>
            <a:r>
              <a:rPr lang="en-GB" dirty="0">
                <a:latin typeface="Arial" panose="020B0604020202020204" pitchFamily="34" charset="0"/>
              </a:rPr>
              <a:t>Initial Presentation</a:t>
            </a:r>
          </a:p>
        </p:txBody>
      </p:sp>
      <p:sp>
        <p:nvSpPr>
          <p:cNvPr id="8" name="TextBox 7">
            <a:extLst>
              <a:ext uri="{FF2B5EF4-FFF2-40B4-BE49-F238E27FC236}">
                <a16:creationId xmlns:a16="http://schemas.microsoft.com/office/drawing/2014/main" id="{EE545B20-2E2E-ECED-8EB9-1906B2BC46C3}"/>
              </a:ext>
            </a:extLst>
          </p:cNvPr>
          <p:cNvSpPr txBox="1"/>
          <p:nvPr/>
        </p:nvSpPr>
        <p:spPr>
          <a:xfrm>
            <a:off x="7608168" y="1076797"/>
            <a:ext cx="3689465" cy="1200329"/>
          </a:xfrm>
          <a:prstGeom prst="rect">
            <a:avLst/>
          </a:prstGeom>
          <a:noFill/>
          <a:ln>
            <a:solidFill>
              <a:schemeClr val="tx1"/>
            </a:solidFill>
          </a:ln>
        </p:spPr>
        <p:txBody>
          <a:bodyPr wrap="square" rtlCol="0">
            <a:spAutoFit/>
          </a:bodyPr>
          <a:lstStyle/>
          <a:p>
            <a:r>
              <a:rPr lang="en-GB" b="1" dirty="0">
                <a:solidFill>
                  <a:schemeClr val="accent1"/>
                </a:solidFill>
                <a:latin typeface="Arial" panose="020B0604020202020204" pitchFamily="34" charset="0"/>
                <a:cs typeface="Arial" panose="020B0604020202020204" pitchFamily="34" charset="0"/>
              </a:rPr>
              <a:t>Germline </a:t>
            </a:r>
            <a:r>
              <a:rPr lang="en-GB" b="1" i="1" dirty="0">
                <a:solidFill>
                  <a:schemeClr val="accent1"/>
                </a:solidFill>
                <a:latin typeface="Arial" panose="020B0604020202020204" pitchFamily="34" charset="0"/>
                <a:cs typeface="Arial" panose="020B0604020202020204" pitchFamily="34" charset="0"/>
              </a:rPr>
              <a:t>BRCA2</a:t>
            </a:r>
            <a:r>
              <a:rPr lang="en-GB" b="1" dirty="0">
                <a:solidFill>
                  <a:schemeClr val="accent1"/>
                </a:solidFill>
                <a:latin typeface="Arial" panose="020B0604020202020204" pitchFamily="34" charset="0"/>
                <a:cs typeface="Arial" panose="020B0604020202020204" pitchFamily="34" charset="0"/>
              </a:rPr>
              <a:t> mutation detection which is pathogenic.</a:t>
            </a:r>
          </a:p>
          <a:p>
            <a:r>
              <a:rPr lang="en-GB" b="1" dirty="0">
                <a:latin typeface="Arial" panose="020B0604020202020204" pitchFamily="34" charset="0"/>
                <a:cs typeface="Arial" panose="020B0604020202020204" pitchFamily="34" charset="0"/>
              </a:rPr>
              <a:t>Consider patient for treatment with a </a:t>
            </a:r>
            <a:r>
              <a:rPr lang="en-GB" b="1" dirty="0" err="1">
                <a:latin typeface="Arial" panose="020B0604020202020204" pitchFamily="34" charset="0"/>
                <a:cs typeface="Arial" panose="020B0604020202020204" pitchFamily="34" charset="0"/>
              </a:rPr>
              <a:t>PARPi</a:t>
            </a:r>
            <a:endParaRPr lang="en-GB" b="1" dirty="0">
              <a:latin typeface="Arial" panose="020B0604020202020204" pitchFamily="34" charset="0"/>
              <a:cs typeface="Arial" panose="020B0604020202020204" pitchFamily="34" charset="0"/>
            </a:endParaRPr>
          </a:p>
        </p:txBody>
      </p:sp>
      <p:sp>
        <p:nvSpPr>
          <p:cNvPr id="11" name="Rectangle: Diagonal Corners Rounded 10">
            <a:extLst>
              <a:ext uri="{FF2B5EF4-FFF2-40B4-BE49-F238E27FC236}">
                <a16:creationId xmlns:a16="http://schemas.microsoft.com/office/drawing/2014/main" id="{4A001320-F568-BE56-E86B-F7CB95A9F51B}"/>
              </a:ext>
            </a:extLst>
          </p:cNvPr>
          <p:cNvSpPr/>
          <p:nvPr/>
        </p:nvSpPr>
        <p:spPr bwMode="auto">
          <a:xfrm>
            <a:off x="390983" y="1045660"/>
            <a:ext cx="6235848" cy="1465003"/>
          </a:xfrm>
          <a:prstGeom prst="round2DiagRect">
            <a:avLst/>
          </a:prstGeom>
          <a:no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Patient: </a:t>
            </a: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66 year old </a:t>
            </a:r>
            <a:endParaRPr kumimoji="0" lang="en-GB" sz="1600" b="0" i="0" u="none" strike="noStrike" kern="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Presents with: </a:t>
            </a: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mild fatigue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Medical history: </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Well-controlled hypertension and hyperlipidaemia</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+FH of breast cancer in sister, age 56</a:t>
            </a:r>
          </a:p>
        </p:txBody>
      </p:sp>
    </p:spTree>
    <p:extLst>
      <p:ext uri="{BB962C8B-B14F-4D97-AF65-F5344CB8AC3E}">
        <p14:creationId xmlns:p14="http://schemas.microsoft.com/office/powerpoint/2010/main" val="36270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E3485-3563-334B-1C16-F1E1C6A384A7}"/>
              </a:ext>
            </a:extLst>
          </p:cNvPr>
          <p:cNvSpPr>
            <a:spLocks noGrp="1"/>
          </p:cNvSpPr>
          <p:nvPr>
            <p:ph sz="quarter" idx="12"/>
          </p:nvPr>
        </p:nvSpPr>
        <p:spPr/>
        <p:txBody>
          <a:bodyPr/>
          <a:lstStyle/>
          <a:p>
            <a:pPr lvl="0"/>
            <a:r>
              <a:rPr lang="en-GB" dirty="0">
                <a:solidFill>
                  <a:schemeClr val="tx2"/>
                </a:solidFill>
              </a:rPr>
              <a:t>PARP inhibitors are effective drugs as monotherapy in mCRPC patients with HRR alterations</a:t>
            </a:r>
          </a:p>
          <a:p>
            <a:pPr lvl="0"/>
            <a:r>
              <a:rPr lang="en-GB" dirty="0"/>
              <a:t>Genetic testing is important to inform on prognosis, help with treatment decision making and for understanding inherited risk</a:t>
            </a:r>
          </a:p>
          <a:p>
            <a:pPr lvl="0"/>
            <a:r>
              <a:rPr lang="en-GB" i="1" dirty="0">
                <a:solidFill>
                  <a:schemeClr val="tx2"/>
                </a:solidFill>
              </a:rPr>
              <a:t>BRCA</a:t>
            </a:r>
            <a:r>
              <a:rPr lang="en-GB" dirty="0">
                <a:solidFill>
                  <a:schemeClr val="tx2"/>
                </a:solidFill>
              </a:rPr>
              <a:t> mutations are associated with poor outcomes in mCRPC patients</a:t>
            </a:r>
          </a:p>
          <a:p>
            <a:pPr lvl="0"/>
            <a:r>
              <a:rPr lang="en-GB" dirty="0">
                <a:solidFill>
                  <a:schemeClr val="tx2"/>
                </a:solidFill>
              </a:rPr>
              <a:t>Patients with tumours harbouring </a:t>
            </a:r>
            <a:r>
              <a:rPr lang="en-GB" i="1" dirty="0">
                <a:solidFill>
                  <a:schemeClr val="tx2"/>
                </a:solidFill>
              </a:rPr>
              <a:t>BRCA1/BRCA2 </a:t>
            </a:r>
            <a:r>
              <a:rPr lang="en-GB" dirty="0">
                <a:solidFill>
                  <a:schemeClr val="tx2"/>
                </a:solidFill>
              </a:rPr>
              <a:t>alteration appear to derive the greatest clinical benefit from PARP inhibitor monotherapy, but patients with other HRR alterations also derive benefit</a:t>
            </a:r>
          </a:p>
          <a:p>
            <a:pPr lvl="0"/>
            <a:r>
              <a:rPr lang="en-GB" dirty="0">
                <a:solidFill>
                  <a:schemeClr val="tx2"/>
                </a:solidFill>
              </a:rPr>
              <a:t>PARP inhibitors combined with novel hormonal agents are also effective as a first line treatment option for mCRPC patients with a HRR mutation. Certain combinations such as olaparib plus abiraterone have also shown benefit in patients regardless of their HRR status</a:t>
            </a:r>
          </a:p>
          <a:p>
            <a:endParaRPr lang="en-GB" dirty="0">
              <a:solidFill>
                <a:schemeClr val="tx2"/>
              </a:solidFill>
            </a:endParaRPr>
          </a:p>
        </p:txBody>
      </p:sp>
      <p:sp>
        <p:nvSpPr>
          <p:cNvPr id="3" name="Title 2">
            <a:extLst>
              <a:ext uri="{FF2B5EF4-FFF2-40B4-BE49-F238E27FC236}">
                <a16:creationId xmlns:a16="http://schemas.microsoft.com/office/drawing/2014/main" id="{94324925-B3DF-58B8-2E64-17E364977AA2}"/>
              </a:ext>
            </a:extLst>
          </p:cNvPr>
          <p:cNvSpPr>
            <a:spLocks noGrp="1"/>
          </p:cNvSpPr>
          <p:nvPr>
            <p:ph type="title"/>
          </p:nvPr>
        </p:nvSpPr>
        <p:spPr/>
        <p:txBody>
          <a:bodyPr/>
          <a:lstStyle/>
          <a:p>
            <a:r>
              <a:rPr lang="en-GB" dirty="0"/>
              <a:t>Clinical takeaways</a:t>
            </a:r>
          </a:p>
        </p:txBody>
      </p:sp>
      <p:sp>
        <p:nvSpPr>
          <p:cNvPr id="9" name="Content Placeholder 8">
            <a:extLst>
              <a:ext uri="{FF2B5EF4-FFF2-40B4-BE49-F238E27FC236}">
                <a16:creationId xmlns:a16="http://schemas.microsoft.com/office/drawing/2014/main" id="{E1A4A1A7-3042-6EC1-1B87-BA211E432ED4}"/>
              </a:ext>
            </a:extLst>
          </p:cNvPr>
          <p:cNvSpPr>
            <a:spLocks noGrp="1"/>
          </p:cNvSpPr>
          <p:nvPr>
            <p:ph sz="quarter" idx="15"/>
          </p:nvPr>
        </p:nvSpPr>
        <p:spPr>
          <a:xfrm>
            <a:off x="620183" y="6356351"/>
            <a:ext cx="10804409" cy="365125"/>
          </a:xfrm>
        </p:spPr>
        <p:txBody>
          <a:bodyPr/>
          <a:lstStyle/>
          <a:p>
            <a:r>
              <a:rPr lang="en-GB" dirty="0">
                <a:solidFill>
                  <a:schemeClr val="tx2"/>
                </a:solidFill>
              </a:rPr>
              <a:t>BRCA1/2, breast cancer gene 1/2; HRR, homologous recombination repair; mCRPC, metastatic castration-resistant prostate cancer; PARP, poly-ADP ribose polymerase</a:t>
            </a:r>
          </a:p>
        </p:txBody>
      </p:sp>
      <p:sp>
        <p:nvSpPr>
          <p:cNvPr id="4" name="Slide Number Placeholder 3">
            <a:extLst>
              <a:ext uri="{FF2B5EF4-FFF2-40B4-BE49-F238E27FC236}">
                <a16:creationId xmlns:a16="http://schemas.microsoft.com/office/drawing/2014/main" id="{804380C3-A0FA-4094-C62A-210B2B22AAF5}"/>
              </a:ext>
            </a:extLst>
          </p:cNvPr>
          <p:cNvSpPr>
            <a:spLocks noGrp="1"/>
          </p:cNvSpPr>
          <p:nvPr>
            <p:ph type="sldNum" sz="quarter" idx="4"/>
          </p:nvPr>
        </p:nvSpPr>
        <p:spPr/>
        <p:txBody>
          <a:bodyPr/>
          <a:lstStyle/>
          <a:p>
            <a:pPr lvl="0"/>
            <a:fld id="{FCE43C0F-8A7B-3A4B-9DB5-B3472E36E833}" type="slidenum">
              <a:rPr lang="en-GB" smtClean="0"/>
              <a:pPr lvl="0"/>
              <a:t>4</a:t>
            </a:fld>
            <a:endParaRPr lang="en-GB" dirty="0"/>
          </a:p>
        </p:txBody>
      </p:sp>
    </p:spTree>
    <p:extLst>
      <p:ext uri="{BB962C8B-B14F-4D97-AF65-F5344CB8AC3E}">
        <p14:creationId xmlns:p14="http://schemas.microsoft.com/office/powerpoint/2010/main" val="363033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200"/>
            <a:ext cx="10963199" cy="864000"/>
          </a:xfrm>
        </p:spPr>
        <p:txBody>
          <a:bodyPr/>
          <a:lstStyle/>
          <a:p>
            <a:r>
              <a:rPr lang="en-GB" cap="none" dirty="0" err="1"/>
              <a:t>r</a:t>
            </a:r>
            <a:r>
              <a:rPr lang="en-GB" dirty="0" err="1"/>
              <a:t>PFS</a:t>
            </a:r>
            <a:r>
              <a:rPr lang="en-GB" dirty="0"/>
              <a:t> across AR-PARP Inhibitor Combination trials (Primary Endpoint)</a:t>
            </a:r>
          </a:p>
        </p:txBody>
      </p:sp>
      <p:sp>
        <p:nvSpPr>
          <p:cNvPr id="9" name="Slide Number Placeholder 8">
            <a:extLst>
              <a:ext uri="{FF2B5EF4-FFF2-40B4-BE49-F238E27FC236}">
                <a16:creationId xmlns:a16="http://schemas.microsoft.com/office/drawing/2014/main" id="{BC201B8B-1666-7C3A-31DB-52449537514F}"/>
              </a:ext>
            </a:extLst>
          </p:cNvPr>
          <p:cNvSpPr>
            <a:spLocks noGrp="1"/>
          </p:cNvSpPr>
          <p:nvPr>
            <p:ph type="sldNum" sz="quarter" idx="4"/>
          </p:nvPr>
        </p:nvSpPr>
        <p:spPr/>
        <p:txBody>
          <a:bodyPr/>
          <a:lstStyle/>
          <a:p>
            <a:fld id="{7ADE861D-9CBA-455D-ADE6-C9707D229674}" type="slidenum">
              <a:rPr lang="en-GB" smtClean="0"/>
              <a:pPr/>
              <a:t>40</a:t>
            </a:fld>
            <a:endParaRPr lang="en-GB" dirty="0"/>
          </a:p>
        </p:txBody>
      </p:sp>
      <p:sp>
        <p:nvSpPr>
          <p:cNvPr id="10" name="Content Placeholder 9">
            <a:extLst>
              <a:ext uri="{FF2B5EF4-FFF2-40B4-BE49-F238E27FC236}">
                <a16:creationId xmlns:a16="http://schemas.microsoft.com/office/drawing/2014/main" id="{53C9CD22-18E4-DB8B-6AE1-5FCAD8D296EE}"/>
              </a:ext>
            </a:extLst>
          </p:cNvPr>
          <p:cNvSpPr>
            <a:spLocks noGrp="1"/>
          </p:cNvSpPr>
          <p:nvPr>
            <p:ph sz="quarter" idx="15"/>
          </p:nvPr>
        </p:nvSpPr>
        <p:spPr>
          <a:xfrm>
            <a:off x="631147" y="6284593"/>
            <a:ext cx="10444369" cy="365125"/>
          </a:xfrm>
        </p:spPr>
        <p:txBody>
          <a:bodyPr/>
          <a:lstStyle/>
          <a:p>
            <a:r>
              <a:rPr lang="en-GB" sz="1050" dirty="0">
                <a:solidFill>
                  <a:schemeClr val="tx2"/>
                </a:solidFill>
              </a:rPr>
              <a:t>ABI, abiraterone acetate; AR, androgen receptor; BICR, blinded independent central review; </a:t>
            </a:r>
            <a:r>
              <a:rPr lang="en-GB" sz="1050" dirty="0">
                <a:solidFill>
                  <a:schemeClr val="tx2"/>
                </a:solidFill>
                <a:sym typeface="Arial"/>
              </a:rPr>
              <a:t>BRCAm, breast cancer gene mutation; CI, confidence interval; </a:t>
            </a:r>
            <a:r>
              <a:rPr lang="en-GB" sz="1050" dirty="0">
                <a:solidFill>
                  <a:schemeClr val="tx2"/>
                </a:solidFill>
              </a:rPr>
              <a:t>ENZA, enzalutamide; HR, hazard ratio; HRR, homologous recombination repair; </a:t>
            </a:r>
            <a:r>
              <a:rPr lang="en-GB" sz="1050" dirty="0" err="1">
                <a:solidFill>
                  <a:schemeClr val="tx2"/>
                </a:solidFill>
              </a:rPr>
              <a:t>mo</a:t>
            </a:r>
            <a:r>
              <a:rPr lang="en-GB" sz="1050" dirty="0">
                <a:solidFill>
                  <a:schemeClr val="tx2"/>
                </a:solidFill>
              </a:rPr>
              <a:t>, months; NIRA, niraparib; OLA, olaparib; PARP, poly-ADP ribose polymerase; rPFS, radiographic progression-free survival; TALA, </a:t>
            </a:r>
            <a:r>
              <a:rPr lang="en-GB" sz="1050" dirty="0" err="1">
                <a:solidFill>
                  <a:schemeClr val="tx2"/>
                </a:solidFill>
              </a:rPr>
              <a:t>talazoparib</a:t>
            </a:r>
            <a:endParaRPr lang="en-GB" sz="1050" dirty="0">
              <a:solidFill>
                <a:schemeClr val="tx2"/>
              </a:solidFill>
            </a:endParaRPr>
          </a:p>
          <a:p>
            <a:r>
              <a:rPr lang="en-GB" sz="1050" dirty="0">
                <a:solidFill>
                  <a:schemeClr val="tx2"/>
                </a:solidFill>
              </a:rPr>
              <a:t>1. Agarwal A, et al. </a:t>
            </a:r>
            <a:r>
              <a:rPr lang="it-IT" sz="1050" dirty="0"/>
              <a:t>The Lancet 2023: https://doi.org/10.1016/S0140-6736(23)01055-3; 2. Clarke N, et al. NEJM Evidence 2022; 1(9): </a:t>
            </a:r>
            <a:r>
              <a:rPr lang="en-GB" sz="1050" dirty="0"/>
              <a:t>DOI: 10.1056/EVIDoa2200043; 3. </a:t>
            </a:r>
            <a:r>
              <a:rPr lang="en-GB" sz="1050" dirty="0">
                <a:solidFill>
                  <a:schemeClr val="tx2"/>
                </a:solidFill>
              </a:rPr>
              <a:t>Clarke N, et al. </a:t>
            </a:r>
            <a:r>
              <a:rPr lang="it-IT" sz="1050" dirty="0">
                <a:solidFill>
                  <a:schemeClr val="tx2"/>
                </a:solidFill>
              </a:rPr>
              <a:t>J Clin Oncol 41, 2023 (suppl 6; abstr LBA16) (ASCO GU 2023 oral presentation); </a:t>
            </a:r>
            <a:r>
              <a:rPr lang="en-GB" sz="1050" dirty="0"/>
              <a:t>4. Chi K, et al. J Clin Oncol 2023: DOI: 10.1200/JCO.22.01649 </a:t>
            </a:r>
            <a:endParaRPr lang="it-IT" sz="1050" dirty="0"/>
          </a:p>
          <a:p>
            <a:endParaRPr lang="en-GB" sz="1050" dirty="0">
              <a:solidFill>
                <a:schemeClr val="tx2"/>
              </a:solidFill>
            </a:endParaRPr>
          </a:p>
        </p:txBody>
      </p:sp>
      <p:sp>
        <p:nvSpPr>
          <p:cNvPr id="6" name="TextBox 5"/>
          <p:cNvSpPr txBox="1"/>
          <p:nvPr/>
        </p:nvSpPr>
        <p:spPr>
          <a:xfrm>
            <a:off x="9671858" y="-1050345"/>
            <a:ext cx="307571" cy="369332"/>
          </a:xfrm>
          <a:prstGeom prst="rect">
            <a:avLst/>
          </a:prstGeom>
          <a:noFill/>
        </p:spPr>
        <p:txBody>
          <a:bodyPr wrap="square" rtlCol="0">
            <a:spAutoFit/>
          </a:bodyPr>
          <a:lstStyle/>
          <a:p>
            <a:r>
              <a:rPr lang="en-GB" dirty="0">
                <a:latin typeface="Arial" panose="020B0604020202020204" pitchFamily="34" charset="0"/>
              </a:rPr>
              <a:t>*</a:t>
            </a:r>
          </a:p>
        </p:txBody>
      </p:sp>
      <p:graphicFrame>
        <p:nvGraphicFramePr>
          <p:cNvPr id="18" name="Table 18">
            <a:extLst>
              <a:ext uri="{FF2B5EF4-FFF2-40B4-BE49-F238E27FC236}">
                <a16:creationId xmlns:a16="http://schemas.microsoft.com/office/drawing/2014/main" id="{8827247B-02ED-2679-A3D4-64A1A9DDE9AC}"/>
              </a:ext>
            </a:extLst>
          </p:cNvPr>
          <p:cNvGraphicFramePr>
            <a:graphicFrameLocks noGrp="1"/>
          </p:cNvGraphicFramePr>
          <p:nvPr>
            <p:ph sz="quarter" idx="14"/>
            <p:extLst>
              <p:ext uri="{D42A27DB-BD31-4B8C-83A1-F6EECF244321}">
                <p14:modId xmlns:p14="http://schemas.microsoft.com/office/powerpoint/2010/main" val="3377851308"/>
              </p:ext>
            </p:extLst>
          </p:nvPr>
        </p:nvGraphicFramePr>
        <p:xfrm>
          <a:off x="574210" y="1209556"/>
          <a:ext cx="10963271" cy="4545436"/>
        </p:xfrm>
        <a:graphic>
          <a:graphicData uri="http://schemas.openxmlformats.org/drawingml/2006/table">
            <a:tbl>
              <a:tblPr firstRow="1" bandRow="1">
                <a:tableStyleId>{5C22544A-7EE6-4342-B048-85BDC9FD1C3A}</a:tableStyleId>
              </a:tblPr>
              <a:tblGrid>
                <a:gridCol w="1876475">
                  <a:extLst>
                    <a:ext uri="{9D8B030D-6E8A-4147-A177-3AD203B41FA5}">
                      <a16:colId xmlns:a16="http://schemas.microsoft.com/office/drawing/2014/main" val="182047040"/>
                    </a:ext>
                  </a:extLst>
                </a:gridCol>
                <a:gridCol w="1728192">
                  <a:extLst>
                    <a:ext uri="{9D8B030D-6E8A-4147-A177-3AD203B41FA5}">
                      <a16:colId xmlns:a16="http://schemas.microsoft.com/office/drawing/2014/main" val="3113039564"/>
                    </a:ext>
                  </a:extLst>
                </a:gridCol>
                <a:gridCol w="1046414">
                  <a:extLst>
                    <a:ext uri="{9D8B030D-6E8A-4147-A177-3AD203B41FA5}">
                      <a16:colId xmlns:a16="http://schemas.microsoft.com/office/drawing/2014/main" val="637423443"/>
                    </a:ext>
                  </a:extLst>
                </a:gridCol>
                <a:gridCol w="285734">
                  <a:extLst>
                    <a:ext uri="{9D8B030D-6E8A-4147-A177-3AD203B41FA5}">
                      <a16:colId xmlns:a16="http://schemas.microsoft.com/office/drawing/2014/main" val="153906486"/>
                    </a:ext>
                  </a:extLst>
                </a:gridCol>
                <a:gridCol w="1332148">
                  <a:extLst>
                    <a:ext uri="{9D8B030D-6E8A-4147-A177-3AD203B41FA5}">
                      <a16:colId xmlns:a16="http://schemas.microsoft.com/office/drawing/2014/main" val="2443761386"/>
                    </a:ext>
                  </a:extLst>
                </a:gridCol>
                <a:gridCol w="906994">
                  <a:extLst>
                    <a:ext uri="{9D8B030D-6E8A-4147-A177-3AD203B41FA5}">
                      <a16:colId xmlns:a16="http://schemas.microsoft.com/office/drawing/2014/main" val="861004047"/>
                    </a:ext>
                  </a:extLst>
                </a:gridCol>
                <a:gridCol w="1541278">
                  <a:extLst>
                    <a:ext uri="{9D8B030D-6E8A-4147-A177-3AD203B41FA5}">
                      <a16:colId xmlns:a16="http://schemas.microsoft.com/office/drawing/2014/main" val="816614622"/>
                    </a:ext>
                  </a:extLst>
                </a:gridCol>
                <a:gridCol w="983598">
                  <a:extLst>
                    <a:ext uri="{9D8B030D-6E8A-4147-A177-3AD203B41FA5}">
                      <a16:colId xmlns:a16="http://schemas.microsoft.com/office/drawing/2014/main" val="1953260577"/>
                    </a:ext>
                  </a:extLst>
                </a:gridCol>
                <a:gridCol w="139420">
                  <a:extLst>
                    <a:ext uri="{9D8B030D-6E8A-4147-A177-3AD203B41FA5}">
                      <a16:colId xmlns:a16="http://schemas.microsoft.com/office/drawing/2014/main" val="1296562520"/>
                    </a:ext>
                  </a:extLst>
                </a:gridCol>
                <a:gridCol w="1123018">
                  <a:extLst>
                    <a:ext uri="{9D8B030D-6E8A-4147-A177-3AD203B41FA5}">
                      <a16:colId xmlns:a16="http://schemas.microsoft.com/office/drawing/2014/main" val="3274662694"/>
                    </a:ext>
                  </a:extLst>
                </a:gridCol>
              </a:tblGrid>
              <a:tr h="230652">
                <a:tc gridSpan="2">
                  <a:txBody>
                    <a:bodyPr/>
                    <a:lstStyle/>
                    <a:p>
                      <a:endParaRPr lang="en-US" sz="1400" dirty="0">
                        <a:solidFill>
                          <a:schemeClr val="tx1"/>
                        </a:solidFill>
                        <a:latin typeface="Arial" panose="020B0604020202020204" pitchFamily="34" charset="0"/>
                        <a:cs typeface="Arial" panose="020B0604020202020204" pitchFamily="34" charset="0"/>
                      </a:endParaRPr>
                    </a:p>
                  </a:txBody>
                  <a:tcPr marT="18000" marB="18000">
                    <a:noFill/>
                  </a:tcPr>
                </a:tc>
                <a:tc hMerge="1">
                  <a:txBody>
                    <a:bodyPr/>
                    <a:lstStyle/>
                    <a:p>
                      <a:r>
                        <a:rPr lang="en-US" sz="1200" dirty="0">
                          <a:solidFill>
                            <a:schemeClr val="tx1"/>
                          </a:solidFill>
                          <a:latin typeface="Arial" panose="020B0604020202020204" pitchFamily="34" charset="0"/>
                          <a:cs typeface="Arial" panose="020B0604020202020204" pitchFamily="34" charset="0"/>
                        </a:rPr>
                        <a:t>Primary endpoint analysis</a:t>
                      </a:r>
                    </a:p>
                  </a:txBody>
                  <a:tcPr marT="18000" marB="18000">
                    <a:noFill/>
                  </a:tcPr>
                </a:tc>
                <a:tc gridSpan="3">
                  <a:txBody>
                    <a:bodyPr/>
                    <a:lstStyle/>
                    <a:p>
                      <a:pPr algn="ctr"/>
                      <a:r>
                        <a:rPr lang="en-US" sz="1200" dirty="0">
                          <a:latin typeface="Arial" panose="020B0604020202020204" pitchFamily="34" charset="0"/>
                          <a:cs typeface="Arial" panose="020B0604020202020204" pitchFamily="34" charset="0"/>
                        </a:rPr>
                        <a:t>TALAPRO-2 </a:t>
                      </a:r>
                      <a:r>
                        <a:rPr lang="en-US" sz="1200" b="1" dirty="0">
                          <a:latin typeface="Arial" panose="020B0604020202020204" pitchFamily="34" charset="0"/>
                          <a:cs typeface="Arial" panose="020B0604020202020204" pitchFamily="34" charset="0"/>
                        </a:rPr>
                        <a:t>(BICR)</a:t>
                      </a:r>
                      <a:r>
                        <a:rPr lang="en-US" sz="1200" b="0" baseline="30000" dirty="0">
                          <a:latin typeface="Arial" panose="020B0604020202020204" pitchFamily="34" charset="0"/>
                          <a:cs typeface="Arial" panose="020B0604020202020204" pitchFamily="34" charset="0"/>
                        </a:rPr>
                        <a:t>1</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endParaRPr lang="en-GB"/>
                    </a:p>
                  </a:txBody>
                  <a:tcPr/>
                </a:tc>
                <a:tc gridSpan="2">
                  <a:txBody>
                    <a:bodyPr/>
                    <a:lstStyle/>
                    <a:p>
                      <a:pPr algn="ctr"/>
                      <a:r>
                        <a:rPr lang="en-US" sz="1200" dirty="0">
                          <a:latin typeface="Arial" panose="020B0604020202020204" pitchFamily="34" charset="0"/>
                          <a:cs typeface="Arial" panose="020B0604020202020204" pitchFamily="34" charset="0"/>
                        </a:rPr>
                        <a:t>PROpel </a:t>
                      </a:r>
                      <a:r>
                        <a:rPr lang="en-US" sz="1200" b="1" dirty="0">
                          <a:latin typeface="Arial" panose="020B0604020202020204" pitchFamily="34" charset="0"/>
                          <a:cs typeface="Arial" panose="020B0604020202020204" pitchFamily="34" charset="0"/>
                        </a:rPr>
                        <a:t>(invest. review)</a:t>
                      </a:r>
                      <a:r>
                        <a:rPr lang="en-US" sz="1200" b="0" baseline="30000" dirty="0">
                          <a:latin typeface="Arial" panose="020B0604020202020204" pitchFamily="34" charset="0"/>
                          <a:cs typeface="Arial" panose="020B0604020202020204" pitchFamily="34" charset="0"/>
                        </a:rPr>
                        <a:t>2,3</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3">
                  <a:txBody>
                    <a:bodyPr/>
                    <a:lstStyle/>
                    <a:p>
                      <a:pPr algn="ctr"/>
                      <a:r>
                        <a:rPr lang="en-US" sz="1200" dirty="0">
                          <a:latin typeface="Arial" panose="020B0604020202020204" pitchFamily="34" charset="0"/>
                          <a:cs typeface="Arial" panose="020B0604020202020204" pitchFamily="34" charset="0"/>
                        </a:rPr>
                        <a:t>Magnitude </a:t>
                      </a:r>
                      <a:r>
                        <a:rPr lang="en-US" sz="1200" b="1" dirty="0">
                          <a:latin typeface="Arial" panose="020B0604020202020204" pitchFamily="34" charset="0"/>
                          <a:cs typeface="Arial" panose="020B0604020202020204" pitchFamily="34" charset="0"/>
                        </a:rPr>
                        <a:t>(BICR)</a:t>
                      </a:r>
                      <a:r>
                        <a:rPr lang="en-US" sz="1200" b="0" baseline="30000" dirty="0">
                          <a:latin typeface="Arial" panose="020B0604020202020204" pitchFamily="34" charset="0"/>
                          <a:cs typeface="Arial" panose="020B0604020202020204" pitchFamily="34" charset="0"/>
                        </a:rPr>
                        <a:t>4</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092496563"/>
                  </a:ext>
                </a:extLst>
              </a:tr>
              <a:tr h="360197">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T="18000" marB="18000">
                    <a:lnB w="38100" cap="flat" cmpd="sng" algn="ctr">
                      <a:solidFill>
                        <a:schemeClr val="bg1"/>
                      </a:solidFill>
                      <a:prstDash val="solid"/>
                      <a:round/>
                      <a:headEnd type="none" w="med" len="med"/>
                      <a:tailEnd type="none" w="med" len="med"/>
                    </a:lnB>
                    <a:no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marT="18000" marB="18000">
                    <a:lnB w="38100" cap="flat" cmpd="sng" algn="ctr">
                      <a:solidFill>
                        <a:schemeClr val="bg1"/>
                      </a:solidFill>
                      <a:prstDash val="solid"/>
                      <a:round/>
                      <a:headEnd type="none" w="med" len="med"/>
                      <a:tailEnd type="none" w="med" len="med"/>
                    </a:lnB>
                    <a:no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TALA+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a:txBody>
                    <a:bodyPr/>
                    <a:lstStyle/>
                    <a:p>
                      <a:pPr algn="ctr"/>
                      <a:r>
                        <a:rPr lang="en-US" sz="1200" b="1" dirty="0">
                          <a:solidFill>
                            <a:schemeClr val="bg1"/>
                          </a:solidFill>
                          <a:latin typeface="Arial" panose="020B0604020202020204" pitchFamily="34" charset="0"/>
                          <a:cs typeface="Arial" panose="020B0604020202020204" pitchFamily="34" charset="0"/>
                        </a:rPr>
                        <a:t>OLA+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NIRA+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extLst>
                  <a:ext uri="{0D108BD9-81ED-4DB2-BD59-A6C34878D82A}">
                    <a16:rowId xmlns:a16="http://schemas.microsoft.com/office/drawing/2014/main" val="1022895157"/>
                  </a:ext>
                </a:extLst>
              </a:tr>
              <a:tr h="230652">
                <a:tc rowSpan="3">
                  <a:txBody>
                    <a:bodyPr/>
                    <a:lstStyle/>
                    <a:p>
                      <a:r>
                        <a:rPr lang="en-US" sz="1200" b="0" dirty="0">
                          <a:latin typeface="Arial" panose="020B0604020202020204" pitchFamily="34" charset="0"/>
                          <a:cs typeface="Arial" panose="020B0604020202020204" pitchFamily="34" charset="0"/>
                        </a:rPr>
                        <a:t>All comers/unselected</a:t>
                      </a:r>
                    </a:p>
                  </a:txBody>
                  <a:tcPr marT="18000" marB="18000" anchor="ctr">
                    <a:lnT w="38100" cap="flat" cmpd="sng" algn="ctr">
                      <a:solidFill>
                        <a:schemeClr val="bg1"/>
                      </a:solidFill>
                      <a:prstDash val="solid"/>
                      <a:round/>
                      <a:headEnd type="none" w="med" len="med"/>
                      <a:tailEnd type="none" w="med" len="med"/>
                    </a:lnT>
                    <a:solidFill>
                      <a:srgbClr val="EAD1CE"/>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402</a:t>
                      </a:r>
                    </a:p>
                  </a:txBody>
                  <a:tcPr marL="0" marR="0" marT="18000" marB="18000">
                    <a:lnT w="38100" cap="flat" cmpd="sng" algn="ctr">
                      <a:solidFill>
                        <a:schemeClr val="bg1"/>
                      </a:solidFill>
                      <a:prstDash val="solid"/>
                      <a:round/>
                      <a:headEnd type="none" w="med" len="med"/>
                      <a:tailEnd type="none" w="med" len="med"/>
                    </a:lnT>
                    <a:solidFill>
                      <a:srgbClr val="EAD1CE"/>
                    </a:solidFill>
                  </a:tcPr>
                </a:tc>
                <a:tc gridSpan="2">
                  <a:txBody>
                    <a:bodyPr/>
                    <a:lstStyle/>
                    <a:p>
                      <a:pPr algn="ctr"/>
                      <a:r>
                        <a:rPr lang="en-US" sz="1200" dirty="0">
                          <a:latin typeface="Arial" panose="020B0604020202020204" pitchFamily="34" charset="0"/>
                          <a:cs typeface="Arial" panose="020B0604020202020204" pitchFamily="34" charset="0"/>
                        </a:rPr>
                        <a:t>403</a:t>
                      </a:r>
                    </a:p>
                  </a:txBody>
                  <a:tcPr marL="0" marR="0" marT="18000" marB="18000">
                    <a:lnT w="38100" cap="flat" cmpd="sng" algn="ctr">
                      <a:solidFill>
                        <a:schemeClr val="bg1"/>
                      </a:solidFill>
                      <a:prstDash val="solid"/>
                      <a:round/>
                      <a:headEnd type="none" w="med" len="med"/>
                      <a:tailEnd type="none" w="med" len="med"/>
                    </a:lnT>
                    <a:solidFill>
                      <a:srgbClr val="EAD1CE"/>
                    </a:solidFill>
                  </a:tcPr>
                </a:tc>
                <a:tc hMerge="1">
                  <a:txBody>
                    <a:bodyPr/>
                    <a:lstStyle/>
                    <a:p>
                      <a:endParaRPr lang="en-GB"/>
                    </a:p>
                  </a:txBody>
                  <a:tcPr/>
                </a:tc>
                <a:tc>
                  <a:txBody>
                    <a:bodyPr/>
                    <a:lstStyle/>
                    <a:p>
                      <a:pPr algn="ctr"/>
                      <a:r>
                        <a:rPr lang="en-US" sz="1200" dirty="0">
                          <a:latin typeface="Arial" panose="020B0604020202020204" pitchFamily="34" charset="0"/>
                          <a:cs typeface="Arial" panose="020B0604020202020204" pitchFamily="34" charset="0"/>
                        </a:rPr>
                        <a:t>399</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397</a:t>
                      </a:r>
                    </a:p>
                  </a:txBody>
                  <a:tcPr marL="0" marR="0" marT="18000" marB="18000">
                    <a:lnT w="38100" cap="flat" cmpd="sng" algn="ctr">
                      <a:solidFill>
                        <a:schemeClr val="bg1"/>
                      </a:solidFill>
                      <a:prstDash val="solid"/>
                      <a:round/>
                      <a:headEnd type="none" w="med" len="med"/>
                      <a:tailEnd type="none" w="med" len="med"/>
                    </a:lnT>
                    <a:solidFill>
                      <a:srgbClr val="EAD1CE"/>
                    </a:solidFill>
                  </a:tcPr>
                </a:tc>
                <a:tc rowSpan="3" gridSpan="3">
                  <a:txBody>
                    <a:bodyPr/>
                    <a:lstStyle/>
                    <a:p>
                      <a:pPr algn="ctr"/>
                      <a:r>
                        <a:rPr lang="en-US" sz="1200" dirty="0">
                          <a:latin typeface="Arial" panose="020B0604020202020204" pitchFamily="34" charset="0"/>
                          <a:cs typeface="Arial" panose="020B0604020202020204" pitchFamily="34" charset="0"/>
                        </a:rPr>
                        <a:t>Not applicable</a:t>
                      </a:r>
                    </a:p>
                  </a:txBody>
                  <a:tcPr marL="0" marR="0" marT="18000" marB="18000" anchor="ctr">
                    <a:lnT w="38100" cap="flat" cmpd="sng" algn="ctr">
                      <a:solidFill>
                        <a:schemeClr val="bg1"/>
                      </a:solidFill>
                      <a:prstDash val="solid"/>
                      <a:round/>
                      <a:headEnd type="none" w="med" len="med"/>
                      <a:tailEnd type="none" w="med" len="med"/>
                    </a:lnT>
                    <a:solidFill>
                      <a:srgbClr val="EAD1CE"/>
                    </a:solidFill>
                  </a:tcPr>
                </a:tc>
                <a:tc rowSpan="3"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lnT w="38100" cap="flat" cmpd="sng" algn="ctr">
                      <a:solidFill>
                        <a:schemeClr val="bg1"/>
                      </a:solidFill>
                      <a:prstDash val="solid"/>
                      <a:round/>
                      <a:headEnd type="none" w="med" len="med"/>
                      <a:tailEnd type="none" w="med" len="med"/>
                    </a:lnT>
                    <a:solidFill>
                      <a:srgbClr val="EAD1CE"/>
                    </a:solidFill>
                  </a:tcPr>
                </a:tc>
                <a:tc rowSpan="3" hMerge="1">
                  <a:txBody>
                    <a:bodyPr/>
                    <a:lstStyle/>
                    <a:p>
                      <a:endParaRPr lang="en-GB"/>
                    </a:p>
                  </a:txBody>
                  <a:tcPr/>
                </a:tc>
                <a:extLst>
                  <a:ext uri="{0D108BD9-81ED-4DB2-BD59-A6C34878D82A}">
                    <a16:rowId xmlns:a16="http://schemas.microsoft.com/office/drawing/2014/main" val="3281659472"/>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EAD1CE"/>
                    </a:solidFill>
                  </a:tcPr>
                </a:tc>
                <a:tc gridSpan="2">
                  <a:txBody>
                    <a:bodyPr/>
                    <a:lstStyle/>
                    <a:p>
                      <a:pPr algn="ctr"/>
                      <a:r>
                        <a:rPr lang="en-US" sz="1200" dirty="0">
                          <a:latin typeface="Arial" panose="020B0604020202020204" pitchFamily="34" charset="0"/>
                          <a:cs typeface="Arial" panose="020B0604020202020204" pitchFamily="34" charset="0"/>
                        </a:rPr>
                        <a:t>21.9</a:t>
                      </a:r>
                    </a:p>
                  </a:txBody>
                  <a:tcPr marL="0" marR="0" marT="18000" marB="18000">
                    <a:solidFill>
                      <a:srgbClr val="EAD1CE"/>
                    </a:solidFill>
                  </a:tcPr>
                </a:tc>
                <a:tc hMerge="1">
                  <a:txBody>
                    <a:bodyPr/>
                    <a:lstStyle/>
                    <a:p>
                      <a:endParaRPr lang="en-GB"/>
                    </a:p>
                  </a:txBody>
                  <a:tcPr/>
                </a:tc>
                <a:tc>
                  <a:txBody>
                    <a:bodyPr/>
                    <a:lstStyle/>
                    <a:p>
                      <a:pPr algn="ctr"/>
                      <a:r>
                        <a:rPr lang="en-US" sz="1200" dirty="0">
                          <a:latin typeface="Arial" panose="020B0604020202020204" pitchFamily="34" charset="0"/>
                          <a:cs typeface="Arial" panose="020B0604020202020204" pitchFamily="34" charset="0"/>
                        </a:rPr>
                        <a:t>24.8</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16.6</a:t>
                      </a:r>
                    </a:p>
                  </a:txBody>
                  <a:tcPr marL="0" marR="0" marT="18000" marB="18000">
                    <a:solidFill>
                      <a:srgbClr val="EAD1CE"/>
                    </a:solidFill>
                  </a:tcPr>
                </a:tc>
                <a:tc gridSpan="3"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endParaRPr lang="en-GB"/>
                    </a:p>
                  </a:txBody>
                  <a:tcPr/>
                </a:tc>
                <a:extLst>
                  <a:ext uri="{0D108BD9-81ED-4DB2-BD59-A6C34878D82A}">
                    <a16:rowId xmlns:a16="http://schemas.microsoft.com/office/drawing/2014/main" val="543788842"/>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EAD1CE"/>
                    </a:solidFill>
                  </a:tcPr>
                </a:tc>
                <a:tc gridSpan="3">
                  <a:txBody>
                    <a:bodyPr/>
                    <a:lstStyle/>
                    <a:p>
                      <a:pPr algn="ctr"/>
                      <a:r>
                        <a:rPr lang="en-US" sz="1200" b="1" dirty="0">
                          <a:latin typeface="Arial" panose="020B0604020202020204" pitchFamily="34" charset="0"/>
                          <a:cs typeface="Arial" panose="020B0604020202020204" pitchFamily="34" charset="0"/>
                        </a:rPr>
                        <a:t>0.63</a:t>
                      </a:r>
                    </a:p>
                  </a:txBody>
                  <a:tcPr marL="0" marR="0" marT="18000" marB="18000">
                    <a:solidFill>
                      <a:srgbClr val="EAD1C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tc>
                <a:tc hMerge="1">
                  <a:txBody>
                    <a:bodyPr/>
                    <a:lstStyle/>
                    <a:p>
                      <a:endParaRPr lang="en-GB"/>
                    </a:p>
                  </a:txBody>
                  <a:tcPr/>
                </a:tc>
                <a:tc gridSpan="2">
                  <a:txBody>
                    <a:bodyPr/>
                    <a:lstStyle/>
                    <a:p>
                      <a:pPr algn="ctr"/>
                      <a:r>
                        <a:rPr lang="en-US" sz="1200" b="1" dirty="0">
                          <a:latin typeface="Arial" panose="020B0604020202020204" pitchFamily="34" charset="0"/>
                          <a:cs typeface="Arial" panose="020B0604020202020204" pitchFamily="34" charset="0"/>
                        </a:rPr>
                        <a:t>0.66</a:t>
                      </a:r>
                    </a:p>
                  </a:txBody>
                  <a:tcPr marL="0" marR="0" marT="18000" marB="18000">
                    <a:solidFill>
                      <a:srgbClr val="EAD1C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tc>
                <a:tc gridSpan="3"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endParaRPr lang="en-GB"/>
                    </a:p>
                  </a:txBody>
                  <a:tcPr/>
                </a:tc>
                <a:extLst>
                  <a:ext uri="{0D108BD9-81ED-4DB2-BD59-A6C34878D82A}">
                    <a16:rowId xmlns:a16="http://schemas.microsoft.com/office/drawing/2014/main" val="279454536"/>
                  </a:ext>
                </a:extLst>
              </a:tr>
              <a:tr h="230652">
                <a:tc rowSpan="3">
                  <a:txBody>
                    <a:bodyPr/>
                    <a:lstStyle/>
                    <a:p>
                      <a:r>
                        <a:rPr lang="en-US" sz="1200" b="0" dirty="0">
                          <a:latin typeface="Arial" panose="020B0604020202020204" pitchFamily="34" charset="0"/>
                          <a:cs typeface="Arial" panose="020B0604020202020204" pitchFamily="34" charset="0"/>
                        </a:rPr>
                        <a:t>HRR deficient</a:t>
                      </a:r>
                    </a:p>
                  </a:txBody>
                  <a:tcPr marT="18000" marB="18000" anchor="ctr">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85</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84</a:t>
                      </a:r>
                    </a:p>
                  </a:txBody>
                  <a:tcPr marL="0" marR="0" marT="18000" marB="18000">
                    <a:solidFill>
                      <a:srgbClr val="F5EAE8"/>
                    </a:solidFill>
                  </a:tcPr>
                </a:tc>
                <a:tc hMerge="1">
                  <a:txBody>
                    <a:bodyPr/>
                    <a:lstStyle/>
                    <a:p>
                      <a:endParaRPr lang="en-GB"/>
                    </a:p>
                  </a:txBody>
                  <a:tcPr/>
                </a:tc>
                <a:tc>
                  <a:txBody>
                    <a:bodyPr/>
                    <a:lstStyle/>
                    <a:p>
                      <a:pPr algn="ctr"/>
                      <a:r>
                        <a:rPr lang="en-US" sz="1200" dirty="0">
                          <a:latin typeface="Arial" panose="020B0604020202020204" pitchFamily="34" charset="0"/>
                          <a:cs typeface="Arial" panose="020B0604020202020204" pitchFamily="34" charset="0"/>
                        </a:rPr>
                        <a:t>111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115</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212</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211</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1654574737"/>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27.9</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16.4</a:t>
                      </a:r>
                    </a:p>
                  </a:txBody>
                  <a:tcPr marL="0" marR="0" marT="18000" marB="18000">
                    <a:solidFill>
                      <a:srgbClr val="F5EAE8"/>
                    </a:solidFill>
                  </a:tcPr>
                </a:tc>
                <a:tc hMerge="1">
                  <a:txBody>
                    <a:bodyPr/>
                    <a:lstStyle/>
                    <a:p>
                      <a:endParaRPr lang="en-GB"/>
                    </a:p>
                  </a:txBody>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13.9</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16.5</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13.7</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1656033177"/>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0.46</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tc gridSpan="2">
                  <a:txBody>
                    <a:bodyPr/>
                    <a:lstStyle/>
                    <a:p>
                      <a:pPr algn="ctr"/>
                      <a:r>
                        <a:rPr lang="en-US" sz="1200" b="1" dirty="0">
                          <a:latin typeface="Arial" panose="020B0604020202020204" pitchFamily="34" charset="0"/>
                          <a:cs typeface="Arial" panose="020B0604020202020204" pitchFamily="34" charset="0"/>
                        </a:rPr>
                        <a:t>0.50</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0.73</a:t>
                      </a:r>
                      <a:endParaRPr lang="en-US" sz="1200" b="1" baseline="300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3604783997"/>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HRR non-</a:t>
                      </a:r>
                      <a:r>
                        <a:rPr lang="en-US" sz="1200" b="0" dirty="0" err="1">
                          <a:latin typeface="Arial" panose="020B0604020202020204" pitchFamily="34" charset="0"/>
                          <a:cs typeface="Arial" panose="020B0604020202020204" pitchFamily="34" charset="0"/>
                        </a:rPr>
                        <a:t>deficient</a:t>
                      </a:r>
                      <a:r>
                        <a:rPr lang="en-US" sz="1200" b="0" baseline="30000" dirty="0" err="1">
                          <a:latin typeface="Arial" panose="020B0604020202020204" pitchFamily="34" charset="0"/>
                          <a:cs typeface="Arial" panose="020B0604020202020204" pitchFamily="34" charset="0"/>
                        </a:rPr>
                        <a:t>a</a:t>
                      </a:r>
                      <a:endParaRPr lang="en-US" sz="1200" b="0" baseline="3000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198</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214</a:t>
                      </a:r>
                    </a:p>
                  </a:txBody>
                  <a:tcPr marL="0" marR="0" marT="18000" marB="18000">
                    <a:solidFill>
                      <a:srgbClr val="F5EAE8"/>
                    </a:solidFill>
                  </a:tcPr>
                </a:tc>
                <a:tc hMerge="1">
                  <a:txBody>
                    <a:bodyPr/>
                    <a:lstStyle/>
                    <a:p>
                      <a:endParaRPr lang="en-GB"/>
                    </a:p>
                  </a:txBody>
                  <a:tcPr/>
                </a:tc>
                <a:tc>
                  <a:txBody>
                    <a:bodyPr/>
                    <a:lstStyle/>
                    <a:p>
                      <a:pPr algn="ctr"/>
                      <a:r>
                        <a:rPr lang="en-US" sz="1200" dirty="0">
                          <a:latin typeface="Arial" panose="020B0604020202020204" pitchFamily="34" charset="0"/>
                          <a:cs typeface="Arial" panose="020B0604020202020204" pitchFamily="34" charset="0"/>
                        </a:rPr>
                        <a:t>279</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273</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117</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116</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574686398"/>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22.1</a:t>
                      </a:r>
                    </a:p>
                  </a:txBody>
                  <a:tcPr marL="0" marR="0" marT="18000" marB="18000">
                    <a:solidFill>
                      <a:srgbClr val="F5EAE8"/>
                    </a:solidFill>
                  </a:tcPr>
                </a:tc>
                <a:tc hMerge="1">
                  <a:txBody>
                    <a:bodyPr/>
                    <a:lstStyle/>
                    <a:p>
                      <a:endParaRPr lang="en-GB"/>
                    </a:p>
                  </a:txBody>
                  <a:tcPr/>
                </a:tc>
                <a:tc>
                  <a:txBody>
                    <a:bodyPr/>
                    <a:lstStyle/>
                    <a:p>
                      <a:pPr algn="ctr"/>
                      <a:r>
                        <a:rPr lang="en-US" sz="1200" dirty="0">
                          <a:latin typeface="Arial" panose="020B0604020202020204" pitchFamily="34" charset="0"/>
                          <a:cs typeface="Arial" panose="020B0604020202020204" pitchFamily="34" charset="0"/>
                        </a:rPr>
                        <a:t>24.1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19.0</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NA</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NA</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650012178"/>
                  </a:ext>
                </a:extLst>
              </a:tr>
              <a:tr h="21479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0.66</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tc gridSpan="2">
                  <a:txBody>
                    <a:bodyPr/>
                    <a:lstStyle/>
                    <a:p>
                      <a:pPr algn="ctr"/>
                      <a:r>
                        <a:rPr lang="en-US" sz="1200" b="1" dirty="0">
                          <a:latin typeface="Arial" panose="020B0604020202020204" pitchFamily="34" charset="0"/>
                          <a:cs typeface="Arial" panose="020B0604020202020204" pitchFamily="34" charset="0"/>
                        </a:rPr>
                        <a:t>0.76</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(1.09)</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3041575989"/>
                  </a:ext>
                </a:extLst>
              </a:tr>
              <a:tr h="291816">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dirty="0" err="1">
                          <a:latin typeface="Arial" panose="020B0604020202020204" pitchFamily="34" charset="0"/>
                          <a:cs typeface="Arial" panose="020B0604020202020204" pitchFamily="34" charset="0"/>
                        </a:rPr>
                        <a:t>BRCA</a:t>
                      </a:r>
                      <a:r>
                        <a:rPr lang="en-US" sz="1200" b="0" dirty="0" err="1">
                          <a:latin typeface="Arial" panose="020B0604020202020204" pitchFamily="34" charset="0"/>
                          <a:cs typeface="Arial" panose="020B0604020202020204" pitchFamily="34" charset="0"/>
                        </a:rPr>
                        <a:t>m</a:t>
                      </a:r>
                      <a:endParaRPr lang="en-US" sz="1200" b="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gridSpan="2">
                  <a:txBody>
                    <a:bodyPr/>
                    <a:lstStyle/>
                    <a:p>
                      <a:pPr marL="0" algn="ctr" defTabSz="457200" rtl="0" eaLnBrk="1" latinLnBrk="0" hangingPunct="1"/>
                      <a:r>
                        <a:rPr lang="en-US" sz="1200" b="0" kern="1200" dirty="0">
                          <a:solidFill>
                            <a:schemeClr val="dk1"/>
                          </a:solidFill>
                          <a:latin typeface="Arial" panose="020B0604020202020204" pitchFamily="34" charset="0"/>
                          <a:ea typeface="+mn-ea"/>
                          <a:cs typeface="Arial" panose="020B0604020202020204" pitchFamily="34" charset="0"/>
                        </a:rPr>
                        <a:t>27</a:t>
                      </a:r>
                    </a:p>
                  </a:txBody>
                  <a:tcPr marL="0" marR="0" marT="18000" marB="18000">
                    <a:solidFill>
                      <a:srgbClr val="F5EAE8"/>
                    </a:solidFill>
                  </a:tcPr>
                </a:tc>
                <a:tc hMerge="1">
                  <a:txBody>
                    <a:bodyPr/>
                    <a:lstStyle/>
                    <a:p>
                      <a:pPr marL="0" algn="ctr" defTabSz="457200" rtl="0" eaLnBrk="1" latinLnBrk="0" hangingPunct="1"/>
                      <a:r>
                        <a:rPr lang="en-GB" sz="1200" kern="1200" dirty="0">
                          <a:solidFill>
                            <a:schemeClr val="dk1"/>
                          </a:solidFill>
                          <a:highlight>
                            <a:srgbClr val="FFFF00"/>
                          </a:highlight>
                          <a:latin typeface="Arial" panose="020B0604020202020204" pitchFamily="34" charset="0"/>
                          <a:ea typeface="+mn-ea"/>
                          <a:cs typeface="Arial" panose="020B0604020202020204" pitchFamily="34" charset="0"/>
                        </a:rPr>
                        <a:t>32</a:t>
                      </a:r>
                    </a:p>
                  </a:txBody>
                  <a:tcPr marL="0" marR="0" marT="18000" marB="18000">
                    <a:solidFill>
                      <a:srgbClr val="F5EAE8"/>
                    </a:solidFill>
                  </a:tcPr>
                </a:tc>
                <a:tc>
                  <a:txBody>
                    <a:bodyPr/>
                    <a:lstStyle/>
                    <a:p>
                      <a:pPr marL="0" algn="ctr" defTabSz="457200" rtl="0" eaLnBrk="1" latinLnBrk="0" hangingPunct="1"/>
                      <a:r>
                        <a:rPr lang="en-US" sz="1200" b="0" kern="1200" dirty="0">
                          <a:solidFill>
                            <a:schemeClr val="dk1"/>
                          </a:solidFill>
                          <a:latin typeface="Arial" panose="020B0604020202020204" pitchFamily="34" charset="0"/>
                          <a:ea typeface="+mn-ea"/>
                          <a:cs typeface="Arial" panose="020B0604020202020204" pitchFamily="34" charset="0"/>
                        </a:rPr>
                        <a:t>32</a:t>
                      </a: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47</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38</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113</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112</a:t>
                      </a:r>
                    </a:p>
                  </a:txBody>
                  <a:tcPr marL="0" marR="0" marT="18000" marB="18000">
                    <a:solidFill>
                      <a:srgbClr val="F5EAE8"/>
                    </a:solidFill>
                  </a:tcPr>
                </a:tc>
                <a:extLst>
                  <a:ext uri="{0D108BD9-81ED-4DB2-BD59-A6C34878D82A}">
                    <a16:rowId xmlns:a16="http://schemas.microsoft.com/office/drawing/2014/main" val="2189017661"/>
                  </a:ext>
                </a:extLst>
              </a:tr>
              <a:tr h="256288">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highlight>
                            <a:srgbClr val="FFFF00"/>
                          </a:highlight>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Not reached</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8.4</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16.6</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10.9</a:t>
                      </a:r>
                    </a:p>
                  </a:txBody>
                  <a:tcPr marL="0" marR="0" marT="18000" marB="18000">
                    <a:solidFill>
                      <a:srgbClr val="F5EAE8"/>
                    </a:solidFill>
                  </a:tcPr>
                </a:tc>
                <a:extLst>
                  <a:ext uri="{0D108BD9-81ED-4DB2-BD59-A6C34878D82A}">
                    <a16:rowId xmlns:a16="http://schemas.microsoft.com/office/drawing/2014/main" val="4064738590"/>
                  </a:ext>
                </a:extLst>
              </a:tr>
              <a:tr h="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3">
                  <a:txBody>
                    <a:bodyPr/>
                    <a:lstStyle/>
                    <a:p>
                      <a:pPr marL="0" algn="ctr" defTabSz="457200" rtl="0" eaLnBrk="1" latinLnBrk="0" hangingPunct="1"/>
                      <a:r>
                        <a:rPr lang="en-US" sz="1200" b="1" kern="1200" dirty="0">
                          <a:solidFill>
                            <a:schemeClr val="dk1"/>
                          </a:solidFill>
                          <a:latin typeface="Arial" panose="020B0604020202020204" pitchFamily="34" charset="0"/>
                          <a:ea typeface="+mn-ea"/>
                          <a:cs typeface="Arial" panose="020B0604020202020204" pitchFamily="34" charset="0"/>
                        </a:rPr>
                        <a:t>0.23</a:t>
                      </a:r>
                    </a:p>
                  </a:txBody>
                  <a:tcPr marL="0" marR="0" marT="18000" marB="18000">
                    <a:solidFill>
                      <a:srgbClr val="F5EAE8"/>
                    </a:solidFill>
                  </a:tcPr>
                </a:tc>
                <a:tc hMerge="1">
                  <a:txBody>
                    <a:bodyPr/>
                    <a:lstStyle/>
                    <a:p>
                      <a:endParaRPr lang="en-GB" sz="1600" dirty="0"/>
                    </a:p>
                  </a:txBody>
                  <a:tcPr marL="0" marR="0" marT="18000" marB="18000">
                    <a:solidFill>
                      <a:srgbClr val="F5EAE8"/>
                    </a:solidFill>
                  </a:tcPr>
                </a:tc>
                <a:tc hMerge="1">
                  <a:txBody>
                    <a:bodyPr/>
                    <a:lstStyle/>
                    <a:p>
                      <a:endParaRPr lang="en-GB" dirty="0"/>
                    </a:p>
                  </a:txBody>
                  <a:tcPr marL="0" marR="0" marT="18000" marB="18000">
                    <a:solidFill>
                      <a:srgbClr val="F5EAE8"/>
                    </a:solidFill>
                  </a:tcPr>
                </a:tc>
                <a:tc gridSpan="2">
                  <a:txBody>
                    <a:bodyPr/>
                    <a:lstStyle/>
                    <a:p>
                      <a:pPr marL="0" algn="ctr" defTabSz="457200" rtl="0" eaLnBrk="1" latinLnBrk="0" hangingPunct="1"/>
                      <a:r>
                        <a:rPr lang="en-GB" sz="1200" b="1" kern="1200" dirty="0">
                          <a:solidFill>
                            <a:schemeClr val="dk1"/>
                          </a:solidFill>
                          <a:latin typeface="Arial" panose="020B0604020202020204" pitchFamily="34" charset="0"/>
                          <a:ea typeface="+mn-ea"/>
                          <a:cs typeface="Arial" panose="020B0604020202020204" pitchFamily="34" charset="0"/>
                        </a:rPr>
                        <a:t>0.23</a:t>
                      </a:r>
                    </a:p>
                  </a:txBody>
                  <a:tcPr marL="0" marR="0" marT="18000" marB="18000">
                    <a:solidFill>
                      <a:srgbClr val="F5EAE8"/>
                    </a:solidFill>
                  </a:tcPr>
                </a:tc>
                <a:tc hMerge="1">
                  <a:txBody>
                    <a:bodyPr/>
                    <a:lstStyle/>
                    <a:p>
                      <a:pPr algn="ctr"/>
                      <a:endParaRPr lang="en-GB" dirty="0"/>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0.53</a:t>
                      </a:r>
                    </a:p>
                  </a:txBody>
                  <a:tcPr marL="0" marR="0" marT="18000" marB="18000">
                    <a:solidFill>
                      <a:srgbClr val="F5EAE8"/>
                    </a:solidFill>
                  </a:tcPr>
                </a:tc>
                <a:tc hMerge="1">
                  <a:txBody>
                    <a:bodyPr/>
                    <a:lstStyle/>
                    <a:p>
                      <a:endParaRPr lang="en-GB"/>
                    </a:p>
                  </a:txBody>
                  <a:tcPr/>
                </a:tc>
                <a:tc h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1148712194"/>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Non-</a:t>
                      </a:r>
                      <a:r>
                        <a:rPr lang="en-US" sz="1200" b="0" i="1" dirty="0" err="1">
                          <a:latin typeface="Arial" panose="020B0604020202020204" pitchFamily="34" charset="0"/>
                          <a:cs typeface="Arial" panose="020B0604020202020204" pitchFamily="34" charset="0"/>
                        </a:rPr>
                        <a:t>BRCA</a:t>
                      </a:r>
                      <a:r>
                        <a:rPr lang="en-US" sz="1200" b="0" dirty="0" err="1">
                          <a:latin typeface="Arial" panose="020B0604020202020204" pitchFamily="34" charset="0"/>
                          <a:cs typeface="Arial" panose="020B0604020202020204" pitchFamily="34" charset="0"/>
                        </a:rPr>
                        <a:t>m</a:t>
                      </a:r>
                      <a:endParaRPr lang="en-US" sz="1200" b="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gridSpan="2">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58</a:t>
                      </a:r>
                    </a:p>
                  </a:txBody>
                  <a:tcPr marL="0" marR="0" marT="18000" marB="18000">
                    <a:solidFill>
                      <a:srgbClr val="F5EAE8"/>
                    </a:solidFill>
                  </a:tcPr>
                </a:tc>
                <a:tc hMerge="1">
                  <a:txBody>
                    <a:bodyPr/>
                    <a:lstStyle/>
                    <a:p>
                      <a:pPr marL="0" algn="ctr" defTabSz="457200" rtl="0" eaLnBrk="1" latinLnBrk="0" hangingPunct="1"/>
                      <a:endParaRPr lang="en-GB"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52</a:t>
                      </a: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343</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350</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99</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99</a:t>
                      </a:r>
                    </a:p>
                  </a:txBody>
                  <a:tcPr marL="0" marR="0" marT="18000" marB="18000">
                    <a:solidFill>
                      <a:srgbClr val="F5EAE8"/>
                    </a:solidFill>
                  </a:tcPr>
                </a:tc>
                <a:extLst>
                  <a:ext uri="{0D108BD9-81ED-4DB2-BD59-A6C34878D82A}">
                    <a16:rowId xmlns:a16="http://schemas.microsoft.com/office/drawing/2014/main" val="4183455151"/>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24.1</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19.0</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14.8</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16.4</a:t>
                      </a:r>
                    </a:p>
                  </a:txBody>
                  <a:tcPr marL="0" marR="0" marT="18000" marB="18000">
                    <a:solidFill>
                      <a:srgbClr val="F5EAE8"/>
                    </a:solidFill>
                  </a:tcPr>
                </a:tc>
                <a:extLst>
                  <a:ext uri="{0D108BD9-81ED-4DB2-BD59-A6C34878D82A}">
                    <a16:rowId xmlns:a16="http://schemas.microsoft.com/office/drawing/2014/main" val="1957399063"/>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3">
                  <a:txBody>
                    <a:bodyPr/>
                    <a:lstStyle/>
                    <a:p>
                      <a:pPr marL="0" algn="ctr" defTabSz="457200" rtl="0" eaLnBrk="1" latinLnBrk="0" hangingPunct="1"/>
                      <a:r>
                        <a:rPr lang="en-US" sz="1200" b="1" kern="1200" dirty="0">
                          <a:solidFill>
                            <a:schemeClr val="dk1"/>
                          </a:solidFill>
                          <a:latin typeface="Arial" panose="020B0604020202020204" pitchFamily="34" charset="0"/>
                          <a:ea typeface="+mn-ea"/>
                          <a:cs typeface="Arial" panose="020B0604020202020204" pitchFamily="34" charset="0"/>
                        </a:rPr>
                        <a:t>0.66</a:t>
                      </a:r>
                    </a:p>
                  </a:txBody>
                  <a:tcPr marL="0" marR="0" marT="18000" marB="18000">
                    <a:solidFill>
                      <a:srgbClr val="F5EAE8"/>
                    </a:solidFill>
                  </a:tcPr>
                </a:tc>
                <a:tc hMerge="1">
                  <a:txBody>
                    <a:bodyPr/>
                    <a:lstStyle/>
                    <a:p>
                      <a:endParaRPr lang="en-GB" sz="1600" dirty="0"/>
                    </a:p>
                  </a:txBody>
                  <a:tcPr marL="0" marR="0" marT="18000" marB="18000">
                    <a:solidFill>
                      <a:srgbClr val="F5EAE8"/>
                    </a:solidFill>
                  </a:tcPr>
                </a:tc>
                <a:tc hMerge="1">
                  <a:txBody>
                    <a:bodyPr/>
                    <a:lstStyle/>
                    <a:p>
                      <a:pPr marL="0" algn="ctr" defTabSz="457200" rtl="0" eaLnBrk="1" latinLnBrk="0" hangingPunct="1"/>
                      <a:endParaRPr lang="en-US"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marL="0" marR="0" marT="18000" marB="18000">
                    <a:solidFill>
                      <a:srgbClr val="F5EAE8"/>
                    </a:solidFill>
                  </a:tcPr>
                </a:tc>
                <a:tc gridSpan="2">
                  <a:txBody>
                    <a:bodyPr/>
                    <a:lstStyle/>
                    <a:p>
                      <a:pPr marL="0" algn="ctr" defTabSz="457200" rtl="0" eaLnBrk="1" latinLnBrk="0" hangingPunct="1"/>
                      <a:r>
                        <a:rPr lang="en-US" sz="1200" b="1" kern="1200" dirty="0">
                          <a:solidFill>
                            <a:schemeClr val="dk1"/>
                          </a:solidFill>
                          <a:latin typeface="Arial" panose="020B0604020202020204" pitchFamily="34" charset="0"/>
                          <a:ea typeface="+mn-ea"/>
                          <a:cs typeface="Arial" panose="020B0604020202020204" pitchFamily="34" charset="0"/>
                        </a:rPr>
                        <a:t>0.76</a:t>
                      </a:r>
                    </a:p>
                  </a:txBody>
                  <a:tcPr marL="0" marR="0" marT="18000" marB="18000">
                    <a:solidFill>
                      <a:srgbClr val="F5EAE8"/>
                    </a:solidFill>
                  </a:tcPr>
                </a:tc>
                <a:tc hMerge="1">
                  <a:txBody>
                    <a:bodyPr/>
                    <a:lstStyle/>
                    <a:p>
                      <a:endParaRPr lang="en-GB" dirty="0"/>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0.99</a:t>
                      </a:r>
                    </a:p>
                  </a:txBody>
                  <a:tcPr marL="0" marR="0" marT="18000" marB="18000">
                    <a:solidFill>
                      <a:srgbClr val="F5EAE8"/>
                    </a:solidFill>
                  </a:tcPr>
                </a:tc>
                <a:tc hMerge="1">
                  <a:txBody>
                    <a:bodyPr/>
                    <a:lstStyle/>
                    <a:p>
                      <a:endParaRPr lang="en-GB"/>
                    </a:p>
                  </a:txBody>
                  <a:tcPr/>
                </a:tc>
                <a:tc h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3579548315"/>
                  </a:ext>
                </a:extLst>
              </a:tr>
              <a:tr h="230652">
                <a:tc gridSpan="10">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30000" dirty="0" err="1">
                          <a:latin typeface="Arial" panose="020B0604020202020204" pitchFamily="34" charset="0"/>
                        </a:rPr>
                        <a:t>a</a:t>
                      </a:r>
                      <a:r>
                        <a:rPr lang="en-US" sz="1100" dirty="0" err="1">
                          <a:latin typeface="Arial" panose="020B0604020202020204" pitchFamily="34" charset="0"/>
                        </a:rPr>
                        <a:t>in</a:t>
                      </a:r>
                      <a:r>
                        <a:rPr lang="en-US" sz="1100" dirty="0">
                          <a:latin typeface="Arial" panose="020B0604020202020204" pitchFamily="34" charset="0"/>
                        </a:rPr>
                        <a:t> TALAPRO-2 determined by prospective </a:t>
                      </a:r>
                      <a:r>
                        <a:rPr lang="en-US" sz="1100" dirty="0" err="1">
                          <a:latin typeface="Arial" panose="020B0604020202020204" pitchFamily="34" charset="0"/>
                        </a:rPr>
                        <a:t>tumour</a:t>
                      </a:r>
                      <a:r>
                        <a:rPr lang="en-US" sz="1100" dirty="0">
                          <a:latin typeface="Arial" panose="020B0604020202020204" pitchFamily="34" charset="0"/>
                        </a:rPr>
                        <a:t> tissue testing.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a:t>
                      </a:r>
                      <a:endParaRPr lang="en-GB" sz="1100" dirty="0">
                        <a:latin typeface="Arial" panose="020B0604020202020204" pitchFamily="34" charset="0"/>
                      </a:endParaRPr>
                    </a:p>
                  </a:txBody>
                  <a:tcPr marT="18000" marB="18000">
                    <a:noFill/>
                  </a:tcPr>
                </a:tc>
                <a:tc hMerge="1">
                  <a:txBody>
                    <a:bodyPr/>
                    <a:lstStyle/>
                    <a:p>
                      <a:pPr algn="r"/>
                      <a:endParaRPr lang="en-US" sz="1400" b="1" dirty="0">
                        <a:latin typeface="Arial" panose="020B0604020202020204" pitchFamily="34" charset="0"/>
                        <a:cs typeface="Arial" panose="020B0604020202020204" pitchFamily="34" charset="0"/>
                      </a:endParaRPr>
                    </a:p>
                  </a:txBody>
                  <a:tcPr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4076258075"/>
                  </a:ext>
                </a:extLst>
              </a:tr>
            </a:tbl>
          </a:graphicData>
        </a:graphic>
      </p:graphicFrame>
    </p:spTree>
    <p:extLst>
      <p:ext uri="{BB962C8B-B14F-4D97-AF65-F5344CB8AC3E}">
        <p14:creationId xmlns:p14="http://schemas.microsoft.com/office/powerpoint/2010/main" val="82368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200"/>
            <a:ext cx="10963199" cy="864000"/>
          </a:xfrm>
        </p:spPr>
        <p:txBody>
          <a:bodyPr/>
          <a:lstStyle/>
          <a:p>
            <a:r>
              <a:rPr lang="en-GB" cap="none" dirty="0" err="1"/>
              <a:t>r</a:t>
            </a:r>
            <a:r>
              <a:rPr lang="en-GB" dirty="0" err="1"/>
              <a:t>PFS</a:t>
            </a:r>
            <a:r>
              <a:rPr lang="en-GB" dirty="0"/>
              <a:t> across AR-PARP Inhibitor Combination trials (by BICR)</a:t>
            </a:r>
          </a:p>
        </p:txBody>
      </p:sp>
      <p:sp>
        <p:nvSpPr>
          <p:cNvPr id="9" name="Slide Number Placeholder 8">
            <a:extLst>
              <a:ext uri="{FF2B5EF4-FFF2-40B4-BE49-F238E27FC236}">
                <a16:creationId xmlns:a16="http://schemas.microsoft.com/office/drawing/2014/main" id="{BC201B8B-1666-7C3A-31DB-52449537514F}"/>
              </a:ext>
            </a:extLst>
          </p:cNvPr>
          <p:cNvSpPr>
            <a:spLocks noGrp="1"/>
          </p:cNvSpPr>
          <p:nvPr>
            <p:ph type="sldNum" sz="quarter" idx="4"/>
          </p:nvPr>
        </p:nvSpPr>
        <p:spPr/>
        <p:txBody>
          <a:bodyPr/>
          <a:lstStyle/>
          <a:p>
            <a:fld id="{7ADE861D-9CBA-455D-ADE6-C9707D229674}" type="slidenum">
              <a:rPr lang="en-GB" smtClean="0"/>
              <a:pPr/>
              <a:t>41</a:t>
            </a:fld>
            <a:endParaRPr lang="en-GB" dirty="0"/>
          </a:p>
        </p:txBody>
      </p:sp>
      <p:sp>
        <p:nvSpPr>
          <p:cNvPr id="10" name="Content Placeholder 9">
            <a:extLst>
              <a:ext uri="{FF2B5EF4-FFF2-40B4-BE49-F238E27FC236}">
                <a16:creationId xmlns:a16="http://schemas.microsoft.com/office/drawing/2014/main" id="{53C9CD22-18E4-DB8B-6AE1-5FCAD8D296EE}"/>
              </a:ext>
            </a:extLst>
          </p:cNvPr>
          <p:cNvSpPr>
            <a:spLocks noGrp="1"/>
          </p:cNvSpPr>
          <p:nvPr>
            <p:ph sz="quarter" idx="15"/>
          </p:nvPr>
        </p:nvSpPr>
        <p:spPr>
          <a:xfrm>
            <a:off x="631147" y="6284593"/>
            <a:ext cx="10444369" cy="365125"/>
          </a:xfrm>
        </p:spPr>
        <p:txBody>
          <a:bodyPr/>
          <a:lstStyle/>
          <a:p>
            <a:r>
              <a:rPr lang="en-GB" sz="1050" dirty="0">
                <a:solidFill>
                  <a:schemeClr val="tx2"/>
                </a:solidFill>
              </a:rPr>
              <a:t>ABI, abiraterone acetate; AR, androgen receptor; BICR, blinded independent central review; </a:t>
            </a:r>
            <a:r>
              <a:rPr lang="en-GB" sz="1050" dirty="0">
                <a:solidFill>
                  <a:schemeClr val="tx2"/>
                </a:solidFill>
                <a:sym typeface="Arial"/>
              </a:rPr>
              <a:t>BRCAm, breast cancer gene mutation; </a:t>
            </a:r>
            <a:r>
              <a:rPr lang="en-GB" sz="1050" dirty="0">
                <a:solidFill>
                  <a:schemeClr val="tx2"/>
                </a:solidFill>
              </a:rPr>
              <a:t>ENZA, enzalutamide; HR, hazard ratio; HRR, homologous recombination repair; </a:t>
            </a:r>
            <a:r>
              <a:rPr lang="en-GB" sz="1050" dirty="0" err="1">
                <a:solidFill>
                  <a:schemeClr val="tx2"/>
                </a:solidFill>
              </a:rPr>
              <a:t>mo</a:t>
            </a:r>
            <a:r>
              <a:rPr lang="en-GB" sz="1050" dirty="0">
                <a:solidFill>
                  <a:schemeClr val="tx2"/>
                </a:solidFill>
              </a:rPr>
              <a:t>, months; NIRA, niraparib; OLA, olaparib; PARP, poly-ADP ribose polymerase; rPFS, radiographic progression-free survival; TALA, </a:t>
            </a:r>
            <a:r>
              <a:rPr lang="en-GB" sz="1050" dirty="0" err="1">
                <a:solidFill>
                  <a:schemeClr val="tx2"/>
                </a:solidFill>
              </a:rPr>
              <a:t>talazoparib</a:t>
            </a:r>
            <a:endParaRPr lang="en-GB" sz="1050" dirty="0">
              <a:solidFill>
                <a:schemeClr val="tx2"/>
              </a:solidFill>
            </a:endParaRPr>
          </a:p>
          <a:p>
            <a:r>
              <a:rPr lang="en-GB" sz="1050" dirty="0">
                <a:solidFill>
                  <a:schemeClr val="tx2"/>
                </a:solidFill>
              </a:rPr>
              <a:t>1. Agarwal A, et al. </a:t>
            </a:r>
            <a:r>
              <a:rPr lang="it-IT" sz="1050" dirty="0"/>
              <a:t>J Clin Oncol 41, 2023 (suppl 6; abstr LBA17) (ASCO GU 2023 oral presentation); 2. Clarke N, et al. NEJM Evidence 2022; 1(9): </a:t>
            </a:r>
            <a:r>
              <a:rPr lang="en-GB" sz="1050" dirty="0"/>
              <a:t>DOI: 10.1056/EVIDoa2200043 (supplementary appendix); 3. </a:t>
            </a:r>
            <a:r>
              <a:rPr lang="en-GB" sz="1050" dirty="0">
                <a:solidFill>
                  <a:schemeClr val="tx2"/>
                </a:solidFill>
              </a:rPr>
              <a:t>Clarke N, et al. </a:t>
            </a:r>
            <a:r>
              <a:rPr lang="it-IT" sz="1050" dirty="0">
                <a:solidFill>
                  <a:schemeClr val="tx2"/>
                </a:solidFill>
              </a:rPr>
              <a:t>J Clin Oncol 41, 2023 (suppl 6; abstr LBA16) (ASCO GU 2023 oral presentation, data supplement); </a:t>
            </a:r>
            <a:r>
              <a:rPr lang="en-GB" sz="1050" dirty="0"/>
              <a:t>4. </a:t>
            </a:r>
            <a:r>
              <a:rPr lang="en-GB" sz="1050" dirty="0">
                <a:latin typeface="Arial" panose="020B0604020202020204" pitchFamily="34" charset="0"/>
                <a:cs typeface="Arial" panose="020B0604020202020204" pitchFamily="34" charset="0"/>
              </a:rPr>
              <a:t>Chi K, et al. J Clin Oncol. 2023; 41 (18): 3339-3351</a:t>
            </a:r>
            <a:endParaRPr lang="it-IT" sz="1050" dirty="0"/>
          </a:p>
          <a:p>
            <a:endParaRPr lang="en-GB" sz="1050" dirty="0">
              <a:solidFill>
                <a:schemeClr val="tx2"/>
              </a:solidFill>
            </a:endParaRPr>
          </a:p>
        </p:txBody>
      </p:sp>
      <p:graphicFrame>
        <p:nvGraphicFramePr>
          <p:cNvPr id="18" name="Table 18">
            <a:extLst>
              <a:ext uri="{FF2B5EF4-FFF2-40B4-BE49-F238E27FC236}">
                <a16:creationId xmlns:a16="http://schemas.microsoft.com/office/drawing/2014/main" id="{8827247B-02ED-2679-A3D4-64A1A9DDE9AC}"/>
              </a:ext>
            </a:extLst>
          </p:cNvPr>
          <p:cNvGraphicFramePr>
            <a:graphicFrameLocks noGrp="1"/>
          </p:cNvGraphicFramePr>
          <p:nvPr>
            <p:ph sz="quarter" idx="14"/>
            <p:extLst>
              <p:ext uri="{D42A27DB-BD31-4B8C-83A1-F6EECF244321}">
                <p14:modId xmlns:p14="http://schemas.microsoft.com/office/powerpoint/2010/main" val="51401340"/>
              </p:ext>
            </p:extLst>
          </p:nvPr>
        </p:nvGraphicFramePr>
        <p:xfrm>
          <a:off x="574210" y="1084248"/>
          <a:ext cx="10963271" cy="4672632"/>
        </p:xfrm>
        <a:graphic>
          <a:graphicData uri="http://schemas.openxmlformats.org/drawingml/2006/table">
            <a:tbl>
              <a:tblPr firstRow="1" bandRow="1">
                <a:tableStyleId>{5C22544A-7EE6-4342-B048-85BDC9FD1C3A}</a:tableStyleId>
              </a:tblPr>
              <a:tblGrid>
                <a:gridCol w="1876475">
                  <a:extLst>
                    <a:ext uri="{9D8B030D-6E8A-4147-A177-3AD203B41FA5}">
                      <a16:colId xmlns:a16="http://schemas.microsoft.com/office/drawing/2014/main" val="182047040"/>
                    </a:ext>
                  </a:extLst>
                </a:gridCol>
                <a:gridCol w="1728192">
                  <a:extLst>
                    <a:ext uri="{9D8B030D-6E8A-4147-A177-3AD203B41FA5}">
                      <a16:colId xmlns:a16="http://schemas.microsoft.com/office/drawing/2014/main" val="3113039564"/>
                    </a:ext>
                  </a:extLst>
                </a:gridCol>
                <a:gridCol w="1046414">
                  <a:extLst>
                    <a:ext uri="{9D8B030D-6E8A-4147-A177-3AD203B41FA5}">
                      <a16:colId xmlns:a16="http://schemas.microsoft.com/office/drawing/2014/main" val="637423443"/>
                    </a:ext>
                  </a:extLst>
                </a:gridCol>
                <a:gridCol w="1617882">
                  <a:extLst>
                    <a:ext uri="{9D8B030D-6E8A-4147-A177-3AD203B41FA5}">
                      <a16:colId xmlns:a16="http://schemas.microsoft.com/office/drawing/2014/main" val="153906486"/>
                    </a:ext>
                  </a:extLst>
                </a:gridCol>
                <a:gridCol w="906994">
                  <a:extLst>
                    <a:ext uri="{9D8B030D-6E8A-4147-A177-3AD203B41FA5}">
                      <a16:colId xmlns:a16="http://schemas.microsoft.com/office/drawing/2014/main" val="861004047"/>
                    </a:ext>
                  </a:extLst>
                </a:gridCol>
                <a:gridCol w="1541278">
                  <a:extLst>
                    <a:ext uri="{9D8B030D-6E8A-4147-A177-3AD203B41FA5}">
                      <a16:colId xmlns:a16="http://schemas.microsoft.com/office/drawing/2014/main" val="816614622"/>
                    </a:ext>
                  </a:extLst>
                </a:gridCol>
                <a:gridCol w="983598">
                  <a:extLst>
                    <a:ext uri="{9D8B030D-6E8A-4147-A177-3AD203B41FA5}">
                      <a16:colId xmlns:a16="http://schemas.microsoft.com/office/drawing/2014/main" val="1953260577"/>
                    </a:ext>
                  </a:extLst>
                </a:gridCol>
                <a:gridCol w="139420">
                  <a:extLst>
                    <a:ext uri="{9D8B030D-6E8A-4147-A177-3AD203B41FA5}">
                      <a16:colId xmlns:a16="http://schemas.microsoft.com/office/drawing/2014/main" val="1296562520"/>
                    </a:ext>
                  </a:extLst>
                </a:gridCol>
                <a:gridCol w="1123018">
                  <a:extLst>
                    <a:ext uri="{9D8B030D-6E8A-4147-A177-3AD203B41FA5}">
                      <a16:colId xmlns:a16="http://schemas.microsoft.com/office/drawing/2014/main" val="3274662694"/>
                    </a:ext>
                  </a:extLst>
                </a:gridCol>
              </a:tblGrid>
              <a:tr h="230652">
                <a:tc>
                  <a:txBody>
                    <a:bodyPr/>
                    <a:lstStyle/>
                    <a:p>
                      <a:endParaRPr lang="en-US" sz="1200" dirty="0">
                        <a:latin typeface="Arial" panose="020B0604020202020204" pitchFamily="34" charset="0"/>
                        <a:cs typeface="Arial" panose="020B0604020202020204" pitchFamily="34" charset="0"/>
                      </a:endParaRPr>
                    </a:p>
                  </a:txBody>
                  <a:tcPr marT="18000" marB="18000">
                    <a:noFill/>
                  </a:tcPr>
                </a:tc>
                <a:tc>
                  <a:txBody>
                    <a:bodyPr/>
                    <a:lstStyle/>
                    <a:p>
                      <a:endParaRPr lang="en-US" sz="1200" dirty="0">
                        <a:latin typeface="Arial" panose="020B0604020202020204" pitchFamily="34" charset="0"/>
                        <a:cs typeface="Arial" panose="020B0604020202020204" pitchFamily="34" charset="0"/>
                      </a:endParaRPr>
                    </a:p>
                  </a:txBody>
                  <a:tcPr marT="18000" marB="18000">
                    <a:noFill/>
                  </a:tcPr>
                </a:tc>
                <a:tc gridSpan="2">
                  <a:txBody>
                    <a:bodyPr/>
                    <a:lstStyle/>
                    <a:p>
                      <a:pPr algn="ctr"/>
                      <a:r>
                        <a:rPr lang="en-US" sz="1200" dirty="0">
                          <a:latin typeface="Arial" panose="020B0604020202020204" pitchFamily="34" charset="0"/>
                          <a:cs typeface="Arial" panose="020B0604020202020204" pitchFamily="34" charset="0"/>
                        </a:rPr>
                        <a:t>TALAPRO-2 </a:t>
                      </a:r>
                      <a:r>
                        <a:rPr lang="en-US" sz="1200" b="1" dirty="0">
                          <a:latin typeface="Arial" panose="020B0604020202020204" pitchFamily="34" charset="0"/>
                          <a:cs typeface="Arial" panose="020B0604020202020204" pitchFamily="34" charset="0"/>
                        </a:rPr>
                        <a:t>(BICR)</a:t>
                      </a:r>
                      <a:r>
                        <a:rPr lang="en-US" sz="1200" b="1" baseline="30000" dirty="0">
                          <a:latin typeface="Arial" panose="020B0604020202020204" pitchFamily="34" charset="0"/>
                          <a:cs typeface="Arial" panose="020B0604020202020204" pitchFamily="34" charset="0"/>
                        </a:rPr>
                        <a:t>1</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algn="ctr"/>
                      <a:r>
                        <a:rPr lang="en-US" sz="1200" b="1" dirty="0" err="1">
                          <a:latin typeface="Arial" panose="020B0604020202020204" pitchFamily="34" charset="0"/>
                          <a:cs typeface="Arial" panose="020B0604020202020204" pitchFamily="34" charset="0"/>
                        </a:rPr>
                        <a:t>PROpel</a:t>
                      </a:r>
                      <a:r>
                        <a:rPr lang="en-US" sz="1200" b="1" dirty="0">
                          <a:latin typeface="Arial" panose="020B0604020202020204" pitchFamily="34" charset="0"/>
                          <a:cs typeface="Arial" panose="020B0604020202020204" pitchFamily="34" charset="0"/>
                        </a:rPr>
                        <a:t> (BICR)</a:t>
                      </a:r>
                      <a:r>
                        <a:rPr lang="en-US" sz="1200" b="1" baseline="30000" dirty="0">
                          <a:latin typeface="Arial" panose="020B0604020202020204" pitchFamily="34" charset="0"/>
                          <a:cs typeface="Arial" panose="020B0604020202020204" pitchFamily="34" charset="0"/>
                        </a:rPr>
                        <a:t>2,3,a</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3">
                  <a:txBody>
                    <a:bodyPr/>
                    <a:lstStyle/>
                    <a:p>
                      <a:pPr algn="ctr"/>
                      <a:r>
                        <a:rPr lang="en-US" sz="1200" b="1" dirty="0">
                          <a:latin typeface="Arial" panose="020B0604020202020204" pitchFamily="34" charset="0"/>
                          <a:cs typeface="Arial" panose="020B0604020202020204" pitchFamily="34" charset="0"/>
                        </a:rPr>
                        <a:t>Magnitude (BICR)</a:t>
                      </a:r>
                      <a:r>
                        <a:rPr lang="en-US" sz="1200" b="1" baseline="30000" dirty="0">
                          <a:latin typeface="Arial" panose="020B0604020202020204" pitchFamily="34" charset="0"/>
                          <a:cs typeface="Arial" panose="020B0604020202020204" pitchFamily="34" charset="0"/>
                        </a:rPr>
                        <a:t>4</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092496563"/>
                  </a:ext>
                </a:extLst>
              </a:tr>
              <a:tr h="360197">
                <a:tc>
                  <a:txBody>
                    <a:bodyPr/>
                    <a:lstStyle/>
                    <a:p>
                      <a:endParaRPr lang="en-US" sz="1200" dirty="0">
                        <a:latin typeface="Arial" panose="020B0604020202020204" pitchFamily="34" charset="0"/>
                        <a:cs typeface="Arial" panose="020B0604020202020204" pitchFamily="34" charset="0"/>
                      </a:endParaRPr>
                    </a:p>
                  </a:txBody>
                  <a:tcPr marT="18000" marB="18000">
                    <a:lnB w="38100" cap="flat" cmpd="sng" algn="ctr">
                      <a:solidFill>
                        <a:schemeClr val="bg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marT="18000" marB="18000">
                    <a:lnB w="38100" cap="flat" cmpd="sng" algn="ctr">
                      <a:solidFill>
                        <a:schemeClr val="bg1"/>
                      </a:solidFill>
                      <a:prstDash val="solid"/>
                      <a:round/>
                      <a:headEnd type="none" w="med" len="med"/>
                      <a:tailEnd type="none" w="med" len="med"/>
                    </a:lnB>
                    <a:no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TALA+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OLA+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NIRA+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extLst>
                  <a:ext uri="{0D108BD9-81ED-4DB2-BD59-A6C34878D82A}">
                    <a16:rowId xmlns:a16="http://schemas.microsoft.com/office/drawing/2014/main" val="1022895157"/>
                  </a:ext>
                </a:extLst>
              </a:tr>
              <a:tr h="230652">
                <a:tc rowSpan="3">
                  <a:txBody>
                    <a:bodyPr/>
                    <a:lstStyle/>
                    <a:p>
                      <a:r>
                        <a:rPr lang="en-US" sz="1200" b="0" dirty="0">
                          <a:latin typeface="Arial" panose="020B0604020202020204" pitchFamily="34" charset="0"/>
                          <a:cs typeface="Arial" panose="020B0604020202020204" pitchFamily="34" charset="0"/>
                        </a:rPr>
                        <a:t>All comers/unselected</a:t>
                      </a:r>
                    </a:p>
                  </a:txBody>
                  <a:tcPr marT="18000" marB="18000" anchor="ctr">
                    <a:lnT w="38100" cap="flat" cmpd="sng" algn="ctr">
                      <a:solidFill>
                        <a:schemeClr val="bg1"/>
                      </a:solidFill>
                      <a:prstDash val="solid"/>
                      <a:round/>
                      <a:headEnd type="none" w="med" len="med"/>
                      <a:tailEnd type="none" w="med" len="med"/>
                    </a:lnT>
                    <a:solidFill>
                      <a:srgbClr val="EAD1CE"/>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402</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403</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399</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397</a:t>
                      </a:r>
                    </a:p>
                  </a:txBody>
                  <a:tcPr marL="0" marR="0" marT="18000" marB="18000">
                    <a:lnT w="38100" cap="flat" cmpd="sng" algn="ctr">
                      <a:solidFill>
                        <a:schemeClr val="bg1"/>
                      </a:solidFill>
                      <a:prstDash val="solid"/>
                      <a:round/>
                      <a:headEnd type="none" w="med" len="med"/>
                      <a:tailEnd type="none" w="med" len="med"/>
                    </a:lnT>
                    <a:solidFill>
                      <a:srgbClr val="EAD1CE"/>
                    </a:solidFill>
                  </a:tcPr>
                </a:tc>
                <a:tc rowSpan="3" gridSpan="3">
                  <a:txBody>
                    <a:bodyPr/>
                    <a:lstStyle/>
                    <a:p>
                      <a:pPr algn="ctr"/>
                      <a:r>
                        <a:rPr lang="en-US" sz="1200" dirty="0">
                          <a:latin typeface="Arial" panose="020B0604020202020204" pitchFamily="34" charset="0"/>
                          <a:cs typeface="Arial" panose="020B0604020202020204" pitchFamily="34" charset="0"/>
                        </a:rPr>
                        <a:t>Not applicable</a:t>
                      </a:r>
                    </a:p>
                  </a:txBody>
                  <a:tcPr marL="0" marR="0" marT="18000" marB="18000" anchor="ctr">
                    <a:lnT w="38100" cap="flat" cmpd="sng" algn="ctr">
                      <a:solidFill>
                        <a:schemeClr val="bg1"/>
                      </a:solidFill>
                      <a:prstDash val="solid"/>
                      <a:round/>
                      <a:headEnd type="none" w="med" len="med"/>
                      <a:tailEnd type="none" w="med" len="med"/>
                    </a:lnT>
                    <a:solidFill>
                      <a:srgbClr val="EAD1CE"/>
                    </a:solidFill>
                  </a:tcPr>
                </a:tc>
                <a:tc rowSpan="3"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lnT w="38100" cap="flat" cmpd="sng" algn="ctr">
                      <a:solidFill>
                        <a:schemeClr val="bg1"/>
                      </a:solidFill>
                      <a:prstDash val="solid"/>
                      <a:round/>
                      <a:headEnd type="none" w="med" len="med"/>
                      <a:tailEnd type="none" w="med" len="med"/>
                    </a:lnT>
                    <a:solidFill>
                      <a:srgbClr val="EAD1CE"/>
                    </a:solidFill>
                  </a:tcPr>
                </a:tc>
                <a:tc rowSpan="3" hMerge="1">
                  <a:txBody>
                    <a:bodyPr/>
                    <a:lstStyle/>
                    <a:p>
                      <a:endParaRPr lang="en-GB"/>
                    </a:p>
                  </a:txBody>
                  <a:tcPr/>
                </a:tc>
                <a:extLst>
                  <a:ext uri="{0D108BD9-81ED-4DB2-BD59-A6C34878D82A}">
                    <a16:rowId xmlns:a16="http://schemas.microsoft.com/office/drawing/2014/main" val="3281659472"/>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21.9</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27.6</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16.4</a:t>
                      </a:r>
                    </a:p>
                  </a:txBody>
                  <a:tcPr marL="0" marR="0" marT="18000" marB="18000">
                    <a:solidFill>
                      <a:srgbClr val="EAD1CE"/>
                    </a:solidFill>
                  </a:tcPr>
                </a:tc>
                <a:tc gridSpan="3"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endParaRPr lang="en-GB"/>
                    </a:p>
                  </a:txBody>
                  <a:tcPr/>
                </a:tc>
                <a:extLst>
                  <a:ext uri="{0D108BD9-81ED-4DB2-BD59-A6C34878D82A}">
                    <a16:rowId xmlns:a16="http://schemas.microsoft.com/office/drawing/2014/main" val="543788842"/>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EAD1CE"/>
                    </a:solidFill>
                  </a:tcPr>
                </a:tc>
                <a:tc gridSpan="2">
                  <a:txBody>
                    <a:bodyPr/>
                    <a:lstStyle/>
                    <a:p>
                      <a:pPr algn="ctr"/>
                      <a:r>
                        <a:rPr lang="en-US" sz="1200" b="1" dirty="0">
                          <a:latin typeface="Arial" panose="020B0604020202020204" pitchFamily="34" charset="0"/>
                          <a:cs typeface="Arial" panose="020B0604020202020204" pitchFamily="34" charset="0"/>
                        </a:rPr>
                        <a:t>0.63</a:t>
                      </a:r>
                    </a:p>
                  </a:txBody>
                  <a:tcPr marL="0" marR="0" marT="18000" marB="18000">
                    <a:solidFill>
                      <a:srgbClr val="EAD1C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tc>
                <a:tc gridSpan="2">
                  <a:txBody>
                    <a:bodyPr/>
                    <a:lstStyle/>
                    <a:p>
                      <a:pPr algn="ctr"/>
                      <a:r>
                        <a:rPr lang="en-US" sz="1200" b="1" dirty="0">
                          <a:latin typeface="Arial" panose="020B0604020202020204" pitchFamily="34" charset="0"/>
                          <a:cs typeface="Arial" panose="020B0604020202020204" pitchFamily="34" charset="0"/>
                        </a:rPr>
                        <a:t>0.61</a:t>
                      </a:r>
                    </a:p>
                  </a:txBody>
                  <a:tcPr marL="0" marR="0" marT="18000" marB="18000">
                    <a:solidFill>
                      <a:srgbClr val="EAD1C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tc>
                <a:tc gridSpan="3"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endParaRPr lang="en-GB"/>
                    </a:p>
                  </a:txBody>
                  <a:tcPr/>
                </a:tc>
                <a:extLst>
                  <a:ext uri="{0D108BD9-81ED-4DB2-BD59-A6C34878D82A}">
                    <a16:rowId xmlns:a16="http://schemas.microsoft.com/office/drawing/2014/main" val="279454536"/>
                  </a:ext>
                </a:extLst>
              </a:tr>
              <a:tr h="230652">
                <a:tc rowSpan="3">
                  <a:txBody>
                    <a:bodyPr/>
                    <a:lstStyle/>
                    <a:p>
                      <a:r>
                        <a:rPr lang="en-US" sz="1200" b="0" dirty="0">
                          <a:latin typeface="Arial" panose="020B0604020202020204" pitchFamily="34" charset="0"/>
                          <a:cs typeface="Arial" panose="020B0604020202020204" pitchFamily="34" charset="0"/>
                        </a:rPr>
                        <a:t>HRR deficient</a:t>
                      </a:r>
                    </a:p>
                  </a:txBody>
                  <a:tcPr marT="18000" marB="18000" anchor="ctr">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85</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84</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115</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212</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211</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1654574737"/>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27.9</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16.4</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28.8</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13.8</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16.5</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13.7</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1656033177"/>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a:txBody>
                    <a:bodyPr/>
                    <a:lstStyle/>
                    <a:p>
                      <a:pPr algn="ctr"/>
                      <a:r>
                        <a:rPr lang="en-US" sz="1200" b="1" dirty="0">
                          <a:latin typeface="Arial" panose="020B0604020202020204" pitchFamily="34" charset="0"/>
                          <a:cs typeface="Arial" panose="020B0604020202020204" pitchFamily="34" charset="0"/>
                        </a:rPr>
                        <a:t>0.46</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2">
                  <a:txBody>
                    <a:bodyPr/>
                    <a:lstStyle/>
                    <a:p>
                      <a:pPr algn="ctr"/>
                      <a:r>
                        <a:rPr lang="en-US" sz="1200" b="1" dirty="0">
                          <a:latin typeface="Arial" panose="020B0604020202020204" pitchFamily="34" charset="0"/>
                          <a:cs typeface="Arial" panose="020B0604020202020204" pitchFamily="34" charset="0"/>
                        </a:rPr>
                        <a:t>0.45</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0.73</a:t>
                      </a:r>
                      <a:endParaRPr lang="en-US" sz="1200" b="1" baseline="300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3604783997"/>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HRR non-</a:t>
                      </a:r>
                      <a:r>
                        <a:rPr lang="en-US" sz="1200" b="0" dirty="0" err="1">
                          <a:latin typeface="Arial" panose="020B0604020202020204" pitchFamily="34" charset="0"/>
                          <a:cs typeface="Arial" panose="020B0604020202020204" pitchFamily="34" charset="0"/>
                        </a:rPr>
                        <a:t>deficient</a:t>
                      </a:r>
                      <a:r>
                        <a:rPr lang="en-US" sz="1200" b="0" baseline="30000" dirty="0" err="1">
                          <a:latin typeface="Arial" panose="020B0604020202020204" pitchFamily="34" charset="0"/>
                          <a:cs typeface="Arial" panose="020B0604020202020204" pitchFamily="34" charset="0"/>
                        </a:rPr>
                        <a:t>b</a:t>
                      </a:r>
                      <a:endParaRPr lang="en-US" sz="1200" b="0" baseline="3000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198</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214</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279</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273</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117</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116</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574686398"/>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22.1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27.6</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19.1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NA</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NA</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650012178"/>
                  </a:ext>
                </a:extLst>
              </a:tr>
              <a:tr h="21479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a:txBody>
                    <a:bodyPr/>
                    <a:lstStyle/>
                    <a:p>
                      <a:pPr algn="ctr"/>
                      <a:r>
                        <a:rPr lang="en-US" sz="1200" b="1" dirty="0">
                          <a:latin typeface="Arial" panose="020B0604020202020204" pitchFamily="34" charset="0"/>
                          <a:cs typeface="Arial" panose="020B0604020202020204" pitchFamily="34" charset="0"/>
                        </a:rPr>
                        <a:t>0.66</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2">
                  <a:txBody>
                    <a:bodyPr/>
                    <a:lstStyle/>
                    <a:p>
                      <a:pPr algn="ctr"/>
                      <a:r>
                        <a:rPr lang="en-US" sz="1200" b="1" dirty="0">
                          <a:latin typeface="Arial" panose="020B0604020202020204" pitchFamily="34" charset="0"/>
                          <a:cs typeface="Arial" panose="020B0604020202020204" pitchFamily="34" charset="0"/>
                        </a:rPr>
                        <a:t>0.72</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(1.09)</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3041575989"/>
                  </a:ext>
                </a:extLst>
              </a:tr>
              <a:tr h="283944">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dirty="0" err="1">
                          <a:latin typeface="Arial" panose="020B0604020202020204" pitchFamily="34" charset="0"/>
                          <a:cs typeface="Arial" panose="020B0604020202020204" pitchFamily="34" charset="0"/>
                        </a:rPr>
                        <a:t>BRCA</a:t>
                      </a:r>
                      <a:r>
                        <a:rPr lang="en-US" sz="1200" b="0" dirty="0" err="1">
                          <a:latin typeface="Arial" panose="020B0604020202020204" pitchFamily="34" charset="0"/>
                          <a:cs typeface="Arial" panose="020B0604020202020204" pitchFamily="34" charset="0"/>
                        </a:rPr>
                        <a:t>m</a:t>
                      </a:r>
                      <a:endParaRPr lang="en-US" sz="1200" b="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rowSpan="3" gridSpan="2">
                  <a:txBody>
                    <a:bodyPr/>
                    <a:lstStyle/>
                    <a:p>
                      <a:pPr marL="0" algn="ctr" defTabSz="457200" rtl="0" eaLnBrk="1" latinLnBrk="0" hangingPunct="1"/>
                      <a:endParaRPr lang="en-US" sz="1200" b="1" kern="1200" dirty="0">
                        <a:solidFill>
                          <a:schemeClr val="dk1"/>
                        </a:solidFill>
                        <a:latin typeface="Arial" panose="020B0604020202020204" pitchFamily="34" charset="0"/>
                        <a:ea typeface="+mn-ea"/>
                        <a:cs typeface="Arial" panose="020B0604020202020204" pitchFamily="34" charset="0"/>
                      </a:endParaRPr>
                    </a:p>
                    <a:p>
                      <a:pPr marL="0" algn="ctr" defTabSz="457200" rtl="0" eaLnBrk="1" latinLnBrk="0" hangingPunct="1"/>
                      <a:r>
                        <a:rPr lang="en-US" sz="1200" b="0" kern="1200" dirty="0">
                          <a:solidFill>
                            <a:schemeClr val="dk1"/>
                          </a:solidFill>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rowSpan="3" hMerge="1">
                  <a:txBody>
                    <a:bodyPr/>
                    <a:lstStyle/>
                    <a:p>
                      <a:pPr marL="0" algn="ctr" defTabSz="457200" rtl="0" eaLnBrk="1" latinLnBrk="0" hangingPunct="1"/>
                      <a:r>
                        <a:rPr lang="en-GB" sz="1200" kern="1200" dirty="0">
                          <a:solidFill>
                            <a:schemeClr val="dk1"/>
                          </a:solidFill>
                          <a:highlight>
                            <a:srgbClr val="FFFF00"/>
                          </a:highlight>
                          <a:latin typeface="Arial" panose="020B0604020202020204" pitchFamily="34" charset="0"/>
                          <a:ea typeface="+mn-ea"/>
                          <a:cs typeface="Arial" panose="020B0604020202020204" pitchFamily="34" charset="0"/>
                        </a:rPr>
                        <a:t>32</a:t>
                      </a: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47</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38</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113</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112</a:t>
                      </a:r>
                    </a:p>
                  </a:txBody>
                  <a:tcPr marL="0" marR="0" marT="18000" marB="18000">
                    <a:solidFill>
                      <a:srgbClr val="F5EAE8"/>
                    </a:solidFill>
                  </a:tcPr>
                </a:tc>
                <a:extLst>
                  <a:ext uri="{0D108BD9-81ED-4DB2-BD59-A6C34878D82A}">
                    <a16:rowId xmlns:a16="http://schemas.microsoft.com/office/drawing/2014/main" val="2189017661"/>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vMerge="1">
                  <a:txBody>
                    <a:bodyPr/>
                    <a:lstStyle/>
                    <a:p>
                      <a:pPr marL="0" algn="ctr" defTabSz="457200" rtl="0" eaLnBrk="1" latinLnBrk="0" hangingPunct="1"/>
                      <a:r>
                        <a:rPr lang="en-US" sz="1200" kern="1200" dirty="0">
                          <a:solidFill>
                            <a:schemeClr val="dk1"/>
                          </a:solidFill>
                          <a:highlight>
                            <a:srgbClr val="FFFF00"/>
                          </a:highlight>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hMerge="1"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highlight>
                            <a:srgbClr val="FFFF00"/>
                          </a:highlight>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8.4</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16.6</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10.9</a:t>
                      </a:r>
                    </a:p>
                  </a:txBody>
                  <a:tcPr marL="0" marR="0" marT="18000" marB="18000">
                    <a:solidFill>
                      <a:srgbClr val="F5EAE8"/>
                    </a:solidFill>
                  </a:tcPr>
                </a:tc>
                <a:extLst>
                  <a:ext uri="{0D108BD9-81ED-4DB2-BD59-A6C34878D82A}">
                    <a16:rowId xmlns:a16="http://schemas.microsoft.com/office/drawing/2014/main" val="4064738590"/>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vMerge="1">
                  <a:txBody>
                    <a:bodyPr/>
                    <a:lstStyle/>
                    <a:p>
                      <a:pPr marL="0" algn="ctr" defTabSz="457200" rtl="0" eaLnBrk="1" latinLnBrk="0" hangingPunct="1"/>
                      <a:r>
                        <a:rPr lang="en-US" sz="1200" b="1" kern="1200" dirty="0">
                          <a:solidFill>
                            <a:schemeClr val="dk1"/>
                          </a:solidFill>
                          <a:highlight>
                            <a:srgbClr val="FFFF00"/>
                          </a:highlight>
                          <a:latin typeface="Arial" panose="020B0604020202020204" pitchFamily="34" charset="0"/>
                          <a:ea typeface="+mn-ea"/>
                          <a:cs typeface="Arial" panose="020B0604020202020204" pitchFamily="34" charset="0"/>
                        </a:rPr>
                        <a:t>0.23</a:t>
                      </a:r>
                    </a:p>
                  </a:txBody>
                  <a:tcPr marL="0" marR="0" marT="18000" marB="18000">
                    <a:solidFill>
                      <a:srgbClr val="F5EAE8"/>
                    </a:solidFill>
                  </a:tcPr>
                </a:tc>
                <a:tc hMerge="1" vMerge="1">
                  <a:txBody>
                    <a:bodyPr/>
                    <a:lstStyle/>
                    <a:p>
                      <a:endParaRPr lang="en-GB" sz="1600" dirty="0"/>
                    </a:p>
                  </a:txBody>
                  <a:tcPr marL="0" marR="0" marT="18000" marB="18000">
                    <a:solidFill>
                      <a:srgbClr val="F5EAE8"/>
                    </a:solidFill>
                  </a:tcPr>
                </a:tc>
                <a:tc gridSpan="2">
                  <a:txBody>
                    <a:bodyPr/>
                    <a:lstStyle/>
                    <a:p>
                      <a:pPr marL="0" algn="ctr" defTabSz="457200" rtl="0" eaLnBrk="1" latinLnBrk="0" hangingPunct="1"/>
                      <a:r>
                        <a:rPr lang="en-GB" sz="1200" b="1" kern="1200" dirty="0">
                          <a:solidFill>
                            <a:schemeClr val="dk1"/>
                          </a:solidFill>
                          <a:latin typeface="Arial" panose="020B0604020202020204" pitchFamily="34" charset="0"/>
                          <a:ea typeface="+mn-ea"/>
                          <a:cs typeface="Arial" panose="020B0604020202020204" pitchFamily="34" charset="0"/>
                        </a:rPr>
                        <a:t>0.18</a:t>
                      </a:r>
                    </a:p>
                  </a:txBody>
                  <a:tcPr marL="0" marR="0" marT="18000" marB="18000">
                    <a:solidFill>
                      <a:srgbClr val="F5EAE8"/>
                    </a:solidFill>
                  </a:tcPr>
                </a:tc>
                <a:tc hMerge="1">
                  <a:txBody>
                    <a:bodyPr/>
                    <a:lstStyle/>
                    <a:p>
                      <a:pPr algn="ctr"/>
                      <a:endParaRPr lang="en-GB" dirty="0"/>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0.53</a:t>
                      </a:r>
                    </a:p>
                  </a:txBody>
                  <a:tcPr marL="0" marR="0" marT="18000" marB="18000">
                    <a:solidFill>
                      <a:srgbClr val="F5EAE8"/>
                    </a:solidFill>
                  </a:tcPr>
                </a:tc>
                <a:tc hMerge="1">
                  <a:txBody>
                    <a:bodyPr/>
                    <a:lstStyle/>
                    <a:p>
                      <a:endParaRPr lang="en-GB"/>
                    </a:p>
                  </a:txBody>
                  <a:tcPr/>
                </a:tc>
                <a:tc h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1148712194"/>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Non-</a:t>
                      </a:r>
                      <a:r>
                        <a:rPr lang="en-US" sz="1200" b="0" i="1" dirty="0" err="1">
                          <a:latin typeface="Arial" panose="020B0604020202020204" pitchFamily="34" charset="0"/>
                          <a:cs typeface="Arial" panose="020B0604020202020204" pitchFamily="34" charset="0"/>
                        </a:rPr>
                        <a:t>BRCA</a:t>
                      </a:r>
                      <a:r>
                        <a:rPr lang="en-US" sz="1200" b="0" dirty="0" err="1">
                          <a:latin typeface="Arial" panose="020B0604020202020204" pitchFamily="34" charset="0"/>
                          <a:cs typeface="Arial" panose="020B0604020202020204" pitchFamily="34" charset="0"/>
                        </a:rPr>
                        <a:t>m</a:t>
                      </a:r>
                      <a:endParaRPr lang="en-US" sz="1200" b="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rowSpan="3" gridSpan="2">
                  <a:txBody>
                    <a:bodyPr/>
                    <a:lstStyle/>
                    <a:p>
                      <a:pPr marL="0" algn="ctr" defTabSz="457200" rtl="0" eaLnBrk="1" latinLnBrk="0" hangingPunct="1"/>
                      <a:endParaRPr lang="en-US" sz="1200" kern="1200" dirty="0">
                        <a:solidFill>
                          <a:schemeClr val="dk1"/>
                        </a:solidFill>
                        <a:highlight>
                          <a:srgbClr val="FFFF00"/>
                        </a:highligh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rial" panose="020B0604020202020204" pitchFamily="34" charset="0"/>
                          <a:ea typeface="+mn-ea"/>
                          <a:cs typeface="Arial" panose="020B0604020202020204" pitchFamily="34" charset="0"/>
                        </a:rPr>
                        <a:t>Not reported</a:t>
                      </a:r>
                    </a:p>
                  </a:txBody>
                  <a:tcPr marL="0" marR="0" marT="18000" marB="18000">
                    <a:solidFill>
                      <a:srgbClr val="F5EAE8"/>
                    </a:solidFill>
                  </a:tcPr>
                </a:tc>
                <a:tc rowSpan="3" hMerge="1">
                  <a:txBody>
                    <a:bodyPr/>
                    <a:lstStyle/>
                    <a:p>
                      <a:pPr marL="0" algn="ctr" defTabSz="457200" rtl="0" eaLnBrk="1" latinLnBrk="0" hangingPunct="1"/>
                      <a:endParaRPr lang="en-GB"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343</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350</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99</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99</a:t>
                      </a:r>
                    </a:p>
                  </a:txBody>
                  <a:tcPr marL="0" marR="0" marT="18000" marB="18000">
                    <a:solidFill>
                      <a:srgbClr val="F5EAE8"/>
                    </a:solidFill>
                  </a:tcPr>
                </a:tc>
                <a:extLst>
                  <a:ext uri="{0D108BD9-81ED-4DB2-BD59-A6C34878D82A}">
                    <a16:rowId xmlns:a16="http://schemas.microsoft.com/office/drawing/2014/main" val="4183455151"/>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Median </a:t>
                      </a:r>
                      <a:r>
                        <a:rPr lang="en-US" sz="1200" dirty="0" err="1">
                          <a:latin typeface="Arial" panose="020B0604020202020204" pitchFamily="34" charset="0"/>
                          <a:cs typeface="Arial" panose="020B0604020202020204" pitchFamily="34" charset="0"/>
                        </a:rPr>
                        <a:t>rPFS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marL="0" marR="0" marT="18000" marB="18000">
                    <a:solidFill>
                      <a:srgbClr val="F5EAE8"/>
                    </a:solidFill>
                  </a:tcPr>
                </a:tc>
                <a:tc hMerge="1"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highlight>
                          <a:srgbClr val="FFFF00"/>
                        </a:highlight>
                        <a:latin typeface="Arial" panose="020B0604020202020204" pitchFamily="34" charset="0"/>
                        <a:ea typeface="+mn-ea"/>
                        <a:cs typeface="Arial" panose="020B0604020202020204" pitchFamily="34" charset="0"/>
                      </a:endParaRPr>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27.6</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16.6</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14.8</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16.4</a:t>
                      </a:r>
                    </a:p>
                  </a:txBody>
                  <a:tcPr marL="0" marR="0" marT="18000" marB="18000">
                    <a:solidFill>
                      <a:srgbClr val="F5EAE8"/>
                    </a:solidFill>
                  </a:tcPr>
                </a:tc>
                <a:extLst>
                  <a:ext uri="{0D108BD9-81ED-4DB2-BD59-A6C34878D82A}">
                    <a16:rowId xmlns:a16="http://schemas.microsoft.com/office/drawing/2014/main" val="1957399063"/>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vMerge="1">
                  <a:txBody>
                    <a:bodyPr/>
                    <a:lstStyle/>
                    <a:p>
                      <a:pPr algn="ctr"/>
                      <a:endParaRPr lang="en-US" sz="1200" b="1" dirty="0">
                        <a:highlight>
                          <a:srgbClr val="FFFF00"/>
                        </a:highlight>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sz="1600" dirty="0"/>
                    </a:p>
                  </a:txBody>
                  <a:tcPr marL="0" marR="0" marT="18000" marB="18000">
                    <a:solidFill>
                      <a:srgbClr val="F5EAE8"/>
                    </a:solidFill>
                  </a:tcPr>
                </a:tc>
                <a:tc gridSpan="2">
                  <a:txBody>
                    <a:bodyPr/>
                    <a:lstStyle/>
                    <a:p>
                      <a:pPr marL="0" algn="ctr" defTabSz="457200" rtl="0" eaLnBrk="1" latinLnBrk="0" hangingPunct="1"/>
                      <a:r>
                        <a:rPr lang="en-US" sz="1200" b="1" kern="1200" dirty="0">
                          <a:solidFill>
                            <a:schemeClr val="dk1"/>
                          </a:solidFill>
                          <a:latin typeface="Arial" panose="020B0604020202020204" pitchFamily="34" charset="0"/>
                          <a:ea typeface="+mn-ea"/>
                          <a:cs typeface="Arial" panose="020B0604020202020204" pitchFamily="34" charset="0"/>
                        </a:rPr>
                        <a:t>0.72</a:t>
                      </a:r>
                    </a:p>
                  </a:txBody>
                  <a:tcPr marL="0" marR="0" marT="18000" marB="18000">
                    <a:solidFill>
                      <a:srgbClr val="F5EAE8"/>
                    </a:solidFill>
                  </a:tcPr>
                </a:tc>
                <a:tc hMerge="1">
                  <a:txBody>
                    <a:bodyPr/>
                    <a:lstStyle/>
                    <a:p>
                      <a:endParaRPr lang="en-GB" dirty="0"/>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0.99</a:t>
                      </a:r>
                    </a:p>
                  </a:txBody>
                  <a:tcPr marL="0" marR="0" marT="18000" marB="18000">
                    <a:solidFill>
                      <a:srgbClr val="F5EAE8"/>
                    </a:solidFill>
                  </a:tcPr>
                </a:tc>
                <a:tc hMerge="1">
                  <a:txBody>
                    <a:bodyPr/>
                    <a:lstStyle/>
                    <a:p>
                      <a:endParaRPr lang="en-GB"/>
                    </a:p>
                  </a:txBody>
                  <a:tcPr/>
                </a:tc>
                <a:tc h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3579548315"/>
                  </a:ext>
                </a:extLst>
              </a:tr>
              <a:tr h="230652">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30000" dirty="0" err="1">
                          <a:latin typeface="Arial" panose="020B0604020202020204" pitchFamily="34" charset="0"/>
                        </a:rPr>
                        <a:t>a</a:t>
                      </a:r>
                      <a:r>
                        <a:rPr lang="en-US" sz="1100" baseline="0" dirty="0" err="1">
                          <a:latin typeface="Arial" panose="020B0604020202020204" pitchFamily="34" charset="0"/>
                        </a:rPr>
                        <a:t>BICR</a:t>
                      </a:r>
                      <a:r>
                        <a:rPr lang="en-US" sz="1100" baseline="0" dirty="0">
                          <a:latin typeface="Arial" panose="020B0604020202020204" pitchFamily="34" charset="0"/>
                        </a:rPr>
                        <a:t> is sensitivity analysis of </a:t>
                      </a:r>
                      <a:r>
                        <a:rPr lang="en-US" sz="1100" baseline="0" dirty="0" err="1">
                          <a:latin typeface="Arial" panose="020B0604020202020204" pitchFamily="34" charset="0"/>
                        </a:rPr>
                        <a:t>PROpel</a:t>
                      </a:r>
                      <a:r>
                        <a:rPr lang="en-US" sz="1100" baseline="0" dirty="0">
                          <a:latin typeface="Arial" panose="020B0604020202020204" pitchFamily="34" charset="0"/>
                        </a:rPr>
                        <a:t> primary endpoint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30000" dirty="0" err="1">
                          <a:latin typeface="Arial" panose="020B0604020202020204" pitchFamily="34" charset="0"/>
                        </a:rPr>
                        <a:t>b</a:t>
                      </a:r>
                      <a:r>
                        <a:rPr lang="en-US" sz="1100" baseline="0" dirty="0" err="1">
                          <a:latin typeface="Arial" panose="020B0604020202020204" pitchFamily="34" charset="0"/>
                        </a:rPr>
                        <a:t>Determined</a:t>
                      </a:r>
                      <a:r>
                        <a:rPr lang="en-US" sz="1100" baseline="0" dirty="0">
                          <a:latin typeface="Arial" panose="020B0604020202020204" pitchFamily="34" charset="0"/>
                        </a:rPr>
                        <a:t> by </a:t>
                      </a:r>
                      <a:r>
                        <a:rPr lang="en-US" sz="1100" dirty="0">
                          <a:latin typeface="Arial" panose="020B0604020202020204" pitchFamily="34" charset="0"/>
                        </a:rPr>
                        <a:t>prospective </a:t>
                      </a:r>
                      <a:r>
                        <a:rPr lang="en-US" sz="1100" dirty="0" err="1">
                          <a:latin typeface="Arial" panose="020B0604020202020204" pitchFamily="34" charset="0"/>
                        </a:rPr>
                        <a:t>tumour</a:t>
                      </a:r>
                      <a:r>
                        <a:rPr lang="en-US" sz="1100" dirty="0">
                          <a:latin typeface="Arial" panose="020B0604020202020204" pitchFamily="34" charset="0"/>
                        </a:rPr>
                        <a:t> tissue testing </a:t>
                      </a:r>
                      <a:r>
                        <a:rPr lang="en-US" sz="1100" baseline="0" dirty="0">
                          <a:latin typeface="Arial" panose="020B0604020202020204" pitchFamily="34" charset="0"/>
                        </a:rPr>
                        <a:t>in</a:t>
                      </a:r>
                      <a:r>
                        <a:rPr lang="en-US" sz="1100" dirty="0">
                          <a:latin typeface="Arial" panose="020B0604020202020204" pitchFamily="34" charset="0"/>
                        </a:rPr>
                        <a:t> TALAPRO-2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a:t>
                      </a:r>
                      <a:endParaRPr lang="en-GB" sz="1100" dirty="0">
                        <a:latin typeface="Arial" panose="020B0604020202020204" pitchFamily="34" charset="0"/>
                      </a:endParaRPr>
                    </a:p>
                  </a:txBody>
                  <a:tcPr marT="18000" marB="18000">
                    <a:noFill/>
                  </a:tcPr>
                </a:tc>
                <a:tc hMerge="1">
                  <a:txBody>
                    <a:bodyPr/>
                    <a:lstStyle/>
                    <a:p>
                      <a:pPr algn="r"/>
                      <a:endParaRPr lang="en-US" sz="1400" b="1" dirty="0">
                        <a:latin typeface="Arial" panose="020B0604020202020204" pitchFamily="34" charset="0"/>
                        <a:cs typeface="Arial" panose="020B0604020202020204" pitchFamily="34" charset="0"/>
                      </a:endParaRPr>
                    </a:p>
                  </a:txBody>
                  <a:tcPr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4076258075"/>
                  </a:ext>
                </a:extLst>
              </a:tr>
            </a:tbl>
          </a:graphicData>
        </a:graphic>
      </p:graphicFrame>
    </p:spTree>
    <p:extLst>
      <p:ext uri="{BB962C8B-B14F-4D97-AF65-F5344CB8AC3E}">
        <p14:creationId xmlns:p14="http://schemas.microsoft.com/office/powerpoint/2010/main" val="6665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90">
            <a:extLst>
              <a:ext uri="{FF2B5EF4-FFF2-40B4-BE49-F238E27FC236}">
                <a16:creationId xmlns:a16="http://schemas.microsoft.com/office/drawing/2014/main" id="{D3F6DA00-C7A0-A944-BEC1-29C860BE9267}"/>
              </a:ext>
            </a:extLst>
          </p:cNvPr>
          <p:cNvSpPr>
            <a:spLocks noChangeShapeType="1"/>
          </p:cNvSpPr>
          <p:nvPr/>
        </p:nvSpPr>
        <p:spPr bwMode="auto">
          <a:xfrm flipH="1">
            <a:off x="1893902" y="3283445"/>
            <a:ext cx="3795698" cy="0"/>
          </a:xfrm>
          <a:prstGeom prst="line">
            <a:avLst/>
          </a:prstGeom>
          <a:noFill/>
          <a:ln w="1270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pic>
        <p:nvPicPr>
          <p:cNvPr id="52" name="Graphic 51">
            <a:extLst>
              <a:ext uri="{FF2B5EF4-FFF2-40B4-BE49-F238E27FC236}">
                <a16:creationId xmlns:a16="http://schemas.microsoft.com/office/drawing/2014/main" id="{F9FC68AF-FDD1-81C2-39C3-8488C1B1A43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5382" t="25828" r="52019" b="50916"/>
          <a:stretch/>
        </p:blipFill>
        <p:spPr>
          <a:xfrm>
            <a:off x="1818558" y="1946895"/>
            <a:ext cx="3711852" cy="1491217"/>
          </a:xfrm>
          <a:prstGeom prst="rect">
            <a:avLst/>
          </a:prstGeom>
        </p:spPr>
      </p:pic>
      <p:sp>
        <p:nvSpPr>
          <p:cNvPr id="30" name="Text Placeholder 29">
            <a:extLst>
              <a:ext uri="{FF2B5EF4-FFF2-40B4-BE49-F238E27FC236}">
                <a16:creationId xmlns:a16="http://schemas.microsoft.com/office/drawing/2014/main" id="{BF66FA71-6BF4-8124-2B27-926EE162A758}"/>
              </a:ext>
            </a:extLst>
          </p:cNvPr>
          <p:cNvSpPr>
            <a:spLocks noGrp="1"/>
          </p:cNvSpPr>
          <p:nvPr>
            <p:ph type="body" idx="1"/>
          </p:nvPr>
        </p:nvSpPr>
        <p:spPr>
          <a:xfrm>
            <a:off x="609600" y="910800"/>
            <a:ext cx="10972800" cy="702470"/>
          </a:xfrm>
        </p:spPr>
        <p:txBody>
          <a:bodyPr/>
          <a:lstStyle/>
          <a:p>
            <a:r>
              <a:rPr lang="en-GB" dirty="0"/>
              <a:t>No Benefit of NIRA + AAP in HRR BM</a:t>
            </a:r>
            <a:r>
              <a:rPr lang="en-GB" baseline="30000" dirty="0"/>
              <a:t>-</a:t>
            </a:r>
            <a:r>
              <a:rPr lang="en-GB" dirty="0"/>
              <a:t> Patients</a:t>
            </a:r>
          </a:p>
        </p:txBody>
      </p:sp>
      <p:sp>
        <p:nvSpPr>
          <p:cNvPr id="2" name="Title 1"/>
          <p:cNvSpPr>
            <a:spLocks noGrp="1"/>
          </p:cNvSpPr>
          <p:nvPr>
            <p:ph type="title"/>
          </p:nvPr>
        </p:nvSpPr>
        <p:spPr>
          <a:xfrm>
            <a:off x="619201" y="259200"/>
            <a:ext cx="11453463" cy="864000"/>
          </a:xfrm>
        </p:spPr>
        <p:txBody>
          <a:bodyPr>
            <a:noAutofit/>
          </a:bodyPr>
          <a:lstStyle/>
          <a:p>
            <a:r>
              <a:rPr lang="en-GB" dirty="0"/>
              <a:t>MAGNITUDE </a:t>
            </a:r>
            <a:r>
              <a:rPr lang="en-GB" dirty="0">
                <a:solidFill>
                  <a:schemeClr val="accent1"/>
                </a:solidFill>
              </a:rPr>
              <a:t>HRR BM</a:t>
            </a:r>
            <a:r>
              <a:rPr lang="en-GB" baseline="30000" dirty="0">
                <a:solidFill>
                  <a:schemeClr val="accent1"/>
                </a:solidFill>
              </a:rPr>
              <a:t>-</a:t>
            </a:r>
            <a:r>
              <a:rPr lang="en-GB" dirty="0"/>
              <a:t>: Prespecified Early Futility Analysis</a:t>
            </a:r>
            <a:br>
              <a:rPr lang="en-GB" dirty="0"/>
            </a:br>
            <a:endParaRPr lang="en-GB" dirty="0"/>
          </a:p>
        </p:txBody>
      </p:sp>
      <p:sp>
        <p:nvSpPr>
          <p:cNvPr id="7" name="Content Placeholder 6">
            <a:extLst>
              <a:ext uri="{FF2B5EF4-FFF2-40B4-BE49-F238E27FC236}">
                <a16:creationId xmlns:a16="http://schemas.microsoft.com/office/drawing/2014/main" id="{F5169CB2-5F85-DC49-8467-E9933A945BA5}"/>
              </a:ext>
            </a:extLst>
          </p:cNvPr>
          <p:cNvSpPr>
            <a:spLocks noGrp="1"/>
          </p:cNvSpPr>
          <p:nvPr>
            <p:ph sz="quarter" idx="14"/>
          </p:nvPr>
        </p:nvSpPr>
        <p:spPr>
          <a:xfrm>
            <a:off x="6442074" y="2235819"/>
            <a:ext cx="5140326" cy="2179819"/>
          </a:xfrm>
        </p:spPr>
        <p:txBody>
          <a:bodyPr/>
          <a:lstStyle/>
          <a:p>
            <a:r>
              <a:rPr lang="en-GB" dirty="0"/>
              <a:t>Additional grade 3/4 toxicity was observed</a:t>
            </a:r>
            <a:br>
              <a:rPr lang="en-GB" dirty="0"/>
            </a:br>
            <a:r>
              <a:rPr lang="en-GB" dirty="0"/>
              <a:t>using NIRA + APP vs PBO + AAP</a:t>
            </a:r>
          </a:p>
          <a:p>
            <a:r>
              <a:rPr lang="en-GB" dirty="0"/>
              <a:t>With added toxicity and no added efficacy in patients with HRR BM</a:t>
            </a:r>
            <a:r>
              <a:rPr lang="en-GB" b="1" baseline="30000" dirty="0"/>
              <a:t>-</a:t>
            </a:r>
            <a:r>
              <a:rPr lang="en-GB" dirty="0"/>
              <a:t> </a:t>
            </a:r>
            <a:r>
              <a:rPr lang="en-GB" dirty="0" err="1"/>
              <a:t>mCRPC</a:t>
            </a:r>
            <a:r>
              <a:rPr lang="en-GB" dirty="0"/>
              <a:t>, the IDMC recommend stopping enrolment in this cohort</a:t>
            </a:r>
          </a:p>
        </p:txBody>
      </p:sp>
      <p:sp>
        <p:nvSpPr>
          <p:cNvPr id="9" name="Slide Number Placeholder 8">
            <a:extLst>
              <a:ext uri="{FF2B5EF4-FFF2-40B4-BE49-F238E27FC236}">
                <a16:creationId xmlns:a16="http://schemas.microsoft.com/office/drawing/2014/main" id="{5B944111-0332-6549-B28A-F4F111EC5FFC}"/>
              </a:ext>
            </a:extLst>
          </p:cNvPr>
          <p:cNvSpPr>
            <a:spLocks noGrp="1"/>
          </p:cNvSpPr>
          <p:nvPr>
            <p:ph type="sldNum" sz="quarter" idx="4"/>
          </p:nvPr>
        </p:nvSpPr>
        <p:spPr/>
        <p:txBody>
          <a:bodyPr/>
          <a:lstStyle/>
          <a:p>
            <a:pPr lvl="0"/>
            <a:fld id="{FCE43C0F-8A7B-3A4B-9DB5-B3472E36E833}" type="slidenum">
              <a:rPr lang="en-GB" smtClean="0"/>
              <a:pPr lvl="0"/>
              <a:t>42</a:t>
            </a:fld>
            <a:endParaRPr lang="en-GB" dirty="0"/>
          </a:p>
        </p:txBody>
      </p:sp>
      <p:sp>
        <p:nvSpPr>
          <p:cNvPr id="8" name="Content Placeholder 7">
            <a:extLst>
              <a:ext uri="{FF2B5EF4-FFF2-40B4-BE49-F238E27FC236}">
                <a16:creationId xmlns:a16="http://schemas.microsoft.com/office/drawing/2014/main" id="{8173198E-1DEC-994D-AF3C-A741D36BD8F3}"/>
              </a:ext>
            </a:extLst>
          </p:cNvPr>
          <p:cNvSpPr>
            <a:spLocks noGrp="1"/>
          </p:cNvSpPr>
          <p:nvPr>
            <p:ph sz="quarter" idx="15"/>
          </p:nvPr>
        </p:nvSpPr>
        <p:spPr>
          <a:xfrm>
            <a:off x="620183" y="6356351"/>
            <a:ext cx="10180339" cy="365125"/>
          </a:xfrm>
        </p:spPr>
        <p:txBody>
          <a:bodyPr anchor="b" anchorCtr="0"/>
          <a:lstStyle/>
          <a:p>
            <a:r>
              <a:rPr lang="en-GB" dirty="0"/>
              <a:t>AAP, abiraterone acetate + prednisone/prednisolone; BM, biomarker; CI, confidence interval; HR, hazard ratio; HRR, homologous recombination repair; IDMC, independent data monitoring committee; mCRPC, metastatic castration-resistant prostate cancer; NIRA, niraparib; PBO, placebo; PSA, prostate antigen; rPFS, radiographic progression free survival</a:t>
            </a:r>
          </a:p>
          <a:p>
            <a:r>
              <a:rPr lang="en-GB" dirty="0"/>
              <a:t>Chi K, et al. J Clin Oncol 2022; 40, (suppl 6; abstr 12) (ASCO GU 2022 oral presentation) </a:t>
            </a:r>
          </a:p>
        </p:txBody>
      </p:sp>
      <p:sp>
        <p:nvSpPr>
          <p:cNvPr id="10" name="Content Placeholder 7">
            <a:extLst>
              <a:ext uri="{FF2B5EF4-FFF2-40B4-BE49-F238E27FC236}">
                <a16:creationId xmlns:a16="http://schemas.microsoft.com/office/drawing/2014/main" id="{B0ED43B7-E5A4-5D48-88FC-81E1B50F04A9}"/>
              </a:ext>
            </a:extLst>
          </p:cNvPr>
          <p:cNvSpPr txBox="1">
            <a:spLocks/>
          </p:cNvSpPr>
          <p:nvPr/>
        </p:nvSpPr>
        <p:spPr>
          <a:xfrm>
            <a:off x="620183" y="5576913"/>
            <a:ext cx="10538262" cy="289368"/>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indent="6350" algn="l" defTabSz="457200" rtl="0" eaLnBrk="1" fontAlgn="auto" latinLnBrk="0" hangingPunct="1">
              <a:lnSpc>
                <a:spcPct val="100000"/>
              </a:lnSpc>
              <a:spcBef>
                <a:spcPts val="0"/>
              </a:spcBef>
              <a:spcAft>
                <a:spcPts val="0"/>
              </a:spcAft>
              <a:buClr>
                <a:srgbClr val="03C74F"/>
              </a:buClr>
              <a:buSzTx/>
              <a:buFont typeface="Arial"/>
              <a:buNone/>
              <a:defRPr/>
            </a:pPr>
            <a:r>
              <a:rPr kumimoji="0" lang="en-GB" sz="1100" b="0" i="0" u="none" strike="noStrike" kern="1200" cap="none" spc="-3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a</a:t>
            </a:r>
            <a:r>
              <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rPr>
              <a:t> Composite endpoint: rPFS or PSA progression, whichever occurred first</a:t>
            </a:r>
          </a:p>
          <a:p>
            <a:pPr marR="0" lvl="0" indent="6350" algn="l" defTabSz="457200" rtl="0" eaLnBrk="1" fontAlgn="auto" latinLnBrk="0" hangingPunct="1">
              <a:lnSpc>
                <a:spcPct val="100000"/>
              </a:lnSpc>
              <a:spcBef>
                <a:spcPts val="0"/>
              </a:spcBef>
              <a:spcAft>
                <a:spcPts val="0"/>
              </a:spcAft>
              <a:buClr>
                <a:srgbClr val="03C74F"/>
              </a:buClr>
              <a:buSzTx/>
              <a:buFont typeface="Arial"/>
              <a:buNone/>
              <a:defRPr/>
            </a:pPr>
            <a:r>
              <a:rPr kumimoji="0" lang="en-GB" sz="1100" b="0" i="0" u="none" strike="noStrike" kern="1200" cap="none" spc="-3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rPr>
              <a:t>Breakdown of composite endpoint events: 83 PSA events (HR = 1.03, 95% CI 0.67-1.59); 65 rPFS events (HR = 1.03, 95% CI 0.63-1.67)</a:t>
            </a:r>
          </a:p>
          <a:p>
            <a:pPr marL="0" marR="0" lvl="0" indent="0" algn="l" defTabSz="457200" rtl="0" eaLnBrk="1" fontAlgn="auto" latinLnBrk="0" hangingPunct="1">
              <a:lnSpc>
                <a:spcPct val="90000"/>
              </a:lnSpc>
              <a:spcBef>
                <a:spcPts val="0"/>
              </a:spcBef>
              <a:spcAft>
                <a:spcPts val="0"/>
              </a:spcAft>
              <a:buClr>
                <a:srgbClr val="03C74F"/>
              </a:buClr>
              <a:buSzTx/>
              <a:buFont typeface="Arial"/>
              <a:buNone/>
              <a:tabLst/>
              <a:defRPr/>
            </a:pPr>
            <a:endPar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4533EC1-2DD1-AC42-9D06-693C4C64110B}"/>
              </a:ext>
            </a:extLst>
          </p:cNvPr>
          <p:cNvSpPr txBox="1"/>
          <p:nvPr/>
        </p:nvSpPr>
        <p:spPr>
          <a:xfrm>
            <a:off x="821862" y="1613748"/>
            <a:ext cx="52382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Composite progression endpoint</a:t>
            </a:r>
            <a:r>
              <a:rPr kumimoji="0" lang="en-GB" b="1" i="0" u="none" strike="noStrike" kern="1200" cap="none" spc="0" normalizeH="0" baseline="3000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a</a:t>
            </a:r>
            <a:endParaRPr kumimoji="0" lang="en-GB"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endParaRPr>
          </a:p>
        </p:txBody>
      </p:sp>
      <p:sp>
        <p:nvSpPr>
          <p:cNvPr id="17" name="Line 79">
            <a:extLst>
              <a:ext uri="{FF2B5EF4-FFF2-40B4-BE49-F238E27FC236}">
                <a16:creationId xmlns:a16="http://schemas.microsoft.com/office/drawing/2014/main" id="{712357F2-7EA3-324D-A625-22AAC19BE4E7}"/>
              </a:ext>
            </a:extLst>
          </p:cNvPr>
          <p:cNvSpPr>
            <a:spLocks noChangeShapeType="1"/>
          </p:cNvSpPr>
          <p:nvPr/>
        </p:nvSpPr>
        <p:spPr bwMode="auto">
          <a:xfrm flipV="1">
            <a:off x="1895128" y="2064180"/>
            <a:ext cx="0" cy="235985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06876E7-D254-164D-B3C1-0288F92B8EFD}"/>
              </a:ext>
            </a:extLst>
          </p:cNvPr>
          <p:cNvSpPr txBox="1"/>
          <p:nvPr/>
        </p:nvSpPr>
        <p:spPr>
          <a:xfrm>
            <a:off x="2017157" y="4702945"/>
            <a:ext cx="3549187"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Time from randomisation (months)</a:t>
            </a:r>
          </a:p>
        </p:txBody>
      </p:sp>
      <p:sp>
        <p:nvSpPr>
          <p:cNvPr id="19" name="TextBox 18">
            <a:extLst>
              <a:ext uri="{FF2B5EF4-FFF2-40B4-BE49-F238E27FC236}">
                <a16:creationId xmlns:a16="http://schemas.microsoft.com/office/drawing/2014/main" id="{04879D40-C346-6B46-A66F-7156C8CD63F3}"/>
              </a:ext>
            </a:extLst>
          </p:cNvPr>
          <p:cNvSpPr txBox="1"/>
          <p:nvPr/>
        </p:nvSpPr>
        <p:spPr>
          <a:xfrm rot="16200000">
            <a:off x="172327" y="3246671"/>
            <a:ext cx="2413859"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a:ea typeface="+mn-ea"/>
                <a:cs typeface="+mn-cs"/>
              </a:rPr>
              <a:t>Patients without events (%)</a:t>
            </a:r>
          </a:p>
        </p:txBody>
      </p:sp>
      <p:sp>
        <p:nvSpPr>
          <p:cNvPr id="20" name="Line 90">
            <a:extLst>
              <a:ext uri="{FF2B5EF4-FFF2-40B4-BE49-F238E27FC236}">
                <a16:creationId xmlns:a16="http://schemas.microsoft.com/office/drawing/2014/main" id="{4597981E-6AC9-9E43-99C6-173A2BB85267}"/>
              </a:ext>
            </a:extLst>
          </p:cNvPr>
          <p:cNvSpPr>
            <a:spLocks noChangeShapeType="1"/>
          </p:cNvSpPr>
          <p:nvPr/>
        </p:nvSpPr>
        <p:spPr bwMode="auto">
          <a:xfrm flipH="1">
            <a:off x="1836750" y="4420095"/>
            <a:ext cx="38211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 name="Line 90">
            <a:extLst>
              <a:ext uri="{FF2B5EF4-FFF2-40B4-BE49-F238E27FC236}">
                <a16:creationId xmlns:a16="http://schemas.microsoft.com/office/drawing/2014/main" id="{38B49E9E-73FC-EE44-87F6-A0324368F93D}"/>
              </a:ext>
            </a:extLst>
          </p:cNvPr>
          <p:cNvSpPr>
            <a:spLocks noChangeShapeType="1"/>
          </p:cNvSpPr>
          <p:nvPr/>
        </p:nvSpPr>
        <p:spPr bwMode="auto">
          <a:xfrm flipH="1">
            <a:off x="1836753" y="3051670"/>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502FEE5-E9C8-F849-B49E-9BF4E8A4AD17}"/>
              </a:ext>
            </a:extLst>
          </p:cNvPr>
          <p:cNvSpPr txBox="1"/>
          <p:nvPr/>
        </p:nvSpPr>
        <p:spPr>
          <a:xfrm>
            <a:off x="1495933" y="295920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60</a:t>
            </a:r>
          </a:p>
        </p:txBody>
      </p:sp>
      <p:sp>
        <p:nvSpPr>
          <p:cNvPr id="23" name="Line 90">
            <a:extLst>
              <a:ext uri="{FF2B5EF4-FFF2-40B4-BE49-F238E27FC236}">
                <a16:creationId xmlns:a16="http://schemas.microsoft.com/office/drawing/2014/main" id="{E7CC2131-5DB7-BD47-B677-8D0888607380}"/>
              </a:ext>
            </a:extLst>
          </p:cNvPr>
          <p:cNvSpPr>
            <a:spLocks noChangeShapeType="1"/>
          </p:cNvSpPr>
          <p:nvPr/>
        </p:nvSpPr>
        <p:spPr bwMode="auto">
          <a:xfrm flipH="1">
            <a:off x="1836753" y="2143620"/>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7BBE88ED-E1B7-734A-B0FB-D2BC958F78F7}"/>
              </a:ext>
            </a:extLst>
          </p:cNvPr>
          <p:cNvSpPr txBox="1"/>
          <p:nvPr/>
        </p:nvSpPr>
        <p:spPr>
          <a:xfrm>
            <a:off x="1495933" y="205115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100</a:t>
            </a:r>
          </a:p>
        </p:txBody>
      </p:sp>
      <p:sp>
        <p:nvSpPr>
          <p:cNvPr id="25" name="Line 90">
            <a:extLst>
              <a:ext uri="{FF2B5EF4-FFF2-40B4-BE49-F238E27FC236}">
                <a16:creationId xmlns:a16="http://schemas.microsoft.com/office/drawing/2014/main" id="{C01B7F16-B573-C141-8ABF-D5FAAEB35D7D}"/>
              </a:ext>
            </a:extLst>
          </p:cNvPr>
          <p:cNvSpPr>
            <a:spLocks noChangeShapeType="1"/>
          </p:cNvSpPr>
          <p:nvPr/>
        </p:nvSpPr>
        <p:spPr bwMode="auto">
          <a:xfrm flipH="1">
            <a:off x="1836753" y="2600820"/>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5F9CAFB6-8DF3-344E-8B3E-F1FF78BCB2B0}"/>
              </a:ext>
            </a:extLst>
          </p:cNvPr>
          <p:cNvSpPr txBox="1"/>
          <p:nvPr/>
        </p:nvSpPr>
        <p:spPr>
          <a:xfrm>
            <a:off x="1495933" y="250835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80</a:t>
            </a:r>
          </a:p>
        </p:txBody>
      </p:sp>
      <p:sp>
        <p:nvSpPr>
          <p:cNvPr id="37" name="Line 90">
            <a:extLst>
              <a:ext uri="{FF2B5EF4-FFF2-40B4-BE49-F238E27FC236}">
                <a16:creationId xmlns:a16="http://schemas.microsoft.com/office/drawing/2014/main" id="{09295946-A920-C347-908F-F58AA708282F}"/>
              </a:ext>
            </a:extLst>
          </p:cNvPr>
          <p:cNvSpPr>
            <a:spLocks noChangeShapeType="1"/>
          </p:cNvSpPr>
          <p:nvPr/>
        </p:nvSpPr>
        <p:spPr bwMode="auto">
          <a:xfrm flipH="1">
            <a:off x="1836753" y="3962895"/>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8" name="Line 96">
            <a:extLst>
              <a:ext uri="{FF2B5EF4-FFF2-40B4-BE49-F238E27FC236}">
                <a16:creationId xmlns:a16="http://schemas.microsoft.com/office/drawing/2014/main" id="{01C03C51-4386-5C47-9CFA-F0E114F736CE}"/>
              </a:ext>
            </a:extLst>
          </p:cNvPr>
          <p:cNvSpPr>
            <a:spLocks noChangeShapeType="1"/>
          </p:cNvSpPr>
          <p:nvPr/>
        </p:nvSpPr>
        <p:spPr bwMode="auto">
          <a:xfrm>
            <a:off x="264594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8F1B4A3E-D162-E645-BA64-2CBD05E4B6F3}"/>
              </a:ext>
            </a:extLst>
          </p:cNvPr>
          <p:cNvSpPr txBox="1"/>
          <p:nvPr/>
        </p:nvSpPr>
        <p:spPr>
          <a:xfrm>
            <a:off x="1495933" y="3870428"/>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40" name="TextBox 39">
            <a:extLst>
              <a:ext uri="{FF2B5EF4-FFF2-40B4-BE49-F238E27FC236}">
                <a16:creationId xmlns:a16="http://schemas.microsoft.com/office/drawing/2014/main" id="{15771B26-7E32-5049-8D2B-B614F597D311}"/>
              </a:ext>
            </a:extLst>
          </p:cNvPr>
          <p:cNvSpPr txBox="1"/>
          <p:nvPr/>
        </p:nvSpPr>
        <p:spPr>
          <a:xfrm>
            <a:off x="1495933" y="3413228"/>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40</a:t>
            </a:r>
          </a:p>
        </p:txBody>
      </p:sp>
      <p:sp>
        <p:nvSpPr>
          <p:cNvPr id="41" name="TextBox 40">
            <a:extLst>
              <a:ext uri="{FF2B5EF4-FFF2-40B4-BE49-F238E27FC236}">
                <a16:creationId xmlns:a16="http://schemas.microsoft.com/office/drawing/2014/main" id="{BC477DA4-F0E6-3640-8621-7FF5D4F0C813}"/>
              </a:ext>
            </a:extLst>
          </p:cNvPr>
          <p:cNvSpPr txBox="1"/>
          <p:nvPr/>
        </p:nvSpPr>
        <p:spPr>
          <a:xfrm>
            <a:off x="1495933" y="4324453"/>
            <a:ext cx="312475"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0</a:t>
            </a:r>
          </a:p>
        </p:txBody>
      </p:sp>
      <p:sp>
        <p:nvSpPr>
          <p:cNvPr id="42" name="Line 90">
            <a:extLst>
              <a:ext uri="{FF2B5EF4-FFF2-40B4-BE49-F238E27FC236}">
                <a16:creationId xmlns:a16="http://schemas.microsoft.com/office/drawing/2014/main" id="{B694D399-DEE0-1046-927C-844052C6E83E}"/>
              </a:ext>
            </a:extLst>
          </p:cNvPr>
          <p:cNvSpPr>
            <a:spLocks noChangeShapeType="1"/>
          </p:cNvSpPr>
          <p:nvPr/>
        </p:nvSpPr>
        <p:spPr bwMode="auto">
          <a:xfrm flipH="1">
            <a:off x="1836753" y="3505695"/>
            <a:ext cx="58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83D6C2E4-EAA4-9046-BD31-71552C5EA273}"/>
              </a:ext>
            </a:extLst>
          </p:cNvPr>
          <p:cNvSpPr txBox="1"/>
          <p:nvPr/>
        </p:nvSpPr>
        <p:spPr>
          <a:xfrm>
            <a:off x="248970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3</a:t>
            </a:r>
          </a:p>
        </p:txBody>
      </p:sp>
      <p:sp>
        <p:nvSpPr>
          <p:cNvPr id="44" name="Line 96">
            <a:extLst>
              <a:ext uri="{FF2B5EF4-FFF2-40B4-BE49-F238E27FC236}">
                <a16:creationId xmlns:a16="http://schemas.microsoft.com/office/drawing/2014/main" id="{06F1FE5E-3AD0-FB4F-879A-80EF9413A618}"/>
              </a:ext>
            </a:extLst>
          </p:cNvPr>
          <p:cNvSpPr>
            <a:spLocks noChangeShapeType="1"/>
          </p:cNvSpPr>
          <p:nvPr/>
        </p:nvSpPr>
        <p:spPr bwMode="auto">
          <a:xfrm>
            <a:off x="340159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D2211C2B-3A7F-DD44-B70E-4F76C47893B4}"/>
              </a:ext>
            </a:extLst>
          </p:cNvPr>
          <p:cNvSpPr txBox="1"/>
          <p:nvPr/>
        </p:nvSpPr>
        <p:spPr>
          <a:xfrm>
            <a:off x="324535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a:t>
            </a:r>
          </a:p>
        </p:txBody>
      </p:sp>
      <p:sp>
        <p:nvSpPr>
          <p:cNvPr id="46" name="Line 96">
            <a:extLst>
              <a:ext uri="{FF2B5EF4-FFF2-40B4-BE49-F238E27FC236}">
                <a16:creationId xmlns:a16="http://schemas.microsoft.com/office/drawing/2014/main" id="{56582E34-8C1D-3542-A416-D1ECC5095144}"/>
              </a:ext>
            </a:extLst>
          </p:cNvPr>
          <p:cNvSpPr>
            <a:spLocks noChangeShapeType="1"/>
          </p:cNvSpPr>
          <p:nvPr/>
        </p:nvSpPr>
        <p:spPr bwMode="auto">
          <a:xfrm>
            <a:off x="4154070"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75477ED5-931B-DF47-89AE-8D443EFCBB6C}"/>
              </a:ext>
            </a:extLst>
          </p:cNvPr>
          <p:cNvSpPr txBox="1"/>
          <p:nvPr/>
        </p:nvSpPr>
        <p:spPr>
          <a:xfrm>
            <a:off x="3997833"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9</a:t>
            </a:r>
          </a:p>
        </p:txBody>
      </p:sp>
      <p:sp>
        <p:nvSpPr>
          <p:cNvPr id="48" name="Line 96">
            <a:extLst>
              <a:ext uri="{FF2B5EF4-FFF2-40B4-BE49-F238E27FC236}">
                <a16:creationId xmlns:a16="http://schemas.microsoft.com/office/drawing/2014/main" id="{33430F77-C085-DC4F-83E4-6F41A748BC99}"/>
              </a:ext>
            </a:extLst>
          </p:cNvPr>
          <p:cNvSpPr>
            <a:spLocks noChangeShapeType="1"/>
          </p:cNvSpPr>
          <p:nvPr/>
        </p:nvSpPr>
        <p:spPr bwMode="auto">
          <a:xfrm>
            <a:off x="490019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AF7073AE-8459-304F-A845-28BF29484AA4}"/>
              </a:ext>
            </a:extLst>
          </p:cNvPr>
          <p:cNvSpPr txBox="1"/>
          <p:nvPr/>
        </p:nvSpPr>
        <p:spPr>
          <a:xfrm>
            <a:off x="474395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12</a:t>
            </a:r>
          </a:p>
        </p:txBody>
      </p:sp>
      <p:sp>
        <p:nvSpPr>
          <p:cNvPr id="50" name="Line 96">
            <a:extLst>
              <a:ext uri="{FF2B5EF4-FFF2-40B4-BE49-F238E27FC236}">
                <a16:creationId xmlns:a16="http://schemas.microsoft.com/office/drawing/2014/main" id="{C76C1FAE-8B4D-6549-B6CC-6AA8E6675AEA}"/>
              </a:ext>
            </a:extLst>
          </p:cNvPr>
          <p:cNvSpPr>
            <a:spLocks noChangeShapeType="1"/>
          </p:cNvSpPr>
          <p:nvPr/>
        </p:nvSpPr>
        <p:spPr bwMode="auto">
          <a:xfrm>
            <a:off x="5655845"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4171EF07-9156-AF4E-A71C-4AD356F2D914}"/>
              </a:ext>
            </a:extLst>
          </p:cNvPr>
          <p:cNvSpPr txBox="1"/>
          <p:nvPr/>
        </p:nvSpPr>
        <p:spPr>
          <a:xfrm>
            <a:off x="549960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15</a:t>
            </a:r>
          </a:p>
        </p:txBody>
      </p:sp>
      <p:sp>
        <p:nvSpPr>
          <p:cNvPr id="56" name="Line 96">
            <a:extLst>
              <a:ext uri="{FF2B5EF4-FFF2-40B4-BE49-F238E27FC236}">
                <a16:creationId xmlns:a16="http://schemas.microsoft.com/office/drawing/2014/main" id="{09D06C66-641C-BE45-A9C9-B818E9FC29B2}"/>
              </a:ext>
            </a:extLst>
          </p:cNvPr>
          <p:cNvSpPr>
            <a:spLocks noChangeShapeType="1"/>
          </p:cNvSpPr>
          <p:nvPr/>
        </p:nvSpPr>
        <p:spPr bwMode="auto">
          <a:xfrm>
            <a:off x="1895128" y="4415638"/>
            <a:ext cx="0" cy="7200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6362FAD-6ECF-A549-8D3C-425E11FDD3D5}"/>
              </a:ext>
            </a:extLst>
          </p:cNvPr>
          <p:cNvSpPr txBox="1"/>
          <p:nvPr/>
        </p:nvSpPr>
        <p:spPr>
          <a:xfrm>
            <a:off x="1740408" y="4492728"/>
            <a:ext cx="3124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0</a:t>
            </a:r>
          </a:p>
        </p:txBody>
      </p:sp>
      <p:graphicFrame>
        <p:nvGraphicFramePr>
          <p:cNvPr id="59" name="Table 3">
            <a:extLst>
              <a:ext uri="{FF2B5EF4-FFF2-40B4-BE49-F238E27FC236}">
                <a16:creationId xmlns:a16="http://schemas.microsoft.com/office/drawing/2014/main" id="{1421B0B1-075D-8441-AEC0-5F21CCCC5424}"/>
              </a:ext>
            </a:extLst>
          </p:cNvPr>
          <p:cNvGraphicFramePr>
            <a:graphicFrameLocks noGrp="1"/>
          </p:cNvGraphicFramePr>
          <p:nvPr/>
        </p:nvGraphicFramePr>
        <p:xfrm>
          <a:off x="619200" y="4905575"/>
          <a:ext cx="5427810" cy="411480"/>
        </p:xfrm>
        <a:graphic>
          <a:graphicData uri="http://schemas.openxmlformats.org/drawingml/2006/table">
            <a:tbl>
              <a:tblPr firstRow="1" bandRow="1">
                <a:tableStyleId>{2D5ABB26-0587-4C30-8999-92F81FD0307C}</a:tableStyleId>
              </a:tblPr>
              <a:tblGrid>
                <a:gridCol w="921600">
                  <a:extLst>
                    <a:ext uri="{9D8B030D-6E8A-4147-A177-3AD203B41FA5}">
                      <a16:colId xmlns:a16="http://schemas.microsoft.com/office/drawing/2014/main" val="2960600525"/>
                    </a:ext>
                  </a:extLst>
                </a:gridCol>
                <a:gridCol w="751035">
                  <a:extLst>
                    <a:ext uri="{9D8B030D-6E8A-4147-A177-3AD203B41FA5}">
                      <a16:colId xmlns:a16="http://schemas.microsoft.com/office/drawing/2014/main" val="168341198"/>
                    </a:ext>
                  </a:extLst>
                </a:gridCol>
                <a:gridCol w="751035">
                  <a:extLst>
                    <a:ext uri="{9D8B030D-6E8A-4147-A177-3AD203B41FA5}">
                      <a16:colId xmlns:a16="http://schemas.microsoft.com/office/drawing/2014/main" val="1723015493"/>
                    </a:ext>
                  </a:extLst>
                </a:gridCol>
                <a:gridCol w="751035">
                  <a:extLst>
                    <a:ext uri="{9D8B030D-6E8A-4147-A177-3AD203B41FA5}">
                      <a16:colId xmlns:a16="http://schemas.microsoft.com/office/drawing/2014/main" val="2281005005"/>
                    </a:ext>
                  </a:extLst>
                </a:gridCol>
                <a:gridCol w="751035">
                  <a:extLst>
                    <a:ext uri="{9D8B030D-6E8A-4147-A177-3AD203B41FA5}">
                      <a16:colId xmlns:a16="http://schemas.microsoft.com/office/drawing/2014/main" val="2140687655"/>
                    </a:ext>
                  </a:extLst>
                </a:gridCol>
                <a:gridCol w="751035">
                  <a:extLst>
                    <a:ext uri="{9D8B030D-6E8A-4147-A177-3AD203B41FA5}">
                      <a16:colId xmlns:a16="http://schemas.microsoft.com/office/drawing/2014/main" val="3920765030"/>
                    </a:ext>
                  </a:extLst>
                </a:gridCol>
                <a:gridCol w="751035">
                  <a:extLst>
                    <a:ext uri="{9D8B030D-6E8A-4147-A177-3AD203B41FA5}">
                      <a16:colId xmlns:a16="http://schemas.microsoft.com/office/drawing/2014/main" val="4060792873"/>
                    </a:ext>
                  </a:extLst>
                </a:gridCol>
              </a:tblGrid>
              <a:tr h="0">
                <a:tc>
                  <a:txBody>
                    <a:bodyPr/>
                    <a:lstStyle/>
                    <a:p>
                      <a:pPr algn="r"/>
                      <a:r>
                        <a:rPr lang="en-US" sz="9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09520869"/>
                  </a:ext>
                </a:extLst>
              </a:tr>
              <a:tr h="0">
                <a:tc>
                  <a:txBody>
                    <a:bodyPr/>
                    <a:lstStyle/>
                    <a:p>
                      <a:pPr algn="r"/>
                      <a:r>
                        <a:rPr lang="en-US" sz="900" b="1" dirty="0">
                          <a:solidFill>
                            <a:schemeClr val="tx2"/>
                          </a:solidFill>
                          <a:latin typeface="Arial" panose="020B0604020202020204" pitchFamily="34" charset="0"/>
                          <a:cs typeface="Arial" panose="020B0604020202020204" pitchFamily="34" charset="0"/>
                        </a:rPr>
                        <a:t>NIRA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68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29296024"/>
                  </a:ext>
                </a:extLst>
              </a:tr>
              <a:tr h="0">
                <a:tc>
                  <a:txBody>
                    <a:bodyPr/>
                    <a:lstStyle/>
                    <a:p>
                      <a:pPr algn="r"/>
                      <a:r>
                        <a:rPr lang="en-US" sz="900" b="1" dirty="0">
                          <a:solidFill>
                            <a:schemeClr val="accent1"/>
                          </a:solidFill>
                          <a:latin typeface="Arial" panose="020B0604020202020204" pitchFamily="34" charset="0"/>
                          <a:cs typeface="Arial" panose="020B0604020202020204" pitchFamily="34" charset="0"/>
                        </a:rPr>
                        <a:t>PBO + AAP</a:t>
                      </a:r>
                    </a:p>
                  </a:txBody>
                  <a:tcPr marL="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116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91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68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97454303"/>
                  </a:ext>
                </a:extLst>
              </a:tr>
            </a:tbl>
          </a:graphicData>
        </a:graphic>
      </p:graphicFrame>
      <p:sp>
        <p:nvSpPr>
          <p:cNvPr id="60" name="TextBox 59">
            <a:extLst>
              <a:ext uri="{FF2B5EF4-FFF2-40B4-BE49-F238E27FC236}">
                <a16:creationId xmlns:a16="http://schemas.microsoft.com/office/drawing/2014/main" id="{394F2E10-EB4A-C247-ABA3-884DDFE34287}"/>
              </a:ext>
            </a:extLst>
          </p:cNvPr>
          <p:cNvSpPr txBox="1"/>
          <p:nvPr/>
        </p:nvSpPr>
        <p:spPr>
          <a:xfrm>
            <a:off x="4436564" y="3443202"/>
            <a:ext cx="1343969" cy="307777"/>
          </a:xfrm>
          <a:prstGeom prst="rect">
            <a:avLst/>
          </a:prstGeom>
          <a:noFill/>
        </p:spPr>
        <p:txBody>
          <a:bodyPr wrap="square" lIns="18288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pitchFamily="34" charset="0"/>
                <a:ea typeface="+mn-ea"/>
                <a:cs typeface="Arial" panose="020B0604020202020204" pitchFamily="34" charset="0"/>
              </a:rPr>
              <a:t>NIRA + AAP</a:t>
            </a:r>
          </a:p>
        </p:txBody>
      </p:sp>
      <p:sp>
        <p:nvSpPr>
          <p:cNvPr id="61" name="TextBox 60">
            <a:extLst>
              <a:ext uri="{FF2B5EF4-FFF2-40B4-BE49-F238E27FC236}">
                <a16:creationId xmlns:a16="http://schemas.microsoft.com/office/drawing/2014/main" id="{1CC2C6A9-1354-484D-8BC1-5C09BC5C426F}"/>
              </a:ext>
            </a:extLst>
          </p:cNvPr>
          <p:cNvSpPr txBox="1"/>
          <p:nvPr/>
        </p:nvSpPr>
        <p:spPr>
          <a:xfrm>
            <a:off x="4496048" y="2895631"/>
            <a:ext cx="1120769" cy="276999"/>
          </a:xfrm>
          <a:prstGeom prst="rect">
            <a:avLst/>
          </a:prstGeom>
          <a:noFill/>
        </p:spPr>
        <p:txBody>
          <a:bodyPr wrap="none" lIns="18288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PBO + AAP</a:t>
            </a:r>
          </a:p>
        </p:txBody>
      </p:sp>
      <p:sp>
        <p:nvSpPr>
          <p:cNvPr id="4" name="TextBox 3">
            <a:extLst>
              <a:ext uri="{FF2B5EF4-FFF2-40B4-BE49-F238E27FC236}">
                <a16:creationId xmlns:a16="http://schemas.microsoft.com/office/drawing/2014/main" id="{4CF66827-F075-019C-14BC-B06867AD693D}"/>
              </a:ext>
            </a:extLst>
          </p:cNvPr>
          <p:cNvSpPr txBox="1"/>
          <p:nvPr/>
        </p:nvSpPr>
        <p:spPr>
          <a:xfrm>
            <a:off x="2023387" y="4168170"/>
            <a:ext cx="2093522" cy="1661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HR = 1.09</a:t>
            </a:r>
            <a:r>
              <a:rPr kumimoji="0" lang="en-GB" sz="1200" b="0" i="0" u="none" strike="noStrike" kern="1200" cap="none" spc="0" normalizeH="0" baseline="30000" dirty="0">
                <a:ln>
                  <a:noFill/>
                </a:ln>
                <a:solidFill>
                  <a:srgbClr val="000000"/>
                </a:solidFill>
                <a:effectLst/>
                <a:uLnTx/>
                <a:uFillTx/>
                <a:latin typeface="Arial" panose="020B0604020202020204" pitchFamily="34" charset="0"/>
                <a:ea typeface="+mn-ea"/>
                <a:cs typeface="Arial" panose="020B0604020202020204" pitchFamily="34" charset="0"/>
              </a:rPr>
              <a:t>b</a:t>
            </a:r>
            <a:r>
              <a:rPr kumimoji="0" lang="en-GB"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(95% CI 0.75-1.59)</a:t>
            </a:r>
            <a:endParaRPr kumimoji="0" lang="en-GB" sz="1200" u="none" strike="noStrike" kern="1200" cap="none" spc="0" normalizeH="0" baseline="0" dirty="0">
              <a:ln>
                <a:noFill/>
              </a:ln>
              <a:solidFill>
                <a:srgbClr val="505050"/>
              </a:solidFill>
              <a:effectLst/>
              <a:uLnTx/>
              <a:uFillTx/>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2650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618D-A8FF-4901-02B4-623FF27CC623}"/>
              </a:ext>
            </a:extLst>
          </p:cNvPr>
          <p:cNvSpPr>
            <a:spLocks noGrp="1"/>
          </p:cNvSpPr>
          <p:nvPr>
            <p:ph type="title"/>
          </p:nvPr>
        </p:nvSpPr>
        <p:spPr/>
        <p:txBody>
          <a:bodyPr/>
          <a:lstStyle/>
          <a:p>
            <a:r>
              <a:rPr lang="en-GB" cap="none" dirty="0" err="1"/>
              <a:t>r</a:t>
            </a:r>
            <a:r>
              <a:rPr lang="en-GB" dirty="0" err="1"/>
              <a:t>pfs</a:t>
            </a:r>
            <a:r>
              <a:rPr lang="en-GB" dirty="0"/>
              <a:t> in an all-comer population (primary endpoint)</a:t>
            </a:r>
          </a:p>
        </p:txBody>
      </p:sp>
      <p:sp>
        <p:nvSpPr>
          <p:cNvPr id="4" name="Slide Number Placeholder 3">
            <a:extLst>
              <a:ext uri="{FF2B5EF4-FFF2-40B4-BE49-F238E27FC236}">
                <a16:creationId xmlns:a16="http://schemas.microsoft.com/office/drawing/2014/main" id="{61A09087-B3F9-368C-767A-7C79B9A1E3E5}"/>
              </a:ext>
            </a:extLst>
          </p:cNvPr>
          <p:cNvSpPr>
            <a:spLocks noGrp="1"/>
          </p:cNvSpPr>
          <p:nvPr>
            <p:ph type="sldNum" sz="quarter" idx="4"/>
          </p:nvPr>
        </p:nvSpPr>
        <p:spPr/>
        <p:txBody>
          <a:bodyPr/>
          <a:lstStyle/>
          <a:p>
            <a:fld id="{FCE43C0F-8A7B-3A4B-9DB5-B3472E36E833}" type="slidenum">
              <a:rPr lang="en-GB" smtClean="0"/>
              <a:pPr/>
              <a:t>43</a:t>
            </a:fld>
            <a:endParaRPr lang="en-GB" dirty="0"/>
          </a:p>
        </p:txBody>
      </p:sp>
      <p:sp>
        <p:nvSpPr>
          <p:cNvPr id="56" name="TextBox 55">
            <a:extLst>
              <a:ext uri="{FF2B5EF4-FFF2-40B4-BE49-F238E27FC236}">
                <a16:creationId xmlns:a16="http://schemas.microsoft.com/office/drawing/2014/main" id="{F3542AA4-07D7-ED63-D03F-B5040BB27461}"/>
              </a:ext>
            </a:extLst>
          </p:cNvPr>
          <p:cNvSpPr txBox="1"/>
          <p:nvPr/>
        </p:nvSpPr>
        <p:spPr>
          <a:xfrm>
            <a:off x="725934" y="1321375"/>
            <a:ext cx="1046761" cy="276999"/>
          </a:xfrm>
          <a:prstGeom prst="rect">
            <a:avLst/>
          </a:prstGeom>
          <a:noFill/>
        </p:spPr>
        <p:txBody>
          <a:bodyPr wrap="none" lIns="0" tIns="0" rIns="0" bIns="0" rtlCol="0">
            <a:spAutoFit/>
          </a:bodyPr>
          <a:lstStyle/>
          <a:p>
            <a:pPr algn="l"/>
            <a:r>
              <a:rPr lang="en-GB" b="1" dirty="0">
                <a:solidFill>
                  <a:schemeClr val="accent1"/>
                </a:solidFill>
                <a:latin typeface="Arial" panose="020B0604020202020204" pitchFamily="34" charset="0"/>
                <a:ea typeface="Aileron" charset="0"/>
                <a:cs typeface="Arial" panose="020B0604020202020204" pitchFamily="34" charset="0"/>
              </a:rPr>
              <a:t>PROpel</a:t>
            </a:r>
            <a:r>
              <a:rPr lang="en-GB" b="1" baseline="30000" dirty="0">
                <a:solidFill>
                  <a:schemeClr val="accent1"/>
                </a:solidFill>
                <a:latin typeface="Arial" panose="020B0604020202020204" pitchFamily="34" charset="0"/>
                <a:ea typeface="Aileron" charset="0"/>
                <a:cs typeface="Arial" panose="020B0604020202020204" pitchFamily="34" charset="0"/>
              </a:rPr>
              <a:t>1,2</a:t>
            </a:r>
          </a:p>
        </p:txBody>
      </p:sp>
      <p:graphicFrame>
        <p:nvGraphicFramePr>
          <p:cNvPr id="57" name="Table 5">
            <a:extLst>
              <a:ext uri="{FF2B5EF4-FFF2-40B4-BE49-F238E27FC236}">
                <a16:creationId xmlns:a16="http://schemas.microsoft.com/office/drawing/2014/main" id="{41F366C9-583F-CD6E-5CD2-9D41B3E36B7A}"/>
              </a:ext>
            </a:extLst>
          </p:cNvPr>
          <p:cNvGraphicFramePr>
            <a:graphicFrameLocks noGrp="1"/>
          </p:cNvGraphicFramePr>
          <p:nvPr/>
        </p:nvGraphicFramePr>
        <p:xfrm>
          <a:off x="6743015" y="3505725"/>
          <a:ext cx="2672851" cy="1104120"/>
        </p:xfrm>
        <a:graphic>
          <a:graphicData uri="http://schemas.openxmlformats.org/drawingml/2006/table">
            <a:tbl>
              <a:tblPr>
                <a:tableStyleId>{5C22544A-7EE6-4342-B048-85BDC9FD1C3A}</a:tableStyleId>
              </a:tblPr>
              <a:tblGrid>
                <a:gridCol w="872651">
                  <a:extLst>
                    <a:ext uri="{9D8B030D-6E8A-4147-A177-3AD203B41FA5}">
                      <a16:colId xmlns:a16="http://schemas.microsoft.com/office/drawing/2014/main" val="567805135"/>
                    </a:ext>
                  </a:extLst>
                </a:gridCol>
                <a:gridCol w="864096">
                  <a:extLst>
                    <a:ext uri="{9D8B030D-6E8A-4147-A177-3AD203B41FA5}">
                      <a16:colId xmlns:a16="http://schemas.microsoft.com/office/drawing/2014/main" val="1587759811"/>
                    </a:ext>
                  </a:extLst>
                </a:gridCol>
                <a:gridCol w="936104">
                  <a:extLst>
                    <a:ext uri="{9D8B030D-6E8A-4147-A177-3AD203B41FA5}">
                      <a16:colId xmlns:a16="http://schemas.microsoft.com/office/drawing/2014/main" val="1552239478"/>
                    </a:ext>
                  </a:extLst>
                </a:gridCol>
              </a:tblGrid>
              <a:tr h="0">
                <a:tc>
                  <a:txBody>
                    <a:bodyPr/>
                    <a:lstStyle/>
                    <a:p>
                      <a:pPr>
                        <a:lnSpc>
                          <a:spcPct val="90000"/>
                        </a:lnSpc>
                      </a:pPr>
                      <a:endParaRPr lang="en-GB" sz="1000" b="0" i="0" dirty="0">
                        <a:latin typeface="Arial" panose="020B0604020202020204" pitchFamily="34" charset="0"/>
                      </a:endParaRPr>
                    </a:p>
                  </a:txBody>
                  <a:tcPr marL="0" marR="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000" b="1" i="0" dirty="0">
                          <a:solidFill>
                            <a:schemeClr val="bg1"/>
                          </a:solidFill>
                          <a:latin typeface="Arial" panose="020B0604020202020204" pitchFamily="34" charset="0"/>
                        </a:rPr>
                        <a:t>TALA + ENZA</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000" b="1" i="0" dirty="0">
                          <a:solidFill>
                            <a:schemeClr val="bg1"/>
                          </a:solidFill>
                          <a:latin typeface="Arial" panose="020B0604020202020204" pitchFamily="34" charset="0"/>
                        </a:rPr>
                        <a:t>(N=402)</a:t>
                      </a:r>
                    </a:p>
                  </a:txBody>
                  <a:tcPr marL="0" marR="0" marT="36000" marB="36000"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PBO + ENZA</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rPr>
                        <a:t>(N=403)</a:t>
                      </a:r>
                    </a:p>
                  </a:txBody>
                  <a:tcPr marL="0" marR="0" marT="36000" marB="36000" anchor="ctr">
                    <a:lnL w="12700" cap="flat" cmpd="sng" algn="ctr">
                      <a:solidFill>
                        <a:schemeClr val="bg1"/>
                      </a:solidFill>
                      <a:prstDash val="solid"/>
                      <a:round/>
                      <a:headEnd type="none" w="med" len="med"/>
                      <a:tailEnd type="none" w="med" len="med"/>
                    </a:lnL>
                    <a:lnR w="12700" cmpd="sng">
                      <a:noFill/>
                    </a:lnR>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9315112"/>
                  </a:ext>
                </a:extLst>
              </a:tr>
              <a:tr h="0">
                <a:tc>
                  <a:txBody>
                    <a:bodyPr/>
                    <a:lstStyle/>
                    <a:p>
                      <a:pPr>
                        <a:lnSpc>
                          <a:spcPct val="90000"/>
                        </a:lnSpc>
                      </a:pPr>
                      <a:r>
                        <a:rPr lang="en-GB" sz="1000" b="1" i="0" dirty="0">
                          <a:latin typeface="Arial" panose="020B0604020202020204" pitchFamily="34" charset="0"/>
                        </a:rPr>
                        <a:t>Events, n</a:t>
                      </a: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151</a:t>
                      </a:r>
                      <a:endParaRPr lang="en-GB" sz="1000" b="1" dirty="0">
                        <a:solidFill>
                          <a:schemeClr val="tx1"/>
                        </a:solidFill>
                      </a:endParaRPr>
                    </a:p>
                  </a:txBody>
                  <a:tcPr marL="0" marR="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191</a:t>
                      </a:r>
                      <a:endParaRPr lang="en-GB" sz="1000" b="1" dirty="0">
                        <a:solidFill>
                          <a:schemeClr val="tx1"/>
                        </a:solidFill>
                      </a:endParaRP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57010"/>
                  </a:ext>
                </a:extLst>
              </a:tr>
              <a:tr h="76826">
                <a:tc>
                  <a:txBody>
                    <a:bodyPr/>
                    <a:lstStyle/>
                    <a:p>
                      <a:pPr>
                        <a:lnSpc>
                          <a:spcPct val="90000"/>
                        </a:lnSpc>
                      </a:pPr>
                      <a:r>
                        <a:rPr lang="en-GB" sz="1000" b="1" i="0" dirty="0">
                          <a:latin typeface="Arial" panose="020B0604020202020204" pitchFamily="34" charset="0"/>
                        </a:rPr>
                        <a:t>Median (95% CI), months</a:t>
                      </a:r>
                    </a:p>
                  </a:txBody>
                  <a:tcPr marL="0" marR="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NR</a:t>
                      </a:r>
                      <a:br>
                        <a:rPr lang="en-US" sz="1000" b="0" i="0" dirty="0">
                          <a:solidFill>
                            <a:schemeClr val="tx1"/>
                          </a:solidFill>
                          <a:latin typeface="Arial" panose="020B0604020202020204" pitchFamily="34" charset="0"/>
                        </a:rPr>
                      </a:br>
                      <a:r>
                        <a:rPr lang="en-US" sz="1000" b="0" i="0" dirty="0">
                          <a:solidFill>
                            <a:schemeClr val="tx1"/>
                          </a:solidFill>
                          <a:latin typeface="Arial" panose="020B0604020202020204" pitchFamily="34" charset="0"/>
                        </a:rPr>
                        <a:t>(27.5-NR)</a:t>
                      </a:r>
                      <a:endParaRPr lang="en-GB" sz="1000" b="1" dirty="0">
                        <a:solidFill>
                          <a:schemeClr val="tx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a:lnSpc>
                          <a:spcPct val="90000"/>
                        </a:lnSpc>
                      </a:pPr>
                      <a:r>
                        <a:rPr lang="en-US" sz="1000" b="0" i="0" dirty="0">
                          <a:solidFill>
                            <a:schemeClr val="tx1"/>
                          </a:solidFill>
                          <a:latin typeface="Arial" panose="020B0604020202020204" pitchFamily="34" charset="0"/>
                        </a:rPr>
                        <a:t>21.9</a:t>
                      </a:r>
                      <a:br>
                        <a:rPr lang="en-US" sz="1000" b="0" i="0" dirty="0">
                          <a:solidFill>
                            <a:schemeClr val="tx1"/>
                          </a:solidFill>
                          <a:latin typeface="Arial" panose="020B0604020202020204" pitchFamily="34" charset="0"/>
                        </a:rPr>
                      </a:br>
                      <a:r>
                        <a:rPr lang="en-US" sz="1000" b="0" i="0" dirty="0">
                          <a:solidFill>
                            <a:schemeClr val="tx1"/>
                          </a:solidFill>
                          <a:latin typeface="Arial" panose="020B0604020202020204" pitchFamily="34" charset="0"/>
                        </a:rPr>
                        <a:t>(16.6-25.1)</a:t>
                      </a:r>
                      <a:endParaRPr lang="en-GB" sz="1000" b="1" dirty="0">
                        <a:solidFill>
                          <a:schemeClr val="tx1"/>
                        </a:solidFill>
                      </a:endParaRPr>
                    </a:p>
                  </a:txBody>
                  <a:tcPr marL="0" marR="0" marT="0" marB="0" anchor="ctr">
                    <a:lnL w="635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55519460"/>
                  </a:ext>
                </a:extLst>
              </a:tr>
              <a:tr h="85900">
                <a:tc>
                  <a:txBody>
                    <a:bodyPr/>
                    <a:lstStyle/>
                    <a:p>
                      <a:pPr>
                        <a:lnSpc>
                          <a:spcPct val="90000"/>
                        </a:lnSpc>
                      </a:pPr>
                      <a:endParaRPr lang="en-GB" sz="1000" b="1" i="0" dirty="0">
                        <a:latin typeface="Arial" panose="020B0604020202020204" pitchFamily="34" charset="0"/>
                      </a:endParaRPr>
                    </a:p>
                  </a:txBody>
                  <a:tcPr marL="0" marR="0" marT="18000" marB="1800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gridSpan="2">
                  <a:txBody>
                    <a:bodyPr/>
                    <a:lstStyle/>
                    <a:p>
                      <a:pPr algn="ctr">
                        <a:lnSpc>
                          <a:spcPct val="90000"/>
                        </a:lnSpc>
                      </a:pPr>
                      <a:r>
                        <a:rPr lang="en-GB" sz="1000" b="1" i="0" dirty="0">
                          <a:latin typeface="Arial" panose="020B0604020202020204" pitchFamily="34" charset="0"/>
                        </a:rPr>
                        <a:t>HR 0.63</a:t>
                      </a:r>
                      <a:br>
                        <a:rPr lang="en-GB" sz="1000" b="0" i="0" dirty="0">
                          <a:latin typeface="Arial" panose="020B0604020202020204" pitchFamily="34" charset="0"/>
                        </a:rPr>
                      </a:br>
                      <a:r>
                        <a:rPr lang="en-GB" sz="1000" b="0" i="0" dirty="0">
                          <a:latin typeface="Arial" panose="020B0604020202020204" pitchFamily="34" charset="0"/>
                        </a:rPr>
                        <a:t>95% CI, 0.51-0.78; P&lt;0.001</a:t>
                      </a:r>
                    </a:p>
                  </a:txBody>
                  <a:tcPr marL="0" marR="0" marT="18000" marB="18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5EAE8"/>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570848091"/>
                  </a:ext>
                </a:extLst>
              </a:tr>
            </a:tbl>
          </a:graphicData>
        </a:graphic>
      </p:graphicFrame>
      <p:sp>
        <p:nvSpPr>
          <p:cNvPr id="59" name="TextBox 58">
            <a:extLst>
              <a:ext uri="{FF2B5EF4-FFF2-40B4-BE49-F238E27FC236}">
                <a16:creationId xmlns:a16="http://schemas.microsoft.com/office/drawing/2014/main" id="{9F9F8C6A-29F4-FB7E-0C66-2DC4D0C46283}"/>
              </a:ext>
            </a:extLst>
          </p:cNvPr>
          <p:cNvSpPr txBox="1"/>
          <p:nvPr/>
        </p:nvSpPr>
        <p:spPr>
          <a:xfrm>
            <a:off x="10229345" y="4002325"/>
            <a:ext cx="1550780" cy="163110"/>
          </a:xfrm>
          <a:prstGeom prst="rect">
            <a:avLst/>
          </a:prstGeom>
          <a:noFill/>
        </p:spPr>
        <p:txBody>
          <a:bodyPr wrap="none" lIns="0" tIns="0" rIns="0" bIns="0" rtlCol="0">
            <a:spAutoFit/>
          </a:bodyPr>
          <a:lstStyle/>
          <a:p>
            <a:pPr algn="ctr"/>
            <a:r>
              <a:rPr lang="en-GB" sz="1100" b="1" dirty="0">
                <a:solidFill>
                  <a:schemeClr val="accent1"/>
                </a:solidFill>
                <a:latin typeface="Arial" panose="020B0604020202020204" pitchFamily="34" charset="0"/>
                <a:ea typeface="Aileron" charset="0"/>
                <a:cs typeface="Arial" panose="020B0604020202020204" pitchFamily="34" charset="0"/>
              </a:rPr>
              <a:t>Placebo + Enzalutamide</a:t>
            </a:r>
          </a:p>
        </p:txBody>
      </p:sp>
      <p:sp>
        <p:nvSpPr>
          <p:cNvPr id="60" name="TextBox 59">
            <a:extLst>
              <a:ext uri="{FF2B5EF4-FFF2-40B4-BE49-F238E27FC236}">
                <a16:creationId xmlns:a16="http://schemas.microsoft.com/office/drawing/2014/main" id="{15833814-60D0-997A-8AF2-6DB855B0C64B}"/>
              </a:ext>
            </a:extLst>
          </p:cNvPr>
          <p:cNvSpPr txBox="1"/>
          <p:nvPr/>
        </p:nvSpPr>
        <p:spPr>
          <a:xfrm>
            <a:off x="10011063" y="2919456"/>
            <a:ext cx="1784016" cy="163110"/>
          </a:xfrm>
          <a:prstGeom prst="rect">
            <a:avLst/>
          </a:prstGeom>
          <a:noFill/>
        </p:spPr>
        <p:txBody>
          <a:bodyPr wrap="none" lIns="0" tIns="0" rIns="0" bIns="0" rtlCol="0">
            <a:spAutoFit/>
          </a:bodyPr>
          <a:lstStyle/>
          <a:p>
            <a:pPr algn="ctr"/>
            <a:r>
              <a:rPr lang="en-GB" sz="1100" b="1" dirty="0">
                <a:solidFill>
                  <a:schemeClr val="tx2"/>
                </a:solidFill>
                <a:latin typeface="Arial" panose="020B0604020202020204" pitchFamily="34" charset="0"/>
                <a:ea typeface="Aileron" charset="0"/>
                <a:cs typeface="Arial" panose="020B0604020202020204" pitchFamily="34" charset="0"/>
              </a:rPr>
              <a:t>Talazoparib + Enzalutamide</a:t>
            </a:r>
          </a:p>
        </p:txBody>
      </p:sp>
      <p:sp>
        <p:nvSpPr>
          <p:cNvPr id="61" name="TextBox 60">
            <a:extLst>
              <a:ext uri="{FF2B5EF4-FFF2-40B4-BE49-F238E27FC236}">
                <a16:creationId xmlns:a16="http://schemas.microsoft.com/office/drawing/2014/main" id="{0DDCD8D6-3A8B-72AC-9A69-31221E3F66F3}"/>
              </a:ext>
            </a:extLst>
          </p:cNvPr>
          <p:cNvSpPr txBox="1"/>
          <p:nvPr/>
        </p:nvSpPr>
        <p:spPr>
          <a:xfrm rot="16200000">
            <a:off x="5274751" y="3267423"/>
            <a:ext cx="1991166" cy="16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62" name="TextBox 61">
            <a:extLst>
              <a:ext uri="{FF2B5EF4-FFF2-40B4-BE49-F238E27FC236}">
                <a16:creationId xmlns:a16="http://schemas.microsoft.com/office/drawing/2014/main" id="{ED7814BA-D343-508F-32EB-5F9339C9C1C3}"/>
              </a:ext>
            </a:extLst>
          </p:cNvPr>
          <p:cNvSpPr txBox="1"/>
          <p:nvPr/>
        </p:nvSpPr>
        <p:spPr>
          <a:xfrm>
            <a:off x="8256240" y="4969567"/>
            <a:ext cx="2059855" cy="163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sp>
        <p:nvSpPr>
          <p:cNvPr id="63" name="TextBox 62">
            <a:extLst>
              <a:ext uri="{FF2B5EF4-FFF2-40B4-BE49-F238E27FC236}">
                <a16:creationId xmlns:a16="http://schemas.microsoft.com/office/drawing/2014/main" id="{8325F15D-0897-035C-E496-6B122A1F0D5D}"/>
              </a:ext>
            </a:extLst>
          </p:cNvPr>
          <p:cNvSpPr txBox="1"/>
          <p:nvPr/>
        </p:nvSpPr>
        <p:spPr>
          <a:xfrm>
            <a:off x="5929225" y="5111590"/>
            <a:ext cx="693769" cy="32028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tx2"/>
                </a:solidFill>
                <a:effectLst/>
                <a:uLnTx/>
                <a:uFillTx/>
                <a:latin typeface="Arial" panose="020B0604020202020204"/>
                <a:ea typeface="+mn-ea"/>
                <a:cs typeface="+mn-cs"/>
              </a:rPr>
              <a:t>TALA + ENZA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PBO + ENZA</a:t>
            </a:r>
          </a:p>
        </p:txBody>
      </p:sp>
      <p:sp>
        <p:nvSpPr>
          <p:cNvPr id="64" name="Freeform: Shape 26">
            <a:extLst>
              <a:ext uri="{FF2B5EF4-FFF2-40B4-BE49-F238E27FC236}">
                <a16:creationId xmlns:a16="http://schemas.microsoft.com/office/drawing/2014/main" id="{39C0FA54-7072-26A4-47C4-2289EEE57923}"/>
              </a:ext>
            </a:extLst>
          </p:cNvPr>
          <p:cNvSpPr/>
          <p:nvPr/>
        </p:nvSpPr>
        <p:spPr>
          <a:xfrm>
            <a:off x="6601078" y="2120995"/>
            <a:ext cx="5279741" cy="2612666"/>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5" name="Freeform: Shape 96">
            <a:extLst>
              <a:ext uri="{FF2B5EF4-FFF2-40B4-BE49-F238E27FC236}">
                <a16:creationId xmlns:a16="http://schemas.microsoft.com/office/drawing/2014/main" id="{7C2C6C15-3A79-1A8E-6F7B-58C4FA7E669D}"/>
              </a:ext>
            </a:extLst>
          </p:cNvPr>
          <p:cNvSpPr/>
          <p:nvPr/>
        </p:nvSpPr>
        <p:spPr>
          <a:xfrm>
            <a:off x="674408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80691691-8160-E624-2102-EB28666326AE}"/>
              </a:ext>
            </a:extLst>
          </p:cNvPr>
          <p:cNvSpPr txBox="1"/>
          <p:nvPr/>
        </p:nvSpPr>
        <p:spPr>
          <a:xfrm>
            <a:off x="6392759" y="2040258"/>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67" name="Freeform: Shape 60">
            <a:extLst>
              <a:ext uri="{FF2B5EF4-FFF2-40B4-BE49-F238E27FC236}">
                <a16:creationId xmlns:a16="http://schemas.microsoft.com/office/drawing/2014/main" id="{70807AE3-A0AD-90D2-FA4F-9919BDB5C8E7}"/>
              </a:ext>
            </a:extLst>
          </p:cNvPr>
          <p:cNvSpPr/>
          <p:nvPr/>
        </p:nvSpPr>
        <p:spPr>
          <a:xfrm>
            <a:off x="6592053" y="3095458"/>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01B16ED7-92DD-286C-6D74-FC247B11194A}"/>
              </a:ext>
            </a:extLst>
          </p:cNvPr>
          <p:cNvSpPr txBox="1"/>
          <p:nvPr/>
        </p:nvSpPr>
        <p:spPr>
          <a:xfrm>
            <a:off x="6392759" y="3021998"/>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69" name="Freeform: Shape 60">
            <a:extLst>
              <a:ext uri="{FF2B5EF4-FFF2-40B4-BE49-F238E27FC236}">
                <a16:creationId xmlns:a16="http://schemas.microsoft.com/office/drawing/2014/main" id="{C646C621-46A2-D7FE-1D89-CAFF25A3B80B}"/>
              </a:ext>
            </a:extLst>
          </p:cNvPr>
          <p:cNvSpPr/>
          <p:nvPr/>
        </p:nvSpPr>
        <p:spPr>
          <a:xfrm>
            <a:off x="6592053" y="3588010"/>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907A55A6-3D50-F13E-5771-88F0E2703448}"/>
              </a:ext>
            </a:extLst>
          </p:cNvPr>
          <p:cNvSpPr txBox="1"/>
          <p:nvPr/>
        </p:nvSpPr>
        <p:spPr>
          <a:xfrm>
            <a:off x="6392759" y="3514549"/>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71" name="Freeform: Shape 60">
            <a:extLst>
              <a:ext uri="{FF2B5EF4-FFF2-40B4-BE49-F238E27FC236}">
                <a16:creationId xmlns:a16="http://schemas.microsoft.com/office/drawing/2014/main" id="{8D9D8F86-97E9-327B-6D98-A6948FDF4D8E}"/>
              </a:ext>
            </a:extLst>
          </p:cNvPr>
          <p:cNvSpPr/>
          <p:nvPr/>
        </p:nvSpPr>
        <p:spPr>
          <a:xfrm>
            <a:off x="6592053" y="4077502"/>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72" name="TextBox 71">
            <a:extLst>
              <a:ext uri="{FF2B5EF4-FFF2-40B4-BE49-F238E27FC236}">
                <a16:creationId xmlns:a16="http://schemas.microsoft.com/office/drawing/2014/main" id="{4F372BDC-769A-ADE8-BFD8-FBB26ED9A04A}"/>
              </a:ext>
            </a:extLst>
          </p:cNvPr>
          <p:cNvSpPr txBox="1"/>
          <p:nvPr/>
        </p:nvSpPr>
        <p:spPr>
          <a:xfrm>
            <a:off x="6386918" y="4004042"/>
            <a:ext cx="160301"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73" name="Freeform: Shape 60">
            <a:extLst>
              <a:ext uri="{FF2B5EF4-FFF2-40B4-BE49-F238E27FC236}">
                <a16:creationId xmlns:a16="http://schemas.microsoft.com/office/drawing/2014/main" id="{5C10FA85-80AD-6223-2320-D2B54534472A}"/>
              </a:ext>
            </a:extLst>
          </p:cNvPr>
          <p:cNvSpPr/>
          <p:nvPr/>
        </p:nvSpPr>
        <p:spPr>
          <a:xfrm>
            <a:off x="6592053" y="4563935"/>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93E5509C-DDE2-78A1-2F8F-CF49084571B2}"/>
              </a:ext>
            </a:extLst>
          </p:cNvPr>
          <p:cNvSpPr txBox="1"/>
          <p:nvPr/>
        </p:nvSpPr>
        <p:spPr>
          <a:xfrm>
            <a:off x="6392759" y="4490475"/>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75" name="Freeform: Shape 60">
            <a:extLst>
              <a:ext uri="{FF2B5EF4-FFF2-40B4-BE49-F238E27FC236}">
                <a16:creationId xmlns:a16="http://schemas.microsoft.com/office/drawing/2014/main" id="{53FBFB55-F5D3-9432-2694-E5EFB70780CE}"/>
              </a:ext>
            </a:extLst>
          </p:cNvPr>
          <p:cNvSpPr/>
          <p:nvPr/>
        </p:nvSpPr>
        <p:spPr>
          <a:xfrm>
            <a:off x="6592053" y="2609025"/>
            <a:ext cx="75206" cy="1042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789AF4C1-B3FC-3A87-BA2E-938100540F2B}"/>
              </a:ext>
            </a:extLst>
          </p:cNvPr>
          <p:cNvSpPr txBox="1"/>
          <p:nvPr/>
        </p:nvSpPr>
        <p:spPr>
          <a:xfrm>
            <a:off x="6392759" y="2535565"/>
            <a:ext cx="154460" cy="133453"/>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77" name="TextBox 76">
            <a:extLst>
              <a:ext uri="{FF2B5EF4-FFF2-40B4-BE49-F238E27FC236}">
                <a16:creationId xmlns:a16="http://schemas.microsoft.com/office/drawing/2014/main" id="{E92C37EC-8375-EC87-847C-5265E3772922}"/>
              </a:ext>
            </a:extLst>
          </p:cNvPr>
          <p:cNvSpPr txBox="1"/>
          <p:nvPr/>
        </p:nvSpPr>
        <p:spPr>
          <a:xfrm>
            <a:off x="6719979"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78" name="Freeform: Shape 96">
            <a:extLst>
              <a:ext uri="{FF2B5EF4-FFF2-40B4-BE49-F238E27FC236}">
                <a16:creationId xmlns:a16="http://schemas.microsoft.com/office/drawing/2014/main" id="{61D75CFE-C4E5-FEEB-AD4E-BE4522040786}"/>
              </a:ext>
            </a:extLst>
          </p:cNvPr>
          <p:cNvSpPr/>
          <p:nvPr/>
        </p:nvSpPr>
        <p:spPr>
          <a:xfrm>
            <a:off x="6991889"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79" name="TextBox 78">
            <a:extLst>
              <a:ext uri="{FF2B5EF4-FFF2-40B4-BE49-F238E27FC236}">
                <a16:creationId xmlns:a16="http://schemas.microsoft.com/office/drawing/2014/main" id="{96233A03-882B-F977-1494-CCF629899130}"/>
              </a:ext>
            </a:extLst>
          </p:cNvPr>
          <p:cNvSpPr txBox="1"/>
          <p:nvPr/>
        </p:nvSpPr>
        <p:spPr>
          <a:xfrm>
            <a:off x="6967784"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80" name="Freeform: Shape 96">
            <a:extLst>
              <a:ext uri="{FF2B5EF4-FFF2-40B4-BE49-F238E27FC236}">
                <a16:creationId xmlns:a16="http://schemas.microsoft.com/office/drawing/2014/main" id="{D1ACCB29-7C99-7859-4023-6A8BEB3274CC}"/>
              </a:ext>
            </a:extLst>
          </p:cNvPr>
          <p:cNvSpPr/>
          <p:nvPr/>
        </p:nvSpPr>
        <p:spPr>
          <a:xfrm>
            <a:off x="7239694"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8B3008AB-658F-B923-3905-C5006273C265}"/>
              </a:ext>
            </a:extLst>
          </p:cNvPr>
          <p:cNvSpPr txBox="1"/>
          <p:nvPr/>
        </p:nvSpPr>
        <p:spPr>
          <a:xfrm>
            <a:off x="7215590"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a:t>
            </a:r>
          </a:p>
        </p:txBody>
      </p:sp>
      <p:sp>
        <p:nvSpPr>
          <p:cNvPr id="82" name="Freeform: Shape 96">
            <a:extLst>
              <a:ext uri="{FF2B5EF4-FFF2-40B4-BE49-F238E27FC236}">
                <a16:creationId xmlns:a16="http://schemas.microsoft.com/office/drawing/2014/main" id="{9D5B5C96-BBE9-A379-DC59-B88BD79B0741}"/>
              </a:ext>
            </a:extLst>
          </p:cNvPr>
          <p:cNvSpPr/>
          <p:nvPr/>
        </p:nvSpPr>
        <p:spPr>
          <a:xfrm>
            <a:off x="748138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A87CC474-AA80-A3B3-34E4-2D0FCC5198AC}"/>
              </a:ext>
            </a:extLst>
          </p:cNvPr>
          <p:cNvSpPr txBox="1"/>
          <p:nvPr/>
        </p:nvSpPr>
        <p:spPr>
          <a:xfrm>
            <a:off x="7457277"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84" name="Freeform: Shape 96">
            <a:extLst>
              <a:ext uri="{FF2B5EF4-FFF2-40B4-BE49-F238E27FC236}">
                <a16:creationId xmlns:a16="http://schemas.microsoft.com/office/drawing/2014/main" id="{D2CFAABD-0BA5-41ED-5596-F5A3EC81389F}"/>
              </a:ext>
            </a:extLst>
          </p:cNvPr>
          <p:cNvSpPr/>
          <p:nvPr/>
        </p:nvSpPr>
        <p:spPr>
          <a:xfrm>
            <a:off x="772612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85" name="TextBox 84">
            <a:extLst>
              <a:ext uri="{FF2B5EF4-FFF2-40B4-BE49-F238E27FC236}">
                <a16:creationId xmlns:a16="http://schemas.microsoft.com/office/drawing/2014/main" id="{6BDEEB19-1516-BEB2-7C40-3BD920348EE6}"/>
              </a:ext>
            </a:extLst>
          </p:cNvPr>
          <p:cNvSpPr txBox="1"/>
          <p:nvPr/>
        </p:nvSpPr>
        <p:spPr>
          <a:xfrm>
            <a:off x="7702023" y="4765398"/>
            <a:ext cx="61784"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86" name="Freeform: Shape 96">
            <a:extLst>
              <a:ext uri="{FF2B5EF4-FFF2-40B4-BE49-F238E27FC236}">
                <a16:creationId xmlns:a16="http://schemas.microsoft.com/office/drawing/2014/main" id="{4B2A66C2-BC12-115D-6E79-4860052F000F}"/>
              </a:ext>
            </a:extLst>
          </p:cNvPr>
          <p:cNvSpPr/>
          <p:nvPr/>
        </p:nvSpPr>
        <p:spPr>
          <a:xfrm>
            <a:off x="9194604"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778F93CB-C98D-D0D4-7D01-6CDBE1C63760}"/>
              </a:ext>
            </a:extLst>
          </p:cNvPr>
          <p:cNvSpPr txBox="1"/>
          <p:nvPr/>
        </p:nvSpPr>
        <p:spPr>
          <a:xfrm>
            <a:off x="913960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88" name="Freeform: Shape 96">
            <a:extLst>
              <a:ext uri="{FF2B5EF4-FFF2-40B4-BE49-F238E27FC236}">
                <a16:creationId xmlns:a16="http://schemas.microsoft.com/office/drawing/2014/main" id="{3BED93C8-FF4A-5F77-56F4-BA9D6BC39FDC}"/>
              </a:ext>
            </a:extLst>
          </p:cNvPr>
          <p:cNvSpPr/>
          <p:nvPr/>
        </p:nvSpPr>
        <p:spPr>
          <a:xfrm>
            <a:off x="8949858"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89" name="TextBox 88">
            <a:extLst>
              <a:ext uri="{FF2B5EF4-FFF2-40B4-BE49-F238E27FC236}">
                <a16:creationId xmlns:a16="http://schemas.microsoft.com/office/drawing/2014/main" id="{A060C6EB-AADC-DE94-DA24-C892A061B44B}"/>
              </a:ext>
            </a:extLst>
          </p:cNvPr>
          <p:cNvSpPr txBox="1"/>
          <p:nvPr/>
        </p:nvSpPr>
        <p:spPr>
          <a:xfrm>
            <a:off x="889486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90" name="Freeform: Shape 96">
            <a:extLst>
              <a:ext uri="{FF2B5EF4-FFF2-40B4-BE49-F238E27FC236}">
                <a16:creationId xmlns:a16="http://schemas.microsoft.com/office/drawing/2014/main" id="{D95B263E-523B-90A9-0CB1-8B4F8BFD547B}"/>
              </a:ext>
            </a:extLst>
          </p:cNvPr>
          <p:cNvSpPr/>
          <p:nvPr/>
        </p:nvSpPr>
        <p:spPr>
          <a:xfrm>
            <a:off x="870817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1" name="TextBox 90">
            <a:extLst>
              <a:ext uri="{FF2B5EF4-FFF2-40B4-BE49-F238E27FC236}">
                <a16:creationId xmlns:a16="http://schemas.microsoft.com/office/drawing/2014/main" id="{7A9766B2-FE93-33B5-3516-528B35E2B043}"/>
              </a:ext>
            </a:extLst>
          </p:cNvPr>
          <p:cNvSpPr txBox="1"/>
          <p:nvPr/>
        </p:nvSpPr>
        <p:spPr>
          <a:xfrm>
            <a:off x="864602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16</a:t>
            </a:r>
          </a:p>
        </p:txBody>
      </p:sp>
      <p:sp>
        <p:nvSpPr>
          <p:cNvPr id="92" name="Freeform: Shape 96">
            <a:extLst>
              <a:ext uri="{FF2B5EF4-FFF2-40B4-BE49-F238E27FC236}">
                <a16:creationId xmlns:a16="http://schemas.microsoft.com/office/drawing/2014/main" id="{183D2634-095F-056C-AAF6-F0CCE1021653}"/>
              </a:ext>
            </a:extLst>
          </p:cNvPr>
          <p:cNvSpPr/>
          <p:nvPr/>
        </p:nvSpPr>
        <p:spPr>
          <a:xfrm>
            <a:off x="846036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3" name="TextBox 92">
            <a:extLst>
              <a:ext uri="{FF2B5EF4-FFF2-40B4-BE49-F238E27FC236}">
                <a16:creationId xmlns:a16="http://schemas.microsoft.com/office/drawing/2014/main" id="{28E2315A-940F-90A3-F37B-2A6EF5FB0517}"/>
              </a:ext>
            </a:extLst>
          </p:cNvPr>
          <p:cNvSpPr txBox="1"/>
          <p:nvPr/>
        </p:nvSpPr>
        <p:spPr>
          <a:xfrm>
            <a:off x="8390275"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94" name="Freeform: Shape 96">
            <a:extLst>
              <a:ext uri="{FF2B5EF4-FFF2-40B4-BE49-F238E27FC236}">
                <a16:creationId xmlns:a16="http://schemas.microsoft.com/office/drawing/2014/main" id="{1600B774-DAD4-7050-11D4-B7D5189C6DD8}"/>
              </a:ext>
            </a:extLst>
          </p:cNvPr>
          <p:cNvSpPr/>
          <p:nvPr/>
        </p:nvSpPr>
        <p:spPr>
          <a:xfrm>
            <a:off x="821562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5" name="TextBox 94">
            <a:extLst>
              <a:ext uri="{FF2B5EF4-FFF2-40B4-BE49-F238E27FC236}">
                <a16:creationId xmlns:a16="http://schemas.microsoft.com/office/drawing/2014/main" id="{075C2E0E-8223-7DE3-F0A3-7991397C5C92}"/>
              </a:ext>
            </a:extLst>
          </p:cNvPr>
          <p:cNvSpPr txBox="1"/>
          <p:nvPr/>
        </p:nvSpPr>
        <p:spPr>
          <a:xfrm>
            <a:off x="8165511"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96" name="Freeform: Shape 96">
            <a:extLst>
              <a:ext uri="{FF2B5EF4-FFF2-40B4-BE49-F238E27FC236}">
                <a16:creationId xmlns:a16="http://schemas.microsoft.com/office/drawing/2014/main" id="{C4707389-8259-34BC-9532-6163C9691CBD}"/>
              </a:ext>
            </a:extLst>
          </p:cNvPr>
          <p:cNvSpPr/>
          <p:nvPr/>
        </p:nvSpPr>
        <p:spPr>
          <a:xfrm>
            <a:off x="797393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7" name="TextBox 96">
            <a:extLst>
              <a:ext uri="{FF2B5EF4-FFF2-40B4-BE49-F238E27FC236}">
                <a16:creationId xmlns:a16="http://schemas.microsoft.com/office/drawing/2014/main" id="{91239D93-0A59-BF9B-D466-39E13F0904AA}"/>
              </a:ext>
            </a:extLst>
          </p:cNvPr>
          <p:cNvSpPr txBox="1"/>
          <p:nvPr/>
        </p:nvSpPr>
        <p:spPr>
          <a:xfrm>
            <a:off x="7910749"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98" name="Freeform: Shape 96">
            <a:extLst>
              <a:ext uri="{FF2B5EF4-FFF2-40B4-BE49-F238E27FC236}">
                <a16:creationId xmlns:a16="http://schemas.microsoft.com/office/drawing/2014/main" id="{11705539-3993-7F1F-95B9-6A3786F0D532}"/>
              </a:ext>
            </a:extLst>
          </p:cNvPr>
          <p:cNvSpPr/>
          <p:nvPr/>
        </p:nvSpPr>
        <p:spPr>
          <a:xfrm>
            <a:off x="1164206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9" name="TextBox 98">
            <a:extLst>
              <a:ext uri="{FF2B5EF4-FFF2-40B4-BE49-F238E27FC236}">
                <a16:creationId xmlns:a16="http://schemas.microsoft.com/office/drawing/2014/main" id="{DCD40529-7AD8-3E2D-06F2-3702F9096171}"/>
              </a:ext>
            </a:extLst>
          </p:cNvPr>
          <p:cNvSpPr txBox="1"/>
          <p:nvPr/>
        </p:nvSpPr>
        <p:spPr>
          <a:xfrm>
            <a:off x="11587069"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40</a:t>
            </a:r>
          </a:p>
        </p:txBody>
      </p:sp>
      <p:sp>
        <p:nvSpPr>
          <p:cNvPr id="100" name="Freeform: Shape 96">
            <a:extLst>
              <a:ext uri="{FF2B5EF4-FFF2-40B4-BE49-F238E27FC236}">
                <a16:creationId xmlns:a16="http://schemas.microsoft.com/office/drawing/2014/main" id="{0AB9DEE4-B776-BDCF-4AD3-93D0027B3639}"/>
              </a:ext>
            </a:extLst>
          </p:cNvPr>
          <p:cNvSpPr/>
          <p:nvPr/>
        </p:nvSpPr>
        <p:spPr>
          <a:xfrm>
            <a:off x="1139426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1" name="TextBox 100">
            <a:extLst>
              <a:ext uri="{FF2B5EF4-FFF2-40B4-BE49-F238E27FC236}">
                <a16:creationId xmlns:a16="http://schemas.microsoft.com/office/drawing/2014/main" id="{2E476AF0-6903-9569-7FFC-31AB982D08B2}"/>
              </a:ext>
            </a:extLst>
          </p:cNvPr>
          <p:cNvSpPr txBox="1"/>
          <p:nvPr/>
        </p:nvSpPr>
        <p:spPr>
          <a:xfrm>
            <a:off x="11339264"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38</a:t>
            </a:r>
          </a:p>
        </p:txBody>
      </p:sp>
      <p:sp>
        <p:nvSpPr>
          <p:cNvPr id="102" name="Freeform: Shape 96">
            <a:extLst>
              <a:ext uri="{FF2B5EF4-FFF2-40B4-BE49-F238E27FC236}">
                <a16:creationId xmlns:a16="http://schemas.microsoft.com/office/drawing/2014/main" id="{31960187-02D4-331B-CF6E-7544F6656C1D}"/>
              </a:ext>
            </a:extLst>
          </p:cNvPr>
          <p:cNvSpPr/>
          <p:nvPr/>
        </p:nvSpPr>
        <p:spPr>
          <a:xfrm>
            <a:off x="11146455"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3" name="TextBox 102">
            <a:extLst>
              <a:ext uri="{FF2B5EF4-FFF2-40B4-BE49-F238E27FC236}">
                <a16:creationId xmlns:a16="http://schemas.microsoft.com/office/drawing/2014/main" id="{F8C8439C-6C53-977E-2A5E-E74FC15D92AD}"/>
              </a:ext>
            </a:extLst>
          </p:cNvPr>
          <p:cNvSpPr txBox="1"/>
          <p:nvPr/>
        </p:nvSpPr>
        <p:spPr>
          <a:xfrm>
            <a:off x="1109145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36</a:t>
            </a:r>
          </a:p>
        </p:txBody>
      </p:sp>
      <p:sp>
        <p:nvSpPr>
          <p:cNvPr id="104" name="Freeform: Shape 96">
            <a:extLst>
              <a:ext uri="{FF2B5EF4-FFF2-40B4-BE49-F238E27FC236}">
                <a16:creationId xmlns:a16="http://schemas.microsoft.com/office/drawing/2014/main" id="{0626C98D-97D0-B79F-81DE-434A84E0FF49}"/>
              </a:ext>
            </a:extLst>
          </p:cNvPr>
          <p:cNvSpPr/>
          <p:nvPr/>
        </p:nvSpPr>
        <p:spPr>
          <a:xfrm>
            <a:off x="1090782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5" name="TextBox 104">
            <a:extLst>
              <a:ext uri="{FF2B5EF4-FFF2-40B4-BE49-F238E27FC236}">
                <a16:creationId xmlns:a16="http://schemas.microsoft.com/office/drawing/2014/main" id="{9C0B1336-1953-1CCB-89F6-E4742EB2694C}"/>
              </a:ext>
            </a:extLst>
          </p:cNvPr>
          <p:cNvSpPr txBox="1"/>
          <p:nvPr/>
        </p:nvSpPr>
        <p:spPr>
          <a:xfrm>
            <a:off x="10852831"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34</a:t>
            </a:r>
          </a:p>
        </p:txBody>
      </p:sp>
      <p:sp>
        <p:nvSpPr>
          <p:cNvPr id="106" name="Freeform: Shape 96">
            <a:extLst>
              <a:ext uri="{FF2B5EF4-FFF2-40B4-BE49-F238E27FC236}">
                <a16:creationId xmlns:a16="http://schemas.microsoft.com/office/drawing/2014/main" id="{8AC8F068-3E6E-EE34-860C-083C07D05B82}"/>
              </a:ext>
            </a:extLst>
          </p:cNvPr>
          <p:cNvSpPr/>
          <p:nvPr/>
        </p:nvSpPr>
        <p:spPr>
          <a:xfrm>
            <a:off x="10663081"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6CAC50D9-61D5-1B73-1C0E-F335389D9E4C}"/>
              </a:ext>
            </a:extLst>
          </p:cNvPr>
          <p:cNvSpPr txBox="1"/>
          <p:nvPr/>
        </p:nvSpPr>
        <p:spPr>
          <a:xfrm>
            <a:off x="10608085"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32</a:t>
            </a:r>
          </a:p>
        </p:txBody>
      </p:sp>
      <p:sp>
        <p:nvSpPr>
          <p:cNvPr id="108" name="Freeform: Shape 96">
            <a:extLst>
              <a:ext uri="{FF2B5EF4-FFF2-40B4-BE49-F238E27FC236}">
                <a16:creationId xmlns:a16="http://schemas.microsoft.com/office/drawing/2014/main" id="{005ED875-9438-E98F-F48D-14A2B823381B}"/>
              </a:ext>
            </a:extLst>
          </p:cNvPr>
          <p:cNvSpPr/>
          <p:nvPr/>
        </p:nvSpPr>
        <p:spPr>
          <a:xfrm>
            <a:off x="10415276"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 name="TextBox 108">
            <a:extLst>
              <a:ext uri="{FF2B5EF4-FFF2-40B4-BE49-F238E27FC236}">
                <a16:creationId xmlns:a16="http://schemas.microsoft.com/office/drawing/2014/main" id="{62AE475F-153E-3065-0011-A265A0FF335A}"/>
              </a:ext>
            </a:extLst>
          </p:cNvPr>
          <p:cNvSpPr txBox="1"/>
          <p:nvPr/>
        </p:nvSpPr>
        <p:spPr>
          <a:xfrm>
            <a:off x="10360279"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110" name="Freeform: Shape 96">
            <a:extLst>
              <a:ext uri="{FF2B5EF4-FFF2-40B4-BE49-F238E27FC236}">
                <a16:creationId xmlns:a16="http://schemas.microsoft.com/office/drawing/2014/main" id="{613BF7E5-666F-8E59-718D-52584B41DC6B}"/>
              </a:ext>
            </a:extLst>
          </p:cNvPr>
          <p:cNvSpPr/>
          <p:nvPr/>
        </p:nvSpPr>
        <p:spPr>
          <a:xfrm>
            <a:off x="10173589"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15B808F4-87D1-DAF9-27E4-5407CCFBB694}"/>
              </a:ext>
            </a:extLst>
          </p:cNvPr>
          <p:cNvSpPr txBox="1"/>
          <p:nvPr/>
        </p:nvSpPr>
        <p:spPr>
          <a:xfrm>
            <a:off x="10118592"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p:txBody>
      </p:sp>
      <p:sp>
        <p:nvSpPr>
          <p:cNvPr id="112" name="Freeform: Shape 96">
            <a:extLst>
              <a:ext uri="{FF2B5EF4-FFF2-40B4-BE49-F238E27FC236}">
                <a16:creationId xmlns:a16="http://schemas.microsoft.com/office/drawing/2014/main" id="{311F0DA0-557A-7BB6-FCF4-D06DC88D5EF8}"/>
              </a:ext>
            </a:extLst>
          </p:cNvPr>
          <p:cNvSpPr/>
          <p:nvPr/>
        </p:nvSpPr>
        <p:spPr>
          <a:xfrm>
            <a:off x="9925783"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 name="TextBox 112">
            <a:extLst>
              <a:ext uri="{FF2B5EF4-FFF2-40B4-BE49-F238E27FC236}">
                <a16:creationId xmlns:a16="http://schemas.microsoft.com/office/drawing/2014/main" id="{2A700A33-F2B8-3D66-42EE-C4F1290DAA1B}"/>
              </a:ext>
            </a:extLst>
          </p:cNvPr>
          <p:cNvSpPr txBox="1"/>
          <p:nvPr/>
        </p:nvSpPr>
        <p:spPr>
          <a:xfrm>
            <a:off x="9870787"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26</a:t>
            </a:r>
          </a:p>
        </p:txBody>
      </p:sp>
      <p:sp>
        <p:nvSpPr>
          <p:cNvPr id="114" name="Freeform: Shape 96">
            <a:extLst>
              <a:ext uri="{FF2B5EF4-FFF2-40B4-BE49-F238E27FC236}">
                <a16:creationId xmlns:a16="http://schemas.microsoft.com/office/drawing/2014/main" id="{1FFDB4FC-88ED-E8DA-DD98-A7316EBBB59F}"/>
              </a:ext>
            </a:extLst>
          </p:cNvPr>
          <p:cNvSpPr/>
          <p:nvPr/>
        </p:nvSpPr>
        <p:spPr>
          <a:xfrm>
            <a:off x="9684097"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 name="TextBox 114">
            <a:extLst>
              <a:ext uri="{FF2B5EF4-FFF2-40B4-BE49-F238E27FC236}">
                <a16:creationId xmlns:a16="http://schemas.microsoft.com/office/drawing/2014/main" id="{ED9D316C-9C9B-47A3-ED15-6898133C7D42}"/>
              </a:ext>
            </a:extLst>
          </p:cNvPr>
          <p:cNvSpPr txBox="1"/>
          <p:nvPr/>
        </p:nvSpPr>
        <p:spPr>
          <a:xfrm>
            <a:off x="9629100"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116" name="Freeform: Shape 96">
            <a:extLst>
              <a:ext uri="{FF2B5EF4-FFF2-40B4-BE49-F238E27FC236}">
                <a16:creationId xmlns:a16="http://schemas.microsoft.com/office/drawing/2014/main" id="{75F87EF3-E477-7A03-62BA-F31D35A2F143}"/>
              </a:ext>
            </a:extLst>
          </p:cNvPr>
          <p:cNvSpPr/>
          <p:nvPr/>
        </p:nvSpPr>
        <p:spPr>
          <a:xfrm>
            <a:off x="9439350" y="4671935"/>
            <a:ext cx="13575" cy="68083"/>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 name="TextBox 116">
            <a:extLst>
              <a:ext uri="{FF2B5EF4-FFF2-40B4-BE49-F238E27FC236}">
                <a16:creationId xmlns:a16="http://schemas.microsoft.com/office/drawing/2014/main" id="{BCF23DAA-365A-0BFB-4DD4-EF5889383089}"/>
              </a:ext>
            </a:extLst>
          </p:cNvPr>
          <p:cNvSpPr txBox="1"/>
          <p:nvPr/>
        </p:nvSpPr>
        <p:spPr>
          <a:xfrm>
            <a:off x="9384354"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118" name="TextBox 117">
            <a:extLst>
              <a:ext uri="{FF2B5EF4-FFF2-40B4-BE49-F238E27FC236}">
                <a16:creationId xmlns:a16="http://schemas.microsoft.com/office/drawing/2014/main" id="{94C43896-615D-E797-D2AA-59215D4EB992}"/>
              </a:ext>
            </a:extLst>
          </p:cNvPr>
          <p:cNvSpPr txBox="1"/>
          <p:nvPr/>
        </p:nvSpPr>
        <p:spPr>
          <a:xfrm>
            <a:off x="11819578" y="4765398"/>
            <a:ext cx="123568" cy="120109"/>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42</a:t>
            </a:r>
          </a:p>
        </p:txBody>
      </p:sp>
      <p:sp>
        <p:nvSpPr>
          <p:cNvPr id="119" name="TextBox 118">
            <a:extLst>
              <a:ext uri="{FF2B5EF4-FFF2-40B4-BE49-F238E27FC236}">
                <a16:creationId xmlns:a16="http://schemas.microsoft.com/office/drawing/2014/main" id="{7762EDF4-929F-37F9-2EA0-E6E94D33ACFD}"/>
              </a:ext>
            </a:extLst>
          </p:cNvPr>
          <p:cNvSpPr txBox="1"/>
          <p:nvPr/>
        </p:nvSpPr>
        <p:spPr>
          <a:xfrm>
            <a:off x="6667462"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402</a:t>
            </a:r>
          </a:p>
          <a:p>
            <a:pPr algn="ctr">
              <a:lnSpc>
                <a:spcPct val="90000"/>
              </a:lnSpc>
            </a:pPr>
            <a:r>
              <a:rPr lang="en-GB" sz="800" dirty="0">
                <a:latin typeface="Arial" panose="020B0604020202020204" pitchFamily="34" charset="0"/>
                <a:ea typeface="Aileron" charset="0"/>
                <a:cs typeface="Arial" panose="020B0604020202020204" pitchFamily="34" charset="0"/>
              </a:rPr>
              <a:t>403</a:t>
            </a:r>
          </a:p>
        </p:txBody>
      </p:sp>
      <p:sp>
        <p:nvSpPr>
          <p:cNvPr id="120" name="TextBox 119">
            <a:extLst>
              <a:ext uri="{FF2B5EF4-FFF2-40B4-BE49-F238E27FC236}">
                <a16:creationId xmlns:a16="http://schemas.microsoft.com/office/drawing/2014/main" id="{6930DD46-B01C-D57C-54DC-F19CCF2CC402}"/>
              </a:ext>
            </a:extLst>
          </p:cNvPr>
          <p:cNvSpPr txBox="1"/>
          <p:nvPr/>
        </p:nvSpPr>
        <p:spPr>
          <a:xfrm>
            <a:off x="6915268"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379</a:t>
            </a:r>
          </a:p>
          <a:p>
            <a:pPr algn="ctr">
              <a:lnSpc>
                <a:spcPct val="90000"/>
              </a:lnSpc>
            </a:pPr>
            <a:r>
              <a:rPr lang="en-GB" sz="800" dirty="0">
                <a:latin typeface="Arial" panose="020B0604020202020204" pitchFamily="34" charset="0"/>
                <a:ea typeface="Aileron" charset="0"/>
                <a:cs typeface="Arial" panose="020B0604020202020204" pitchFamily="34" charset="0"/>
              </a:rPr>
              <a:t>346</a:t>
            </a:r>
          </a:p>
        </p:txBody>
      </p:sp>
      <p:sp>
        <p:nvSpPr>
          <p:cNvPr id="121" name="TextBox 120">
            <a:extLst>
              <a:ext uri="{FF2B5EF4-FFF2-40B4-BE49-F238E27FC236}">
                <a16:creationId xmlns:a16="http://schemas.microsoft.com/office/drawing/2014/main" id="{484AAB66-2A88-2D66-8121-5C714952BE63}"/>
              </a:ext>
            </a:extLst>
          </p:cNvPr>
          <p:cNvSpPr txBox="1"/>
          <p:nvPr/>
        </p:nvSpPr>
        <p:spPr>
          <a:xfrm>
            <a:off x="7163073"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353</a:t>
            </a:r>
          </a:p>
          <a:p>
            <a:pPr algn="ctr">
              <a:lnSpc>
                <a:spcPct val="90000"/>
              </a:lnSpc>
            </a:pPr>
            <a:r>
              <a:rPr lang="en-GB" sz="800" dirty="0">
                <a:latin typeface="Arial" panose="020B0604020202020204" pitchFamily="34" charset="0"/>
                <a:ea typeface="Aileron" charset="0"/>
                <a:cs typeface="Arial" panose="020B0604020202020204" pitchFamily="34" charset="0"/>
              </a:rPr>
              <a:t>311</a:t>
            </a:r>
          </a:p>
        </p:txBody>
      </p:sp>
      <p:sp>
        <p:nvSpPr>
          <p:cNvPr id="122" name="TextBox 121">
            <a:extLst>
              <a:ext uri="{FF2B5EF4-FFF2-40B4-BE49-F238E27FC236}">
                <a16:creationId xmlns:a16="http://schemas.microsoft.com/office/drawing/2014/main" id="{C5F96B33-B6EE-7B16-7BDB-9F2151C91401}"/>
              </a:ext>
            </a:extLst>
          </p:cNvPr>
          <p:cNvSpPr txBox="1"/>
          <p:nvPr/>
        </p:nvSpPr>
        <p:spPr>
          <a:xfrm>
            <a:off x="7404760"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326</a:t>
            </a:r>
          </a:p>
          <a:p>
            <a:pPr algn="ctr">
              <a:lnSpc>
                <a:spcPct val="90000"/>
              </a:lnSpc>
            </a:pPr>
            <a:r>
              <a:rPr lang="en-GB" sz="800" dirty="0">
                <a:latin typeface="Arial" panose="020B0604020202020204" pitchFamily="34" charset="0"/>
                <a:ea typeface="Aileron" charset="0"/>
                <a:cs typeface="Arial" panose="020B0604020202020204" pitchFamily="34" charset="0"/>
              </a:rPr>
              <a:t>279</a:t>
            </a:r>
          </a:p>
        </p:txBody>
      </p:sp>
      <p:sp>
        <p:nvSpPr>
          <p:cNvPr id="123" name="TextBox 122">
            <a:extLst>
              <a:ext uri="{FF2B5EF4-FFF2-40B4-BE49-F238E27FC236}">
                <a16:creationId xmlns:a16="http://schemas.microsoft.com/office/drawing/2014/main" id="{AB9617B3-75AC-20BE-2BF4-1F450D848336}"/>
              </a:ext>
            </a:extLst>
          </p:cNvPr>
          <p:cNvSpPr txBox="1"/>
          <p:nvPr/>
        </p:nvSpPr>
        <p:spPr>
          <a:xfrm>
            <a:off x="7649506"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318</a:t>
            </a:r>
          </a:p>
          <a:p>
            <a:pPr algn="ctr">
              <a:lnSpc>
                <a:spcPct val="90000"/>
              </a:lnSpc>
            </a:pPr>
            <a:r>
              <a:rPr lang="en-GB" sz="800" dirty="0">
                <a:latin typeface="Arial" panose="020B0604020202020204" pitchFamily="34" charset="0"/>
                <a:ea typeface="Aileron" charset="0"/>
                <a:cs typeface="Arial" panose="020B0604020202020204" pitchFamily="34" charset="0"/>
              </a:rPr>
              <a:t>272</a:t>
            </a:r>
          </a:p>
        </p:txBody>
      </p:sp>
      <p:sp>
        <p:nvSpPr>
          <p:cNvPr id="124" name="TextBox 123">
            <a:extLst>
              <a:ext uri="{FF2B5EF4-FFF2-40B4-BE49-F238E27FC236}">
                <a16:creationId xmlns:a16="http://schemas.microsoft.com/office/drawing/2014/main" id="{3B3695C6-2A40-21C4-9BCC-CE09EAD25FF1}"/>
              </a:ext>
            </a:extLst>
          </p:cNvPr>
          <p:cNvSpPr txBox="1"/>
          <p:nvPr/>
        </p:nvSpPr>
        <p:spPr>
          <a:xfrm>
            <a:off x="9117983"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193</a:t>
            </a:r>
          </a:p>
          <a:p>
            <a:pPr algn="ctr">
              <a:lnSpc>
                <a:spcPct val="90000"/>
              </a:lnSpc>
            </a:pPr>
            <a:r>
              <a:rPr lang="en-GB" sz="800" dirty="0">
                <a:latin typeface="Arial" panose="020B0604020202020204" pitchFamily="34" charset="0"/>
                <a:ea typeface="Aileron" charset="0"/>
                <a:cs typeface="Arial" panose="020B0604020202020204" pitchFamily="34" charset="0"/>
              </a:rPr>
              <a:t>140</a:t>
            </a:r>
          </a:p>
        </p:txBody>
      </p:sp>
      <p:sp>
        <p:nvSpPr>
          <p:cNvPr id="125" name="TextBox 124">
            <a:extLst>
              <a:ext uri="{FF2B5EF4-FFF2-40B4-BE49-F238E27FC236}">
                <a16:creationId xmlns:a16="http://schemas.microsoft.com/office/drawing/2014/main" id="{26F46B1F-EE01-D0C9-28A4-C8CFBB48957F}"/>
              </a:ext>
            </a:extLst>
          </p:cNvPr>
          <p:cNvSpPr txBox="1"/>
          <p:nvPr/>
        </p:nvSpPr>
        <p:spPr>
          <a:xfrm>
            <a:off x="8873237"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209</a:t>
            </a:r>
          </a:p>
          <a:p>
            <a:pPr algn="ctr">
              <a:lnSpc>
                <a:spcPct val="90000"/>
              </a:lnSpc>
            </a:pPr>
            <a:r>
              <a:rPr lang="en-GB" sz="800" dirty="0">
                <a:latin typeface="Arial" panose="020B0604020202020204" pitchFamily="34" charset="0"/>
                <a:ea typeface="Aileron" charset="0"/>
                <a:cs typeface="Arial" panose="020B0604020202020204" pitchFamily="34" charset="0"/>
              </a:rPr>
              <a:t>154</a:t>
            </a:r>
          </a:p>
        </p:txBody>
      </p:sp>
      <p:sp>
        <p:nvSpPr>
          <p:cNvPr id="126" name="TextBox 125">
            <a:extLst>
              <a:ext uri="{FF2B5EF4-FFF2-40B4-BE49-F238E27FC236}">
                <a16:creationId xmlns:a16="http://schemas.microsoft.com/office/drawing/2014/main" id="{BEDFF8AD-4AC2-DB5F-A8F0-52F32F4F43BC}"/>
              </a:ext>
            </a:extLst>
          </p:cNvPr>
          <p:cNvSpPr txBox="1"/>
          <p:nvPr/>
        </p:nvSpPr>
        <p:spPr>
          <a:xfrm>
            <a:off x="8624404"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226</a:t>
            </a:r>
          </a:p>
          <a:p>
            <a:pPr algn="ctr">
              <a:lnSpc>
                <a:spcPct val="90000"/>
              </a:lnSpc>
            </a:pPr>
            <a:r>
              <a:rPr lang="en-GB" sz="800" dirty="0">
                <a:latin typeface="Arial" panose="020B0604020202020204" pitchFamily="34" charset="0"/>
                <a:ea typeface="Aileron" charset="0"/>
                <a:cs typeface="Arial" panose="020B0604020202020204" pitchFamily="34" charset="0"/>
              </a:rPr>
              <a:t>179</a:t>
            </a:r>
          </a:p>
        </p:txBody>
      </p:sp>
      <p:sp>
        <p:nvSpPr>
          <p:cNvPr id="127" name="TextBox 126">
            <a:extLst>
              <a:ext uri="{FF2B5EF4-FFF2-40B4-BE49-F238E27FC236}">
                <a16:creationId xmlns:a16="http://schemas.microsoft.com/office/drawing/2014/main" id="{DD71E669-6D6D-88B8-6D2F-4965463B891A}"/>
              </a:ext>
            </a:extLst>
          </p:cNvPr>
          <p:cNvSpPr txBox="1"/>
          <p:nvPr/>
        </p:nvSpPr>
        <p:spPr>
          <a:xfrm>
            <a:off x="8368651"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234</a:t>
            </a:r>
          </a:p>
          <a:p>
            <a:pPr algn="ctr">
              <a:lnSpc>
                <a:spcPct val="90000"/>
              </a:lnSpc>
            </a:pPr>
            <a:r>
              <a:rPr lang="en-GB" sz="800" dirty="0">
                <a:latin typeface="Arial" panose="020B0604020202020204" pitchFamily="34" charset="0"/>
                <a:ea typeface="Aileron" charset="0"/>
                <a:cs typeface="Arial" panose="020B0604020202020204" pitchFamily="34" charset="0"/>
              </a:rPr>
              <a:t>185</a:t>
            </a:r>
          </a:p>
        </p:txBody>
      </p:sp>
      <p:sp>
        <p:nvSpPr>
          <p:cNvPr id="128" name="TextBox 127">
            <a:extLst>
              <a:ext uri="{FF2B5EF4-FFF2-40B4-BE49-F238E27FC236}">
                <a16:creationId xmlns:a16="http://schemas.microsoft.com/office/drawing/2014/main" id="{E572A83F-BDF4-A61E-9884-2AD2EF357734}"/>
              </a:ext>
            </a:extLst>
          </p:cNvPr>
          <p:cNvSpPr txBox="1"/>
          <p:nvPr/>
        </p:nvSpPr>
        <p:spPr>
          <a:xfrm>
            <a:off x="8143887"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256</a:t>
            </a:r>
          </a:p>
          <a:p>
            <a:pPr algn="ctr">
              <a:lnSpc>
                <a:spcPct val="90000"/>
              </a:lnSpc>
            </a:pPr>
            <a:r>
              <a:rPr lang="en-GB" sz="800" dirty="0">
                <a:latin typeface="Arial" panose="020B0604020202020204" pitchFamily="34" charset="0"/>
                <a:ea typeface="Aileron" charset="0"/>
                <a:cs typeface="Arial" panose="020B0604020202020204" pitchFamily="34" charset="0"/>
              </a:rPr>
              <a:t>200</a:t>
            </a:r>
          </a:p>
        </p:txBody>
      </p:sp>
      <p:sp>
        <p:nvSpPr>
          <p:cNvPr id="129" name="TextBox 128">
            <a:extLst>
              <a:ext uri="{FF2B5EF4-FFF2-40B4-BE49-F238E27FC236}">
                <a16:creationId xmlns:a16="http://schemas.microsoft.com/office/drawing/2014/main" id="{A0091D78-41DF-E9ED-44C6-FD45CDAC076B}"/>
              </a:ext>
            </a:extLst>
          </p:cNvPr>
          <p:cNvSpPr txBox="1"/>
          <p:nvPr/>
        </p:nvSpPr>
        <p:spPr>
          <a:xfrm>
            <a:off x="7889124"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285</a:t>
            </a:r>
          </a:p>
          <a:p>
            <a:pPr algn="ctr">
              <a:lnSpc>
                <a:spcPct val="90000"/>
              </a:lnSpc>
            </a:pPr>
            <a:r>
              <a:rPr lang="en-GB" sz="800" dirty="0">
                <a:latin typeface="Arial" panose="020B0604020202020204" pitchFamily="34" charset="0"/>
                <a:ea typeface="Aileron" charset="0"/>
                <a:cs typeface="Arial" panose="020B0604020202020204" pitchFamily="34" charset="0"/>
              </a:rPr>
              <a:t>237</a:t>
            </a:r>
          </a:p>
        </p:txBody>
      </p:sp>
      <p:sp>
        <p:nvSpPr>
          <p:cNvPr id="130" name="TextBox 129">
            <a:extLst>
              <a:ext uri="{FF2B5EF4-FFF2-40B4-BE49-F238E27FC236}">
                <a16:creationId xmlns:a16="http://schemas.microsoft.com/office/drawing/2014/main" id="{BA36FAAA-8AFC-5B36-00BF-27E68B9903DA}"/>
              </a:ext>
            </a:extLst>
          </p:cNvPr>
          <p:cNvSpPr txBox="1"/>
          <p:nvPr/>
        </p:nvSpPr>
        <p:spPr>
          <a:xfrm>
            <a:off x="11621051"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131" name="TextBox 130">
            <a:extLst>
              <a:ext uri="{FF2B5EF4-FFF2-40B4-BE49-F238E27FC236}">
                <a16:creationId xmlns:a16="http://schemas.microsoft.com/office/drawing/2014/main" id="{B4DAE5E5-35E2-FBDD-20DF-5F49CDAD12FC}"/>
              </a:ext>
            </a:extLst>
          </p:cNvPr>
          <p:cNvSpPr txBox="1"/>
          <p:nvPr/>
        </p:nvSpPr>
        <p:spPr>
          <a:xfrm>
            <a:off x="11373245"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132" name="TextBox 131">
            <a:extLst>
              <a:ext uri="{FF2B5EF4-FFF2-40B4-BE49-F238E27FC236}">
                <a16:creationId xmlns:a16="http://schemas.microsoft.com/office/drawing/2014/main" id="{51D38AD8-7190-5BCA-EFA9-C23E6DB7112E}"/>
              </a:ext>
            </a:extLst>
          </p:cNvPr>
          <p:cNvSpPr txBox="1"/>
          <p:nvPr/>
        </p:nvSpPr>
        <p:spPr>
          <a:xfrm>
            <a:off x="11125440"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1</a:t>
            </a:r>
          </a:p>
        </p:txBody>
      </p:sp>
      <p:sp>
        <p:nvSpPr>
          <p:cNvPr id="133" name="TextBox 132">
            <a:extLst>
              <a:ext uri="{FF2B5EF4-FFF2-40B4-BE49-F238E27FC236}">
                <a16:creationId xmlns:a16="http://schemas.microsoft.com/office/drawing/2014/main" id="{E9209B26-FDAA-EABD-BE03-63A4009E335E}"/>
              </a:ext>
            </a:extLst>
          </p:cNvPr>
          <p:cNvSpPr txBox="1"/>
          <p:nvPr/>
        </p:nvSpPr>
        <p:spPr>
          <a:xfrm>
            <a:off x="10859009" y="5231698"/>
            <a:ext cx="111211"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13</a:t>
            </a:r>
          </a:p>
          <a:p>
            <a:pPr algn="ctr">
              <a:lnSpc>
                <a:spcPct val="90000"/>
              </a:lnSpc>
            </a:pPr>
            <a:r>
              <a:rPr lang="en-GB" sz="800" dirty="0">
                <a:latin typeface="Arial" panose="020B0604020202020204" pitchFamily="34" charset="0"/>
                <a:ea typeface="Aileron" charset="0"/>
                <a:cs typeface="Arial" panose="020B0604020202020204" pitchFamily="34" charset="0"/>
              </a:rPr>
              <a:t>3</a:t>
            </a:r>
          </a:p>
        </p:txBody>
      </p:sp>
      <p:sp>
        <p:nvSpPr>
          <p:cNvPr id="134" name="TextBox 133">
            <a:extLst>
              <a:ext uri="{FF2B5EF4-FFF2-40B4-BE49-F238E27FC236}">
                <a16:creationId xmlns:a16="http://schemas.microsoft.com/office/drawing/2014/main" id="{48DC966E-4D88-DCED-6EF2-7DC8DD3DBE98}"/>
              </a:ext>
            </a:extLst>
          </p:cNvPr>
          <p:cNvSpPr txBox="1"/>
          <p:nvPr/>
        </p:nvSpPr>
        <p:spPr>
          <a:xfrm>
            <a:off x="10614263" y="5231698"/>
            <a:ext cx="111211"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29</a:t>
            </a:r>
          </a:p>
          <a:p>
            <a:pPr algn="ctr">
              <a:lnSpc>
                <a:spcPct val="90000"/>
              </a:lnSpc>
            </a:pPr>
            <a:r>
              <a:rPr lang="en-GB" sz="800" dirty="0">
                <a:latin typeface="Arial" panose="020B0604020202020204" pitchFamily="34" charset="0"/>
                <a:ea typeface="Aileron" charset="0"/>
                <a:cs typeface="Arial" panose="020B0604020202020204" pitchFamily="34" charset="0"/>
              </a:rPr>
              <a:t>14</a:t>
            </a:r>
          </a:p>
        </p:txBody>
      </p:sp>
      <p:sp>
        <p:nvSpPr>
          <p:cNvPr id="135" name="TextBox 134">
            <a:extLst>
              <a:ext uri="{FF2B5EF4-FFF2-40B4-BE49-F238E27FC236}">
                <a16:creationId xmlns:a16="http://schemas.microsoft.com/office/drawing/2014/main" id="{403AA11F-5941-3184-BA6C-4177BC5DE316}"/>
              </a:ext>
            </a:extLst>
          </p:cNvPr>
          <p:cNvSpPr txBox="1"/>
          <p:nvPr/>
        </p:nvSpPr>
        <p:spPr>
          <a:xfrm>
            <a:off x="10366458" y="5231698"/>
            <a:ext cx="111211"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61</a:t>
            </a:r>
          </a:p>
          <a:p>
            <a:pPr algn="ctr">
              <a:lnSpc>
                <a:spcPct val="90000"/>
              </a:lnSpc>
            </a:pPr>
            <a:r>
              <a:rPr lang="en-GB" sz="800" dirty="0">
                <a:latin typeface="Arial" panose="020B0604020202020204" pitchFamily="34" charset="0"/>
                <a:ea typeface="Aileron" charset="0"/>
                <a:cs typeface="Arial" panose="020B0604020202020204" pitchFamily="34" charset="0"/>
              </a:rPr>
              <a:t>42</a:t>
            </a:r>
          </a:p>
        </p:txBody>
      </p:sp>
      <p:sp>
        <p:nvSpPr>
          <p:cNvPr id="136" name="TextBox 135">
            <a:extLst>
              <a:ext uri="{FF2B5EF4-FFF2-40B4-BE49-F238E27FC236}">
                <a16:creationId xmlns:a16="http://schemas.microsoft.com/office/drawing/2014/main" id="{58A5A0FE-72E7-7D95-80AF-26FED1BBF5EA}"/>
              </a:ext>
            </a:extLst>
          </p:cNvPr>
          <p:cNvSpPr txBox="1"/>
          <p:nvPr/>
        </p:nvSpPr>
        <p:spPr>
          <a:xfrm>
            <a:off x="10124771" y="5231698"/>
            <a:ext cx="111211"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67</a:t>
            </a:r>
          </a:p>
          <a:p>
            <a:pPr algn="ctr">
              <a:lnSpc>
                <a:spcPct val="90000"/>
              </a:lnSpc>
            </a:pPr>
            <a:r>
              <a:rPr lang="en-GB" sz="800" dirty="0">
                <a:latin typeface="Arial" panose="020B0604020202020204" pitchFamily="34" charset="0"/>
                <a:ea typeface="Aileron" charset="0"/>
                <a:cs typeface="Arial" panose="020B0604020202020204" pitchFamily="34" charset="0"/>
              </a:rPr>
              <a:t>43</a:t>
            </a:r>
          </a:p>
        </p:txBody>
      </p:sp>
      <p:sp>
        <p:nvSpPr>
          <p:cNvPr id="137" name="TextBox 136">
            <a:extLst>
              <a:ext uri="{FF2B5EF4-FFF2-40B4-BE49-F238E27FC236}">
                <a16:creationId xmlns:a16="http://schemas.microsoft.com/office/drawing/2014/main" id="{E50A8707-F59F-7E3F-3D20-0C905E9A8D81}"/>
              </a:ext>
            </a:extLst>
          </p:cNvPr>
          <p:cNvSpPr txBox="1"/>
          <p:nvPr/>
        </p:nvSpPr>
        <p:spPr>
          <a:xfrm>
            <a:off x="9876965" y="5231698"/>
            <a:ext cx="111211"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97</a:t>
            </a:r>
          </a:p>
          <a:p>
            <a:pPr algn="ctr">
              <a:lnSpc>
                <a:spcPct val="90000"/>
              </a:lnSpc>
            </a:pPr>
            <a:r>
              <a:rPr lang="en-GB" sz="800" dirty="0">
                <a:latin typeface="Arial" panose="020B0604020202020204" pitchFamily="34" charset="0"/>
                <a:ea typeface="Aileron" charset="0"/>
                <a:cs typeface="Arial" panose="020B0604020202020204" pitchFamily="34" charset="0"/>
              </a:rPr>
              <a:t>68</a:t>
            </a:r>
          </a:p>
        </p:txBody>
      </p:sp>
      <p:sp>
        <p:nvSpPr>
          <p:cNvPr id="138" name="TextBox 137">
            <a:extLst>
              <a:ext uri="{FF2B5EF4-FFF2-40B4-BE49-F238E27FC236}">
                <a16:creationId xmlns:a16="http://schemas.microsoft.com/office/drawing/2014/main" id="{EAB5BDE9-1618-13DD-F16D-5DDA16C31D98}"/>
              </a:ext>
            </a:extLst>
          </p:cNvPr>
          <p:cNvSpPr txBox="1"/>
          <p:nvPr/>
        </p:nvSpPr>
        <p:spPr>
          <a:xfrm>
            <a:off x="9607476"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136</a:t>
            </a:r>
          </a:p>
          <a:p>
            <a:pPr algn="ctr">
              <a:lnSpc>
                <a:spcPct val="90000"/>
              </a:lnSpc>
            </a:pPr>
            <a:r>
              <a:rPr lang="en-GB" sz="800" dirty="0">
                <a:latin typeface="Arial" panose="020B0604020202020204" pitchFamily="34" charset="0"/>
                <a:ea typeface="Aileron" charset="0"/>
                <a:cs typeface="Arial" panose="020B0604020202020204" pitchFamily="34" charset="0"/>
              </a:rPr>
              <a:t>96</a:t>
            </a:r>
          </a:p>
        </p:txBody>
      </p:sp>
      <p:sp>
        <p:nvSpPr>
          <p:cNvPr id="139" name="TextBox 138">
            <a:extLst>
              <a:ext uri="{FF2B5EF4-FFF2-40B4-BE49-F238E27FC236}">
                <a16:creationId xmlns:a16="http://schemas.microsoft.com/office/drawing/2014/main" id="{1B65C47E-27E4-3FFA-F53F-2F4DE13D9509}"/>
              </a:ext>
            </a:extLst>
          </p:cNvPr>
          <p:cNvSpPr txBox="1"/>
          <p:nvPr/>
        </p:nvSpPr>
        <p:spPr>
          <a:xfrm>
            <a:off x="9362729" y="5231698"/>
            <a:ext cx="166817"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175</a:t>
            </a:r>
          </a:p>
          <a:p>
            <a:pPr algn="ctr">
              <a:lnSpc>
                <a:spcPct val="90000"/>
              </a:lnSpc>
            </a:pPr>
            <a:r>
              <a:rPr lang="en-GB" sz="800" dirty="0">
                <a:latin typeface="Arial" panose="020B0604020202020204" pitchFamily="34" charset="0"/>
                <a:ea typeface="Aileron" charset="0"/>
                <a:cs typeface="Arial" panose="020B0604020202020204" pitchFamily="34" charset="0"/>
              </a:rPr>
              <a:t>124</a:t>
            </a:r>
          </a:p>
        </p:txBody>
      </p:sp>
      <p:sp>
        <p:nvSpPr>
          <p:cNvPr id="140" name="TextBox 139">
            <a:extLst>
              <a:ext uri="{FF2B5EF4-FFF2-40B4-BE49-F238E27FC236}">
                <a16:creationId xmlns:a16="http://schemas.microsoft.com/office/drawing/2014/main" id="{541D6897-9F5F-2402-831A-7B6B07E8DA2E}"/>
              </a:ext>
            </a:extLst>
          </p:cNvPr>
          <p:cNvSpPr txBox="1"/>
          <p:nvPr/>
        </p:nvSpPr>
        <p:spPr>
          <a:xfrm>
            <a:off x="11853559" y="5231698"/>
            <a:ext cx="55606" cy="213526"/>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pic>
        <p:nvPicPr>
          <p:cNvPr id="141" name="Graphic 140">
            <a:extLst>
              <a:ext uri="{FF2B5EF4-FFF2-40B4-BE49-F238E27FC236}">
                <a16:creationId xmlns:a16="http://schemas.microsoft.com/office/drawing/2014/main" id="{C27AFE35-7051-61DA-5CA2-60C7389AC67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780" b="29950"/>
          <a:stretch/>
        </p:blipFill>
        <p:spPr>
          <a:xfrm>
            <a:off x="6712093" y="2018437"/>
            <a:ext cx="5265493" cy="1409638"/>
          </a:xfrm>
          <a:prstGeom prst="rect">
            <a:avLst/>
          </a:prstGeom>
        </p:spPr>
      </p:pic>
      <p:pic>
        <p:nvPicPr>
          <p:cNvPr id="142" name="Graphic 141">
            <a:extLst>
              <a:ext uri="{FF2B5EF4-FFF2-40B4-BE49-F238E27FC236}">
                <a16:creationId xmlns:a16="http://schemas.microsoft.com/office/drawing/2014/main" id="{BDC2B8F0-8DBC-C51C-AD97-789910A060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3956" y="2030934"/>
            <a:ext cx="5501708" cy="2002101"/>
          </a:xfrm>
          <a:prstGeom prst="rect">
            <a:avLst/>
          </a:prstGeom>
        </p:spPr>
      </p:pic>
      <p:sp>
        <p:nvSpPr>
          <p:cNvPr id="143" name="TextBox 142">
            <a:extLst>
              <a:ext uri="{FF2B5EF4-FFF2-40B4-BE49-F238E27FC236}">
                <a16:creationId xmlns:a16="http://schemas.microsoft.com/office/drawing/2014/main" id="{581B436B-F29D-0C0C-2319-65AE5176E6DF}"/>
              </a:ext>
            </a:extLst>
          </p:cNvPr>
          <p:cNvSpPr txBox="1"/>
          <p:nvPr/>
        </p:nvSpPr>
        <p:spPr>
          <a:xfrm>
            <a:off x="6549932" y="1321375"/>
            <a:ext cx="1431995" cy="276999"/>
          </a:xfrm>
          <a:prstGeom prst="rect">
            <a:avLst/>
          </a:prstGeom>
          <a:noFill/>
        </p:spPr>
        <p:txBody>
          <a:bodyPr wrap="none" lIns="0" tIns="0" rIns="0" bIns="0" rtlCol="0">
            <a:spAutoFit/>
          </a:bodyPr>
          <a:lstStyle/>
          <a:p>
            <a:pPr algn="l"/>
            <a:r>
              <a:rPr lang="en-GB" b="1" dirty="0">
                <a:solidFill>
                  <a:schemeClr val="accent1"/>
                </a:solidFill>
                <a:latin typeface="Arial" panose="020B0604020202020204" pitchFamily="34" charset="0"/>
                <a:ea typeface="Aileron" charset="0"/>
                <a:cs typeface="Arial" panose="020B0604020202020204" pitchFamily="34" charset="0"/>
              </a:rPr>
              <a:t>TALAPRO-2</a:t>
            </a:r>
            <a:r>
              <a:rPr lang="en-GB" b="1" baseline="30000" dirty="0">
                <a:solidFill>
                  <a:schemeClr val="accent1"/>
                </a:solidFill>
                <a:latin typeface="Arial" panose="020B0604020202020204" pitchFamily="34" charset="0"/>
                <a:ea typeface="Aileron" charset="0"/>
                <a:cs typeface="Arial" panose="020B0604020202020204" pitchFamily="34" charset="0"/>
              </a:rPr>
              <a:t>3</a:t>
            </a:r>
          </a:p>
        </p:txBody>
      </p:sp>
      <p:sp>
        <p:nvSpPr>
          <p:cNvPr id="195" name="TextBox 194">
            <a:extLst>
              <a:ext uri="{FF2B5EF4-FFF2-40B4-BE49-F238E27FC236}">
                <a16:creationId xmlns:a16="http://schemas.microsoft.com/office/drawing/2014/main" id="{07B8FF35-1615-C1F5-B382-313C75B7FE28}"/>
              </a:ext>
            </a:extLst>
          </p:cNvPr>
          <p:cNvSpPr txBox="1"/>
          <p:nvPr/>
        </p:nvSpPr>
        <p:spPr>
          <a:xfrm>
            <a:off x="570752" y="5672054"/>
            <a:ext cx="6965048" cy="461665"/>
          </a:xfrm>
          <a:prstGeom prst="rect">
            <a:avLst/>
          </a:prstGeom>
          <a:noFill/>
        </p:spPr>
        <p:txBody>
          <a:bodyPr wrap="none" lIns="0" tIns="0" rIns="0" bIns="0" rtlCol="0">
            <a:spAutoFit/>
          </a:bodyPr>
          <a:lstStyle/>
          <a:p>
            <a:pPr>
              <a:defRPr/>
            </a:pPr>
            <a:r>
              <a:rPr lang="en-GB" sz="1000" baseline="30000" dirty="0" err="1">
                <a:latin typeface="Arial" panose="020B0604020202020204" pitchFamily="34" charset="0"/>
                <a:ea typeface="Aileron" charset="0"/>
                <a:cs typeface="Arial" panose="020B0604020202020204" pitchFamily="34" charset="0"/>
              </a:rPr>
              <a:t>a</a:t>
            </a:r>
            <a:r>
              <a:rPr lang="en-GB" sz="1000" dirty="0" err="1">
                <a:latin typeface="Arial" panose="020B0604020202020204" pitchFamily="34" charset="0"/>
                <a:ea typeface="Aileron" charset="0"/>
                <a:cs typeface="Arial" panose="020B0604020202020204" pitchFamily="34" charset="0"/>
              </a:rPr>
              <a:t>HR</a:t>
            </a:r>
            <a:r>
              <a:rPr lang="en-GB" sz="1000" dirty="0">
                <a:latin typeface="Arial" panose="020B0604020202020204" pitchFamily="34" charset="0"/>
                <a:ea typeface="Aileron" charset="0"/>
                <a:cs typeface="Arial" panose="020B0604020202020204" pitchFamily="34" charset="0"/>
              </a:rPr>
              <a:t> for </a:t>
            </a:r>
            <a:r>
              <a:rPr lang="en-GB" sz="1000" dirty="0" err="1">
                <a:latin typeface="Arial" panose="020B0604020202020204" pitchFamily="34" charset="0"/>
                <a:ea typeface="Aileron" charset="0"/>
                <a:cs typeface="Arial" panose="020B0604020202020204" pitchFamily="34" charset="0"/>
              </a:rPr>
              <a:t>rPFS</a:t>
            </a:r>
            <a:r>
              <a:rPr lang="en-GB" sz="1000" dirty="0">
                <a:latin typeface="Arial" panose="020B0604020202020204" pitchFamily="34" charset="0"/>
                <a:ea typeface="Aileron" charset="0"/>
                <a:cs typeface="Arial" panose="020B0604020202020204" pitchFamily="34" charset="0"/>
              </a:rPr>
              <a:t> by BICR in pre-defined sensitivity analysis is 0.61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a:t>
            </a:r>
            <a:endParaRPr lang="en-GB" sz="1000" dirty="0">
              <a:latin typeface="Arial" panose="020B0604020202020204" pitchFamily="34" charset="0"/>
            </a:endParaRPr>
          </a:p>
          <a:p>
            <a:pPr algn="l"/>
            <a:r>
              <a:rPr lang="en-GB" sz="1000" dirty="0">
                <a:latin typeface="Arial" panose="020B0604020202020204" pitchFamily="34" charset="0"/>
                <a:ea typeface="Aileron" charset="0"/>
                <a:cs typeface="Arial" panose="020B0604020202020204" pitchFamily="34" charset="0"/>
              </a:rPr>
              <a:t> </a:t>
            </a:r>
          </a:p>
        </p:txBody>
      </p:sp>
      <p:sp>
        <p:nvSpPr>
          <p:cNvPr id="197" name="Content Placeholder 9">
            <a:extLst>
              <a:ext uri="{FF2B5EF4-FFF2-40B4-BE49-F238E27FC236}">
                <a16:creationId xmlns:a16="http://schemas.microsoft.com/office/drawing/2014/main" id="{F7D0ECC5-A736-0144-86B7-68A85D815213}"/>
              </a:ext>
            </a:extLst>
          </p:cNvPr>
          <p:cNvSpPr>
            <a:spLocks noGrp="1"/>
          </p:cNvSpPr>
          <p:nvPr>
            <p:ph sz="quarter" idx="15"/>
          </p:nvPr>
        </p:nvSpPr>
        <p:spPr>
          <a:xfrm>
            <a:off x="570752" y="6334945"/>
            <a:ext cx="10179050" cy="365125"/>
          </a:xfrm>
        </p:spPr>
        <p:txBody>
          <a:bodyPr/>
          <a:lstStyle/>
          <a:p>
            <a:r>
              <a:rPr lang="en-GB" sz="1100" dirty="0">
                <a:solidFill>
                  <a:schemeClr val="tx2"/>
                </a:solidFill>
              </a:rPr>
              <a:t>Abi, abiraterone acetate; </a:t>
            </a:r>
            <a:r>
              <a:rPr lang="en-GB" sz="1100" dirty="0">
                <a:solidFill>
                  <a:schemeClr val="tx2"/>
                </a:solidFill>
                <a:sym typeface="Arial"/>
              </a:rPr>
              <a:t>CI, confidence interval; </a:t>
            </a:r>
            <a:r>
              <a:rPr lang="en-GB" sz="1100" dirty="0">
                <a:solidFill>
                  <a:schemeClr val="tx2"/>
                </a:solidFill>
              </a:rPr>
              <a:t>ENZA, enzalutamide; HR, hazard ratio; NR, not reached; Ola, Olaparib; rPFS, radiographic progression-free survival; TALA, </a:t>
            </a:r>
            <a:r>
              <a:rPr lang="en-GB" sz="1100" dirty="0" err="1">
                <a:solidFill>
                  <a:schemeClr val="tx2"/>
                </a:solidFill>
              </a:rPr>
              <a:t>talazoparib</a:t>
            </a:r>
            <a:endParaRPr lang="en-GB" sz="1100" dirty="0">
              <a:solidFill>
                <a:schemeClr val="tx2"/>
              </a:solidFill>
            </a:endParaRPr>
          </a:p>
          <a:p>
            <a:r>
              <a:rPr lang="en-GB" sz="1100" dirty="0">
                <a:solidFill>
                  <a:schemeClr val="tx2"/>
                </a:solidFill>
              </a:rPr>
              <a:t>1. Clarke N, et al. NEJM Evidence 2022;1(9): </a:t>
            </a:r>
            <a:r>
              <a:rPr lang="en-GB" sz="1100" dirty="0" err="1">
                <a:solidFill>
                  <a:schemeClr val="tx2"/>
                </a:solidFill>
              </a:rPr>
              <a:t>doi</a:t>
            </a:r>
            <a:r>
              <a:rPr lang="en-GB" sz="1100" dirty="0">
                <a:solidFill>
                  <a:schemeClr val="tx2"/>
                </a:solidFill>
              </a:rPr>
              <a:t>: </a:t>
            </a:r>
            <a:r>
              <a:rPr lang="en-GB" sz="1100" dirty="0">
                <a:solidFill>
                  <a:schemeClr val="tx2"/>
                </a:solidFill>
                <a:hlinkClick r:id="rId6" tooltip="DOI">
                  <a:extLst>
                    <a:ext uri="{A12FA001-AC4F-418D-AE19-62706E023703}">
                      <ahyp:hlinkClr xmlns:ahyp="http://schemas.microsoft.com/office/drawing/2018/hyperlinkcolor" val="tx"/>
                    </a:ext>
                  </a:extLst>
                </a:hlinkClick>
              </a:rPr>
              <a:t>https://doi.org/10.1056/EVIDoa2200043</a:t>
            </a:r>
            <a:r>
              <a:rPr lang="en-GB" sz="1100" dirty="0">
                <a:solidFill>
                  <a:schemeClr val="tx2"/>
                </a:solidFill>
              </a:rPr>
              <a:t>; 2. Clarke N, et al. </a:t>
            </a:r>
            <a:r>
              <a:rPr lang="it-IT" sz="1100" dirty="0">
                <a:solidFill>
                  <a:schemeClr val="tx2"/>
                </a:solidFill>
              </a:rPr>
              <a:t>J Clin Oncol 41, 2023 (suppl 6; abstr LBA16) (ASCO GU 2023 oral presentation); 3. </a:t>
            </a:r>
            <a:r>
              <a:rPr lang="en-GB" sz="1100" dirty="0">
                <a:solidFill>
                  <a:schemeClr val="tx2"/>
                </a:solidFill>
              </a:rPr>
              <a:t>Agarwal A, et al. </a:t>
            </a:r>
            <a:r>
              <a:rPr lang="it-IT" sz="1100" dirty="0">
                <a:solidFill>
                  <a:schemeClr val="tx2"/>
                </a:solidFill>
              </a:rPr>
              <a:t>J Clin Oncol 41, 2023 (suppl 6; abstr LBA17) (ASCO GU 2023 oral presentation)</a:t>
            </a:r>
          </a:p>
          <a:p>
            <a:endParaRPr lang="en-GB" sz="1100" dirty="0">
              <a:solidFill>
                <a:schemeClr val="tx2"/>
              </a:solidFill>
            </a:endParaRPr>
          </a:p>
          <a:p>
            <a:endParaRPr lang="en-GB" sz="1100" dirty="0">
              <a:solidFill>
                <a:schemeClr val="tx2"/>
              </a:solidFill>
            </a:endParaRPr>
          </a:p>
        </p:txBody>
      </p:sp>
      <p:sp>
        <p:nvSpPr>
          <p:cNvPr id="198" name="TextBox 197">
            <a:extLst>
              <a:ext uri="{FF2B5EF4-FFF2-40B4-BE49-F238E27FC236}">
                <a16:creationId xmlns:a16="http://schemas.microsoft.com/office/drawing/2014/main" id="{40B9DF51-6374-2375-DC0E-DFF92C2A89A9}"/>
              </a:ext>
            </a:extLst>
          </p:cNvPr>
          <p:cNvSpPr txBox="1"/>
          <p:nvPr/>
        </p:nvSpPr>
        <p:spPr>
          <a:xfrm>
            <a:off x="1782972" y="1556792"/>
            <a:ext cx="3282950" cy="215444"/>
          </a:xfrm>
          <a:prstGeom prst="rect">
            <a:avLst/>
          </a:prstGeom>
          <a:noFill/>
        </p:spPr>
        <p:txBody>
          <a:bodyPr wrap="none" lIns="0" tIns="0" rIns="0" bIns="0" rtlCol="0">
            <a:spAutoFit/>
          </a:bodyPr>
          <a:lstStyle/>
          <a:p>
            <a:pPr algn="l"/>
            <a:r>
              <a:rPr lang="en-GB" sz="1400" b="1" dirty="0">
                <a:latin typeface="Arial" panose="020B0604020202020204" pitchFamily="34" charset="0"/>
                <a:ea typeface="Aileron" charset="0"/>
                <a:cs typeface="Arial" panose="020B0604020202020204" pitchFamily="34" charset="0"/>
              </a:rPr>
              <a:t>rPFS by investigator assessment (INV)</a:t>
            </a:r>
          </a:p>
        </p:txBody>
      </p:sp>
      <p:graphicFrame>
        <p:nvGraphicFramePr>
          <p:cNvPr id="237" name="Table 236">
            <a:extLst>
              <a:ext uri="{FF2B5EF4-FFF2-40B4-BE49-F238E27FC236}">
                <a16:creationId xmlns:a16="http://schemas.microsoft.com/office/drawing/2014/main" id="{163AD891-906B-3269-8A0C-E37223BB9729}"/>
              </a:ext>
            </a:extLst>
          </p:cNvPr>
          <p:cNvGraphicFramePr>
            <a:graphicFrameLocks noGrp="1"/>
          </p:cNvGraphicFramePr>
          <p:nvPr>
            <p:extLst>
              <p:ext uri="{D42A27DB-BD31-4B8C-83A1-F6EECF244321}">
                <p14:modId xmlns:p14="http://schemas.microsoft.com/office/powerpoint/2010/main" val="4277093198"/>
              </p:ext>
            </p:extLst>
          </p:nvPr>
        </p:nvGraphicFramePr>
        <p:xfrm>
          <a:off x="2999656" y="1840980"/>
          <a:ext cx="2952327" cy="1345080"/>
        </p:xfrm>
        <a:graphic>
          <a:graphicData uri="http://schemas.openxmlformats.org/drawingml/2006/table">
            <a:tbl>
              <a:tblPr firstRow="1" bandRow="1"/>
              <a:tblGrid>
                <a:gridCol w="1117097">
                  <a:extLst>
                    <a:ext uri="{9D8B030D-6E8A-4147-A177-3AD203B41FA5}">
                      <a16:colId xmlns:a16="http://schemas.microsoft.com/office/drawing/2014/main" val="1256442069"/>
                    </a:ext>
                  </a:extLst>
                </a:gridCol>
                <a:gridCol w="917615">
                  <a:extLst>
                    <a:ext uri="{9D8B030D-6E8A-4147-A177-3AD203B41FA5}">
                      <a16:colId xmlns:a16="http://schemas.microsoft.com/office/drawing/2014/main" val="3362937906"/>
                    </a:ext>
                  </a:extLst>
                </a:gridCol>
                <a:gridCol w="917615">
                  <a:extLst>
                    <a:ext uri="{9D8B030D-6E8A-4147-A177-3AD203B41FA5}">
                      <a16:colId xmlns:a16="http://schemas.microsoft.com/office/drawing/2014/main" val="3272691983"/>
                    </a:ext>
                  </a:extLst>
                </a:gridCol>
              </a:tblGrid>
              <a:tr h="1672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80000"/>
                        </a:lnSpc>
                      </a:pPr>
                      <a:endParaRPr lang="en-US" sz="1000" dirty="0">
                        <a:latin typeface="Arial" panose="020B0604020202020204" pitchFamily="34" charset="0"/>
                        <a:cs typeface="Arial" panose="020B0604020202020204" pitchFamily="34" charset="0"/>
                      </a:endParaRP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000" dirty="0">
                          <a:latin typeface="Arial" panose="020B0604020202020204" pitchFamily="34" charset="0"/>
                          <a:cs typeface="Arial" panose="020B0604020202020204" pitchFamily="34" charset="0"/>
                        </a:rPr>
                        <a:t>ABI + OLA</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(N=399)</a:t>
                      </a:r>
                    </a:p>
                  </a:txBody>
                  <a:tcPr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D829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80000"/>
                        </a:lnSpc>
                      </a:pPr>
                      <a:r>
                        <a:rPr lang="en-US" sz="1000" dirty="0">
                          <a:latin typeface="Arial" panose="020B0604020202020204" pitchFamily="34" charset="0"/>
                          <a:cs typeface="Arial" panose="020B0604020202020204" pitchFamily="34" charset="0"/>
                        </a:rPr>
                        <a:t>ABI + PBO</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(N=397)</a:t>
                      </a:r>
                      <a:endParaRPr lang="en-US" sz="1000" dirty="0">
                        <a:solidFill>
                          <a:schemeClr val="bg1"/>
                        </a:solidFill>
                        <a:latin typeface="Arial" panose="020B0604020202020204" pitchFamily="34" charset="0"/>
                        <a:cs typeface="Arial" panose="020B0604020202020204" pitchFamily="34" charset="0"/>
                      </a:endParaRPr>
                    </a:p>
                  </a:txBody>
                  <a:tcPr marL="0" marR="0" marT="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6533719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0000"/>
                        </a:lnSpc>
                      </a:pPr>
                      <a:r>
                        <a:rPr lang="en-US" sz="1000" b="1" dirty="0">
                          <a:latin typeface="Arial" panose="020B0604020202020204" pitchFamily="34" charset="0"/>
                          <a:cs typeface="Arial" panose="020B0604020202020204" pitchFamily="34" charset="0"/>
                        </a:rPr>
                        <a:t>Events, n (%)</a:t>
                      </a:r>
                    </a:p>
                  </a:txBody>
                  <a:tcPr marL="55440" marR="19440" marT="36000" marB="3600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168 (42.1)</a:t>
                      </a:r>
                    </a:p>
                  </a:txBody>
                  <a:tcPr marT="36000" marB="36000" anchor="ctr">
                    <a:lnL w="12700" cmpd="sng">
                      <a:solidFill>
                        <a:srgbClr val="FFFFFF"/>
                      </a:solidFill>
                    </a:lnL>
                    <a:lnR w="12700" cmpd="sng">
                      <a:solidFill>
                        <a:srgbClr val="FFFFFF"/>
                      </a:solidFill>
                    </a:lnR>
                    <a:lnT w="38100" cmpd="sng">
                      <a:solidFill>
                        <a:srgbClr val="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226 (56.9)</a:t>
                      </a:r>
                    </a:p>
                  </a:txBody>
                  <a:tcPr marT="36000" marB="36000" anchor="ctr">
                    <a:lnL w="12700" cmpd="sng">
                      <a:solidFill>
                        <a:srgbClr val="FFFFFF"/>
                      </a:solidFill>
                    </a:lnL>
                    <a:lnR w="12700" cmpd="sng">
                      <a:solidFill>
                        <a:srgbClr val="FFFFFF"/>
                      </a:solidFill>
                    </a:lnR>
                    <a:lnT w="38100" cmpd="sng">
                      <a:solidFill>
                        <a:srgbClr val="FFFFFF"/>
                      </a:solid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80000"/>
                        </a:lnSpc>
                      </a:pPr>
                      <a:r>
                        <a:rPr lang="en-US" sz="1000" b="1" dirty="0">
                          <a:latin typeface="Arial" panose="020B0604020202020204" pitchFamily="34" charset="0"/>
                          <a:cs typeface="Arial" panose="020B0604020202020204" pitchFamily="34" charset="0"/>
                        </a:rPr>
                        <a:t>Median, months</a:t>
                      </a:r>
                    </a:p>
                  </a:txBody>
                  <a:tcPr marL="55440" marR="19440" marT="36000" marB="36000" anchor="ctr">
                    <a:lnL w="12700" cmpd="sng">
                      <a:solidFill>
                        <a:srgbClr val="FFFFFF"/>
                      </a:solidFill>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000" b="1" dirty="0">
                          <a:solidFill>
                            <a:schemeClr val="tx2"/>
                          </a:solidFill>
                          <a:latin typeface="Arial" panose="020B0604020202020204" pitchFamily="34" charset="0"/>
                          <a:cs typeface="Arial" panose="020B0604020202020204" pitchFamily="34" charset="0"/>
                        </a:rPr>
                        <a:t>24.8</a:t>
                      </a:r>
                    </a:p>
                  </a:txBody>
                  <a:tcPr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0000"/>
                        </a:lnSpc>
                      </a:pPr>
                      <a:r>
                        <a:rPr lang="en-US" sz="1000" b="1" dirty="0">
                          <a:solidFill>
                            <a:schemeClr val="accent1"/>
                          </a:solidFill>
                          <a:latin typeface="Arial" panose="020B0604020202020204" pitchFamily="34" charset="0"/>
                          <a:cs typeface="Arial" panose="020B0604020202020204" pitchFamily="34" charset="0"/>
                        </a:rPr>
                        <a:t>16.6</a:t>
                      </a:r>
                    </a:p>
                  </a:txBody>
                  <a:tcPr marT="36000" marB="36000" anchor="ctr">
                    <a:lnL w="12700" cap="flat" cmpd="sng" algn="ctr">
                      <a:solidFill>
                        <a:srgbClr val="FFFFFF"/>
                      </a:solidFill>
                      <a:prstDash val="solid"/>
                      <a:round/>
                      <a:headEnd type="none" w="med" len="med"/>
                      <a:tailEnd type="none" w="med" len="med"/>
                    </a:lnL>
                    <a:lnR w="12700" cmpd="sng">
                      <a:solidFill>
                        <a:srgbClr val="FFFFFF"/>
                      </a:solid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8182055"/>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80000"/>
                        </a:lnSpc>
                      </a:pPr>
                      <a:endParaRPr lang="en-US" sz="1000" b="1" dirty="0">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80000"/>
                        </a:lnSpc>
                      </a:pPr>
                      <a:r>
                        <a:rPr lang="en-US" sz="1000" b="1" dirty="0">
                          <a:latin typeface="Arial" panose="020B0604020202020204" pitchFamily="34" charset="0"/>
                          <a:cs typeface="Arial" panose="020B0604020202020204" pitchFamily="34" charset="0"/>
                        </a:rPr>
                        <a:t>HR 0.66</a:t>
                      </a:r>
                      <a:r>
                        <a:rPr lang="en-US" sz="1000" b="1" baseline="30000" dirty="0">
                          <a:latin typeface="Arial" panose="020B0604020202020204" pitchFamily="34" charset="0"/>
                          <a:cs typeface="Arial" panose="020B0604020202020204" pitchFamily="34" charset="0"/>
                        </a:rPr>
                        <a:t>a</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95% CI, 0.54-0.81; P&lt;0.001</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EAE8"/>
                    </a:solidFill>
                  </a:tcPr>
                </a:tc>
                <a:tc hMerge="1">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tc>
                <a:extLst>
                  <a:ext uri="{0D108BD9-81ED-4DB2-BD59-A6C34878D82A}">
                    <a16:rowId xmlns:a16="http://schemas.microsoft.com/office/drawing/2014/main" val="3088031265"/>
                  </a:ext>
                </a:extLst>
              </a:tr>
              <a:tr h="0">
                <a:tc>
                  <a:txBody>
                    <a:bodyPr/>
                    <a:lstStyle/>
                    <a:p>
                      <a:pPr>
                        <a:lnSpc>
                          <a:spcPct val="80000"/>
                        </a:lnSpc>
                      </a:pPr>
                      <a:endParaRPr lang="en-US" sz="1000" b="1" dirty="0">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80000"/>
                        </a:lnSpc>
                      </a:pPr>
                      <a:r>
                        <a:rPr lang="en-US" sz="1000" dirty="0">
                          <a:latin typeface="Arial" panose="020B0604020202020204" pitchFamily="34" charset="0"/>
                          <a:cs typeface="Arial" panose="020B0604020202020204" pitchFamily="34" charset="0"/>
                        </a:rPr>
                        <a:t>2-sided boundary for significance 0.0324</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817726848"/>
                  </a:ext>
                </a:extLst>
              </a:tr>
            </a:tbl>
          </a:graphicData>
        </a:graphic>
      </p:graphicFrame>
      <p:sp>
        <p:nvSpPr>
          <p:cNvPr id="199" name="TextBox 198">
            <a:extLst>
              <a:ext uri="{FF2B5EF4-FFF2-40B4-BE49-F238E27FC236}">
                <a16:creationId xmlns:a16="http://schemas.microsoft.com/office/drawing/2014/main" id="{C61A6FA5-2FCE-22AA-6D1D-1D7076564B4F}"/>
              </a:ext>
            </a:extLst>
          </p:cNvPr>
          <p:cNvSpPr txBox="1"/>
          <p:nvPr/>
        </p:nvSpPr>
        <p:spPr>
          <a:xfrm>
            <a:off x="312233" y="5111590"/>
            <a:ext cx="1427775" cy="332399"/>
          </a:xfrm>
          <a:prstGeom prst="rect">
            <a:avLst/>
          </a:prstGeom>
          <a:noFill/>
        </p:spPr>
        <p:txBody>
          <a:bodyPr wrap="square" lIns="0" tIns="0" rIns="0" bIns="0" rtlCol="0">
            <a:spAutoFit/>
          </a:bodyPr>
          <a:lstStyle/>
          <a:p>
            <a:pPr defTabSz="914400">
              <a:lnSpc>
                <a:spcPct val="90000"/>
              </a:lnSpc>
              <a:defRPr/>
            </a:pPr>
            <a:r>
              <a:rPr kumimoji="0" lang="en-GB" sz="800" b="1" i="0" u="none" strike="noStrike" kern="1200" cap="none" spc="0" normalizeH="0" baseline="0" dirty="0">
                <a:ln>
                  <a:noFill/>
                </a:ln>
                <a:solidFill>
                  <a:prstClr val="black"/>
                </a:solidFill>
                <a:effectLst/>
                <a:uLnTx/>
                <a:uFillTx/>
                <a:latin typeface="Arial" panose="020B0604020202020204"/>
                <a:ea typeface="+mn-ea"/>
                <a:cs typeface="+mn-cs"/>
              </a:rPr>
              <a:t>Number of patients at risk:</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800" b="1" dirty="0">
                <a:solidFill>
                  <a:schemeClr val="tx2"/>
                </a:solidFill>
                <a:latin typeface="Arial" panose="020B0604020202020204"/>
              </a:rPr>
              <a:t>ABI + OLA</a:t>
            </a:r>
            <a:endParaRPr kumimoji="0" lang="en-GB" sz="800" b="1" i="0" u="none" strike="noStrike" kern="1200" cap="none" spc="0" normalizeH="0" baseline="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ABI + PBO</a:t>
            </a:r>
          </a:p>
        </p:txBody>
      </p:sp>
      <p:sp>
        <p:nvSpPr>
          <p:cNvPr id="200" name="TextBox 199">
            <a:extLst>
              <a:ext uri="{FF2B5EF4-FFF2-40B4-BE49-F238E27FC236}">
                <a16:creationId xmlns:a16="http://schemas.microsoft.com/office/drawing/2014/main" id="{F218BB73-B5D4-161A-59D3-0CA0698FC3E7}"/>
              </a:ext>
            </a:extLst>
          </p:cNvPr>
          <p:cNvSpPr txBox="1"/>
          <p:nvPr/>
        </p:nvSpPr>
        <p:spPr>
          <a:xfrm>
            <a:off x="1080980"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397</a:t>
            </a:r>
          </a:p>
        </p:txBody>
      </p:sp>
      <p:sp>
        <p:nvSpPr>
          <p:cNvPr id="201" name="TextBox 200">
            <a:extLst>
              <a:ext uri="{FF2B5EF4-FFF2-40B4-BE49-F238E27FC236}">
                <a16:creationId xmlns:a16="http://schemas.microsoft.com/office/drawing/2014/main" id="{D687BD96-7470-8ECA-3C5E-23C203B3E88E}"/>
              </a:ext>
            </a:extLst>
          </p:cNvPr>
          <p:cNvSpPr txBox="1"/>
          <p:nvPr/>
        </p:nvSpPr>
        <p:spPr>
          <a:xfrm>
            <a:off x="1176568" y="4756157"/>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0</a:t>
            </a:r>
          </a:p>
        </p:txBody>
      </p:sp>
      <p:sp>
        <p:nvSpPr>
          <p:cNvPr id="202" name="TextBox 201">
            <a:extLst>
              <a:ext uri="{FF2B5EF4-FFF2-40B4-BE49-F238E27FC236}">
                <a16:creationId xmlns:a16="http://schemas.microsoft.com/office/drawing/2014/main" id="{FF706358-B2F5-97A7-8A1A-9F7681BF4CAB}"/>
              </a:ext>
            </a:extLst>
          </p:cNvPr>
          <p:cNvSpPr txBox="1"/>
          <p:nvPr/>
        </p:nvSpPr>
        <p:spPr>
          <a:xfrm>
            <a:off x="1991544" y="4963400"/>
            <a:ext cx="2330767" cy="169277"/>
          </a:xfrm>
          <a:prstGeom prst="rect">
            <a:avLst/>
          </a:prstGeom>
          <a:noFill/>
        </p:spPr>
        <p:txBody>
          <a:bodyPr wrap="none" lIns="0" tIns="0" rIns="0" bIns="0" rtlCol="0">
            <a:spAutoFit/>
          </a:bodyPr>
          <a:lstStyle/>
          <a:p>
            <a:pPr algn="ctr"/>
            <a:r>
              <a:rPr lang="en-GB" sz="1100" b="1" dirty="0">
                <a:latin typeface="Arial" panose="020B0604020202020204" pitchFamily="34" charset="0"/>
                <a:ea typeface="Aileron" charset="0"/>
                <a:cs typeface="Arial" panose="020B0604020202020204" pitchFamily="34" charset="0"/>
              </a:rPr>
              <a:t>Time from randomisation (months)</a:t>
            </a:r>
          </a:p>
        </p:txBody>
      </p:sp>
      <p:sp>
        <p:nvSpPr>
          <p:cNvPr id="203" name="TextBox 202">
            <a:extLst>
              <a:ext uri="{FF2B5EF4-FFF2-40B4-BE49-F238E27FC236}">
                <a16:creationId xmlns:a16="http://schemas.microsoft.com/office/drawing/2014/main" id="{F0E61A88-22EB-CF5C-7FED-2C2F6B54DB27}"/>
              </a:ext>
            </a:extLst>
          </p:cNvPr>
          <p:cNvSpPr txBox="1"/>
          <p:nvPr/>
        </p:nvSpPr>
        <p:spPr>
          <a:xfrm rot="16200000">
            <a:off x="40963" y="3321867"/>
            <a:ext cx="1267976" cy="169277"/>
          </a:xfrm>
          <a:prstGeom prst="rect">
            <a:avLst/>
          </a:prstGeom>
          <a:noFill/>
        </p:spPr>
        <p:txBody>
          <a:bodyPr wrap="none" lIns="0" tIns="0" rIns="0" bIns="0" rtlCol="0">
            <a:spAutoFit/>
          </a:bodyPr>
          <a:lstStyle/>
          <a:p>
            <a:pPr algn="ctr"/>
            <a:r>
              <a:rPr lang="en-GB" sz="1100" b="1" dirty="0">
                <a:latin typeface="Arial" panose="020B0604020202020204" pitchFamily="34" charset="0"/>
                <a:ea typeface="Aileron" charset="0"/>
                <a:cs typeface="Arial" panose="020B0604020202020204" pitchFamily="34" charset="0"/>
              </a:rPr>
              <a:t>Probability of rPFS</a:t>
            </a:r>
          </a:p>
        </p:txBody>
      </p:sp>
      <p:sp>
        <p:nvSpPr>
          <p:cNvPr id="204" name="TextBox 203">
            <a:extLst>
              <a:ext uri="{FF2B5EF4-FFF2-40B4-BE49-F238E27FC236}">
                <a16:creationId xmlns:a16="http://schemas.microsoft.com/office/drawing/2014/main" id="{12299DF4-CEC6-2A1A-4543-437B815025DD}"/>
              </a:ext>
            </a:extLst>
          </p:cNvPr>
          <p:cNvSpPr txBox="1"/>
          <p:nvPr/>
        </p:nvSpPr>
        <p:spPr>
          <a:xfrm>
            <a:off x="953535" y="2040258"/>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pic>
        <p:nvPicPr>
          <p:cNvPr id="205" name="Picture 204">
            <a:extLst>
              <a:ext uri="{FF2B5EF4-FFF2-40B4-BE49-F238E27FC236}">
                <a16:creationId xmlns:a16="http://schemas.microsoft.com/office/drawing/2014/main" id="{6597D7BB-CDBE-2FF9-4A95-C91E41096B08}"/>
              </a:ext>
            </a:extLst>
          </p:cNvPr>
          <p:cNvPicPr>
            <a:picLocks noChangeAspect="1"/>
          </p:cNvPicPr>
          <p:nvPr/>
        </p:nvPicPr>
        <p:blipFill>
          <a:blip r:embed="rId7"/>
          <a:srcRect/>
          <a:stretch/>
        </p:blipFill>
        <p:spPr>
          <a:xfrm>
            <a:off x="1144572" y="2099727"/>
            <a:ext cx="4735404" cy="2626268"/>
          </a:xfrm>
          <a:prstGeom prst="rect">
            <a:avLst/>
          </a:prstGeom>
        </p:spPr>
      </p:pic>
      <p:sp>
        <p:nvSpPr>
          <p:cNvPr id="206" name="TextBox 205">
            <a:extLst>
              <a:ext uri="{FF2B5EF4-FFF2-40B4-BE49-F238E27FC236}">
                <a16:creationId xmlns:a16="http://schemas.microsoft.com/office/drawing/2014/main" id="{BF651A17-2FEA-3F6F-8D50-C2E4D1F76184}"/>
              </a:ext>
            </a:extLst>
          </p:cNvPr>
          <p:cNvSpPr txBox="1"/>
          <p:nvPr/>
        </p:nvSpPr>
        <p:spPr>
          <a:xfrm>
            <a:off x="2635691"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10</a:t>
            </a:r>
          </a:p>
        </p:txBody>
      </p:sp>
      <p:sp>
        <p:nvSpPr>
          <p:cNvPr id="207" name="TextBox 206">
            <a:extLst>
              <a:ext uri="{FF2B5EF4-FFF2-40B4-BE49-F238E27FC236}">
                <a16:creationId xmlns:a16="http://schemas.microsoft.com/office/drawing/2014/main" id="{1CB20308-9A76-8287-794C-56D4AEC08ABE}"/>
              </a:ext>
            </a:extLst>
          </p:cNvPr>
          <p:cNvSpPr txBox="1"/>
          <p:nvPr/>
        </p:nvSpPr>
        <p:spPr>
          <a:xfrm>
            <a:off x="2379281" y="4756157"/>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8</a:t>
            </a:r>
          </a:p>
        </p:txBody>
      </p:sp>
      <p:sp>
        <p:nvSpPr>
          <p:cNvPr id="208" name="TextBox 207">
            <a:extLst>
              <a:ext uri="{FF2B5EF4-FFF2-40B4-BE49-F238E27FC236}">
                <a16:creationId xmlns:a16="http://schemas.microsoft.com/office/drawing/2014/main" id="{63B768E9-3566-8A02-AC9B-0BF45877959C}"/>
              </a:ext>
            </a:extLst>
          </p:cNvPr>
          <p:cNvSpPr txBox="1"/>
          <p:nvPr/>
        </p:nvSpPr>
        <p:spPr>
          <a:xfrm>
            <a:off x="2075825" y="4756157"/>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6</a:t>
            </a:r>
          </a:p>
        </p:txBody>
      </p:sp>
      <p:sp>
        <p:nvSpPr>
          <p:cNvPr id="209" name="TextBox 208">
            <a:extLst>
              <a:ext uri="{FF2B5EF4-FFF2-40B4-BE49-F238E27FC236}">
                <a16:creationId xmlns:a16="http://schemas.microsoft.com/office/drawing/2014/main" id="{2265F85D-E868-6864-02C3-60D2D879EECD}"/>
              </a:ext>
            </a:extLst>
          </p:cNvPr>
          <p:cNvSpPr txBox="1"/>
          <p:nvPr/>
        </p:nvSpPr>
        <p:spPr>
          <a:xfrm>
            <a:off x="1772370" y="4756157"/>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4</a:t>
            </a:r>
          </a:p>
        </p:txBody>
      </p:sp>
      <p:sp>
        <p:nvSpPr>
          <p:cNvPr id="210" name="TextBox 209">
            <a:extLst>
              <a:ext uri="{FF2B5EF4-FFF2-40B4-BE49-F238E27FC236}">
                <a16:creationId xmlns:a16="http://schemas.microsoft.com/office/drawing/2014/main" id="{3D9B9236-56C3-FEF8-B8A5-1938BB32848E}"/>
              </a:ext>
            </a:extLst>
          </p:cNvPr>
          <p:cNvSpPr txBox="1"/>
          <p:nvPr/>
        </p:nvSpPr>
        <p:spPr>
          <a:xfrm>
            <a:off x="1468914" y="4756157"/>
            <a:ext cx="6412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a:t>
            </a:r>
          </a:p>
        </p:txBody>
      </p:sp>
      <p:sp>
        <p:nvSpPr>
          <p:cNvPr id="211" name="TextBox 210">
            <a:extLst>
              <a:ext uri="{FF2B5EF4-FFF2-40B4-BE49-F238E27FC236}">
                <a16:creationId xmlns:a16="http://schemas.microsoft.com/office/drawing/2014/main" id="{172D66BA-CFDB-6E73-9A25-C6C09F9CF742}"/>
              </a:ext>
            </a:extLst>
          </p:cNvPr>
          <p:cNvSpPr txBox="1"/>
          <p:nvPr/>
        </p:nvSpPr>
        <p:spPr>
          <a:xfrm>
            <a:off x="953535" y="2303648"/>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0.9</a:t>
            </a:r>
          </a:p>
        </p:txBody>
      </p:sp>
      <p:sp>
        <p:nvSpPr>
          <p:cNvPr id="212" name="TextBox 211">
            <a:extLst>
              <a:ext uri="{FF2B5EF4-FFF2-40B4-BE49-F238E27FC236}">
                <a16:creationId xmlns:a16="http://schemas.microsoft.com/office/drawing/2014/main" id="{21B434FF-A177-76EA-0C39-014A4AB27519}"/>
              </a:ext>
            </a:extLst>
          </p:cNvPr>
          <p:cNvSpPr txBox="1"/>
          <p:nvPr/>
        </p:nvSpPr>
        <p:spPr>
          <a:xfrm>
            <a:off x="953535" y="2555587"/>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213" name="TextBox 212">
            <a:extLst>
              <a:ext uri="{FF2B5EF4-FFF2-40B4-BE49-F238E27FC236}">
                <a16:creationId xmlns:a16="http://schemas.microsoft.com/office/drawing/2014/main" id="{B38084F6-1052-DEE8-5718-06AF2386B480}"/>
              </a:ext>
            </a:extLst>
          </p:cNvPr>
          <p:cNvSpPr txBox="1"/>
          <p:nvPr/>
        </p:nvSpPr>
        <p:spPr>
          <a:xfrm>
            <a:off x="953535" y="2807525"/>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0.7</a:t>
            </a:r>
          </a:p>
        </p:txBody>
      </p:sp>
      <p:sp>
        <p:nvSpPr>
          <p:cNvPr id="214" name="TextBox 213">
            <a:extLst>
              <a:ext uri="{FF2B5EF4-FFF2-40B4-BE49-F238E27FC236}">
                <a16:creationId xmlns:a16="http://schemas.microsoft.com/office/drawing/2014/main" id="{CB016C5D-4BE5-A5A7-A785-5FC3A1E3E379}"/>
              </a:ext>
            </a:extLst>
          </p:cNvPr>
          <p:cNvSpPr txBox="1"/>
          <p:nvPr/>
        </p:nvSpPr>
        <p:spPr>
          <a:xfrm>
            <a:off x="953535" y="3067098"/>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215" name="TextBox 214">
            <a:extLst>
              <a:ext uri="{FF2B5EF4-FFF2-40B4-BE49-F238E27FC236}">
                <a16:creationId xmlns:a16="http://schemas.microsoft.com/office/drawing/2014/main" id="{42351E5B-8EA1-DF60-826F-478539462307}"/>
              </a:ext>
            </a:extLst>
          </p:cNvPr>
          <p:cNvSpPr txBox="1"/>
          <p:nvPr/>
        </p:nvSpPr>
        <p:spPr>
          <a:xfrm>
            <a:off x="953535" y="3319037"/>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0.5</a:t>
            </a:r>
          </a:p>
        </p:txBody>
      </p:sp>
      <p:sp>
        <p:nvSpPr>
          <p:cNvPr id="216" name="TextBox 215">
            <a:extLst>
              <a:ext uri="{FF2B5EF4-FFF2-40B4-BE49-F238E27FC236}">
                <a16:creationId xmlns:a16="http://schemas.microsoft.com/office/drawing/2014/main" id="{06594EF8-5D05-1EAA-420B-1CAEBECC3782}"/>
              </a:ext>
            </a:extLst>
          </p:cNvPr>
          <p:cNvSpPr txBox="1"/>
          <p:nvPr/>
        </p:nvSpPr>
        <p:spPr>
          <a:xfrm>
            <a:off x="953535" y="3570975"/>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217" name="TextBox 216">
            <a:extLst>
              <a:ext uri="{FF2B5EF4-FFF2-40B4-BE49-F238E27FC236}">
                <a16:creationId xmlns:a16="http://schemas.microsoft.com/office/drawing/2014/main" id="{0665A806-7106-0E67-6203-44B92D35BD18}"/>
              </a:ext>
            </a:extLst>
          </p:cNvPr>
          <p:cNvSpPr txBox="1"/>
          <p:nvPr/>
        </p:nvSpPr>
        <p:spPr>
          <a:xfrm>
            <a:off x="953535" y="3826731"/>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0.3</a:t>
            </a:r>
          </a:p>
        </p:txBody>
      </p:sp>
      <p:sp>
        <p:nvSpPr>
          <p:cNvPr id="218" name="TextBox 217">
            <a:extLst>
              <a:ext uri="{FF2B5EF4-FFF2-40B4-BE49-F238E27FC236}">
                <a16:creationId xmlns:a16="http://schemas.microsoft.com/office/drawing/2014/main" id="{99DB7F72-2F46-262C-EC24-EF3B2CEB4C12}"/>
              </a:ext>
            </a:extLst>
          </p:cNvPr>
          <p:cNvSpPr txBox="1"/>
          <p:nvPr/>
        </p:nvSpPr>
        <p:spPr>
          <a:xfrm>
            <a:off x="953535" y="4071035"/>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219" name="TextBox 218">
            <a:extLst>
              <a:ext uri="{FF2B5EF4-FFF2-40B4-BE49-F238E27FC236}">
                <a16:creationId xmlns:a16="http://schemas.microsoft.com/office/drawing/2014/main" id="{07024696-F104-7315-2E44-72701AF2CE77}"/>
              </a:ext>
            </a:extLst>
          </p:cNvPr>
          <p:cNvSpPr txBox="1"/>
          <p:nvPr/>
        </p:nvSpPr>
        <p:spPr>
          <a:xfrm>
            <a:off x="953535" y="4338242"/>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0.1</a:t>
            </a:r>
          </a:p>
        </p:txBody>
      </p:sp>
      <p:sp>
        <p:nvSpPr>
          <p:cNvPr id="220" name="TextBox 219">
            <a:extLst>
              <a:ext uri="{FF2B5EF4-FFF2-40B4-BE49-F238E27FC236}">
                <a16:creationId xmlns:a16="http://schemas.microsoft.com/office/drawing/2014/main" id="{5305CFE1-2A6D-3F94-85B7-4DD802EEA46C}"/>
              </a:ext>
            </a:extLst>
          </p:cNvPr>
          <p:cNvSpPr txBox="1"/>
          <p:nvPr/>
        </p:nvSpPr>
        <p:spPr>
          <a:xfrm>
            <a:off x="953535" y="4593998"/>
            <a:ext cx="16030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221" name="TextBox 220">
            <a:extLst>
              <a:ext uri="{FF2B5EF4-FFF2-40B4-BE49-F238E27FC236}">
                <a16:creationId xmlns:a16="http://schemas.microsoft.com/office/drawing/2014/main" id="{43B657C0-EBCE-84F4-6AB3-F22B9F314D75}"/>
              </a:ext>
            </a:extLst>
          </p:cNvPr>
          <p:cNvSpPr txBox="1"/>
          <p:nvPr/>
        </p:nvSpPr>
        <p:spPr>
          <a:xfrm>
            <a:off x="1410660"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367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359</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2" name="TextBox 221">
            <a:extLst>
              <a:ext uri="{FF2B5EF4-FFF2-40B4-BE49-F238E27FC236}">
                <a16:creationId xmlns:a16="http://schemas.microsoft.com/office/drawing/2014/main" id="{484A31E1-CB27-F4C5-73FA-382940BD4036}"/>
              </a:ext>
            </a:extLst>
          </p:cNvPr>
          <p:cNvSpPr txBox="1"/>
          <p:nvPr/>
        </p:nvSpPr>
        <p:spPr>
          <a:xfrm>
            <a:off x="1684144"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340</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338</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3" name="TextBox 222">
            <a:extLst>
              <a:ext uri="{FF2B5EF4-FFF2-40B4-BE49-F238E27FC236}">
                <a16:creationId xmlns:a16="http://schemas.microsoft.com/office/drawing/2014/main" id="{0544760F-E2DE-63BC-5F22-F24AC2BC0D45}"/>
              </a:ext>
            </a:extLst>
          </p:cNvPr>
          <p:cNvSpPr txBox="1"/>
          <p:nvPr/>
        </p:nvSpPr>
        <p:spPr>
          <a:xfrm>
            <a:off x="2002585"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313</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306</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4" name="TextBox 223">
            <a:extLst>
              <a:ext uri="{FF2B5EF4-FFF2-40B4-BE49-F238E27FC236}">
                <a16:creationId xmlns:a16="http://schemas.microsoft.com/office/drawing/2014/main" id="{DA598D94-FACD-60E8-CA7A-397B85D7E500}"/>
              </a:ext>
            </a:extLst>
          </p:cNvPr>
          <p:cNvSpPr txBox="1"/>
          <p:nvPr/>
        </p:nvSpPr>
        <p:spPr>
          <a:xfrm>
            <a:off x="2287309"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301</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297</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5" name="TextBox 224">
            <a:extLst>
              <a:ext uri="{FF2B5EF4-FFF2-40B4-BE49-F238E27FC236}">
                <a16:creationId xmlns:a16="http://schemas.microsoft.com/office/drawing/2014/main" id="{7C2FCBD1-837D-C5FB-DB5A-57B00BA1280E}"/>
              </a:ext>
            </a:extLst>
          </p:cNvPr>
          <p:cNvSpPr txBox="1"/>
          <p:nvPr/>
        </p:nvSpPr>
        <p:spPr>
          <a:xfrm>
            <a:off x="5632812"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1</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6" name="TextBox 225">
            <a:extLst>
              <a:ext uri="{FF2B5EF4-FFF2-40B4-BE49-F238E27FC236}">
                <a16:creationId xmlns:a16="http://schemas.microsoft.com/office/drawing/2014/main" id="{DF05804A-0BB7-0B4D-0960-A627C3362A97}"/>
              </a:ext>
            </a:extLst>
          </p:cNvPr>
          <p:cNvSpPr txBox="1"/>
          <p:nvPr/>
        </p:nvSpPr>
        <p:spPr>
          <a:xfrm>
            <a:off x="5321863"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5</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2</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7" name="TextBox 226">
            <a:extLst>
              <a:ext uri="{FF2B5EF4-FFF2-40B4-BE49-F238E27FC236}">
                <a16:creationId xmlns:a16="http://schemas.microsoft.com/office/drawing/2014/main" id="{9C339DCE-6FE3-B769-4A56-90F81C9B1425}"/>
              </a:ext>
            </a:extLst>
          </p:cNvPr>
          <p:cNvSpPr txBox="1"/>
          <p:nvPr/>
        </p:nvSpPr>
        <p:spPr>
          <a:xfrm>
            <a:off x="5040886"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17</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8" name="TextBox 227">
            <a:extLst>
              <a:ext uri="{FF2B5EF4-FFF2-40B4-BE49-F238E27FC236}">
                <a16:creationId xmlns:a16="http://schemas.microsoft.com/office/drawing/2014/main" id="{C5F735AE-A6C9-3E9D-3604-CD73FE8125D4}"/>
              </a:ext>
            </a:extLst>
          </p:cNvPr>
          <p:cNvSpPr txBox="1"/>
          <p:nvPr/>
        </p:nvSpPr>
        <p:spPr>
          <a:xfrm>
            <a:off x="4722445"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57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43</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9" name="TextBox 228">
            <a:extLst>
              <a:ext uri="{FF2B5EF4-FFF2-40B4-BE49-F238E27FC236}">
                <a16:creationId xmlns:a16="http://schemas.microsoft.com/office/drawing/2014/main" id="{9A8E760D-DF5B-5E9E-7DEE-5571D29CE923}"/>
              </a:ext>
            </a:extLst>
          </p:cNvPr>
          <p:cNvSpPr txBox="1"/>
          <p:nvPr/>
        </p:nvSpPr>
        <p:spPr>
          <a:xfrm>
            <a:off x="4433975"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87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73</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0" name="TextBox 229">
            <a:extLst>
              <a:ext uri="{FF2B5EF4-FFF2-40B4-BE49-F238E27FC236}">
                <a16:creationId xmlns:a16="http://schemas.microsoft.com/office/drawing/2014/main" id="{DB5914D7-00EE-4151-CBA1-31D64A9613D1}"/>
              </a:ext>
            </a:extLst>
          </p:cNvPr>
          <p:cNvSpPr txBox="1"/>
          <p:nvPr/>
        </p:nvSpPr>
        <p:spPr>
          <a:xfrm>
            <a:off x="4119281"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104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87</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1" name="TextBox 230">
            <a:extLst>
              <a:ext uri="{FF2B5EF4-FFF2-40B4-BE49-F238E27FC236}">
                <a16:creationId xmlns:a16="http://schemas.microsoft.com/office/drawing/2014/main" id="{014B3719-4AD3-A5F9-D626-ED7DFFD613BB}"/>
              </a:ext>
            </a:extLst>
          </p:cNvPr>
          <p:cNvSpPr txBox="1"/>
          <p:nvPr/>
        </p:nvSpPr>
        <p:spPr>
          <a:xfrm>
            <a:off x="3815825"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167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141</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2" name="TextBox 231">
            <a:extLst>
              <a:ext uri="{FF2B5EF4-FFF2-40B4-BE49-F238E27FC236}">
                <a16:creationId xmlns:a16="http://schemas.microsoft.com/office/drawing/2014/main" id="{242E2697-3A41-7AD2-703D-6EE29C26EBAB}"/>
              </a:ext>
            </a:extLst>
          </p:cNvPr>
          <p:cNvSpPr txBox="1"/>
          <p:nvPr/>
        </p:nvSpPr>
        <p:spPr>
          <a:xfrm>
            <a:off x="3519862"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219</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186</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3" name="TextBox 232">
            <a:extLst>
              <a:ext uri="{FF2B5EF4-FFF2-40B4-BE49-F238E27FC236}">
                <a16:creationId xmlns:a16="http://schemas.microsoft.com/office/drawing/2014/main" id="{AC062C18-8760-7843-466D-F80D2A7DC44F}"/>
              </a:ext>
            </a:extLst>
          </p:cNvPr>
          <p:cNvSpPr txBox="1"/>
          <p:nvPr/>
        </p:nvSpPr>
        <p:spPr>
          <a:xfrm>
            <a:off x="3201422"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227</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198</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4" name="TextBox 233">
            <a:extLst>
              <a:ext uri="{FF2B5EF4-FFF2-40B4-BE49-F238E27FC236}">
                <a16:creationId xmlns:a16="http://schemas.microsoft.com/office/drawing/2014/main" id="{F1BD0FCA-CC40-3777-6746-3154DFE75020}"/>
              </a:ext>
            </a:extLst>
          </p:cNvPr>
          <p:cNvSpPr txBox="1"/>
          <p:nvPr/>
        </p:nvSpPr>
        <p:spPr>
          <a:xfrm>
            <a:off x="2890473"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251</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232</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5" name="TextBox 234">
            <a:extLst>
              <a:ext uri="{FF2B5EF4-FFF2-40B4-BE49-F238E27FC236}">
                <a16:creationId xmlns:a16="http://schemas.microsoft.com/office/drawing/2014/main" id="{5CC32440-9D07-3655-2322-C267C629AF9B}"/>
              </a:ext>
            </a:extLst>
          </p:cNvPr>
          <p:cNvSpPr txBox="1"/>
          <p:nvPr/>
        </p:nvSpPr>
        <p:spPr>
          <a:xfrm>
            <a:off x="2579525" y="5231698"/>
            <a:ext cx="21037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a:ea typeface="+mn-ea"/>
                <a:cs typeface="+mn-cs"/>
              </a:rPr>
              <a:t>274</a:t>
            </a:r>
          </a:p>
          <a:p>
            <a:pPr marL="0" marR="0" lvl="0" indent="0" algn="ctr" defTabSz="914400" rtl="0" eaLnBrk="1" fontAlgn="auto" latinLnBrk="0" hangingPunct="1">
              <a:lnSpc>
                <a:spcPct val="90000"/>
              </a:lnSpc>
              <a:spcBef>
                <a:spcPts val="0"/>
              </a:spcBef>
              <a:spcAft>
                <a:spcPts val="0"/>
              </a:spcAft>
              <a:buClrTx/>
              <a:buSzTx/>
              <a:buFontTx/>
              <a:buNone/>
              <a:tabLst/>
              <a:defRPr/>
            </a:pPr>
            <a:r>
              <a:rPr lang="en-GB" sz="800" dirty="0">
                <a:solidFill>
                  <a:prstClr val="black"/>
                </a:solidFill>
                <a:latin typeface="Arial" panose="020B0604020202020204"/>
              </a:rPr>
              <a:t>264</a:t>
            </a:r>
            <a:endParaRPr kumimoji="0" lang="en-GB" sz="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8" name="TextBox 237">
            <a:extLst>
              <a:ext uri="{FF2B5EF4-FFF2-40B4-BE49-F238E27FC236}">
                <a16:creationId xmlns:a16="http://schemas.microsoft.com/office/drawing/2014/main" id="{D4F76BCF-3DB7-BB61-92B5-3188EB870D3D}"/>
              </a:ext>
            </a:extLst>
          </p:cNvPr>
          <p:cNvSpPr txBox="1"/>
          <p:nvPr/>
        </p:nvSpPr>
        <p:spPr>
          <a:xfrm>
            <a:off x="5670246"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30</a:t>
            </a:r>
          </a:p>
        </p:txBody>
      </p:sp>
      <p:sp>
        <p:nvSpPr>
          <p:cNvPr id="239" name="TextBox 238">
            <a:extLst>
              <a:ext uri="{FF2B5EF4-FFF2-40B4-BE49-F238E27FC236}">
                <a16:creationId xmlns:a16="http://schemas.microsoft.com/office/drawing/2014/main" id="{B396422A-988C-20E9-8279-ABCE337FB31A}"/>
              </a:ext>
            </a:extLst>
          </p:cNvPr>
          <p:cNvSpPr txBox="1"/>
          <p:nvPr/>
        </p:nvSpPr>
        <p:spPr>
          <a:xfrm>
            <a:off x="5363044"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28</a:t>
            </a:r>
          </a:p>
        </p:txBody>
      </p:sp>
      <p:sp>
        <p:nvSpPr>
          <p:cNvPr id="240" name="TextBox 239">
            <a:extLst>
              <a:ext uri="{FF2B5EF4-FFF2-40B4-BE49-F238E27FC236}">
                <a16:creationId xmlns:a16="http://schemas.microsoft.com/office/drawing/2014/main" id="{ADDA31C4-D871-9174-EC29-BC0A75C24854}"/>
              </a:ext>
            </a:extLst>
          </p:cNvPr>
          <p:cNvSpPr txBox="1"/>
          <p:nvPr/>
        </p:nvSpPr>
        <p:spPr>
          <a:xfrm>
            <a:off x="5055842"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26</a:t>
            </a:r>
          </a:p>
        </p:txBody>
      </p:sp>
      <p:sp>
        <p:nvSpPr>
          <p:cNvPr id="241" name="TextBox 240">
            <a:extLst>
              <a:ext uri="{FF2B5EF4-FFF2-40B4-BE49-F238E27FC236}">
                <a16:creationId xmlns:a16="http://schemas.microsoft.com/office/drawing/2014/main" id="{7FBDC98A-673F-C265-08E9-E38BF3DCB8CE}"/>
              </a:ext>
            </a:extLst>
          </p:cNvPr>
          <p:cNvSpPr txBox="1"/>
          <p:nvPr/>
        </p:nvSpPr>
        <p:spPr>
          <a:xfrm>
            <a:off x="4748640"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24</a:t>
            </a:r>
          </a:p>
        </p:txBody>
      </p:sp>
      <p:sp>
        <p:nvSpPr>
          <p:cNvPr id="242" name="TextBox 241">
            <a:extLst>
              <a:ext uri="{FF2B5EF4-FFF2-40B4-BE49-F238E27FC236}">
                <a16:creationId xmlns:a16="http://schemas.microsoft.com/office/drawing/2014/main" id="{75B0D2D8-058A-AB8E-291E-34436FAC5719}"/>
              </a:ext>
            </a:extLst>
          </p:cNvPr>
          <p:cNvSpPr txBox="1"/>
          <p:nvPr/>
        </p:nvSpPr>
        <p:spPr>
          <a:xfrm>
            <a:off x="4460170"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22</a:t>
            </a:r>
          </a:p>
        </p:txBody>
      </p:sp>
      <p:sp>
        <p:nvSpPr>
          <p:cNvPr id="243" name="TextBox 242">
            <a:extLst>
              <a:ext uri="{FF2B5EF4-FFF2-40B4-BE49-F238E27FC236}">
                <a16:creationId xmlns:a16="http://schemas.microsoft.com/office/drawing/2014/main" id="{9DADB086-8E0C-1D12-563B-6BE6592A03CD}"/>
              </a:ext>
            </a:extLst>
          </p:cNvPr>
          <p:cNvSpPr txBox="1"/>
          <p:nvPr/>
        </p:nvSpPr>
        <p:spPr>
          <a:xfrm>
            <a:off x="4149222"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20</a:t>
            </a:r>
          </a:p>
        </p:txBody>
      </p:sp>
      <p:sp>
        <p:nvSpPr>
          <p:cNvPr id="244" name="TextBox 243">
            <a:extLst>
              <a:ext uri="{FF2B5EF4-FFF2-40B4-BE49-F238E27FC236}">
                <a16:creationId xmlns:a16="http://schemas.microsoft.com/office/drawing/2014/main" id="{6837F9C0-4C5A-BA41-C5F8-E01F28E7402B}"/>
              </a:ext>
            </a:extLst>
          </p:cNvPr>
          <p:cNvSpPr txBox="1"/>
          <p:nvPr/>
        </p:nvSpPr>
        <p:spPr>
          <a:xfrm>
            <a:off x="3853259"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18</a:t>
            </a:r>
          </a:p>
        </p:txBody>
      </p:sp>
      <p:sp>
        <p:nvSpPr>
          <p:cNvPr id="245" name="TextBox 244">
            <a:extLst>
              <a:ext uri="{FF2B5EF4-FFF2-40B4-BE49-F238E27FC236}">
                <a16:creationId xmlns:a16="http://schemas.microsoft.com/office/drawing/2014/main" id="{24F9859F-BA2F-9291-4B09-0BB1D36B9A60}"/>
              </a:ext>
            </a:extLst>
          </p:cNvPr>
          <p:cNvSpPr txBox="1"/>
          <p:nvPr/>
        </p:nvSpPr>
        <p:spPr>
          <a:xfrm>
            <a:off x="3553550"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16</a:t>
            </a:r>
          </a:p>
        </p:txBody>
      </p:sp>
      <p:sp>
        <p:nvSpPr>
          <p:cNvPr id="246" name="TextBox 245">
            <a:extLst>
              <a:ext uri="{FF2B5EF4-FFF2-40B4-BE49-F238E27FC236}">
                <a16:creationId xmlns:a16="http://schemas.microsoft.com/office/drawing/2014/main" id="{869BDCD2-C7E5-DE1E-41F3-E26C88692C98}"/>
              </a:ext>
            </a:extLst>
          </p:cNvPr>
          <p:cNvSpPr txBox="1"/>
          <p:nvPr/>
        </p:nvSpPr>
        <p:spPr>
          <a:xfrm>
            <a:off x="3253841"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14</a:t>
            </a:r>
          </a:p>
        </p:txBody>
      </p:sp>
      <p:sp>
        <p:nvSpPr>
          <p:cNvPr id="247" name="TextBox 246">
            <a:extLst>
              <a:ext uri="{FF2B5EF4-FFF2-40B4-BE49-F238E27FC236}">
                <a16:creationId xmlns:a16="http://schemas.microsoft.com/office/drawing/2014/main" id="{354CDACF-B80B-004F-2091-44C5FD953BD6}"/>
              </a:ext>
            </a:extLst>
          </p:cNvPr>
          <p:cNvSpPr txBox="1"/>
          <p:nvPr/>
        </p:nvSpPr>
        <p:spPr>
          <a:xfrm>
            <a:off x="2942893" y="4756157"/>
            <a:ext cx="128240" cy="138499"/>
          </a:xfrm>
          <a:prstGeom prst="rect">
            <a:avLst/>
          </a:prstGeom>
          <a:noFill/>
        </p:spPr>
        <p:txBody>
          <a:bodyPr wrap="non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12</a:t>
            </a:r>
          </a:p>
        </p:txBody>
      </p:sp>
      <p:sp>
        <p:nvSpPr>
          <p:cNvPr id="248" name="TextBox 247">
            <a:extLst>
              <a:ext uri="{FF2B5EF4-FFF2-40B4-BE49-F238E27FC236}">
                <a16:creationId xmlns:a16="http://schemas.microsoft.com/office/drawing/2014/main" id="{141FB5A0-59BF-EAF5-058A-DCCB26997BE8}"/>
              </a:ext>
            </a:extLst>
          </p:cNvPr>
          <p:cNvSpPr txBox="1"/>
          <p:nvPr/>
        </p:nvSpPr>
        <p:spPr>
          <a:xfrm>
            <a:off x="7200278" y="1556792"/>
            <a:ext cx="4324902" cy="215444"/>
          </a:xfrm>
          <a:prstGeom prst="rect">
            <a:avLst/>
          </a:prstGeom>
          <a:noFill/>
        </p:spPr>
        <p:txBody>
          <a:bodyPr wrap="none" lIns="0" tIns="0" rIns="0" bIns="0" rtlCol="0">
            <a:spAutoFit/>
          </a:bodyPr>
          <a:lstStyle/>
          <a:p>
            <a:pPr algn="l"/>
            <a:r>
              <a:rPr lang="en-GB" sz="1400" b="1" dirty="0">
                <a:latin typeface="Arial" panose="020B0604020202020204" pitchFamily="34" charset="0"/>
                <a:ea typeface="Aileron" charset="0"/>
                <a:cs typeface="Arial" panose="020B0604020202020204" pitchFamily="34" charset="0"/>
              </a:rPr>
              <a:t>rPFS by blinded independent central review (BICR)</a:t>
            </a:r>
          </a:p>
        </p:txBody>
      </p:sp>
    </p:spTree>
    <p:extLst>
      <p:ext uri="{BB962C8B-B14F-4D97-AF65-F5344CB8AC3E}">
        <p14:creationId xmlns:p14="http://schemas.microsoft.com/office/powerpoint/2010/main" val="391329776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BC68-C272-0EBF-352E-945A85F5ADF8}"/>
              </a:ext>
            </a:extLst>
          </p:cNvPr>
          <p:cNvSpPr>
            <a:spLocks noGrp="1"/>
          </p:cNvSpPr>
          <p:nvPr>
            <p:ph type="title"/>
          </p:nvPr>
        </p:nvSpPr>
        <p:spPr>
          <a:xfrm>
            <a:off x="590262" y="194074"/>
            <a:ext cx="10963199" cy="864000"/>
          </a:xfrm>
        </p:spPr>
        <p:txBody>
          <a:bodyPr/>
          <a:lstStyle/>
          <a:p>
            <a:r>
              <a:rPr lang="en-GB" cap="none" dirty="0" err="1"/>
              <a:t>r</a:t>
            </a:r>
            <a:r>
              <a:rPr lang="en-GB" dirty="0" err="1"/>
              <a:t>pfs</a:t>
            </a:r>
            <a:r>
              <a:rPr lang="en-GB" cap="none" baseline="30000" dirty="0" err="1"/>
              <a:t>a</a:t>
            </a:r>
            <a:r>
              <a:rPr lang="en-GB" dirty="0"/>
              <a:t> in </a:t>
            </a:r>
            <a:r>
              <a:rPr lang="en-GB" dirty="0" err="1"/>
              <a:t>HRR</a:t>
            </a:r>
            <a:r>
              <a:rPr lang="en-GB" cap="none" dirty="0" err="1"/>
              <a:t>m</a:t>
            </a:r>
            <a:r>
              <a:rPr lang="en-GB" dirty="0"/>
              <a:t> patients</a:t>
            </a:r>
          </a:p>
        </p:txBody>
      </p:sp>
      <p:sp>
        <p:nvSpPr>
          <p:cNvPr id="4" name="Slide Number Placeholder 3">
            <a:extLst>
              <a:ext uri="{FF2B5EF4-FFF2-40B4-BE49-F238E27FC236}">
                <a16:creationId xmlns:a16="http://schemas.microsoft.com/office/drawing/2014/main" id="{BC8C0C82-E0AE-1EE8-DE7F-833F615E91FD}"/>
              </a:ext>
            </a:extLst>
          </p:cNvPr>
          <p:cNvSpPr>
            <a:spLocks noGrp="1"/>
          </p:cNvSpPr>
          <p:nvPr>
            <p:ph type="sldNum" sz="quarter" idx="4"/>
          </p:nvPr>
        </p:nvSpPr>
        <p:spPr/>
        <p:txBody>
          <a:bodyPr/>
          <a:lstStyle/>
          <a:p>
            <a:fld id="{FCE43C0F-8A7B-3A4B-9DB5-B3472E36E833}" type="slidenum">
              <a:rPr lang="en-GB" smtClean="0"/>
              <a:pPr/>
              <a:t>44</a:t>
            </a:fld>
            <a:endParaRPr lang="en-GB" dirty="0"/>
          </a:p>
        </p:txBody>
      </p:sp>
      <p:sp>
        <p:nvSpPr>
          <p:cNvPr id="14" name="TextBox 13">
            <a:extLst>
              <a:ext uri="{FF2B5EF4-FFF2-40B4-BE49-F238E27FC236}">
                <a16:creationId xmlns:a16="http://schemas.microsoft.com/office/drawing/2014/main" id="{948379DD-F6B8-3377-B198-2E2212C7AB6E}"/>
              </a:ext>
            </a:extLst>
          </p:cNvPr>
          <p:cNvSpPr txBox="1"/>
          <p:nvPr/>
        </p:nvSpPr>
        <p:spPr>
          <a:xfrm>
            <a:off x="619201" y="4228129"/>
            <a:ext cx="4244602" cy="1777410"/>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50" baseline="30000" dirty="0" err="1">
                <a:latin typeface="Arial" panose="020B0604020202020204" pitchFamily="34" charset="0"/>
                <a:cs typeface="Arial" panose="020B0604020202020204" pitchFamily="34" charset="0"/>
              </a:rPr>
              <a:t>a</a:t>
            </a:r>
            <a:r>
              <a:rPr lang="en-GB" sz="1050" dirty="0" err="1">
                <a:latin typeface="Arial" panose="020B0604020202020204" pitchFamily="34" charset="0"/>
                <a:cs typeface="Arial" panose="020B0604020202020204" pitchFamily="34" charset="0"/>
              </a:rPr>
              <a:t>rPFS</a:t>
            </a:r>
            <a:r>
              <a:rPr lang="en-GB" sz="1050" dirty="0">
                <a:latin typeface="Arial" panose="020B0604020202020204" pitchFamily="34" charset="0"/>
                <a:cs typeface="Arial" panose="020B0604020202020204" pitchFamily="34" charset="0"/>
              </a:rPr>
              <a:t> by BICR for TALAPRO-2 and MAGNITUDE studies and by investigator assessment in </a:t>
            </a:r>
            <a:r>
              <a:rPr lang="en-GB" sz="1050" dirty="0" err="1">
                <a:latin typeface="Arial" panose="020B0604020202020204" pitchFamily="34" charset="0"/>
                <a:cs typeface="Arial" panose="020B0604020202020204" pitchFamily="34" charset="0"/>
              </a:rPr>
              <a:t>PROpel</a:t>
            </a:r>
            <a:r>
              <a:rPr lang="en-GB" sz="1050" dirty="0">
                <a:latin typeface="Arial" panose="020B0604020202020204" pitchFamily="34" charset="0"/>
                <a:cs typeface="Arial" panose="020B0604020202020204" pitchFamily="34" charset="0"/>
              </a:rPr>
              <a:t>; </a:t>
            </a:r>
            <a:r>
              <a:rPr lang="en-GB" sz="1050" baseline="30000" dirty="0" err="1">
                <a:latin typeface="Arial" panose="020B0604020202020204" pitchFamily="34" charset="0"/>
                <a:cs typeface="Arial" panose="020B0604020202020204" pitchFamily="34" charset="0"/>
              </a:rPr>
              <a:t>b</a:t>
            </a:r>
            <a:r>
              <a:rPr lang="en-GB" sz="1050" i="1" dirty="0" err="1">
                <a:latin typeface="Arial" panose="020B0604020202020204" pitchFamily="34" charset="0"/>
                <a:cs typeface="Arial" panose="020B0604020202020204" pitchFamily="34" charset="0"/>
              </a:rPr>
              <a:t>post</a:t>
            </a:r>
            <a:r>
              <a:rPr lang="en-GB" sz="1050" i="1" dirty="0">
                <a:latin typeface="Arial" panose="020B0604020202020204" pitchFamily="34" charset="0"/>
                <a:cs typeface="Arial" panose="020B0604020202020204" pitchFamily="34" charset="0"/>
              </a:rPr>
              <a:t> hoc</a:t>
            </a:r>
            <a:r>
              <a:rPr lang="en-GB" sz="1050" dirty="0">
                <a:latin typeface="Arial" panose="020B0604020202020204" pitchFamily="34" charset="0"/>
                <a:cs typeface="Arial" panose="020B0604020202020204" pitchFamily="34" charset="0"/>
              </a:rPr>
              <a:t> exploratory analysis</a:t>
            </a:r>
            <a:endParaRPr kumimoji="0" lang="en-GB" sz="105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defRPr/>
            </a:pPr>
            <a:r>
              <a:rPr lang="en-GB" sz="1050" dirty="0">
                <a:solidFill>
                  <a:schemeClr val="tx2"/>
                </a:solidFill>
                <a:latin typeface="Arial" panose="020B0604020202020204" pitchFamily="34" charset="0"/>
                <a:cs typeface="Arial" panose="020B0604020202020204" pitchFamily="34" charset="0"/>
              </a:rPr>
              <a:t>AAP, abiraterone acetate + prednisone/prednisolone; </a:t>
            </a:r>
            <a:br>
              <a:rPr lang="en-GB" sz="1050" dirty="0">
                <a:solidFill>
                  <a:schemeClr val="tx2"/>
                </a:solidFill>
                <a:latin typeface="Arial" panose="020B0604020202020204" pitchFamily="34" charset="0"/>
                <a:cs typeface="Arial" panose="020B0604020202020204" pitchFamily="34" charset="0"/>
              </a:rPr>
            </a:br>
            <a:r>
              <a:rPr lang="en-GB" sz="1050" dirty="0">
                <a:solidFill>
                  <a:schemeClr val="tx2"/>
                </a:solidFill>
                <a:latin typeface="Arial" panose="020B0604020202020204" pitchFamily="34" charset="0"/>
                <a:cs typeface="Arial" panose="020B0604020202020204" pitchFamily="34" charset="0"/>
              </a:rPr>
              <a:t>Abi, abiraterone acetate; </a:t>
            </a:r>
            <a:r>
              <a:rPr lang="en-GB" sz="1050" dirty="0">
                <a:solidFill>
                  <a:schemeClr val="tx2"/>
                </a:solidFill>
                <a:latin typeface="Arial" panose="020B0604020202020204" pitchFamily="34" charset="0"/>
                <a:cs typeface="Arial" panose="020B0604020202020204" pitchFamily="34" charset="0"/>
                <a:sym typeface="Arial"/>
              </a:rPr>
              <a:t>CI, confidence interval; </a:t>
            </a:r>
            <a:r>
              <a:rPr lang="en-GB" sz="1050" dirty="0">
                <a:solidFill>
                  <a:schemeClr val="tx2"/>
                </a:solidFill>
                <a:latin typeface="Arial" panose="020B0604020202020204" pitchFamily="34" charset="0"/>
                <a:cs typeface="Arial" panose="020B0604020202020204" pitchFamily="34" charset="0"/>
              </a:rPr>
              <a:t>ENZA, enzalutamide; HR, hazard ratio; NIRA, niraparib; NR, not reached; Ola, Olaparib; </a:t>
            </a:r>
            <a:r>
              <a:rPr lang="en-GB" sz="1050" dirty="0" err="1">
                <a:solidFill>
                  <a:schemeClr val="tx2"/>
                </a:solidFill>
                <a:latin typeface="Arial" panose="020B0604020202020204" pitchFamily="34" charset="0"/>
                <a:cs typeface="Arial" panose="020B0604020202020204" pitchFamily="34" charset="0"/>
              </a:rPr>
              <a:t>rPFS</a:t>
            </a:r>
            <a:r>
              <a:rPr lang="en-GB" sz="1050" dirty="0">
                <a:solidFill>
                  <a:schemeClr val="tx2"/>
                </a:solidFill>
                <a:latin typeface="Arial" panose="020B0604020202020204" pitchFamily="34" charset="0"/>
                <a:cs typeface="Arial" panose="020B0604020202020204" pitchFamily="34" charset="0"/>
              </a:rPr>
              <a:t>, radiographic progression-free survival; TALA, </a:t>
            </a:r>
            <a:r>
              <a:rPr lang="en-GB" sz="1050" dirty="0" err="1">
                <a:solidFill>
                  <a:schemeClr val="tx2"/>
                </a:solidFill>
                <a:latin typeface="Arial" panose="020B0604020202020204" pitchFamily="34" charset="0"/>
                <a:cs typeface="Arial" panose="020B0604020202020204" pitchFamily="34" charset="0"/>
              </a:rPr>
              <a:t>talazoparib</a:t>
            </a:r>
            <a:endParaRPr lang="en-GB" sz="1050" dirty="0">
              <a:solidFill>
                <a:schemeClr val="tx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dirty="0">
              <a:latin typeface="Arial" panose="020B0604020202020204" pitchFamily="34" charset="0"/>
              <a:cs typeface="Arial" panose="020B0604020202020204" pitchFamily="34" charset="0"/>
            </a:endParaRPr>
          </a:p>
          <a:p>
            <a:pPr algn="l"/>
            <a:r>
              <a:rPr lang="en-GB" sz="1050" dirty="0">
                <a:latin typeface="Arial" panose="020B0604020202020204" pitchFamily="34" charset="0"/>
                <a:ea typeface="Aileron" charset="0"/>
                <a:cs typeface="Arial" panose="020B0604020202020204" pitchFamily="34" charset="0"/>
              </a:rPr>
              <a:t> </a:t>
            </a:r>
          </a:p>
        </p:txBody>
      </p:sp>
      <p:sp>
        <p:nvSpPr>
          <p:cNvPr id="15" name="Content Placeholder 9">
            <a:extLst>
              <a:ext uri="{FF2B5EF4-FFF2-40B4-BE49-F238E27FC236}">
                <a16:creationId xmlns:a16="http://schemas.microsoft.com/office/drawing/2014/main" id="{DC00BE68-914B-5CFE-B0EE-C1C036C5EB80}"/>
              </a:ext>
            </a:extLst>
          </p:cNvPr>
          <p:cNvSpPr txBox="1">
            <a:spLocks/>
          </p:cNvSpPr>
          <p:nvPr/>
        </p:nvSpPr>
        <p:spPr>
          <a:xfrm>
            <a:off x="547073" y="6492875"/>
            <a:ext cx="1017905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00" dirty="0">
                <a:solidFill>
                  <a:schemeClr val="tx2"/>
                </a:solidFill>
              </a:rPr>
              <a:t>1. Agarwal A, et al. </a:t>
            </a:r>
            <a:r>
              <a:rPr lang="it-IT" sz="1100" dirty="0">
                <a:solidFill>
                  <a:schemeClr val="tx2"/>
                </a:solidFill>
              </a:rPr>
              <a:t>J Clin Oncol 41, 2023 (suppl 6; abstr LBA17) (ASCO GU 2023 oral presentation); 2. </a:t>
            </a:r>
            <a:r>
              <a:rPr lang="en-GB" sz="1100" dirty="0">
                <a:solidFill>
                  <a:schemeClr val="tx2"/>
                </a:solidFill>
              </a:rPr>
              <a:t>Clarke N, et al. NEJM Evidence 2022;1(9): </a:t>
            </a:r>
            <a:r>
              <a:rPr lang="en-GB" sz="1100" dirty="0" err="1">
                <a:solidFill>
                  <a:schemeClr val="tx2"/>
                </a:solidFill>
              </a:rPr>
              <a:t>doi</a:t>
            </a:r>
            <a:r>
              <a:rPr lang="en-GB" sz="1100" dirty="0">
                <a:solidFill>
                  <a:schemeClr val="tx2"/>
                </a:solidFill>
              </a:rPr>
              <a:t>: </a:t>
            </a:r>
            <a:r>
              <a:rPr lang="en-GB" sz="1100" dirty="0">
                <a:solidFill>
                  <a:schemeClr val="tx2"/>
                </a:solidFill>
                <a:hlinkClick r:id="rId2" tooltip="DOI">
                  <a:extLst>
                    <a:ext uri="{A12FA001-AC4F-418D-AE19-62706E023703}">
                      <ahyp:hlinkClr xmlns:ahyp="http://schemas.microsoft.com/office/drawing/2018/hyperlinkcolor" val="tx"/>
                    </a:ext>
                  </a:extLst>
                </a:hlinkClick>
              </a:rPr>
              <a:t>https://doi.org/10.1056/EVIDoa2200043</a:t>
            </a:r>
            <a:r>
              <a:rPr lang="en-GB" sz="1100" dirty="0">
                <a:solidFill>
                  <a:schemeClr val="tx2"/>
                </a:solidFill>
              </a:rPr>
              <a:t>; 3. Chi K, et al. J Clin Oncol. 2022;40 (</a:t>
            </a:r>
            <a:r>
              <a:rPr lang="en-GB" sz="1100" dirty="0" err="1">
                <a:solidFill>
                  <a:schemeClr val="tx2"/>
                </a:solidFill>
              </a:rPr>
              <a:t>suppl</a:t>
            </a:r>
            <a:r>
              <a:rPr lang="en-GB" sz="1100" dirty="0">
                <a:solidFill>
                  <a:schemeClr val="tx2"/>
                </a:solidFill>
              </a:rPr>
              <a:t> 6; </a:t>
            </a:r>
            <a:r>
              <a:rPr lang="en-GB" sz="1100" dirty="0" err="1">
                <a:solidFill>
                  <a:schemeClr val="tx2"/>
                </a:solidFill>
              </a:rPr>
              <a:t>abstr</a:t>
            </a:r>
            <a:r>
              <a:rPr lang="en-GB" sz="1100" dirty="0">
                <a:solidFill>
                  <a:schemeClr val="tx2"/>
                </a:solidFill>
              </a:rPr>
              <a:t> 12) (ASCO GU 2022 oral presentation) </a:t>
            </a:r>
          </a:p>
          <a:p>
            <a:endParaRPr lang="en-GB" sz="1100" dirty="0">
              <a:solidFill>
                <a:schemeClr val="tx2"/>
              </a:solidFill>
            </a:endParaRPr>
          </a:p>
        </p:txBody>
      </p:sp>
      <p:sp>
        <p:nvSpPr>
          <p:cNvPr id="102" name="TextBox 101">
            <a:extLst>
              <a:ext uri="{FF2B5EF4-FFF2-40B4-BE49-F238E27FC236}">
                <a16:creationId xmlns:a16="http://schemas.microsoft.com/office/drawing/2014/main" id="{06ADF771-B73A-568D-42A4-F56BD65084CE}"/>
              </a:ext>
            </a:extLst>
          </p:cNvPr>
          <p:cNvSpPr txBox="1"/>
          <p:nvPr/>
        </p:nvSpPr>
        <p:spPr>
          <a:xfrm rot="16200000">
            <a:off x="-88506" y="1828312"/>
            <a:ext cx="1700783" cy="133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103" name="TextBox 102">
            <a:extLst>
              <a:ext uri="{FF2B5EF4-FFF2-40B4-BE49-F238E27FC236}">
                <a16:creationId xmlns:a16="http://schemas.microsoft.com/office/drawing/2014/main" id="{EBEB9EC6-8E1F-51FD-9890-905AF2E349AD}"/>
              </a:ext>
            </a:extLst>
          </p:cNvPr>
          <p:cNvSpPr txBox="1"/>
          <p:nvPr/>
        </p:nvSpPr>
        <p:spPr>
          <a:xfrm>
            <a:off x="2499638" y="3212978"/>
            <a:ext cx="1684940" cy="13932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Months</a:t>
            </a:r>
          </a:p>
        </p:txBody>
      </p:sp>
      <p:sp>
        <p:nvSpPr>
          <p:cNvPr id="104" name="TextBox 103">
            <a:extLst>
              <a:ext uri="{FF2B5EF4-FFF2-40B4-BE49-F238E27FC236}">
                <a16:creationId xmlns:a16="http://schemas.microsoft.com/office/drawing/2014/main" id="{3062C6A4-B5C0-0467-098C-F0AE37E81281}"/>
              </a:ext>
            </a:extLst>
          </p:cNvPr>
          <p:cNvSpPr txBox="1"/>
          <p:nvPr/>
        </p:nvSpPr>
        <p:spPr>
          <a:xfrm>
            <a:off x="490379" y="3284986"/>
            <a:ext cx="677649" cy="3323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tx2"/>
                </a:solidFill>
                <a:effectLst/>
                <a:uLnTx/>
                <a:uFillTx/>
                <a:latin typeface="Arial" panose="020B0604020202020204"/>
                <a:ea typeface="+mn-ea"/>
                <a:cs typeface="+mn-cs"/>
              </a:rPr>
              <a:t>TALA + ENZA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PBO + ENZA</a:t>
            </a:r>
          </a:p>
        </p:txBody>
      </p:sp>
      <p:sp>
        <p:nvSpPr>
          <p:cNvPr id="105" name="Freeform: Shape 26">
            <a:extLst>
              <a:ext uri="{FF2B5EF4-FFF2-40B4-BE49-F238E27FC236}">
                <a16:creationId xmlns:a16="http://schemas.microsoft.com/office/drawing/2014/main" id="{BF9CF965-06A7-7BAB-17E5-776A357494CA}"/>
              </a:ext>
            </a:extLst>
          </p:cNvPr>
          <p:cNvSpPr/>
          <p:nvPr/>
        </p:nvSpPr>
        <p:spPr>
          <a:xfrm>
            <a:off x="1145733" y="830176"/>
            <a:ext cx="4318773" cy="2231646"/>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6" name="Freeform: Shape 96">
            <a:extLst>
              <a:ext uri="{FF2B5EF4-FFF2-40B4-BE49-F238E27FC236}">
                <a16:creationId xmlns:a16="http://schemas.microsoft.com/office/drawing/2014/main" id="{67822906-6A6D-2D3B-8537-D44EC22B7B51}"/>
              </a:ext>
            </a:extLst>
          </p:cNvPr>
          <p:cNvSpPr/>
          <p:nvPr/>
        </p:nvSpPr>
        <p:spPr>
          <a:xfrm>
            <a:off x="1262709"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36D80F1F-7791-D4F7-46D4-B8E8129FB3A1}"/>
              </a:ext>
            </a:extLst>
          </p:cNvPr>
          <p:cNvSpPr txBox="1"/>
          <p:nvPr/>
        </p:nvSpPr>
        <p:spPr>
          <a:xfrm>
            <a:off x="975330" y="761213"/>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108" name="Freeform: Shape 60">
            <a:extLst>
              <a:ext uri="{FF2B5EF4-FFF2-40B4-BE49-F238E27FC236}">
                <a16:creationId xmlns:a16="http://schemas.microsoft.com/office/drawing/2014/main" id="{F617324A-9027-4D62-8F07-3C9D394F677C}"/>
              </a:ext>
            </a:extLst>
          </p:cNvPr>
          <p:cNvSpPr/>
          <p:nvPr/>
        </p:nvSpPr>
        <p:spPr>
          <a:xfrm>
            <a:off x="1138350" y="1662527"/>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9" name="TextBox 108">
            <a:extLst>
              <a:ext uri="{FF2B5EF4-FFF2-40B4-BE49-F238E27FC236}">
                <a16:creationId xmlns:a16="http://schemas.microsoft.com/office/drawing/2014/main" id="{275E83E9-4112-EBE6-A34A-9422FBC54042}"/>
              </a:ext>
            </a:extLst>
          </p:cNvPr>
          <p:cNvSpPr txBox="1"/>
          <p:nvPr/>
        </p:nvSpPr>
        <p:spPr>
          <a:xfrm>
            <a:off x="975330" y="1599780"/>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110" name="Freeform: Shape 60">
            <a:extLst>
              <a:ext uri="{FF2B5EF4-FFF2-40B4-BE49-F238E27FC236}">
                <a16:creationId xmlns:a16="http://schemas.microsoft.com/office/drawing/2014/main" id="{608A8C33-4D57-7C1A-467B-869533519F6D}"/>
              </a:ext>
            </a:extLst>
          </p:cNvPr>
          <p:cNvSpPr/>
          <p:nvPr/>
        </p:nvSpPr>
        <p:spPr>
          <a:xfrm>
            <a:off x="1138350" y="2083247"/>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54B8D160-A66B-AED9-6985-C7F279071BC4}"/>
              </a:ext>
            </a:extLst>
          </p:cNvPr>
          <p:cNvSpPr txBox="1"/>
          <p:nvPr/>
        </p:nvSpPr>
        <p:spPr>
          <a:xfrm>
            <a:off x="975330" y="2020500"/>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112" name="Freeform: Shape 60">
            <a:extLst>
              <a:ext uri="{FF2B5EF4-FFF2-40B4-BE49-F238E27FC236}">
                <a16:creationId xmlns:a16="http://schemas.microsoft.com/office/drawing/2014/main" id="{E2C9B3AA-F1EA-D99B-5E58-CABF44271CAF}"/>
              </a:ext>
            </a:extLst>
          </p:cNvPr>
          <p:cNvSpPr/>
          <p:nvPr/>
        </p:nvSpPr>
        <p:spPr>
          <a:xfrm>
            <a:off x="1138350" y="2501354"/>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3" name="TextBox 112">
            <a:extLst>
              <a:ext uri="{FF2B5EF4-FFF2-40B4-BE49-F238E27FC236}">
                <a16:creationId xmlns:a16="http://schemas.microsoft.com/office/drawing/2014/main" id="{B30B660E-0042-823E-B772-8935A317F20C}"/>
              </a:ext>
            </a:extLst>
          </p:cNvPr>
          <p:cNvSpPr txBox="1"/>
          <p:nvPr/>
        </p:nvSpPr>
        <p:spPr>
          <a:xfrm>
            <a:off x="941376" y="2438607"/>
            <a:ext cx="160301"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114" name="Freeform: Shape 60">
            <a:extLst>
              <a:ext uri="{FF2B5EF4-FFF2-40B4-BE49-F238E27FC236}">
                <a16:creationId xmlns:a16="http://schemas.microsoft.com/office/drawing/2014/main" id="{E029105B-8605-6DA5-2624-6A589E16B573}"/>
              </a:ext>
            </a:extLst>
          </p:cNvPr>
          <p:cNvSpPr/>
          <p:nvPr/>
        </p:nvSpPr>
        <p:spPr>
          <a:xfrm>
            <a:off x="1138350" y="2916848"/>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5" name="TextBox 114">
            <a:extLst>
              <a:ext uri="{FF2B5EF4-FFF2-40B4-BE49-F238E27FC236}">
                <a16:creationId xmlns:a16="http://schemas.microsoft.com/office/drawing/2014/main" id="{EA7799C7-85A7-B481-D741-15380E067B20}"/>
              </a:ext>
            </a:extLst>
          </p:cNvPr>
          <p:cNvSpPr txBox="1"/>
          <p:nvPr/>
        </p:nvSpPr>
        <p:spPr>
          <a:xfrm>
            <a:off x="975330" y="2854101"/>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116" name="Freeform: Shape 60">
            <a:extLst>
              <a:ext uri="{FF2B5EF4-FFF2-40B4-BE49-F238E27FC236}">
                <a16:creationId xmlns:a16="http://schemas.microsoft.com/office/drawing/2014/main" id="{95966A73-BD55-AC4F-27D8-F1AB5FD8C2F2}"/>
              </a:ext>
            </a:extLst>
          </p:cNvPr>
          <p:cNvSpPr/>
          <p:nvPr/>
        </p:nvSpPr>
        <p:spPr>
          <a:xfrm>
            <a:off x="1138350" y="1247033"/>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17" name="TextBox 116">
            <a:extLst>
              <a:ext uri="{FF2B5EF4-FFF2-40B4-BE49-F238E27FC236}">
                <a16:creationId xmlns:a16="http://schemas.microsoft.com/office/drawing/2014/main" id="{4D31A0C2-F675-FAAA-45B2-393EDD0A9F27}"/>
              </a:ext>
            </a:extLst>
          </p:cNvPr>
          <p:cNvSpPr txBox="1"/>
          <p:nvPr/>
        </p:nvSpPr>
        <p:spPr>
          <a:xfrm>
            <a:off x="975330" y="1184287"/>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118" name="TextBox 117">
            <a:extLst>
              <a:ext uri="{FF2B5EF4-FFF2-40B4-BE49-F238E27FC236}">
                <a16:creationId xmlns:a16="http://schemas.microsoft.com/office/drawing/2014/main" id="{1CC07099-05C0-338D-248E-3420C03A31D9}"/>
              </a:ext>
            </a:extLst>
          </p:cNvPr>
          <p:cNvSpPr txBox="1"/>
          <p:nvPr/>
        </p:nvSpPr>
        <p:spPr>
          <a:xfrm>
            <a:off x="1242992" y="3088930"/>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119" name="Freeform: Shape 96">
            <a:extLst>
              <a:ext uri="{FF2B5EF4-FFF2-40B4-BE49-F238E27FC236}">
                <a16:creationId xmlns:a16="http://schemas.microsoft.com/office/drawing/2014/main" id="{F5EDFD59-21B1-A812-5716-AE9E65F45B3C}"/>
              </a:ext>
            </a:extLst>
          </p:cNvPr>
          <p:cNvSpPr/>
          <p:nvPr/>
        </p:nvSpPr>
        <p:spPr>
          <a:xfrm>
            <a:off x="1465412"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0" name="TextBox 119">
            <a:extLst>
              <a:ext uri="{FF2B5EF4-FFF2-40B4-BE49-F238E27FC236}">
                <a16:creationId xmlns:a16="http://schemas.microsoft.com/office/drawing/2014/main" id="{06CC83C4-C616-FFC1-6024-3607DF349155}"/>
              </a:ext>
            </a:extLst>
          </p:cNvPr>
          <p:cNvSpPr txBox="1"/>
          <p:nvPr/>
        </p:nvSpPr>
        <p:spPr>
          <a:xfrm>
            <a:off x="1445694" y="3088930"/>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121" name="Freeform: Shape 96">
            <a:extLst>
              <a:ext uri="{FF2B5EF4-FFF2-40B4-BE49-F238E27FC236}">
                <a16:creationId xmlns:a16="http://schemas.microsoft.com/office/drawing/2014/main" id="{597DC59B-55AA-4B59-E59C-EF8FBCA42E8B}"/>
              </a:ext>
            </a:extLst>
          </p:cNvPr>
          <p:cNvSpPr/>
          <p:nvPr/>
        </p:nvSpPr>
        <p:spPr>
          <a:xfrm>
            <a:off x="1668114"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2" name="TextBox 121">
            <a:extLst>
              <a:ext uri="{FF2B5EF4-FFF2-40B4-BE49-F238E27FC236}">
                <a16:creationId xmlns:a16="http://schemas.microsoft.com/office/drawing/2014/main" id="{A6B6FB13-B14A-71AC-00A7-709F80B25E56}"/>
              </a:ext>
            </a:extLst>
          </p:cNvPr>
          <p:cNvSpPr txBox="1"/>
          <p:nvPr/>
        </p:nvSpPr>
        <p:spPr>
          <a:xfrm>
            <a:off x="1648397" y="3088930"/>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a:t>
            </a:r>
          </a:p>
        </p:txBody>
      </p:sp>
      <p:sp>
        <p:nvSpPr>
          <p:cNvPr id="123" name="Freeform: Shape 96">
            <a:extLst>
              <a:ext uri="{FF2B5EF4-FFF2-40B4-BE49-F238E27FC236}">
                <a16:creationId xmlns:a16="http://schemas.microsoft.com/office/drawing/2014/main" id="{9CF9D64B-D03A-50FF-6164-D85B56C4E37D}"/>
              </a:ext>
            </a:extLst>
          </p:cNvPr>
          <p:cNvSpPr/>
          <p:nvPr/>
        </p:nvSpPr>
        <p:spPr>
          <a:xfrm>
            <a:off x="1865811"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4" name="TextBox 123">
            <a:extLst>
              <a:ext uri="{FF2B5EF4-FFF2-40B4-BE49-F238E27FC236}">
                <a16:creationId xmlns:a16="http://schemas.microsoft.com/office/drawing/2014/main" id="{7D74F49E-B78C-07E9-B2B3-A7CC61EBCF24}"/>
              </a:ext>
            </a:extLst>
          </p:cNvPr>
          <p:cNvSpPr txBox="1"/>
          <p:nvPr/>
        </p:nvSpPr>
        <p:spPr>
          <a:xfrm>
            <a:off x="1846094" y="3088930"/>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125" name="Freeform: Shape 96">
            <a:extLst>
              <a:ext uri="{FF2B5EF4-FFF2-40B4-BE49-F238E27FC236}">
                <a16:creationId xmlns:a16="http://schemas.microsoft.com/office/drawing/2014/main" id="{15377A0B-BCCA-FC14-75B1-56378182610B}"/>
              </a:ext>
            </a:extLst>
          </p:cNvPr>
          <p:cNvSpPr/>
          <p:nvPr/>
        </p:nvSpPr>
        <p:spPr>
          <a:xfrm>
            <a:off x="2066011"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6" name="TextBox 125">
            <a:extLst>
              <a:ext uri="{FF2B5EF4-FFF2-40B4-BE49-F238E27FC236}">
                <a16:creationId xmlns:a16="http://schemas.microsoft.com/office/drawing/2014/main" id="{556B39FF-2605-4E42-F1F4-6F379C840BE4}"/>
              </a:ext>
            </a:extLst>
          </p:cNvPr>
          <p:cNvSpPr txBox="1"/>
          <p:nvPr/>
        </p:nvSpPr>
        <p:spPr>
          <a:xfrm>
            <a:off x="2046294" y="3088930"/>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127" name="Freeform: Shape 96">
            <a:extLst>
              <a:ext uri="{FF2B5EF4-FFF2-40B4-BE49-F238E27FC236}">
                <a16:creationId xmlns:a16="http://schemas.microsoft.com/office/drawing/2014/main" id="{0CB91666-E0F2-5DAA-0BC5-462386EDB7B8}"/>
              </a:ext>
            </a:extLst>
          </p:cNvPr>
          <p:cNvSpPr/>
          <p:nvPr/>
        </p:nvSpPr>
        <p:spPr>
          <a:xfrm>
            <a:off x="3267210"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28" name="TextBox 127">
            <a:extLst>
              <a:ext uri="{FF2B5EF4-FFF2-40B4-BE49-F238E27FC236}">
                <a16:creationId xmlns:a16="http://schemas.microsoft.com/office/drawing/2014/main" id="{16E6749C-E0ED-884A-CE53-CAE4D809C765}"/>
              </a:ext>
            </a:extLst>
          </p:cNvPr>
          <p:cNvSpPr txBox="1"/>
          <p:nvPr/>
        </p:nvSpPr>
        <p:spPr>
          <a:xfrm>
            <a:off x="3222223"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129" name="Freeform: Shape 96">
            <a:extLst>
              <a:ext uri="{FF2B5EF4-FFF2-40B4-BE49-F238E27FC236}">
                <a16:creationId xmlns:a16="http://schemas.microsoft.com/office/drawing/2014/main" id="{EA0D7C83-4AE2-E96A-59C6-F1CEDEFEBBBA}"/>
              </a:ext>
            </a:extLst>
          </p:cNvPr>
          <p:cNvSpPr/>
          <p:nvPr/>
        </p:nvSpPr>
        <p:spPr>
          <a:xfrm>
            <a:off x="3067010"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0" name="TextBox 129">
            <a:extLst>
              <a:ext uri="{FF2B5EF4-FFF2-40B4-BE49-F238E27FC236}">
                <a16:creationId xmlns:a16="http://schemas.microsoft.com/office/drawing/2014/main" id="{06341224-1241-BC4C-0FB6-80E28794EB72}"/>
              </a:ext>
            </a:extLst>
          </p:cNvPr>
          <p:cNvSpPr txBox="1"/>
          <p:nvPr/>
        </p:nvSpPr>
        <p:spPr>
          <a:xfrm>
            <a:off x="3022024"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131" name="Freeform: Shape 96">
            <a:extLst>
              <a:ext uri="{FF2B5EF4-FFF2-40B4-BE49-F238E27FC236}">
                <a16:creationId xmlns:a16="http://schemas.microsoft.com/office/drawing/2014/main" id="{1F319928-CA57-AF58-E1D2-3659F50CC3E3}"/>
              </a:ext>
            </a:extLst>
          </p:cNvPr>
          <p:cNvSpPr/>
          <p:nvPr/>
        </p:nvSpPr>
        <p:spPr>
          <a:xfrm>
            <a:off x="2869312"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2" name="TextBox 131">
            <a:extLst>
              <a:ext uri="{FF2B5EF4-FFF2-40B4-BE49-F238E27FC236}">
                <a16:creationId xmlns:a16="http://schemas.microsoft.com/office/drawing/2014/main" id="{D0E2A1EE-DE66-571A-DC88-8ED971E53F58}"/>
              </a:ext>
            </a:extLst>
          </p:cNvPr>
          <p:cNvSpPr txBox="1"/>
          <p:nvPr/>
        </p:nvSpPr>
        <p:spPr>
          <a:xfrm>
            <a:off x="2818480"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16</a:t>
            </a:r>
          </a:p>
        </p:txBody>
      </p:sp>
      <p:sp>
        <p:nvSpPr>
          <p:cNvPr id="133" name="Freeform: Shape 96">
            <a:extLst>
              <a:ext uri="{FF2B5EF4-FFF2-40B4-BE49-F238E27FC236}">
                <a16:creationId xmlns:a16="http://schemas.microsoft.com/office/drawing/2014/main" id="{89CFA64F-E2BF-8AB1-7B5B-591DF396589F}"/>
              </a:ext>
            </a:extLst>
          </p:cNvPr>
          <p:cNvSpPr/>
          <p:nvPr/>
        </p:nvSpPr>
        <p:spPr>
          <a:xfrm>
            <a:off x="2666611"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4" name="TextBox 133">
            <a:extLst>
              <a:ext uri="{FF2B5EF4-FFF2-40B4-BE49-F238E27FC236}">
                <a16:creationId xmlns:a16="http://schemas.microsoft.com/office/drawing/2014/main" id="{99F08C91-000C-DDE2-D0CB-E1B0A88FBCFB}"/>
              </a:ext>
            </a:extLst>
          </p:cNvPr>
          <p:cNvSpPr txBox="1"/>
          <p:nvPr/>
        </p:nvSpPr>
        <p:spPr>
          <a:xfrm>
            <a:off x="2609277"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135" name="Freeform: Shape 96">
            <a:extLst>
              <a:ext uri="{FF2B5EF4-FFF2-40B4-BE49-F238E27FC236}">
                <a16:creationId xmlns:a16="http://schemas.microsoft.com/office/drawing/2014/main" id="{149B0E6B-187D-EB20-D3AB-54CA04D1B523}"/>
              </a:ext>
            </a:extLst>
          </p:cNvPr>
          <p:cNvSpPr/>
          <p:nvPr/>
        </p:nvSpPr>
        <p:spPr>
          <a:xfrm>
            <a:off x="2466411"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6" name="TextBox 135">
            <a:extLst>
              <a:ext uri="{FF2B5EF4-FFF2-40B4-BE49-F238E27FC236}">
                <a16:creationId xmlns:a16="http://schemas.microsoft.com/office/drawing/2014/main" id="{CB65F3A3-1042-DA88-689F-F3D753D8208F}"/>
              </a:ext>
            </a:extLst>
          </p:cNvPr>
          <p:cNvSpPr txBox="1"/>
          <p:nvPr/>
        </p:nvSpPr>
        <p:spPr>
          <a:xfrm>
            <a:off x="2425422"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137" name="Freeform: Shape 96">
            <a:extLst>
              <a:ext uri="{FF2B5EF4-FFF2-40B4-BE49-F238E27FC236}">
                <a16:creationId xmlns:a16="http://schemas.microsoft.com/office/drawing/2014/main" id="{E38F7CBF-D8FF-981F-9112-676EB3EC81B6}"/>
              </a:ext>
            </a:extLst>
          </p:cNvPr>
          <p:cNvSpPr/>
          <p:nvPr/>
        </p:nvSpPr>
        <p:spPr>
          <a:xfrm>
            <a:off x="2268713"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38" name="TextBox 137">
            <a:extLst>
              <a:ext uri="{FF2B5EF4-FFF2-40B4-BE49-F238E27FC236}">
                <a16:creationId xmlns:a16="http://schemas.microsoft.com/office/drawing/2014/main" id="{006395B4-0BDF-142D-AAD1-7D4389DAA431}"/>
              </a:ext>
            </a:extLst>
          </p:cNvPr>
          <p:cNvSpPr txBox="1"/>
          <p:nvPr/>
        </p:nvSpPr>
        <p:spPr>
          <a:xfrm>
            <a:off x="2217030"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139" name="Freeform: Shape 96">
            <a:extLst>
              <a:ext uri="{FF2B5EF4-FFF2-40B4-BE49-F238E27FC236}">
                <a16:creationId xmlns:a16="http://schemas.microsoft.com/office/drawing/2014/main" id="{17AC91D9-3E37-987D-A4B8-2FD3F51A3FB7}"/>
              </a:ext>
            </a:extLst>
          </p:cNvPr>
          <p:cNvSpPr/>
          <p:nvPr/>
        </p:nvSpPr>
        <p:spPr>
          <a:xfrm>
            <a:off x="5269208"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0" name="TextBox 139">
            <a:extLst>
              <a:ext uri="{FF2B5EF4-FFF2-40B4-BE49-F238E27FC236}">
                <a16:creationId xmlns:a16="http://schemas.microsoft.com/office/drawing/2014/main" id="{225333E2-C292-4FB0-5270-24225C3A1AB2}"/>
              </a:ext>
            </a:extLst>
          </p:cNvPr>
          <p:cNvSpPr txBox="1"/>
          <p:nvPr/>
        </p:nvSpPr>
        <p:spPr>
          <a:xfrm>
            <a:off x="5224221"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40</a:t>
            </a:r>
          </a:p>
        </p:txBody>
      </p:sp>
      <p:sp>
        <p:nvSpPr>
          <p:cNvPr id="141" name="Freeform: Shape 96">
            <a:extLst>
              <a:ext uri="{FF2B5EF4-FFF2-40B4-BE49-F238E27FC236}">
                <a16:creationId xmlns:a16="http://schemas.microsoft.com/office/drawing/2014/main" id="{F7A1E723-84FD-397A-D941-E6A96C7BC1F4}"/>
              </a:ext>
            </a:extLst>
          </p:cNvPr>
          <p:cNvSpPr/>
          <p:nvPr/>
        </p:nvSpPr>
        <p:spPr>
          <a:xfrm>
            <a:off x="5066505"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2" name="TextBox 141">
            <a:extLst>
              <a:ext uri="{FF2B5EF4-FFF2-40B4-BE49-F238E27FC236}">
                <a16:creationId xmlns:a16="http://schemas.microsoft.com/office/drawing/2014/main" id="{F1EB90D6-D203-3079-0AD2-B82554D2B6A0}"/>
              </a:ext>
            </a:extLst>
          </p:cNvPr>
          <p:cNvSpPr txBox="1"/>
          <p:nvPr/>
        </p:nvSpPr>
        <p:spPr>
          <a:xfrm>
            <a:off x="5021519"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38</a:t>
            </a:r>
          </a:p>
        </p:txBody>
      </p:sp>
      <p:sp>
        <p:nvSpPr>
          <p:cNvPr id="143" name="Freeform: Shape 96">
            <a:extLst>
              <a:ext uri="{FF2B5EF4-FFF2-40B4-BE49-F238E27FC236}">
                <a16:creationId xmlns:a16="http://schemas.microsoft.com/office/drawing/2014/main" id="{A82420C0-2827-4963-4EDD-B92A30938E68}"/>
              </a:ext>
            </a:extLst>
          </p:cNvPr>
          <p:cNvSpPr/>
          <p:nvPr/>
        </p:nvSpPr>
        <p:spPr>
          <a:xfrm>
            <a:off x="4863803"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4" name="TextBox 143">
            <a:extLst>
              <a:ext uri="{FF2B5EF4-FFF2-40B4-BE49-F238E27FC236}">
                <a16:creationId xmlns:a16="http://schemas.microsoft.com/office/drawing/2014/main" id="{0217FF2A-7D68-A076-6EFF-79D1929E09B2}"/>
              </a:ext>
            </a:extLst>
          </p:cNvPr>
          <p:cNvSpPr txBox="1"/>
          <p:nvPr/>
        </p:nvSpPr>
        <p:spPr>
          <a:xfrm>
            <a:off x="4818816"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36</a:t>
            </a:r>
          </a:p>
        </p:txBody>
      </p:sp>
      <p:sp>
        <p:nvSpPr>
          <p:cNvPr id="145" name="Freeform: Shape 96">
            <a:extLst>
              <a:ext uri="{FF2B5EF4-FFF2-40B4-BE49-F238E27FC236}">
                <a16:creationId xmlns:a16="http://schemas.microsoft.com/office/drawing/2014/main" id="{36CEC9B1-DCB8-AA00-8694-EF1F6E8B2E4B}"/>
              </a:ext>
            </a:extLst>
          </p:cNvPr>
          <p:cNvSpPr/>
          <p:nvPr/>
        </p:nvSpPr>
        <p:spPr>
          <a:xfrm>
            <a:off x="4668608"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6" name="TextBox 145">
            <a:extLst>
              <a:ext uri="{FF2B5EF4-FFF2-40B4-BE49-F238E27FC236}">
                <a16:creationId xmlns:a16="http://schemas.microsoft.com/office/drawing/2014/main" id="{2A5A9289-9744-DA8A-3C3B-568B859EB2AE}"/>
              </a:ext>
            </a:extLst>
          </p:cNvPr>
          <p:cNvSpPr txBox="1"/>
          <p:nvPr/>
        </p:nvSpPr>
        <p:spPr>
          <a:xfrm>
            <a:off x="4623622"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34</a:t>
            </a:r>
          </a:p>
        </p:txBody>
      </p:sp>
      <p:sp>
        <p:nvSpPr>
          <p:cNvPr id="147" name="Freeform: Shape 96">
            <a:extLst>
              <a:ext uri="{FF2B5EF4-FFF2-40B4-BE49-F238E27FC236}">
                <a16:creationId xmlns:a16="http://schemas.microsoft.com/office/drawing/2014/main" id="{3371B0A5-2838-FF90-9599-04B4A8F75843}"/>
              </a:ext>
            </a:extLst>
          </p:cNvPr>
          <p:cNvSpPr/>
          <p:nvPr/>
        </p:nvSpPr>
        <p:spPr>
          <a:xfrm>
            <a:off x="4468408"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48" name="TextBox 147">
            <a:extLst>
              <a:ext uri="{FF2B5EF4-FFF2-40B4-BE49-F238E27FC236}">
                <a16:creationId xmlns:a16="http://schemas.microsoft.com/office/drawing/2014/main" id="{6B43B904-7C4A-B97F-8E75-EC97E66A42D4}"/>
              </a:ext>
            </a:extLst>
          </p:cNvPr>
          <p:cNvSpPr txBox="1"/>
          <p:nvPr/>
        </p:nvSpPr>
        <p:spPr>
          <a:xfrm>
            <a:off x="4423422"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32</a:t>
            </a:r>
          </a:p>
        </p:txBody>
      </p:sp>
      <p:sp>
        <p:nvSpPr>
          <p:cNvPr id="149" name="Freeform: Shape 96">
            <a:extLst>
              <a:ext uri="{FF2B5EF4-FFF2-40B4-BE49-F238E27FC236}">
                <a16:creationId xmlns:a16="http://schemas.microsoft.com/office/drawing/2014/main" id="{2DAE7F1A-E340-99F2-7664-AA722ACCD49C}"/>
              </a:ext>
            </a:extLst>
          </p:cNvPr>
          <p:cNvSpPr/>
          <p:nvPr/>
        </p:nvSpPr>
        <p:spPr>
          <a:xfrm>
            <a:off x="4265706"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0" name="TextBox 149">
            <a:extLst>
              <a:ext uri="{FF2B5EF4-FFF2-40B4-BE49-F238E27FC236}">
                <a16:creationId xmlns:a16="http://schemas.microsoft.com/office/drawing/2014/main" id="{503E76D7-84AA-C27C-5884-8509E2E469E5}"/>
              </a:ext>
            </a:extLst>
          </p:cNvPr>
          <p:cNvSpPr txBox="1"/>
          <p:nvPr/>
        </p:nvSpPr>
        <p:spPr>
          <a:xfrm>
            <a:off x="4220719"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151" name="Freeform: Shape 96">
            <a:extLst>
              <a:ext uri="{FF2B5EF4-FFF2-40B4-BE49-F238E27FC236}">
                <a16:creationId xmlns:a16="http://schemas.microsoft.com/office/drawing/2014/main" id="{01F1135D-72EA-5248-FCDD-20529FA66FEB}"/>
              </a:ext>
            </a:extLst>
          </p:cNvPr>
          <p:cNvSpPr/>
          <p:nvPr/>
        </p:nvSpPr>
        <p:spPr>
          <a:xfrm>
            <a:off x="4068009"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2" name="TextBox 151">
            <a:extLst>
              <a:ext uri="{FF2B5EF4-FFF2-40B4-BE49-F238E27FC236}">
                <a16:creationId xmlns:a16="http://schemas.microsoft.com/office/drawing/2014/main" id="{2296BE0C-53C6-F02B-33AF-E2956772130D}"/>
              </a:ext>
            </a:extLst>
          </p:cNvPr>
          <p:cNvSpPr txBox="1"/>
          <p:nvPr/>
        </p:nvSpPr>
        <p:spPr>
          <a:xfrm>
            <a:off x="4023022"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p:txBody>
      </p:sp>
      <p:sp>
        <p:nvSpPr>
          <p:cNvPr id="153" name="Freeform: Shape 96">
            <a:extLst>
              <a:ext uri="{FF2B5EF4-FFF2-40B4-BE49-F238E27FC236}">
                <a16:creationId xmlns:a16="http://schemas.microsoft.com/office/drawing/2014/main" id="{63357D20-4C03-4022-AAE0-E350E5CF1324}"/>
              </a:ext>
            </a:extLst>
          </p:cNvPr>
          <p:cNvSpPr/>
          <p:nvPr/>
        </p:nvSpPr>
        <p:spPr>
          <a:xfrm>
            <a:off x="3865306"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4" name="TextBox 153">
            <a:extLst>
              <a:ext uri="{FF2B5EF4-FFF2-40B4-BE49-F238E27FC236}">
                <a16:creationId xmlns:a16="http://schemas.microsoft.com/office/drawing/2014/main" id="{5E916AE6-F8F9-7115-A6C0-A2D72E921252}"/>
              </a:ext>
            </a:extLst>
          </p:cNvPr>
          <p:cNvSpPr txBox="1"/>
          <p:nvPr/>
        </p:nvSpPr>
        <p:spPr>
          <a:xfrm>
            <a:off x="3820320"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26</a:t>
            </a:r>
          </a:p>
        </p:txBody>
      </p:sp>
      <p:sp>
        <p:nvSpPr>
          <p:cNvPr id="155" name="Freeform: Shape 96">
            <a:extLst>
              <a:ext uri="{FF2B5EF4-FFF2-40B4-BE49-F238E27FC236}">
                <a16:creationId xmlns:a16="http://schemas.microsoft.com/office/drawing/2014/main" id="{BF0C3E42-BC3A-9BAB-975A-31ED48C4E40B}"/>
              </a:ext>
            </a:extLst>
          </p:cNvPr>
          <p:cNvSpPr/>
          <p:nvPr/>
        </p:nvSpPr>
        <p:spPr>
          <a:xfrm>
            <a:off x="3667610"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6" name="TextBox 155">
            <a:extLst>
              <a:ext uri="{FF2B5EF4-FFF2-40B4-BE49-F238E27FC236}">
                <a16:creationId xmlns:a16="http://schemas.microsoft.com/office/drawing/2014/main" id="{47D240E7-DF80-4614-79D8-A6AD84DE380A}"/>
              </a:ext>
            </a:extLst>
          </p:cNvPr>
          <p:cNvSpPr txBox="1"/>
          <p:nvPr/>
        </p:nvSpPr>
        <p:spPr>
          <a:xfrm>
            <a:off x="3622623"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157" name="Freeform: Shape 96">
            <a:extLst>
              <a:ext uri="{FF2B5EF4-FFF2-40B4-BE49-F238E27FC236}">
                <a16:creationId xmlns:a16="http://schemas.microsoft.com/office/drawing/2014/main" id="{213360E8-E78D-7628-FAAD-D2A741CF1D7A}"/>
              </a:ext>
            </a:extLst>
          </p:cNvPr>
          <p:cNvSpPr/>
          <p:nvPr/>
        </p:nvSpPr>
        <p:spPr>
          <a:xfrm>
            <a:off x="3467409" y="3009098"/>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58" name="TextBox 157">
            <a:extLst>
              <a:ext uri="{FF2B5EF4-FFF2-40B4-BE49-F238E27FC236}">
                <a16:creationId xmlns:a16="http://schemas.microsoft.com/office/drawing/2014/main" id="{98E35727-FAAC-3A25-E2DF-66876B36678E}"/>
              </a:ext>
            </a:extLst>
          </p:cNvPr>
          <p:cNvSpPr txBox="1"/>
          <p:nvPr/>
        </p:nvSpPr>
        <p:spPr>
          <a:xfrm>
            <a:off x="3422423"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159" name="TextBox 158">
            <a:extLst>
              <a:ext uri="{FF2B5EF4-FFF2-40B4-BE49-F238E27FC236}">
                <a16:creationId xmlns:a16="http://schemas.microsoft.com/office/drawing/2014/main" id="{891B9556-94C7-BE3A-B7AE-F2B85A62521D}"/>
              </a:ext>
            </a:extLst>
          </p:cNvPr>
          <p:cNvSpPr txBox="1"/>
          <p:nvPr/>
        </p:nvSpPr>
        <p:spPr>
          <a:xfrm>
            <a:off x="5414411" y="3088930"/>
            <a:ext cx="101077"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42</a:t>
            </a:r>
          </a:p>
        </p:txBody>
      </p:sp>
      <p:sp>
        <p:nvSpPr>
          <p:cNvPr id="160" name="TextBox 159">
            <a:extLst>
              <a:ext uri="{FF2B5EF4-FFF2-40B4-BE49-F238E27FC236}">
                <a16:creationId xmlns:a16="http://schemas.microsoft.com/office/drawing/2014/main" id="{E2380615-8DEF-334C-C529-D87320DF4AF0}"/>
              </a:ext>
            </a:extLst>
          </p:cNvPr>
          <p:cNvSpPr txBox="1"/>
          <p:nvPr/>
        </p:nvSpPr>
        <p:spPr>
          <a:xfrm>
            <a:off x="1210553"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85</a:t>
            </a:r>
          </a:p>
          <a:p>
            <a:pPr algn="ctr">
              <a:lnSpc>
                <a:spcPct val="90000"/>
              </a:lnSpc>
            </a:pPr>
            <a:r>
              <a:rPr lang="en-GB" sz="800" dirty="0">
                <a:latin typeface="Arial" panose="020B0604020202020204" pitchFamily="34" charset="0"/>
                <a:ea typeface="Aileron" charset="0"/>
                <a:cs typeface="Arial" panose="020B0604020202020204" pitchFamily="34" charset="0"/>
              </a:rPr>
              <a:t>84</a:t>
            </a:r>
          </a:p>
        </p:txBody>
      </p:sp>
      <p:sp>
        <p:nvSpPr>
          <p:cNvPr id="161" name="TextBox 160">
            <a:extLst>
              <a:ext uri="{FF2B5EF4-FFF2-40B4-BE49-F238E27FC236}">
                <a16:creationId xmlns:a16="http://schemas.microsoft.com/office/drawing/2014/main" id="{126B4C19-0D80-08B3-526C-CC002263B670}"/>
              </a:ext>
            </a:extLst>
          </p:cNvPr>
          <p:cNvSpPr txBox="1"/>
          <p:nvPr/>
        </p:nvSpPr>
        <p:spPr>
          <a:xfrm>
            <a:off x="1413256"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83</a:t>
            </a:r>
          </a:p>
          <a:p>
            <a:pPr algn="ctr">
              <a:lnSpc>
                <a:spcPct val="90000"/>
              </a:lnSpc>
            </a:pPr>
            <a:r>
              <a:rPr lang="en-GB" sz="800" dirty="0">
                <a:latin typeface="Arial" panose="020B0604020202020204" pitchFamily="34" charset="0"/>
                <a:ea typeface="Aileron" charset="0"/>
                <a:cs typeface="Arial" panose="020B0604020202020204" pitchFamily="34" charset="0"/>
              </a:rPr>
              <a:t>72</a:t>
            </a:r>
          </a:p>
        </p:txBody>
      </p:sp>
      <p:sp>
        <p:nvSpPr>
          <p:cNvPr id="162" name="TextBox 161">
            <a:extLst>
              <a:ext uri="{FF2B5EF4-FFF2-40B4-BE49-F238E27FC236}">
                <a16:creationId xmlns:a16="http://schemas.microsoft.com/office/drawing/2014/main" id="{403C940B-9C9C-76E3-6BB5-989D2F3BC892}"/>
              </a:ext>
            </a:extLst>
          </p:cNvPr>
          <p:cNvSpPr txBox="1"/>
          <p:nvPr/>
        </p:nvSpPr>
        <p:spPr>
          <a:xfrm>
            <a:off x="1615958"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81</a:t>
            </a:r>
          </a:p>
          <a:p>
            <a:pPr algn="ctr">
              <a:lnSpc>
                <a:spcPct val="90000"/>
              </a:lnSpc>
            </a:pPr>
            <a:r>
              <a:rPr lang="en-GB" sz="800" dirty="0">
                <a:latin typeface="Arial" panose="020B0604020202020204" pitchFamily="34" charset="0"/>
                <a:ea typeface="Aileron" charset="0"/>
                <a:cs typeface="Arial" panose="020B0604020202020204" pitchFamily="34" charset="0"/>
              </a:rPr>
              <a:t>61</a:t>
            </a:r>
          </a:p>
        </p:txBody>
      </p:sp>
      <p:sp>
        <p:nvSpPr>
          <p:cNvPr id="163" name="TextBox 162">
            <a:extLst>
              <a:ext uri="{FF2B5EF4-FFF2-40B4-BE49-F238E27FC236}">
                <a16:creationId xmlns:a16="http://schemas.microsoft.com/office/drawing/2014/main" id="{DFE9017E-E8B5-53D7-7E82-47BA6C54DFB9}"/>
              </a:ext>
            </a:extLst>
          </p:cNvPr>
          <p:cNvSpPr txBox="1"/>
          <p:nvPr/>
        </p:nvSpPr>
        <p:spPr>
          <a:xfrm>
            <a:off x="1813655"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76</a:t>
            </a:r>
          </a:p>
          <a:p>
            <a:pPr algn="ctr">
              <a:lnSpc>
                <a:spcPct val="90000"/>
              </a:lnSpc>
            </a:pPr>
            <a:r>
              <a:rPr lang="en-GB" sz="800" dirty="0">
                <a:latin typeface="Arial" panose="020B0604020202020204" pitchFamily="34" charset="0"/>
                <a:ea typeface="Aileron" charset="0"/>
                <a:cs typeface="Arial" panose="020B0604020202020204" pitchFamily="34" charset="0"/>
              </a:rPr>
              <a:t>55</a:t>
            </a:r>
          </a:p>
        </p:txBody>
      </p:sp>
      <p:sp>
        <p:nvSpPr>
          <p:cNvPr id="164" name="TextBox 163">
            <a:extLst>
              <a:ext uri="{FF2B5EF4-FFF2-40B4-BE49-F238E27FC236}">
                <a16:creationId xmlns:a16="http://schemas.microsoft.com/office/drawing/2014/main" id="{4F2001E9-518C-FE6B-573B-D6098CCDB999}"/>
              </a:ext>
            </a:extLst>
          </p:cNvPr>
          <p:cNvSpPr txBox="1"/>
          <p:nvPr/>
        </p:nvSpPr>
        <p:spPr>
          <a:xfrm>
            <a:off x="2013855"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75</a:t>
            </a:r>
          </a:p>
          <a:p>
            <a:pPr algn="ctr">
              <a:lnSpc>
                <a:spcPct val="90000"/>
              </a:lnSpc>
            </a:pPr>
            <a:r>
              <a:rPr lang="en-GB" sz="800" dirty="0">
                <a:latin typeface="Arial" panose="020B0604020202020204" pitchFamily="34" charset="0"/>
                <a:ea typeface="Aileron" charset="0"/>
                <a:cs typeface="Arial" panose="020B0604020202020204" pitchFamily="34" charset="0"/>
              </a:rPr>
              <a:t>54</a:t>
            </a:r>
          </a:p>
        </p:txBody>
      </p:sp>
      <p:sp>
        <p:nvSpPr>
          <p:cNvPr id="165" name="TextBox 164">
            <a:extLst>
              <a:ext uri="{FF2B5EF4-FFF2-40B4-BE49-F238E27FC236}">
                <a16:creationId xmlns:a16="http://schemas.microsoft.com/office/drawing/2014/main" id="{9372C1F7-35B9-F897-B684-3053AE0B4364}"/>
              </a:ext>
            </a:extLst>
          </p:cNvPr>
          <p:cNvSpPr txBox="1"/>
          <p:nvPr/>
        </p:nvSpPr>
        <p:spPr>
          <a:xfrm>
            <a:off x="3431374"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37</a:t>
            </a:r>
          </a:p>
          <a:p>
            <a:pPr algn="ctr">
              <a:lnSpc>
                <a:spcPct val="90000"/>
              </a:lnSpc>
            </a:pPr>
            <a:r>
              <a:rPr lang="en-GB" sz="800" dirty="0">
                <a:latin typeface="Arial" panose="020B0604020202020204" pitchFamily="34" charset="0"/>
                <a:ea typeface="Aileron" charset="0"/>
                <a:cs typeface="Arial" panose="020B0604020202020204" pitchFamily="34" charset="0"/>
              </a:rPr>
              <a:t>20</a:t>
            </a:r>
          </a:p>
        </p:txBody>
      </p:sp>
      <p:sp>
        <p:nvSpPr>
          <p:cNvPr id="166" name="TextBox 165">
            <a:extLst>
              <a:ext uri="{FF2B5EF4-FFF2-40B4-BE49-F238E27FC236}">
                <a16:creationId xmlns:a16="http://schemas.microsoft.com/office/drawing/2014/main" id="{8840925A-EFB6-0476-792A-783758472A0F}"/>
              </a:ext>
            </a:extLst>
          </p:cNvPr>
          <p:cNvSpPr txBox="1"/>
          <p:nvPr/>
        </p:nvSpPr>
        <p:spPr>
          <a:xfrm>
            <a:off x="3231174" y="3387578"/>
            <a:ext cx="117239" cy="2215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40</a:t>
            </a:r>
          </a:p>
          <a:p>
            <a:pPr algn="ctr">
              <a:lnSpc>
                <a:spcPct val="90000"/>
              </a:lnSpc>
            </a:pPr>
            <a:r>
              <a:rPr lang="en-GB" sz="800" dirty="0">
                <a:latin typeface="Arial" panose="020B0604020202020204" pitchFamily="34" charset="0"/>
                <a:ea typeface="Aileron" charset="0"/>
                <a:cs typeface="Arial" panose="020B0604020202020204" pitchFamily="34" charset="0"/>
              </a:rPr>
              <a:t>21</a:t>
            </a:r>
          </a:p>
        </p:txBody>
      </p:sp>
      <p:sp>
        <p:nvSpPr>
          <p:cNvPr id="167" name="TextBox 166">
            <a:extLst>
              <a:ext uri="{FF2B5EF4-FFF2-40B4-BE49-F238E27FC236}">
                <a16:creationId xmlns:a16="http://schemas.microsoft.com/office/drawing/2014/main" id="{F43D2172-5553-7C63-4191-FFB6CB4287E2}"/>
              </a:ext>
            </a:extLst>
          </p:cNvPr>
          <p:cNvSpPr txBox="1"/>
          <p:nvPr/>
        </p:nvSpPr>
        <p:spPr>
          <a:xfrm>
            <a:off x="2811311"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49</a:t>
            </a:r>
          </a:p>
          <a:p>
            <a:pPr algn="ctr">
              <a:lnSpc>
                <a:spcPct val="90000"/>
              </a:lnSpc>
            </a:pPr>
            <a:r>
              <a:rPr lang="en-GB" sz="800" dirty="0">
                <a:latin typeface="Arial" panose="020B0604020202020204" pitchFamily="34" charset="0"/>
                <a:ea typeface="Aileron" charset="0"/>
                <a:cs typeface="Arial" panose="020B0604020202020204" pitchFamily="34" charset="0"/>
              </a:rPr>
              <a:t>30</a:t>
            </a:r>
          </a:p>
        </p:txBody>
      </p:sp>
      <p:sp>
        <p:nvSpPr>
          <p:cNvPr id="168" name="TextBox 167">
            <a:extLst>
              <a:ext uri="{FF2B5EF4-FFF2-40B4-BE49-F238E27FC236}">
                <a16:creationId xmlns:a16="http://schemas.microsoft.com/office/drawing/2014/main" id="{1E34A8A2-116E-4F53-97B4-4829DE62D6C1}"/>
              </a:ext>
            </a:extLst>
          </p:cNvPr>
          <p:cNvSpPr txBox="1"/>
          <p:nvPr/>
        </p:nvSpPr>
        <p:spPr>
          <a:xfrm>
            <a:off x="2602108"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51</a:t>
            </a:r>
          </a:p>
          <a:p>
            <a:pPr algn="ctr">
              <a:lnSpc>
                <a:spcPct val="90000"/>
              </a:lnSpc>
            </a:pPr>
            <a:r>
              <a:rPr lang="en-GB" sz="800" dirty="0">
                <a:latin typeface="Arial" panose="020B0604020202020204" pitchFamily="34" charset="0"/>
                <a:ea typeface="Aileron" charset="0"/>
                <a:cs typeface="Arial" panose="020B0604020202020204" pitchFamily="34" charset="0"/>
              </a:rPr>
              <a:t>30</a:t>
            </a:r>
          </a:p>
        </p:txBody>
      </p:sp>
      <p:sp>
        <p:nvSpPr>
          <p:cNvPr id="169" name="TextBox 168">
            <a:extLst>
              <a:ext uri="{FF2B5EF4-FFF2-40B4-BE49-F238E27FC236}">
                <a16:creationId xmlns:a16="http://schemas.microsoft.com/office/drawing/2014/main" id="{38D188E5-FA27-7DF0-057C-6E5E15362092}"/>
              </a:ext>
            </a:extLst>
          </p:cNvPr>
          <p:cNvSpPr txBox="1"/>
          <p:nvPr/>
        </p:nvSpPr>
        <p:spPr>
          <a:xfrm>
            <a:off x="2418253"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57</a:t>
            </a:r>
          </a:p>
          <a:p>
            <a:pPr algn="ctr">
              <a:lnSpc>
                <a:spcPct val="90000"/>
              </a:lnSpc>
            </a:pPr>
            <a:r>
              <a:rPr lang="en-GB" sz="800" dirty="0">
                <a:latin typeface="Arial" panose="020B0604020202020204" pitchFamily="34" charset="0"/>
                <a:ea typeface="Aileron" charset="0"/>
                <a:cs typeface="Arial" panose="020B0604020202020204" pitchFamily="34" charset="0"/>
              </a:rPr>
              <a:t>34</a:t>
            </a:r>
          </a:p>
        </p:txBody>
      </p:sp>
      <p:sp>
        <p:nvSpPr>
          <p:cNvPr id="170" name="TextBox 169">
            <a:extLst>
              <a:ext uri="{FF2B5EF4-FFF2-40B4-BE49-F238E27FC236}">
                <a16:creationId xmlns:a16="http://schemas.microsoft.com/office/drawing/2014/main" id="{BAFE3B61-3500-B8AB-AE15-2C2240F2B878}"/>
              </a:ext>
            </a:extLst>
          </p:cNvPr>
          <p:cNvSpPr txBox="1"/>
          <p:nvPr/>
        </p:nvSpPr>
        <p:spPr>
          <a:xfrm>
            <a:off x="2209860"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65</a:t>
            </a:r>
          </a:p>
          <a:p>
            <a:pPr algn="ctr">
              <a:lnSpc>
                <a:spcPct val="90000"/>
              </a:lnSpc>
            </a:pPr>
            <a:r>
              <a:rPr lang="en-GB" sz="800" dirty="0">
                <a:latin typeface="Arial" panose="020B0604020202020204" pitchFamily="34" charset="0"/>
                <a:ea typeface="Aileron" charset="0"/>
                <a:cs typeface="Arial" panose="020B0604020202020204" pitchFamily="34" charset="0"/>
              </a:rPr>
              <a:t>43</a:t>
            </a:r>
          </a:p>
        </p:txBody>
      </p:sp>
      <p:sp>
        <p:nvSpPr>
          <p:cNvPr id="171" name="TextBox 170">
            <a:extLst>
              <a:ext uri="{FF2B5EF4-FFF2-40B4-BE49-F238E27FC236}">
                <a16:creationId xmlns:a16="http://schemas.microsoft.com/office/drawing/2014/main" id="{F18AE293-0705-AD43-85C6-CA22508230D8}"/>
              </a:ext>
            </a:extLst>
          </p:cNvPr>
          <p:cNvSpPr txBox="1"/>
          <p:nvPr/>
        </p:nvSpPr>
        <p:spPr>
          <a:xfrm>
            <a:off x="5462228" y="338757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72" name="TextBox 171">
            <a:extLst>
              <a:ext uri="{FF2B5EF4-FFF2-40B4-BE49-F238E27FC236}">
                <a16:creationId xmlns:a16="http://schemas.microsoft.com/office/drawing/2014/main" id="{37820622-53E0-BF5A-2CDA-1AD268E113EF}"/>
              </a:ext>
            </a:extLst>
          </p:cNvPr>
          <p:cNvSpPr txBox="1"/>
          <p:nvPr/>
        </p:nvSpPr>
        <p:spPr>
          <a:xfrm>
            <a:off x="5259525" y="338757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73" name="TextBox 172">
            <a:extLst>
              <a:ext uri="{FF2B5EF4-FFF2-40B4-BE49-F238E27FC236}">
                <a16:creationId xmlns:a16="http://schemas.microsoft.com/office/drawing/2014/main" id="{E80E8118-05E2-AECC-0180-938A1F9078B7}"/>
              </a:ext>
            </a:extLst>
          </p:cNvPr>
          <p:cNvSpPr txBox="1"/>
          <p:nvPr/>
        </p:nvSpPr>
        <p:spPr>
          <a:xfrm>
            <a:off x="5056823" y="338757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74" name="TextBox 173">
            <a:extLst>
              <a:ext uri="{FF2B5EF4-FFF2-40B4-BE49-F238E27FC236}">
                <a16:creationId xmlns:a16="http://schemas.microsoft.com/office/drawing/2014/main" id="{BE2C1B42-6A96-0A98-6F59-6BBFB979DF4C}"/>
              </a:ext>
            </a:extLst>
          </p:cNvPr>
          <p:cNvSpPr txBox="1"/>
          <p:nvPr/>
        </p:nvSpPr>
        <p:spPr>
          <a:xfrm>
            <a:off x="4861626" y="338757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75" name="TextBox 174">
            <a:extLst>
              <a:ext uri="{FF2B5EF4-FFF2-40B4-BE49-F238E27FC236}">
                <a16:creationId xmlns:a16="http://schemas.microsoft.com/office/drawing/2014/main" id="{58D7FB16-7E88-3C80-CF56-07CB6120707D}"/>
              </a:ext>
            </a:extLst>
          </p:cNvPr>
          <p:cNvSpPr txBox="1"/>
          <p:nvPr/>
        </p:nvSpPr>
        <p:spPr>
          <a:xfrm>
            <a:off x="4661427" y="338757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176" name="TextBox 175">
            <a:extLst>
              <a:ext uri="{FF2B5EF4-FFF2-40B4-BE49-F238E27FC236}">
                <a16:creationId xmlns:a16="http://schemas.microsoft.com/office/drawing/2014/main" id="{D8193BD8-53E1-D7DF-1CCE-95B721393CD9}"/>
              </a:ext>
            </a:extLst>
          </p:cNvPr>
          <p:cNvSpPr txBox="1"/>
          <p:nvPr/>
        </p:nvSpPr>
        <p:spPr>
          <a:xfrm>
            <a:off x="4458725" y="3387578"/>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177" name="TextBox 176">
            <a:extLst>
              <a:ext uri="{FF2B5EF4-FFF2-40B4-BE49-F238E27FC236}">
                <a16:creationId xmlns:a16="http://schemas.microsoft.com/office/drawing/2014/main" id="{13D8E662-17CB-EC91-C913-C05B37BA333D}"/>
              </a:ext>
            </a:extLst>
          </p:cNvPr>
          <p:cNvSpPr txBox="1"/>
          <p:nvPr/>
        </p:nvSpPr>
        <p:spPr>
          <a:xfrm>
            <a:off x="4232173"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15</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78" name="TextBox 177">
            <a:extLst>
              <a:ext uri="{FF2B5EF4-FFF2-40B4-BE49-F238E27FC236}">
                <a16:creationId xmlns:a16="http://schemas.microsoft.com/office/drawing/2014/main" id="{EF18B0E2-2819-4172-FD0F-1C3296D3780A}"/>
              </a:ext>
            </a:extLst>
          </p:cNvPr>
          <p:cNvSpPr txBox="1"/>
          <p:nvPr/>
        </p:nvSpPr>
        <p:spPr>
          <a:xfrm>
            <a:off x="4029471"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17</a:t>
            </a:r>
          </a:p>
          <a:p>
            <a:pPr algn="ctr">
              <a:lnSpc>
                <a:spcPct val="90000"/>
              </a:lnSpc>
            </a:pPr>
            <a:r>
              <a:rPr lang="en-GB" sz="800" dirty="0">
                <a:latin typeface="Arial" panose="020B0604020202020204" pitchFamily="34" charset="0"/>
                <a:ea typeface="Aileron" charset="0"/>
                <a:cs typeface="Arial" panose="020B0604020202020204" pitchFamily="34" charset="0"/>
              </a:rPr>
              <a:t>6</a:t>
            </a:r>
          </a:p>
        </p:txBody>
      </p:sp>
      <p:sp>
        <p:nvSpPr>
          <p:cNvPr id="179" name="TextBox 178">
            <a:extLst>
              <a:ext uri="{FF2B5EF4-FFF2-40B4-BE49-F238E27FC236}">
                <a16:creationId xmlns:a16="http://schemas.microsoft.com/office/drawing/2014/main" id="{9D64657A-F083-E270-DF6E-95021E88D41A}"/>
              </a:ext>
            </a:extLst>
          </p:cNvPr>
          <p:cNvSpPr txBox="1"/>
          <p:nvPr/>
        </p:nvSpPr>
        <p:spPr>
          <a:xfrm>
            <a:off x="3831774"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23</a:t>
            </a:r>
          </a:p>
          <a:p>
            <a:pPr algn="ctr">
              <a:lnSpc>
                <a:spcPct val="90000"/>
              </a:lnSpc>
            </a:pPr>
            <a:r>
              <a:rPr lang="en-GB" sz="800" dirty="0">
                <a:latin typeface="Arial" panose="020B0604020202020204" pitchFamily="34" charset="0"/>
                <a:ea typeface="Aileron" charset="0"/>
                <a:cs typeface="Arial" panose="020B0604020202020204" pitchFamily="34" charset="0"/>
              </a:rPr>
              <a:t>11</a:t>
            </a:r>
          </a:p>
        </p:txBody>
      </p:sp>
      <p:sp>
        <p:nvSpPr>
          <p:cNvPr id="180" name="TextBox 179">
            <a:extLst>
              <a:ext uri="{FF2B5EF4-FFF2-40B4-BE49-F238E27FC236}">
                <a16:creationId xmlns:a16="http://schemas.microsoft.com/office/drawing/2014/main" id="{FA08D244-B349-7049-DF47-623C2A5D517C}"/>
              </a:ext>
            </a:extLst>
          </p:cNvPr>
          <p:cNvSpPr txBox="1"/>
          <p:nvPr/>
        </p:nvSpPr>
        <p:spPr>
          <a:xfrm>
            <a:off x="3631574" y="3387578"/>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30</a:t>
            </a:r>
          </a:p>
          <a:p>
            <a:pPr algn="ctr">
              <a:lnSpc>
                <a:spcPct val="90000"/>
              </a:lnSpc>
            </a:pPr>
            <a:r>
              <a:rPr lang="en-GB" sz="800" dirty="0">
                <a:latin typeface="Arial" panose="020B0604020202020204" pitchFamily="34" charset="0"/>
                <a:ea typeface="Aileron" charset="0"/>
                <a:cs typeface="Arial" panose="020B0604020202020204" pitchFamily="34" charset="0"/>
              </a:rPr>
              <a:t>17</a:t>
            </a:r>
          </a:p>
        </p:txBody>
      </p:sp>
      <p:sp>
        <p:nvSpPr>
          <p:cNvPr id="189" name="TextBox 188">
            <a:extLst>
              <a:ext uri="{FF2B5EF4-FFF2-40B4-BE49-F238E27FC236}">
                <a16:creationId xmlns:a16="http://schemas.microsoft.com/office/drawing/2014/main" id="{9A6F4749-BB6B-31FC-52B0-B7499825FD5A}"/>
              </a:ext>
            </a:extLst>
          </p:cNvPr>
          <p:cNvSpPr txBox="1"/>
          <p:nvPr/>
        </p:nvSpPr>
        <p:spPr>
          <a:xfrm rot="16200000">
            <a:off x="5892607" y="1872658"/>
            <a:ext cx="1700783" cy="13342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Probability of rPFS</a:t>
            </a:r>
          </a:p>
        </p:txBody>
      </p:sp>
      <p:sp>
        <p:nvSpPr>
          <p:cNvPr id="190" name="TextBox 189">
            <a:extLst>
              <a:ext uri="{FF2B5EF4-FFF2-40B4-BE49-F238E27FC236}">
                <a16:creationId xmlns:a16="http://schemas.microsoft.com/office/drawing/2014/main" id="{4FD67781-E1EE-19D6-D286-EA6AB9DB3277}"/>
              </a:ext>
            </a:extLst>
          </p:cNvPr>
          <p:cNvSpPr txBox="1"/>
          <p:nvPr/>
        </p:nvSpPr>
        <p:spPr>
          <a:xfrm>
            <a:off x="7991290" y="3212976"/>
            <a:ext cx="292924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Time from randomisation (months)</a:t>
            </a:r>
          </a:p>
        </p:txBody>
      </p:sp>
      <p:sp>
        <p:nvSpPr>
          <p:cNvPr id="191" name="TextBox 190">
            <a:extLst>
              <a:ext uri="{FF2B5EF4-FFF2-40B4-BE49-F238E27FC236}">
                <a16:creationId xmlns:a16="http://schemas.microsoft.com/office/drawing/2014/main" id="{494D4977-3057-5ACA-6154-EC9185E51E86}"/>
              </a:ext>
            </a:extLst>
          </p:cNvPr>
          <p:cNvSpPr txBox="1"/>
          <p:nvPr/>
        </p:nvSpPr>
        <p:spPr>
          <a:xfrm>
            <a:off x="6572406" y="3306784"/>
            <a:ext cx="497866" cy="274691"/>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700" b="1" i="0" u="none" strike="noStrike" kern="1200" cap="none" spc="0" normalizeH="0" baseline="0" dirty="0">
                <a:ln>
                  <a:noFill/>
                </a:ln>
                <a:solidFill>
                  <a:schemeClr val="tx2"/>
                </a:solidFill>
                <a:effectLst/>
                <a:uLnTx/>
                <a:uFillTx/>
                <a:latin typeface="Arial" panose="020B0604020202020204"/>
                <a:ea typeface="+mn-ea"/>
                <a:cs typeface="+mn-cs"/>
              </a:rPr>
              <a:t>ABI + </a:t>
            </a:r>
            <a:r>
              <a:rPr lang="en-GB" sz="700" b="1" dirty="0">
                <a:solidFill>
                  <a:schemeClr val="tx2"/>
                </a:solidFill>
                <a:latin typeface="Arial" panose="020B0604020202020204"/>
              </a:rPr>
              <a:t>OLA</a:t>
            </a:r>
            <a:endParaRPr kumimoji="0" lang="en-GB" sz="700" b="1" i="0" u="none" strike="noStrike" kern="1200" cap="none" spc="0" normalizeH="0" baseline="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700" b="1" i="0" u="none" strike="noStrike" kern="1200" cap="none" spc="0" normalizeH="0" baseline="0" dirty="0">
                <a:ln>
                  <a:noFill/>
                </a:ln>
                <a:solidFill>
                  <a:schemeClr val="accent1"/>
                </a:solidFill>
                <a:effectLst/>
                <a:uLnTx/>
                <a:uFillTx/>
                <a:latin typeface="Arial" panose="020B0604020202020204"/>
                <a:ea typeface="+mn-ea"/>
                <a:cs typeface="+mn-cs"/>
              </a:rPr>
              <a:t>ABI + PBO</a:t>
            </a:r>
          </a:p>
        </p:txBody>
      </p:sp>
      <p:sp>
        <p:nvSpPr>
          <p:cNvPr id="192" name="Freeform: Shape 26">
            <a:extLst>
              <a:ext uri="{FF2B5EF4-FFF2-40B4-BE49-F238E27FC236}">
                <a16:creationId xmlns:a16="http://schemas.microsoft.com/office/drawing/2014/main" id="{9BFBABAD-A3AF-2505-1609-875222ED7BAD}"/>
              </a:ext>
            </a:extLst>
          </p:cNvPr>
          <p:cNvSpPr/>
          <p:nvPr/>
        </p:nvSpPr>
        <p:spPr>
          <a:xfrm>
            <a:off x="7130567" y="853926"/>
            <a:ext cx="4568809" cy="2207893"/>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3" name="Freeform: Shape 96">
            <a:extLst>
              <a:ext uri="{FF2B5EF4-FFF2-40B4-BE49-F238E27FC236}">
                <a16:creationId xmlns:a16="http://schemas.microsoft.com/office/drawing/2014/main" id="{03E60FA1-9CEB-07DC-D348-81FCFDB835F8}"/>
              </a:ext>
            </a:extLst>
          </p:cNvPr>
          <p:cNvSpPr/>
          <p:nvPr/>
        </p:nvSpPr>
        <p:spPr>
          <a:xfrm>
            <a:off x="7183047"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4" name="TextBox 193">
            <a:extLst>
              <a:ext uri="{FF2B5EF4-FFF2-40B4-BE49-F238E27FC236}">
                <a16:creationId xmlns:a16="http://schemas.microsoft.com/office/drawing/2014/main" id="{B0C61A51-1EE3-FA6E-81F1-83731AB0B80D}"/>
              </a:ext>
            </a:extLst>
          </p:cNvPr>
          <p:cNvSpPr txBox="1"/>
          <p:nvPr/>
        </p:nvSpPr>
        <p:spPr>
          <a:xfrm>
            <a:off x="6956442" y="761211"/>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a:t>
            </a:r>
          </a:p>
        </p:txBody>
      </p:sp>
      <p:sp>
        <p:nvSpPr>
          <p:cNvPr id="195" name="Freeform: Shape 60">
            <a:extLst>
              <a:ext uri="{FF2B5EF4-FFF2-40B4-BE49-F238E27FC236}">
                <a16:creationId xmlns:a16="http://schemas.microsoft.com/office/drawing/2014/main" id="{1BB2B3CA-29F1-8CE4-8E4C-812251FB1323}"/>
              </a:ext>
            </a:extLst>
          </p:cNvPr>
          <p:cNvSpPr/>
          <p:nvPr/>
        </p:nvSpPr>
        <p:spPr>
          <a:xfrm>
            <a:off x="7119462" y="1712323"/>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6" name="TextBox 195">
            <a:extLst>
              <a:ext uri="{FF2B5EF4-FFF2-40B4-BE49-F238E27FC236}">
                <a16:creationId xmlns:a16="http://schemas.microsoft.com/office/drawing/2014/main" id="{2D9C97EA-E876-E812-E705-3873493A925B}"/>
              </a:ext>
            </a:extLst>
          </p:cNvPr>
          <p:cNvSpPr txBox="1"/>
          <p:nvPr/>
        </p:nvSpPr>
        <p:spPr>
          <a:xfrm>
            <a:off x="6956442" y="1649576"/>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0.6</a:t>
            </a:r>
          </a:p>
        </p:txBody>
      </p:sp>
      <p:sp>
        <p:nvSpPr>
          <p:cNvPr id="197" name="Freeform: Shape 60">
            <a:extLst>
              <a:ext uri="{FF2B5EF4-FFF2-40B4-BE49-F238E27FC236}">
                <a16:creationId xmlns:a16="http://schemas.microsoft.com/office/drawing/2014/main" id="{8AEB71AB-E198-1F23-EE7A-CEA8731D7321}"/>
              </a:ext>
            </a:extLst>
          </p:cNvPr>
          <p:cNvSpPr/>
          <p:nvPr/>
        </p:nvSpPr>
        <p:spPr>
          <a:xfrm>
            <a:off x="7119462" y="2146749"/>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98" name="TextBox 197">
            <a:extLst>
              <a:ext uri="{FF2B5EF4-FFF2-40B4-BE49-F238E27FC236}">
                <a16:creationId xmlns:a16="http://schemas.microsoft.com/office/drawing/2014/main" id="{1DE932B1-40D4-A0CC-F643-2A5E00866EAD}"/>
              </a:ext>
            </a:extLst>
          </p:cNvPr>
          <p:cNvSpPr txBox="1"/>
          <p:nvPr/>
        </p:nvSpPr>
        <p:spPr>
          <a:xfrm>
            <a:off x="6956442" y="2084002"/>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0.4</a:t>
            </a:r>
          </a:p>
        </p:txBody>
      </p:sp>
      <p:sp>
        <p:nvSpPr>
          <p:cNvPr id="199" name="Freeform: Shape 60">
            <a:extLst>
              <a:ext uri="{FF2B5EF4-FFF2-40B4-BE49-F238E27FC236}">
                <a16:creationId xmlns:a16="http://schemas.microsoft.com/office/drawing/2014/main" id="{78E86C98-97A3-80E8-3A9C-AD0D480F62EC}"/>
              </a:ext>
            </a:extLst>
          </p:cNvPr>
          <p:cNvSpPr/>
          <p:nvPr/>
        </p:nvSpPr>
        <p:spPr>
          <a:xfrm>
            <a:off x="7119462" y="2576584"/>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0" name="TextBox 199">
            <a:extLst>
              <a:ext uri="{FF2B5EF4-FFF2-40B4-BE49-F238E27FC236}">
                <a16:creationId xmlns:a16="http://schemas.microsoft.com/office/drawing/2014/main" id="{292544CA-FAF8-609E-EC00-1534A982E8B9}"/>
              </a:ext>
            </a:extLst>
          </p:cNvPr>
          <p:cNvSpPr txBox="1"/>
          <p:nvPr/>
        </p:nvSpPr>
        <p:spPr>
          <a:xfrm>
            <a:off x="6922488" y="2513837"/>
            <a:ext cx="160301"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0.2</a:t>
            </a:r>
          </a:p>
        </p:txBody>
      </p:sp>
      <p:sp>
        <p:nvSpPr>
          <p:cNvPr id="201" name="Freeform: Shape 60">
            <a:extLst>
              <a:ext uri="{FF2B5EF4-FFF2-40B4-BE49-F238E27FC236}">
                <a16:creationId xmlns:a16="http://schemas.microsoft.com/office/drawing/2014/main" id="{74568F93-D1EB-BD87-4F9A-FE72A79BEF6E}"/>
              </a:ext>
            </a:extLst>
          </p:cNvPr>
          <p:cNvSpPr/>
          <p:nvPr/>
        </p:nvSpPr>
        <p:spPr>
          <a:xfrm>
            <a:off x="7119462" y="3009036"/>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C7DA7B29-D36B-BA3A-E011-54B5DBBE7BE4}"/>
              </a:ext>
            </a:extLst>
          </p:cNvPr>
          <p:cNvSpPr txBox="1"/>
          <p:nvPr/>
        </p:nvSpPr>
        <p:spPr>
          <a:xfrm>
            <a:off x="6956442" y="2933483"/>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0.0</a:t>
            </a:r>
          </a:p>
        </p:txBody>
      </p:sp>
      <p:sp>
        <p:nvSpPr>
          <p:cNvPr id="203" name="Freeform: Shape 60">
            <a:extLst>
              <a:ext uri="{FF2B5EF4-FFF2-40B4-BE49-F238E27FC236}">
                <a16:creationId xmlns:a16="http://schemas.microsoft.com/office/drawing/2014/main" id="{015A64DD-66FA-883B-740B-DF431E68FE4D}"/>
              </a:ext>
            </a:extLst>
          </p:cNvPr>
          <p:cNvSpPr/>
          <p:nvPr/>
        </p:nvSpPr>
        <p:spPr>
          <a:xfrm>
            <a:off x="7119462" y="1281777"/>
            <a:ext cx="61518" cy="8906"/>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DBA59DCA-D105-2D49-28CC-A35DB581D8A8}"/>
              </a:ext>
            </a:extLst>
          </p:cNvPr>
          <p:cNvSpPr txBox="1"/>
          <p:nvPr/>
        </p:nvSpPr>
        <p:spPr>
          <a:xfrm>
            <a:off x="6956442" y="1219031"/>
            <a:ext cx="126347" cy="113991"/>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0.8</a:t>
            </a:r>
          </a:p>
        </p:txBody>
      </p:sp>
      <p:sp>
        <p:nvSpPr>
          <p:cNvPr id="205" name="TextBox 204">
            <a:extLst>
              <a:ext uri="{FF2B5EF4-FFF2-40B4-BE49-F238E27FC236}">
                <a16:creationId xmlns:a16="http://schemas.microsoft.com/office/drawing/2014/main" id="{2F174A43-D87E-E900-074F-087BC9B7BE2D}"/>
              </a:ext>
            </a:extLst>
          </p:cNvPr>
          <p:cNvSpPr txBox="1"/>
          <p:nvPr/>
        </p:nvSpPr>
        <p:spPr>
          <a:xfrm>
            <a:off x="7159870" y="3088928"/>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206" name="Freeform: Shape 96">
            <a:extLst>
              <a:ext uri="{FF2B5EF4-FFF2-40B4-BE49-F238E27FC236}">
                <a16:creationId xmlns:a16="http://schemas.microsoft.com/office/drawing/2014/main" id="{AF2EFDBD-607B-26BA-E27A-15AC4AC08846}"/>
              </a:ext>
            </a:extLst>
          </p:cNvPr>
          <p:cNvSpPr/>
          <p:nvPr/>
        </p:nvSpPr>
        <p:spPr>
          <a:xfrm>
            <a:off x="7335758"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8" name="Freeform: Shape 96">
            <a:extLst>
              <a:ext uri="{FF2B5EF4-FFF2-40B4-BE49-F238E27FC236}">
                <a16:creationId xmlns:a16="http://schemas.microsoft.com/office/drawing/2014/main" id="{080C45FF-53E1-3847-4253-457BD487A0F3}"/>
              </a:ext>
            </a:extLst>
          </p:cNvPr>
          <p:cNvSpPr/>
          <p:nvPr/>
        </p:nvSpPr>
        <p:spPr>
          <a:xfrm>
            <a:off x="7773231"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09" name="TextBox 208">
            <a:extLst>
              <a:ext uri="{FF2B5EF4-FFF2-40B4-BE49-F238E27FC236}">
                <a16:creationId xmlns:a16="http://schemas.microsoft.com/office/drawing/2014/main" id="{AAF71484-545D-003B-5ADD-FF12CBDBF336}"/>
              </a:ext>
            </a:extLst>
          </p:cNvPr>
          <p:cNvSpPr txBox="1"/>
          <p:nvPr/>
        </p:nvSpPr>
        <p:spPr>
          <a:xfrm>
            <a:off x="7753514" y="3088928"/>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4</a:t>
            </a:r>
          </a:p>
        </p:txBody>
      </p:sp>
      <p:sp>
        <p:nvSpPr>
          <p:cNvPr id="210" name="Freeform: Shape 96">
            <a:extLst>
              <a:ext uri="{FF2B5EF4-FFF2-40B4-BE49-F238E27FC236}">
                <a16:creationId xmlns:a16="http://schemas.microsoft.com/office/drawing/2014/main" id="{DBF35602-EE34-5B21-55BB-F2A0DF6E3C12}"/>
              </a:ext>
            </a:extLst>
          </p:cNvPr>
          <p:cNvSpPr/>
          <p:nvPr/>
        </p:nvSpPr>
        <p:spPr>
          <a:xfrm>
            <a:off x="7916644"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2" name="Freeform: Shape 96">
            <a:extLst>
              <a:ext uri="{FF2B5EF4-FFF2-40B4-BE49-F238E27FC236}">
                <a16:creationId xmlns:a16="http://schemas.microsoft.com/office/drawing/2014/main" id="{4372820F-89C8-D2B6-47A3-D61AF977B6F9}"/>
              </a:ext>
            </a:extLst>
          </p:cNvPr>
          <p:cNvSpPr/>
          <p:nvPr/>
        </p:nvSpPr>
        <p:spPr>
          <a:xfrm>
            <a:off x="8063298"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3" name="TextBox 212">
            <a:extLst>
              <a:ext uri="{FF2B5EF4-FFF2-40B4-BE49-F238E27FC236}">
                <a16:creationId xmlns:a16="http://schemas.microsoft.com/office/drawing/2014/main" id="{D4145A26-25A7-1FEF-2A5C-666C4B4E5BB0}"/>
              </a:ext>
            </a:extLst>
          </p:cNvPr>
          <p:cNvSpPr txBox="1"/>
          <p:nvPr/>
        </p:nvSpPr>
        <p:spPr>
          <a:xfrm>
            <a:off x="8043581" y="3088928"/>
            <a:ext cx="50539" cy="124650"/>
          </a:xfrm>
          <a:prstGeom prst="rect">
            <a:avLst/>
          </a:prstGeom>
          <a:noFill/>
        </p:spPr>
        <p:txBody>
          <a:bodyPr wrap="squar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214" name="Freeform: Shape 96">
            <a:extLst>
              <a:ext uri="{FF2B5EF4-FFF2-40B4-BE49-F238E27FC236}">
                <a16:creationId xmlns:a16="http://schemas.microsoft.com/office/drawing/2014/main" id="{9B79F97E-DDFD-B0C3-0559-16C46CBA5422}"/>
              </a:ext>
            </a:extLst>
          </p:cNvPr>
          <p:cNvSpPr/>
          <p:nvPr/>
        </p:nvSpPr>
        <p:spPr>
          <a:xfrm>
            <a:off x="9229460"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5" name="TextBox 214">
            <a:extLst>
              <a:ext uri="{FF2B5EF4-FFF2-40B4-BE49-F238E27FC236}">
                <a16:creationId xmlns:a16="http://schemas.microsoft.com/office/drawing/2014/main" id="{20B53FCD-607A-0E4B-DC7D-CF206DC73F02}"/>
              </a:ext>
            </a:extLst>
          </p:cNvPr>
          <p:cNvSpPr txBox="1"/>
          <p:nvPr/>
        </p:nvSpPr>
        <p:spPr>
          <a:xfrm>
            <a:off x="9170891"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14</a:t>
            </a:r>
          </a:p>
        </p:txBody>
      </p:sp>
      <p:sp>
        <p:nvSpPr>
          <p:cNvPr id="216" name="Freeform: Shape 96">
            <a:extLst>
              <a:ext uri="{FF2B5EF4-FFF2-40B4-BE49-F238E27FC236}">
                <a16:creationId xmlns:a16="http://schemas.microsoft.com/office/drawing/2014/main" id="{555D0310-5AB9-B38F-C544-DD8BC69CBB5E}"/>
              </a:ext>
            </a:extLst>
          </p:cNvPr>
          <p:cNvSpPr/>
          <p:nvPr/>
        </p:nvSpPr>
        <p:spPr>
          <a:xfrm>
            <a:off x="9082946"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18" name="Freeform: Shape 96">
            <a:extLst>
              <a:ext uri="{FF2B5EF4-FFF2-40B4-BE49-F238E27FC236}">
                <a16:creationId xmlns:a16="http://schemas.microsoft.com/office/drawing/2014/main" id="{1211949E-25F3-CD23-6D48-003AF9922365}"/>
              </a:ext>
            </a:extLst>
          </p:cNvPr>
          <p:cNvSpPr/>
          <p:nvPr/>
        </p:nvSpPr>
        <p:spPr>
          <a:xfrm>
            <a:off x="879378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0" name="Freeform: Shape 96">
            <a:extLst>
              <a:ext uri="{FF2B5EF4-FFF2-40B4-BE49-F238E27FC236}">
                <a16:creationId xmlns:a16="http://schemas.microsoft.com/office/drawing/2014/main" id="{3EBE8FF8-0EEA-D0D5-C951-883C7FD2A6B5}"/>
              </a:ext>
            </a:extLst>
          </p:cNvPr>
          <p:cNvSpPr/>
          <p:nvPr/>
        </p:nvSpPr>
        <p:spPr>
          <a:xfrm>
            <a:off x="8647723"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1" name="TextBox 220">
            <a:extLst>
              <a:ext uri="{FF2B5EF4-FFF2-40B4-BE49-F238E27FC236}">
                <a16:creationId xmlns:a16="http://schemas.microsoft.com/office/drawing/2014/main" id="{F42B65E6-8B14-4759-64D3-33C20C824BD6}"/>
              </a:ext>
            </a:extLst>
          </p:cNvPr>
          <p:cNvSpPr txBox="1"/>
          <p:nvPr/>
        </p:nvSpPr>
        <p:spPr>
          <a:xfrm>
            <a:off x="8576807"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10</a:t>
            </a:r>
          </a:p>
        </p:txBody>
      </p:sp>
      <p:sp>
        <p:nvSpPr>
          <p:cNvPr id="222" name="Freeform: Shape 96">
            <a:extLst>
              <a:ext uri="{FF2B5EF4-FFF2-40B4-BE49-F238E27FC236}">
                <a16:creationId xmlns:a16="http://schemas.microsoft.com/office/drawing/2014/main" id="{8B32EE2D-0962-562B-82BA-BE1A9959DB92}"/>
              </a:ext>
            </a:extLst>
          </p:cNvPr>
          <p:cNvSpPr/>
          <p:nvPr/>
        </p:nvSpPr>
        <p:spPr>
          <a:xfrm>
            <a:off x="8498929"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4" name="Freeform: Shape 96">
            <a:extLst>
              <a:ext uri="{FF2B5EF4-FFF2-40B4-BE49-F238E27FC236}">
                <a16:creationId xmlns:a16="http://schemas.microsoft.com/office/drawing/2014/main" id="{A68AF803-9387-64E0-A00A-1F15863BDDB3}"/>
              </a:ext>
            </a:extLst>
          </p:cNvPr>
          <p:cNvSpPr/>
          <p:nvPr/>
        </p:nvSpPr>
        <p:spPr>
          <a:xfrm>
            <a:off x="8208863"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6" name="Freeform: Shape 96">
            <a:extLst>
              <a:ext uri="{FF2B5EF4-FFF2-40B4-BE49-F238E27FC236}">
                <a16:creationId xmlns:a16="http://schemas.microsoft.com/office/drawing/2014/main" id="{B01A831D-C375-7423-18B0-7852F693296F}"/>
              </a:ext>
            </a:extLst>
          </p:cNvPr>
          <p:cNvSpPr/>
          <p:nvPr/>
        </p:nvSpPr>
        <p:spPr>
          <a:xfrm>
            <a:off x="11262634"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27" name="TextBox 226">
            <a:extLst>
              <a:ext uri="{FF2B5EF4-FFF2-40B4-BE49-F238E27FC236}">
                <a16:creationId xmlns:a16="http://schemas.microsoft.com/office/drawing/2014/main" id="{3B70CC9E-69B6-20A4-EB25-DCDFF846A420}"/>
              </a:ext>
            </a:extLst>
          </p:cNvPr>
          <p:cNvSpPr txBox="1"/>
          <p:nvPr/>
        </p:nvSpPr>
        <p:spPr>
          <a:xfrm>
            <a:off x="11204065"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28</a:t>
            </a:r>
          </a:p>
        </p:txBody>
      </p:sp>
      <p:sp>
        <p:nvSpPr>
          <p:cNvPr id="230" name="Freeform: Shape 96">
            <a:extLst>
              <a:ext uri="{FF2B5EF4-FFF2-40B4-BE49-F238E27FC236}">
                <a16:creationId xmlns:a16="http://schemas.microsoft.com/office/drawing/2014/main" id="{7099D253-326C-C930-48F2-BB73DF674474}"/>
              </a:ext>
            </a:extLst>
          </p:cNvPr>
          <p:cNvSpPr/>
          <p:nvPr/>
        </p:nvSpPr>
        <p:spPr>
          <a:xfrm>
            <a:off x="1082885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2" name="Freeform: Shape 96">
            <a:extLst>
              <a:ext uri="{FF2B5EF4-FFF2-40B4-BE49-F238E27FC236}">
                <a16:creationId xmlns:a16="http://schemas.microsoft.com/office/drawing/2014/main" id="{13EA646A-43F0-487D-D31A-F779C9AA9E3F}"/>
              </a:ext>
            </a:extLst>
          </p:cNvPr>
          <p:cNvSpPr/>
          <p:nvPr/>
        </p:nvSpPr>
        <p:spPr>
          <a:xfrm>
            <a:off x="10685603"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3" name="TextBox 232">
            <a:extLst>
              <a:ext uri="{FF2B5EF4-FFF2-40B4-BE49-F238E27FC236}">
                <a16:creationId xmlns:a16="http://schemas.microsoft.com/office/drawing/2014/main" id="{170FE2BB-E69F-397B-E83B-040B2A067FE3}"/>
              </a:ext>
            </a:extLst>
          </p:cNvPr>
          <p:cNvSpPr txBox="1"/>
          <p:nvPr/>
        </p:nvSpPr>
        <p:spPr>
          <a:xfrm>
            <a:off x="10627035"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234" name="Freeform: Shape 96">
            <a:extLst>
              <a:ext uri="{FF2B5EF4-FFF2-40B4-BE49-F238E27FC236}">
                <a16:creationId xmlns:a16="http://schemas.microsoft.com/office/drawing/2014/main" id="{3B6E2285-AFA4-F158-2B49-561AF4341E6E}"/>
              </a:ext>
            </a:extLst>
          </p:cNvPr>
          <p:cNvSpPr/>
          <p:nvPr/>
        </p:nvSpPr>
        <p:spPr>
          <a:xfrm>
            <a:off x="10535790"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6" name="Freeform: Shape 96">
            <a:extLst>
              <a:ext uri="{FF2B5EF4-FFF2-40B4-BE49-F238E27FC236}">
                <a16:creationId xmlns:a16="http://schemas.microsoft.com/office/drawing/2014/main" id="{D081D724-5958-80A6-8BBA-6B802123D05D}"/>
              </a:ext>
            </a:extLst>
          </p:cNvPr>
          <p:cNvSpPr/>
          <p:nvPr/>
        </p:nvSpPr>
        <p:spPr>
          <a:xfrm>
            <a:off x="10389728"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37" name="TextBox 236">
            <a:extLst>
              <a:ext uri="{FF2B5EF4-FFF2-40B4-BE49-F238E27FC236}">
                <a16:creationId xmlns:a16="http://schemas.microsoft.com/office/drawing/2014/main" id="{19CA0B4E-B8A7-BEE4-5AEF-B84C7F872638}"/>
              </a:ext>
            </a:extLst>
          </p:cNvPr>
          <p:cNvSpPr txBox="1"/>
          <p:nvPr/>
        </p:nvSpPr>
        <p:spPr>
          <a:xfrm>
            <a:off x="10331159"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22</a:t>
            </a:r>
          </a:p>
        </p:txBody>
      </p:sp>
      <p:sp>
        <p:nvSpPr>
          <p:cNvPr id="238" name="Freeform: Shape 96">
            <a:extLst>
              <a:ext uri="{FF2B5EF4-FFF2-40B4-BE49-F238E27FC236}">
                <a16:creationId xmlns:a16="http://schemas.microsoft.com/office/drawing/2014/main" id="{D4782899-CA93-4B39-FAAE-D572F1E4DA50}"/>
              </a:ext>
            </a:extLst>
          </p:cNvPr>
          <p:cNvSpPr/>
          <p:nvPr/>
        </p:nvSpPr>
        <p:spPr>
          <a:xfrm>
            <a:off x="10248069"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0" name="Freeform: Shape 96">
            <a:extLst>
              <a:ext uri="{FF2B5EF4-FFF2-40B4-BE49-F238E27FC236}">
                <a16:creationId xmlns:a16="http://schemas.microsoft.com/office/drawing/2014/main" id="{3C7ED884-A3AB-D6CF-ED6E-E42CF46865A1}"/>
              </a:ext>
            </a:extLst>
          </p:cNvPr>
          <p:cNvSpPr/>
          <p:nvPr/>
        </p:nvSpPr>
        <p:spPr>
          <a:xfrm>
            <a:off x="10101384"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1" name="TextBox 240">
            <a:extLst>
              <a:ext uri="{FF2B5EF4-FFF2-40B4-BE49-F238E27FC236}">
                <a16:creationId xmlns:a16="http://schemas.microsoft.com/office/drawing/2014/main" id="{4CCAD1CE-54E5-726D-0820-899DD39F98FA}"/>
              </a:ext>
            </a:extLst>
          </p:cNvPr>
          <p:cNvSpPr txBox="1"/>
          <p:nvPr/>
        </p:nvSpPr>
        <p:spPr>
          <a:xfrm>
            <a:off x="10042816"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20</a:t>
            </a:r>
          </a:p>
        </p:txBody>
      </p:sp>
      <p:sp>
        <p:nvSpPr>
          <p:cNvPr id="242" name="Freeform: Shape 96">
            <a:extLst>
              <a:ext uri="{FF2B5EF4-FFF2-40B4-BE49-F238E27FC236}">
                <a16:creationId xmlns:a16="http://schemas.microsoft.com/office/drawing/2014/main" id="{F534F8C4-BCB9-1AED-BD1D-141E80BE1458}"/>
              </a:ext>
            </a:extLst>
          </p:cNvPr>
          <p:cNvSpPr/>
          <p:nvPr/>
        </p:nvSpPr>
        <p:spPr>
          <a:xfrm>
            <a:off x="995242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47" name="TextBox 246">
            <a:extLst>
              <a:ext uri="{FF2B5EF4-FFF2-40B4-BE49-F238E27FC236}">
                <a16:creationId xmlns:a16="http://schemas.microsoft.com/office/drawing/2014/main" id="{D97A47F3-6442-0DE4-8076-246E0362E3BD}"/>
              </a:ext>
            </a:extLst>
          </p:cNvPr>
          <p:cNvSpPr txBox="1"/>
          <p:nvPr/>
        </p:nvSpPr>
        <p:spPr>
          <a:xfrm>
            <a:off x="8603634"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78</a:t>
            </a:r>
          </a:p>
          <a:p>
            <a:pPr algn="ctr">
              <a:lnSpc>
                <a:spcPct val="90000"/>
              </a:lnSpc>
            </a:pPr>
            <a:r>
              <a:rPr lang="en-GB" sz="700" spc="-30" dirty="0">
                <a:latin typeface="Arial" panose="020B0604020202020204" pitchFamily="34" charset="0"/>
                <a:ea typeface="Aileron" charset="0"/>
                <a:cs typeface="Arial" panose="020B0604020202020204" pitchFamily="34" charset="0"/>
              </a:rPr>
              <a:t>68</a:t>
            </a:r>
          </a:p>
        </p:txBody>
      </p:sp>
      <p:sp>
        <p:nvSpPr>
          <p:cNvPr id="249" name="TextBox 248">
            <a:extLst>
              <a:ext uri="{FF2B5EF4-FFF2-40B4-BE49-F238E27FC236}">
                <a16:creationId xmlns:a16="http://schemas.microsoft.com/office/drawing/2014/main" id="{5D78D80D-3230-51EA-DCF1-E2560424EB89}"/>
              </a:ext>
            </a:extLst>
          </p:cNvPr>
          <p:cNvSpPr txBox="1"/>
          <p:nvPr/>
        </p:nvSpPr>
        <p:spPr>
          <a:xfrm>
            <a:off x="8891657"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72</a:t>
            </a:r>
          </a:p>
          <a:p>
            <a:pPr algn="ctr">
              <a:lnSpc>
                <a:spcPct val="90000"/>
              </a:lnSpc>
            </a:pPr>
            <a:r>
              <a:rPr lang="en-GB" sz="700" spc="-30" dirty="0">
                <a:latin typeface="Arial" panose="020B0604020202020204" pitchFamily="34" charset="0"/>
                <a:ea typeface="Aileron" charset="0"/>
                <a:cs typeface="Arial" panose="020B0604020202020204" pitchFamily="34" charset="0"/>
              </a:rPr>
              <a:t>58</a:t>
            </a:r>
          </a:p>
        </p:txBody>
      </p:sp>
      <p:sp>
        <p:nvSpPr>
          <p:cNvPr id="251" name="TextBox 250">
            <a:extLst>
              <a:ext uri="{FF2B5EF4-FFF2-40B4-BE49-F238E27FC236}">
                <a16:creationId xmlns:a16="http://schemas.microsoft.com/office/drawing/2014/main" id="{4C346866-AFA0-39C4-2A3F-65DD29D7D424}"/>
              </a:ext>
            </a:extLst>
          </p:cNvPr>
          <p:cNvSpPr txBox="1"/>
          <p:nvPr/>
        </p:nvSpPr>
        <p:spPr>
          <a:xfrm>
            <a:off x="9185312"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66</a:t>
            </a:r>
          </a:p>
          <a:p>
            <a:pPr algn="ctr">
              <a:lnSpc>
                <a:spcPct val="90000"/>
              </a:lnSpc>
            </a:pPr>
            <a:r>
              <a:rPr lang="en-GB" sz="700" spc="-30" dirty="0">
                <a:latin typeface="Arial" panose="020B0604020202020204" pitchFamily="34" charset="0"/>
                <a:ea typeface="Aileron" charset="0"/>
                <a:cs typeface="Arial" panose="020B0604020202020204" pitchFamily="34" charset="0"/>
              </a:rPr>
              <a:t>51</a:t>
            </a:r>
          </a:p>
        </p:txBody>
      </p:sp>
      <p:sp>
        <p:nvSpPr>
          <p:cNvPr id="252" name="TextBox 251">
            <a:extLst>
              <a:ext uri="{FF2B5EF4-FFF2-40B4-BE49-F238E27FC236}">
                <a16:creationId xmlns:a16="http://schemas.microsoft.com/office/drawing/2014/main" id="{4096E7FE-FDF7-C57F-6361-4E1ABB54C5FB}"/>
              </a:ext>
            </a:extLst>
          </p:cNvPr>
          <p:cNvSpPr txBox="1"/>
          <p:nvPr/>
        </p:nvSpPr>
        <p:spPr>
          <a:xfrm>
            <a:off x="10059225"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34</a:t>
            </a:r>
          </a:p>
          <a:p>
            <a:pPr algn="ctr">
              <a:lnSpc>
                <a:spcPct val="90000"/>
              </a:lnSpc>
            </a:pPr>
            <a:r>
              <a:rPr lang="en-GB" sz="700" spc="-30" dirty="0">
                <a:latin typeface="Arial" panose="020B0604020202020204" pitchFamily="34" charset="0"/>
                <a:ea typeface="Aileron" charset="0"/>
                <a:cs typeface="Arial" panose="020B0604020202020204" pitchFamily="34" charset="0"/>
              </a:rPr>
              <a:t>22</a:t>
            </a:r>
          </a:p>
        </p:txBody>
      </p:sp>
      <p:sp>
        <p:nvSpPr>
          <p:cNvPr id="254" name="TextBox 253">
            <a:extLst>
              <a:ext uri="{FF2B5EF4-FFF2-40B4-BE49-F238E27FC236}">
                <a16:creationId xmlns:a16="http://schemas.microsoft.com/office/drawing/2014/main" id="{E7A31BBC-3DE6-9236-39B2-AFF59184089D}"/>
              </a:ext>
            </a:extLst>
          </p:cNvPr>
          <p:cNvSpPr txBox="1"/>
          <p:nvPr/>
        </p:nvSpPr>
        <p:spPr>
          <a:xfrm>
            <a:off x="9766199"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52</a:t>
            </a:r>
          </a:p>
          <a:p>
            <a:pPr algn="ctr">
              <a:lnSpc>
                <a:spcPct val="90000"/>
              </a:lnSpc>
            </a:pPr>
            <a:r>
              <a:rPr lang="en-GB" sz="700" spc="-30" dirty="0">
                <a:latin typeface="Arial" panose="020B0604020202020204" pitchFamily="34" charset="0"/>
                <a:ea typeface="Aileron" charset="0"/>
                <a:cs typeface="Arial" panose="020B0604020202020204" pitchFamily="34" charset="0"/>
              </a:rPr>
              <a:t>39</a:t>
            </a:r>
          </a:p>
        </p:txBody>
      </p:sp>
      <p:sp>
        <p:nvSpPr>
          <p:cNvPr id="256" name="TextBox 255">
            <a:extLst>
              <a:ext uri="{FF2B5EF4-FFF2-40B4-BE49-F238E27FC236}">
                <a16:creationId xmlns:a16="http://schemas.microsoft.com/office/drawing/2014/main" id="{FEEB7400-F3C2-1983-4DD0-B34462ACC153}"/>
              </a:ext>
            </a:extLst>
          </p:cNvPr>
          <p:cNvSpPr txBox="1"/>
          <p:nvPr/>
        </p:nvSpPr>
        <p:spPr>
          <a:xfrm>
            <a:off x="9469812"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64</a:t>
            </a:r>
          </a:p>
          <a:p>
            <a:pPr algn="ctr">
              <a:lnSpc>
                <a:spcPct val="90000"/>
              </a:lnSpc>
            </a:pPr>
            <a:r>
              <a:rPr lang="en-GB" sz="700" spc="-30" dirty="0">
                <a:latin typeface="Arial" panose="020B0604020202020204" pitchFamily="34" charset="0"/>
                <a:ea typeface="Aileron" charset="0"/>
                <a:cs typeface="Arial" panose="020B0604020202020204" pitchFamily="34" charset="0"/>
              </a:rPr>
              <a:t>49</a:t>
            </a:r>
          </a:p>
        </p:txBody>
      </p:sp>
      <p:sp>
        <p:nvSpPr>
          <p:cNvPr id="258" name="TextBox 257">
            <a:extLst>
              <a:ext uri="{FF2B5EF4-FFF2-40B4-BE49-F238E27FC236}">
                <a16:creationId xmlns:a16="http://schemas.microsoft.com/office/drawing/2014/main" id="{72F3C4B3-8E9B-E567-309D-56C85A500D2F}"/>
              </a:ext>
            </a:extLst>
          </p:cNvPr>
          <p:cNvSpPr txBox="1"/>
          <p:nvPr/>
        </p:nvSpPr>
        <p:spPr>
          <a:xfrm>
            <a:off x="11530539" y="3387576"/>
            <a:ext cx="45845"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1</a:t>
            </a:r>
          </a:p>
          <a:p>
            <a:pPr algn="ctr">
              <a:lnSpc>
                <a:spcPct val="90000"/>
              </a:lnSpc>
            </a:pPr>
            <a:r>
              <a:rPr lang="en-GB" sz="700" spc="-30" dirty="0">
                <a:latin typeface="Arial" panose="020B0604020202020204" pitchFamily="34" charset="0"/>
                <a:ea typeface="Aileron" charset="0"/>
                <a:cs typeface="Arial" panose="020B0604020202020204" pitchFamily="34" charset="0"/>
              </a:rPr>
              <a:t>0</a:t>
            </a:r>
          </a:p>
        </p:txBody>
      </p:sp>
      <p:sp>
        <p:nvSpPr>
          <p:cNvPr id="260" name="TextBox 259">
            <a:extLst>
              <a:ext uri="{FF2B5EF4-FFF2-40B4-BE49-F238E27FC236}">
                <a16:creationId xmlns:a16="http://schemas.microsoft.com/office/drawing/2014/main" id="{0BB525BE-68AC-2DF5-1E05-BB083207768D}"/>
              </a:ext>
            </a:extLst>
          </p:cNvPr>
          <p:cNvSpPr txBox="1"/>
          <p:nvPr/>
        </p:nvSpPr>
        <p:spPr>
          <a:xfrm>
            <a:off x="11250107" y="3387576"/>
            <a:ext cx="45845"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2</a:t>
            </a:r>
          </a:p>
          <a:p>
            <a:pPr algn="ctr">
              <a:lnSpc>
                <a:spcPct val="90000"/>
              </a:lnSpc>
            </a:pPr>
            <a:r>
              <a:rPr lang="en-GB" sz="700" spc="-30" dirty="0">
                <a:latin typeface="Arial" panose="020B0604020202020204" pitchFamily="34" charset="0"/>
                <a:ea typeface="Aileron" charset="0"/>
                <a:cs typeface="Arial" panose="020B0604020202020204" pitchFamily="34" charset="0"/>
              </a:rPr>
              <a:t>0</a:t>
            </a:r>
          </a:p>
        </p:txBody>
      </p:sp>
      <p:sp>
        <p:nvSpPr>
          <p:cNvPr id="262" name="TextBox 261">
            <a:extLst>
              <a:ext uri="{FF2B5EF4-FFF2-40B4-BE49-F238E27FC236}">
                <a16:creationId xmlns:a16="http://schemas.microsoft.com/office/drawing/2014/main" id="{BBC2656D-7E59-039C-04FE-A003D8F1C74A}"/>
              </a:ext>
            </a:extLst>
          </p:cNvPr>
          <p:cNvSpPr txBox="1"/>
          <p:nvPr/>
        </p:nvSpPr>
        <p:spPr>
          <a:xfrm>
            <a:off x="10952462" y="3387576"/>
            <a:ext cx="45845"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8</a:t>
            </a:r>
          </a:p>
          <a:p>
            <a:pPr algn="ctr">
              <a:lnSpc>
                <a:spcPct val="90000"/>
              </a:lnSpc>
            </a:pPr>
            <a:r>
              <a:rPr lang="en-GB" sz="700" spc="-30" dirty="0">
                <a:latin typeface="Arial" panose="020B0604020202020204" pitchFamily="34" charset="0"/>
                <a:ea typeface="Aileron" charset="0"/>
                <a:cs typeface="Arial" panose="020B0604020202020204" pitchFamily="34" charset="0"/>
              </a:rPr>
              <a:t>2</a:t>
            </a:r>
          </a:p>
        </p:txBody>
      </p:sp>
      <p:sp>
        <p:nvSpPr>
          <p:cNvPr id="264" name="TextBox 263">
            <a:extLst>
              <a:ext uri="{FF2B5EF4-FFF2-40B4-BE49-F238E27FC236}">
                <a16:creationId xmlns:a16="http://schemas.microsoft.com/office/drawing/2014/main" id="{78776548-EE65-4951-872E-844B98941FF5}"/>
              </a:ext>
            </a:extLst>
          </p:cNvPr>
          <p:cNvSpPr txBox="1"/>
          <p:nvPr/>
        </p:nvSpPr>
        <p:spPr>
          <a:xfrm>
            <a:off x="10638897"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14</a:t>
            </a:r>
          </a:p>
          <a:p>
            <a:pPr algn="ctr">
              <a:lnSpc>
                <a:spcPct val="90000"/>
              </a:lnSpc>
            </a:pPr>
            <a:r>
              <a:rPr lang="en-GB" sz="700" spc="-30" dirty="0">
                <a:latin typeface="Arial" panose="020B0604020202020204" pitchFamily="34" charset="0"/>
                <a:ea typeface="Aileron" charset="0"/>
                <a:cs typeface="Arial" panose="020B0604020202020204" pitchFamily="34" charset="0"/>
              </a:rPr>
              <a:t>11</a:t>
            </a:r>
          </a:p>
        </p:txBody>
      </p:sp>
      <p:sp>
        <p:nvSpPr>
          <p:cNvPr id="266" name="TextBox 265">
            <a:extLst>
              <a:ext uri="{FF2B5EF4-FFF2-40B4-BE49-F238E27FC236}">
                <a16:creationId xmlns:a16="http://schemas.microsoft.com/office/drawing/2014/main" id="{8175BF1F-8961-C2B1-049F-25F994636637}"/>
              </a:ext>
            </a:extLst>
          </p:cNvPr>
          <p:cNvSpPr txBox="1"/>
          <p:nvPr/>
        </p:nvSpPr>
        <p:spPr>
          <a:xfrm>
            <a:off x="10354987"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28</a:t>
            </a:r>
          </a:p>
          <a:p>
            <a:pPr algn="ctr">
              <a:lnSpc>
                <a:spcPct val="90000"/>
              </a:lnSpc>
            </a:pPr>
            <a:r>
              <a:rPr lang="en-GB" sz="700" spc="-30" dirty="0">
                <a:latin typeface="Arial" panose="020B0604020202020204" pitchFamily="34" charset="0"/>
                <a:ea typeface="Aileron" charset="0"/>
                <a:cs typeface="Arial" panose="020B0604020202020204" pitchFamily="34" charset="0"/>
              </a:rPr>
              <a:t>20</a:t>
            </a:r>
          </a:p>
        </p:txBody>
      </p:sp>
      <p:sp>
        <p:nvSpPr>
          <p:cNvPr id="269" name="Freeform: Shape 96">
            <a:extLst>
              <a:ext uri="{FF2B5EF4-FFF2-40B4-BE49-F238E27FC236}">
                <a16:creationId xmlns:a16="http://schemas.microsoft.com/office/drawing/2014/main" id="{1FB49D5F-DA2D-AA71-0460-5F0594DFFCFD}"/>
              </a:ext>
            </a:extLst>
          </p:cNvPr>
          <p:cNvSpPr/>
          <p:nvPr/>
        </p:nvSpPr>
        <p:spPr>
          <a:xfrm>
            <a:off x="7478633"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70" name="TextBox 269">
            <a:extLst>
              <a:ext uri="{FF2B5EF4-FFF2-40B4-BE49-F238E27FC236}">
                <a16:creationId xmlns:a16="http://schemas.microsoft.com/office/drawing/2014/main" id="{98D30230-A970-8EBB-8F94-8B358033677E}"/>
              </a:ext>
            </a:extLst>
          </p:cNvPr>
          <p:cNvSpPr txBox="1"/>
          <p:nvPr/>
        </p:nvSpPr>
        <p:spPr>
          <a:xfrm>
            <a:off x="7458915" y="3088928"/>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a:t>
            </a:r>
          </a:p>
        </p:txBody>
      </p:sp>
      <p:sp>
        <p:nvSpPr>
          <p:cNvPr id="273" name="Freeform: Shape 96">
            <a:extLst>
              <a:ext uri="{FF2B5EF4-FFF2-40B4-BE49-F238E27FC236}">
                <a16:creationId xmlns:a16="http://schemas.microsoft.com/office/drawing/2014/main" id="{4FA7D239-E164-1C16-5124-573F9D717260}"/>
              </a:ext>
            </a:extLst>
          </p:cNvPr>
          <p:cNvSpPr/>
          <p:nvPr/>
        </p:nvSpPr>
        <p:spPr>
          <a:xfrm>
            <a:off x="7627181"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75" name="Freeform: Shape 96">
            <a:extLst>
              <a:ext uri="{FF2B5EF4-FFF2-40B4-BE49-F238E27FC236}">
                <a16:creationId xmlns:a16="http://schemas.microsoft.com/office/drawing/2014/main" id="{654BB9F7-6565-340E-AC39-2477C23024BB}"/>
              </a:ext>
            </a:extLst>
          </p:cNvPr>
          <p:cNvSpPr/>
          <p:nvPr/>
        </p:nvSpPr>
        <p:spPr>
          <a:xfrm>
            <a:off x="1155829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76" name="TextBox 275">
            <a:extLst>
              <a:ext uri="{FF2B5EF4-FFF2-40B4-BE49-F238E27FC236}">
                <a16:creationId xmlns:a16="http://schemas.microsoft.com/office/drawing/2014/main" id="{AA672099-EFD7-79B9-7C21-8EA7B522B684}"/>
              </a:ext>
            </a:extLst>
          </p:cNvPr>
          <p:cNvSpPr txBox="1"/>
          <p:nvPr/>
        </p:nvSpPr>
        <p:spPr>
          <a:xfrm>
            <a:off x="11499726"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277" name="Freeform: Shape 96">
            <a:extLst>
              <a:ext uri="{FF2B5EF4-FFF2-40B4-BE49-F238E27FC236}">
                <a16:creationId xmlns:a16="http://schemas.microsoft.com/office/drawing/2014/main" id="{FB2D6EFA-440D-42CE-01EA-B27A4E1BACCD}"/>
              </a:ext>
            </a:extLst>
          </p:cNvPr>
          <p:cNvSpPr/>
          <p:nvPr/>
        </p:nvSpPr>
        <p:spPr>
          <a:xfrm>
            <a:off x="1141224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79" name="Freeform: Shape 96">
            <a:extLst>
              <a:ext uri="{FF2B5EF4-FFF2-40B4-BE49-F238E27FC236}">
                <a16:creationId xmlns:a16="http://schemas.microsoft.com/office/drawing/2014/main" id="{93DCCDAE-5C50-1100-CBB7-A4ED56B2AEF5}"/>
              </a:ext>
            </a:extLst>
          </p:cNvPr>
          <p:cNvSpPr/>
          <p:nvPr/>
        </p:nvSpPr>
        <p:spPr>
          <a:xfrm>
            <a:off x="11122934"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1" name="Freeform: Shape 96">
            <a:extLst>
              <a:ext uri="{FF2B5EF4-FFF2-40B4-BE49-F238E27FC236}">
                <a16:creationId xmlns:a16="http://schemas.microsoft.com/office/drawing/2014/main" id="{EFEDAE7E-0EC9-E322-2353-8492DA04F98E}"/>
              </a:ext>
            </a:extLst>
          </p:cNvPr>
          <p:cNvSpPr/>
          <p:nvPr/>
        </p:nvSpPr>
        <p:spPr>
          <a:xfrm>
            <a:off x="10977767"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2" name="TextBox 281">
            <a:extLst>
              <a:ext uri="{FF2B5EF4-FFF2-40B4-BE49-F238E27FC236}">
                <a16:creationId xmlns:a16="http://schemas.microsoft.com/office/drawing/2014/main" id="{88EC52FB-01F8-C564-10AB-289039436EF7}"/>
              </a:ext>
            </a:extLst>
          </p:cNvPr>
          <p:cNvSpPr txBox="1"/>
          <p:nvPr/>
        </p:nvSpPr>
        <p:spPr>
          <a:xfrm>
            <a:off x="10919199"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26</a:t>
            </a:r>
          </a:p>
        </p:txBody>
      </p:sp>
      <p:sp>
        <p:nvSpPr>
          <p:cNvPr id="283" name="Freeform: Shape 96">
            <a:extLst>
              <a:ext uri="{FF2B5EF4-FFF2-40B4-BE49-F238E27FC236}">
                <a16:creationId xmlns:a16="http://schemas.microsoft.com/office/drawing/2014/main" id="{0834BBC5-ABD6-C06E-8099-EE961ACD0473}"/>
              </a:ext>
            </a:extLst>
          </p:cNvPr>
          <p:cNvSpPr/>
          <p:nvPr/>
        </p:nvSpPr>
        <p:spPr>
          <a:xfrm>
            <a:off x="8351738"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4" name="TextBox 283">
            <a:extLst>
              <a:ext uri="{FF2B5EF4-FFF2-40B4-BE49-F238E27FC236}">
                <a16:creationId xmlns:a16="http://schemas.microsoft.com/office/drawing/2014/main" id="{BF93D822-FCF8-A039-7F70-02FB4FC4085D}"/>
              </a:ext>
            </a:extLst>
          </p:cNvPr>
          <p:cNvSpPr txBox="1"/>
          <p:nvPr/>
        </p:nvSpPr>
        <p:spPr>
          <a:xfrm>
            <a:off x="8318533" y="3088928"/>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8</a:t>
            </a:r>
          </a:p>
        </p:txBody>
      </p:sp>
      <p:sp>
        <p:nvSpPr>
          <p:cNvPr id="285" name="Freeform: Shape 96">
            <a:extLst>
              <a:ext uri="{FF2B5EF4-FFF2-40B4-BE49-F238E27FC236}">
                <a16:creationId xmlns:a16="http://schemas.microsoft.com/office/drawing/2014/main" id="{9C49AE78-5C1A-33EB-AB3F-A35C65AAD9CC}"/>
              </a:ext>
            </a:extLst>
          </p:cNvPr>
          <p:cNvSpPr/>
          <p:nvPr/>
        </p:nvSpPr>
        <p:spPr>
          <a:xfrm>
            <a:off x="893983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6" name="TextBox 285">
            <a:extLst>
              <a:ext uri="{FF2B5EF4-FFF2-40B4-BE49-F238E27FC236}">
                <a16:creationId xmlns:a16="http://schemas.microsoft.com/office/drawing/2014/main" id="{0C099393-42F2-289C-37C5-DB4BAB05DEEA}"/>
              </a:ext>
            </a:extLst>
          </p:cNvPr>
          <p:cNvSpPr txBox="1"/>
          <p:nvPr/>
        </p:nvSpPr>
        <p:spPr>
          <a:xfrm>
            <a:off x="8875421"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287" name="Freeform: Shape 96">
            <a:extLst>
              <a:ext uri="{FF2B5EF4-FFF2-40B4-BE49-F238E27FC236}">
                <a16:creationId xmlns:a16="http://schemas.microsoft.com/office/drawing/2014/main" id="{363FD13E-BC85-97AA-3E0D-6C41691DD259}"/>
              </a:ext>
            </a:extLst>
          </p:cNvPr>
          <p:cNvSpPr/>
          <p:nvPr/>
        </p:nvSpPr>
        <p:spPr>
          <a:xfrm>
            <a:off x="937233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89" name="Freeform: Shape 96">
            <a:extLst>
              <a:ext uri="{FF2B5EF4-FFF2-40B4-BE49-F238E27FC236}">
                <a16:creationId xmlns:a16="http://schemas.microsoft.com/office/drawing/2014/main" id="{D799ED7D-6BB4-E5B3-670F-8BA486966DB5}"/>
              </a:ext>
            </a:extLst>
          </p:cNvPr>
          <p:cNvSpPr/>
          <p:nvPr/>
        </p:nvSpPr>
        <p:spPr>
          <a:xfrm>
            <a:off x="9518371"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90" name="TextBox 289">
            <a:extLst>
              <a:ext uri="{FF2B5EF4-FFF2-40B4-BE49-F238E27FC236}">
                <a16:creationId xmlns:a16="http://schemas.microsoft.com/office/drawing/2014/main" id="{96F01F5C-4A68-6410-4472-07840A75F8DC}"/>
              </a:ext>
            </a:extLst>
          </p:cNvPr>
          <p:cNvSpPr txBox="1"/>
          <p:nvPr/>
        </p:nvSpPr>
        <p:spPr>
          <a:xfrm>
            <a:off x="9459803"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16</a:t>
            </a:r>
          </a:p>
        </p:txBody>
      </p:sp>
      <p:sp>
        <p:nvSpPr>
          <p:cNvPr id="291" name="Freeform: Shape 96">
            <a:extLst>
              <a:ext uri="{FF2B5EF4-FFF2-40B4-BE49-F238E27FC236}">
                <a16:creationId xmlns:a16="http://schemas.microsoft.com/office/drawing/2014/main" id="{57E7F558-7B3A-3D4D-1D6A-72F9CA77396B}"/>
              </a:ext>
            </a:extLst>
          </p:cNvPr>
          <p:cNvSpPr/>
          <p:nvPr/>
        </p:nvSpPr>
        <p:spPr>
          <a:xfrm>
            <a:off x="9809550"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92" name="TextBox 291">
            <a:extLst>
              <a:ext uri="{FF2B5EF4-FFF2-40B4-BE49-F238E27FC236}">
                <a16:creationId xmlns:a16="http://schemas.microsoft.com/office/drawing/2014/main" id="{0795B0C2-8796-8263-E626-C831F88E2D52}"/>
              </a:ext>
            </a:extLst>
          </p:cNvPr>
          <p:cNvSpPr txBox="1"/>
          <p:nvPr/>
        </p:nvSpPr>
        <p:spPr>
          <a:xfrm>
            <a:off x="9750981" y="3088928"/>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293" name="Freeform: Shape 96">
            <a:extLst>
              <a:ext uri="{FF2B5EF4-FFF2-40B4-BE49-F238E27FC236}">
                <a16:creationId xmlns:a16="http://schemas.microsoft.com/office/drawing/2014/main" id="{65CD7523-5A52-F39C-F5BE-23AB956250AA}"/>
              </a:ext>
            </a:extLst>
          </p:cNvPr>
          <p:cNvSpPr/>
          <p:nvPr/>
        </p:nvSpPr>
        <p:spPr>
          <a:xfrm>
            <a:off x="9666675" y="3009096"/>
            <a:ext cx="11104" cy="58154"/>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296" name="TextBox 295">
            <a:extLst>
              <a:ext uri="{FF2B5EF4-FFF2-40B4-BE49-F238E27FC236}">
                <a16:creationId xmlns:a16="http://schemas.microsoft.com/office/drawing/2014/main" id="{3EEBD3BD-1CB0-6487-38F8-C37FEB74DDE9}"/>
              </a:ext>
            </a:extLst>
          </p:cNvPr>
          <p:cNvSpPr txBox="1"/>
          <p:nvPr/>
        </p:nvSpPr>
        <p:spPr>
          <a:xfrm>
            <a:off x="8308359"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87</a:t>
            </a:r>
          </a:p>
          <a:p>
            <a:pPr algn="ctr">
              <a:lnSpc>
                <a:spcPct val="90000"/>
              </a:lnSpc>
            </a:pPr>
            <a:r>
              <a:rPr lang="en-GB" sz="700" spc="-30" dirty="0">
                <a:latin typeface="Arial" panose="020B0604020202020204" pitchFamily="34" charset="0"/>
                <a:ea typeface="Aileron" charset="0"/>
                <a:cs typeface="Arial" panose="020B0604020202020204" pitchFamily="34" charset="0"/>
              </a:rPr>
              <a:t>78</a:t>
            </a:r>
          </a:p>
        </p:txBody>
      </p:sp>
      <p:sp>
        <p:nvSpPr>
          <p:cNvPr id="298" name="TextBox 297">
            <a:extLst>
              <a:ext uri="{FF2B5EF4-FFF2-40B4-BE49-F238E27FC236}">
                <a16:creationId xmlns:a16="http://schemas.microsoft.com/office/drawing/2014/main" id="{90B3F8FE-58CB-780A-5897-D6A971E0F0B6}"/>
              </a:ext>
            </a:extLst>
          </p:cNvPr>
          <p:cNvSpPr txBox="1"/>
          <p:nvPr/>
        </p:nvSpPr>
        <p:spPr>
          <a:xfrm>
            <a:off x="8022609"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90</a:t>
            </a:r>
          </a:p>
          <a:p>
            <a:pPr algn="ctr">
              <a:lnSpc>
                <a:spcPct val="90000"/>
              </a:lnSpc>
            </a:pPr>
            <a:r>
              <a:rPr lang="en-GB" sz="700" spc="-30" dirty="0">
                <a:latin typeface="Arial" panose="020B0604020202020204" pitchFamily="34" charset="0"/>
                <a:ea typeface="Aileron" charset="0"/>
                <a:cs typeface="Arial" panose="020B0604020202020204" pitchFamily="34" charset="0"/>
              </a:rPr>
              <a:t>81</a:t>
            </a:r>
          </a:p>
        </p:txBody>
      </p:sp>
      <p:sp>
        <p:nvSpPr>
          <p:cNvPr id="300" name="TextBox 299">
            <a:extLst>
              <a:ext uri="{FF2B5EF4-FFF2-40B4-BE49-F238E27FC236}">
                <a16:creationId xmlns:a16="http://schemas.microsoft.com/office/drawing/2014/main" id="{4D54A88C-47A9-37F4-DB0A-C1777A96CE18}"/>
              </a:ext>
            </a:extLst>
          </p:cNvPr>
          <p:cNvSpPr txBox="1"/>
          <p:nvPr/>
        </p:nvSpPr>
        <p:spPr>
          <a:xfrm>
            <a:off x="7724159" y="3387576"/>
            <a:ext cx="91692"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94</a:t>
            </a:r>
          </a:p>
          <a:p>
            <a:pPr algn="ctr">
              <a:lnSpc>
                <a:spcPct val="90000"/>
              </a:lnSpc>
            </a:pPr>
            <a:r>
              <a:rPr lang="en-GB" sz="700" spc="-30" dirty="0">
                <a:latin typeface="Arial" panose="020B0604020202020204" pitchFamily="34" charset="0"/>
                <a:ea typeface="Aileron" charset="0"/>
                <a:cs typeface="Arial" panose="020B0604020202020204" pitchFamily="34" charset="0"/>
              </a:rPr>
              <a:t>94</a:t>
            </a:r>
          </a:p>
        </p:txBody>
      </p:sp>
      <p:sp>
        <p:nvSpPr>
          <p:cNvPr id="301" name="TextBox 300">
            <a:extLst>
              <a:ext uri="{FF2B5EF4-FFF2-40B4-BE49-F238E27FC236}">
                <a16:creationId xmlns:a16="http://schemas.microsoft.com/office/drawing/2014/main" id="{6A185285-D68E-0E84-7F14-BC2F914172EE}"/>
              </a:ext>
            </a:extLst>
          </p:cNvPr>
          <p:cNvSpPr txBox="1"/>
          <p:nvPr/>
        </p:nvSpPr>
        <p:spPr>
          <a:xfrm>
            <a:off x="7107621" y="3387576"/>
            <a:ext cx="137538"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111</a:t>
            </a:r>
          </a:p>
          <a:p>
            <a:pPr algn="ctr">
              <a:lnSpc>
                <a:spcPct val="90000"/>
              </a:lnSpc>
            </a:pPr>
            <a:r>
              <a:rPr lang="en-GB" sz="700" spc="-30" dirty="0">
                <a:latin typeface="Arial" panose="020B0604020202020204" pitchFamily="34" charset="0"/>
                <a:ea typeface="Aileron" charset="0"/>
                <a:cs typeface="Arial" panose="020B0604020202020204" pitchFamily="34" charset="0"/>
              </a:rPr>
              <a:t>115</a:t>
            </a:r>
          </a:p>
        </p:txBody>
      </p:sp>
      <p:sp>
        <p:nvSpPr>
          <p:cNvPr id="304" name="TextBox 303">
            <a:extLst>
              <a:ext uri="{FF2B5EF4-FFF2-40B4-BE49-F238E27FC236}">
                <a16:creationId xmlns:a16="http://schemas.microsoft.com/office/drawing/2014/main" id="{3090756D-33D9-19ED-0EB0-F8FBC2BEC129}"/>
              </a:ext>
            </a:extLst>
          </p:cNvPr>
          <p:cNvSpPr txBox="1"/>
          <p:nvPr/>
        </p:nvSpPr>
        <p:spPr>
          <a:xfrm>
            <a:off x="7418996" y="3387576"/>
            <a:ext cx="137538" cy="193899"/>
          </a:xfrm>
          <a:prstGeom prst="rect">
            <a:avLst/>
          </a:prstGeom>
          <a:noFill/>
        </p:spPr>
        <p:txBody>
          <a:bodyPr wrap="none" lIns="0" tIns="0" rIns="0" bIns="0" rtlCol="0">
            <a:spAutoFit/>
          </a:bodyPr>
          <a:lstStyle/>
          <a:p>
            <a:pPr algn="ctr">
              <a:lnSpc>
                <a:spcPct val="90000"/>
              </a:lnSpc>
            </a:pPr>
            <a:r>
              <a:rPr lang="en-GB" sz="700" spc="-30" dirty="0">
                <a:latin typeface="Arial" panose="020B0604020202020204" pitchFamily="34" charset="0"/>
                <a:ea typeface="Aileron" charset="0"/>
                <a:cs typeface="Arial" panose="020B0604020202020204" pitchFamily="34" charset="0"/>
              </a:rPr>
              <a:t>103</a:t>
            </a:r>
          </a:p>
          <a:p>
            <a:pPr algn="ctr">
              <a:lnSpc>
                <a:spcPct val="90000"/>
              </a:lnSpc>
            </a:pPr>
            <a:r>
              <a:rPr lang="en-GB" sz="700" spc="-30" dirty="0">
                <a:latin typeface="Arial" panose="020B0604020202020204" pitchFamily="34" charset="0"/>
                <a:ea typeface="Aileron" charset="0"/>
                <a:cs typeface="Arial" panose="020B0604020202020204" pitchFamily="34" charset="0"/>
              </a:rPr>
              <a:t>103</a:t>
            </a:r>
          </a:p>
        </p:txBody>
      </p:sp>
      <p:pic>
        <p:nvPicPr>
          <p:cNvPr id="315" name="Graphic 314">
            <a:extLst>
              <a:ext uri="{FF2B5EF4-FFF2-40B4-BE49-F238E27FC236}">
                <a16:creationId xmlns:a16="http://schemas.microsoft.com/office/drawing/2014/main" id="{B3564A82-085C-BDAC-8749-B9E1D28E9B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923" y="720868"/>
            <a:ext cx="3948176" cy="2382520"/>
          </a:xfrm>
          <a:prstGeom prst="rect">
            <a:avLst/>
          </a:prstGeom>
        </p:spPr>
      </p:pic>
      <p:pic>
        <p:nvPicPr>
          <p:cNvPr id="311" name="Graphic 310">
            <a:extLst>
              <a:ext uri="{FF2B5EF4-FFF2-40B4-BE49-F238E27FC236}">
                <a16:creationId xmlns:a16="http://schemas.microsoft.com/office/drawing/2014/main" id="{6005780F-8BF5-45B0-1CFA-BE07941EFF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512" y="727390"/>
            <a:ext cx="3678980" cy="2382520"/>
          </a:xfrm>
          <a:prstGeom prst="rect">
            <a:avLst/>
          </a:prstGeom>
        </p:spPr>
      </p:pic>
      <p:sp>
        <p:nvSpPr>
          <p:cNvPr id="13" name="TextBox 12">
            <a:extLst>
              <a:ext uri="{FF2B5EF4-FFF2-40B4-BE49-F238E27FC236}">
                <a16:creationId xmlns:a16="http://schemas.microsoft.com/office/drawing/2014/main" id="{800FFEC3-CCD5-5829-F218-6635B4199150}"/>
              </a:ext>
            </a:extLst>
          </p:cNvPr>
          <p:cNvSpPr txBox="1"/>
          <p:nvPr/>
        </p:nvSpPr>
        <p:spPr>
          <a:xfrm>
            <a:off x="2246777" y="760015"/>
            <a:ext cx="953594" cy="184666"/>
          </a:xfrm>
          <a:prstGeom prst="rect">
            <a:avLst/>
          </a:prstGeom>
          <a:noFill/>
        </p:spPr>
        <p:txBody>
          <a:bodyPr wrap="none" lIns="0" tIns="0" rIns="0" bIns="0" rtlCol="0">
            <a:spAutoFit/>
          </a:bodyPr>
          <a:lstStyle/>
          <a:p>
            <a:pPr algn="l"/>
            <a:r>
              <a:rPr lang="en-GB" sz="1200" b="1" dirty="0">
                <a:solidFill>
                  <a:schemeClr val="accent1"/>
                </a:solidFill>
                <a:latin typeface="Arial" panose="020B0604020202020204" pitchFamily="34" charset="0"/>
                <a:ea typeface="Aileron" charset="0"/>
                <a:cs typeface="Arial" panose="020B0604020202020204" pitchFamily="34" charset="0"/>
              </a:rPr>
              <a:t>TALAPRO-2</a:t>
            </a:r>
            <a:r>
              <a:rPr lang="en-GB" sz="1200" b="1" baseline="30000" dirty="0">
                <a:solidFill>
                  <a:schemeClr val="accent1"/>
                </a:solidFill>
                <a:latin typeface="Arial" panose="020B0604020202020204" pitchFamily="34" charset="0"/>
                <a:ea typeface="Aileron" charset="0"/>
                <a:cs typeface="Arial" panose="020B0604020202020204" pitchFamily="34" charset="0"/>
              </a:rPr>
              <a:t>1</a:t>
            </a:r>
          </a:p>
        </p:txBody>
      </p:sp>
      <p:sp>
        <p:nvSpPr>
          <p:cNvPr id="100" name="TextBox 99">
            <a:extLst>
              <a:ext uri="{FF2B5EF4-FFF2-40B4-BE49-F238E27FC236}">
                <a16:creationId xmlns:a16="http://schemas.microsoft.com/office/drawing/2014/main" id="{29676060-20CF-AC5B-44D8-43C13A32CD26}"/>
              </a:ext>
            </a:extLst>
          </p:cNvPr>
          <p:cNvSpPr txBox="1"/>
          <p:nvPr/>
        </p:nvSpPr>
        <p:spPr>
          <a:xfrm>
            <a:off x="3667610" y="2539904"/>
            <a:ext cx="955390" cy="457048"/>
          </a:xfrm>
          <a:prstGeom prst="rect">
            <a:avLst/>
          </a:prstGeom>
          <a:noFill/>
        </p:spPr>
        <p:txBody>
          <a:bodyPr wrap="none" lIns="0" tIns="0" rIns="0" bIns="0" rtlCol="0">
            <a:spAutoFit/>
          </a:bodyPr>
          <a:lstStyle/>
          <a:p>
            <a:pPr>
              <a:lnSpc>
                <a:spcPct val="90000"/>
              </a:lnSpc>
            </a:pPr>
            <a:r>
              <a:rPr lang="en-GB" sz="1100" b="1" dirty="0">
                <a:solidFill>
                  <a:schemeClr val="accent1"/>
                </a:solidFill>
                <a:latin typeface="Arial" panose="020B0604020202020204" pitchFamily="34" charset="0"/>
                <a:ea typeface="Aileron" charset="0"/>
                <a:cs typeface="Arial" panose="020B0604020202020204" pitchFamily="34" charset="0"/>
              </a:rPr>
              <a:t>Placebo + </a:t>
            </a:r>
          </a:p>
          <a:p>
            <a:pPr>
              <a:lnSpc>
                <a:spcPct val="90000"/>
              </a:lnSpc>
            </a:pPr>
            <a:r>
              <a:rPr lang="en-GB" sz="1100" b="1" dirty="0">
                <a:solidFill>
                  <a:schemeClr val="accent1"/>
                </a:solidFill>
                <a:latin typeface="Arial" panose="020B0604020202020204" pitchFamily="34" charset="0"/>
                <a:ea typeface="Aileron" charset="0"/>
                <a:cs typeface="Arial" panose="020B0604020202020204" pitchFamily="34" charset="0"/>
              </a:rPr>
              <a:t>Enzalutamide:</a:t>
            </a:r>
          </a:p>
          <a:p>
            <a:pPr>
              <a:lnSpc>
                <a:spcPct val="90000"/>
              </a:lnSpc>
            </a:pPr>
            <a:r>
              <a:rPr lang="en-GB" sz="1100" b="1" dirty="0">
                <a:solidFill>
                  <a:schemeClr val="accent1"/>
                </a:solidFill>
                <a:latin typeface="Arial" panose="020B0604020202020204" pitchFamily="34" charset="0"/>
                <a:ea typeface="Aileron" charset="0"/>
                <a:cs typeface="Arial" panose="020B0604020202020204" pitchFamily="34" charset="0"/>
              </a:rPr>
              <a:t>16.4 months</a:t>
            </a:r>
          </a:p>
        </p:txBody>
      </p:sp>
      <p:sp>
        <p:nvSpPr>
          <p:cNvPr id="101" name="TextBox 100">
            <a:extLst>
              <a:ext uri="{FF2B5EF4-FFF2-40B4-BE49-F238E27FC236}">
                <a16:creationId xmlns:a16="http://schemas.microsoft.com/office/drawing/2014/main" id="{DBA6727A-BC60-D9BD-CC6B-0CE7F75B3564}"/>
              </a:ext>
            </a:extLst>
          </p:cNvPr>
          <p:cNvSpPr txBox="1"/>
          <p:nvPr/>
        </p:nvSpPr>
        <p:spPr>
          <a:xfrm>
            <a:off x="4692344" y="1989680"/>
            <a:ext cx="955390" cy="457048"/>
          </a:xfrm>
          <a:prstGeom prst="rect">
            <a:avLst/>
          </a:prstGeom>
          <a:noFill/>
        </p:spPr>
        <p:txBody>
          <a:bodyPr wrap="none" lIns="0" tIns="0" rIns="0" bIns="0" rtlCol="0">
            <a:spAutoFit/>
          </a:bodyPr>
          <a:lstStyle/>
          <a:p>
            <a:pPr algn="ctr">
              <a:lnSpc>
                <a:spcPct val="90000"/>
              </a:lnSpc>
            </a:pPr>
            <a:r>
              <a:rPr lang="en-GB" sz="1100" b="1" dirty="0">
                <a:solidFill>
                  <a:schemeClr val="tx2"/>
                </a:solidFill>
                <a:latin typeface="Arial" panose="020B0604020202020204" pitchFamily="34" charset="0"/>
                <a:ea typeface="Aileron" charset="0"/>
                <a:cs typeface="Arial" panose="020B0604020202020204" pitchFamily="34" charset="0"/>
              </a:rPr>
              <a:t>Talazoparib + </a:t>
            </a:r>
          </a:p>
          <a:p>
            <a:pPr algn="ctr">
              <a:lnSpc>
                <a:spcPct val="90000"/>
              </a:lnSpc>
            </a:pPr>
            <a:r>
              <a:rPr lang="en-GB" sz="1100" b="1" dirty="0">
                <a:solidFill>
                  <a:schemeClr val="tx2"/>
                </a:solidFill>
                <a:latin typeface="Arial" panose="020B0604020202020204" pitchFamily="34" charset="0"/>
                <a:ea typeface="Aileron" charset="0"/>
                <a:cs typeface="Arial" panose="020B0604020202020204" pitchFamily="34" charset="0"/>
              </a:rPr>
              <a:t>Enzalutamide:</a:t>
            </a:r>
          </a:p>
          <a:p>
            <a:pPr algn="ctr">
              <a:lnSpc>
                <a:spcPct val="90000"/>
              </a:lnSpc>
            </a:pPr>
            <a:r>
              <a:rPr lang="en-GB" sz="1100" b="1" dirty="0">
                <a:solidFill>
                  <a:schemeClr val="tx2"/>
                </a:solidFill>
                <a:latin typeface="Arial" panose="020B0604020202020204" pitchFamily="34" charset="0"/>
                <a:ea typeface="Aileron" charset="0"/>
                <a:cs typeface="Arial" panose="020B0604020202020204" pitchFamily="34" charset="0"/>
              </a:rPr>
              <a:t>27.9 months</a:t>
            </a:r>
          </a:p>
        </p:txBody>
      </p:sp>
      <p:sp>
        <p:nvSpPr>
          <p:cNvPr id="356" name="Freeform 355">
            <a:extLst>
              <a:ext uri="{FF2B5EF4-FFF2-40B4-BE49-F238E27FC236}">
                <a16:creationId xmlns:a16="http://schemas.microsoft.com/office/drawing/2014/main" id="{5B2F70C8-15F8-F680-7E67-1AF55FD131C5}"/>
              </a:ext>
            </a:extLst>
          </p:cNvPr>
          <p:cNvSpPr/>
          <p:nvPr/>
        </p:nvSpPr>
        <p:spPr>
          <a:xfrm>
            <a:off x="7229106" y="854665"/>
            <a:ext cx="4390446" cy="930955"/>
          </a:xfrm>
          <a:custGeom>
            <a:avLst/>
            <a:gdLst>
              <a:gd name="connsiteX0" fmla="*/ 4390447 w 4390446"/>
              <a:gd name="connsiteY0" fmla="*/ 930956 h 930955"/>
              <a:gd name="connsiteX1" fmla="*/ 2776323 w 4390446"/>
              <a:gd name="connsiteY1" fmla="*/ 930956 h 930955"/>
              <a:gd name="connsiteX2" fmla="*/ 2776323 w 4390446"/>
              <a:gd name="connsiteY2" fmla="*/ 873813 h 930955"/>
              <a:gd name="connsiteX3" fmla="*/ 2749343 w 4390446"/>
              <a:gd name="connsiteY3" fmla="*/ 873813 h 930955"/>
              <a:gd name="connsiteX4" fmla="*/ 2749343 w 4390446"/>
              <a:gd name="connsiteY4" fmla="*/ 846833 h 930955"/>
              <a:gd name="connsiteX5" fmla="*/ 2651729 w 4390446"/>
              <a:gd name="connsiteY5" fmla="*/ 846833 h 930955"/>
              <a:gd name="connsiteX6" fmla="*/ 2651729 w 4390446"/>
              <a:gd name="connsiteY6" fmla="*/ 810816 h 930955"/>
              <a:gd name="connsiteX7" fmla="*/ 2384469 w 4390446"/>
              <a:gd name="connsiteY7" fmla="*/ 810816 h 930955"/>
              <a:gd name="connsiteX8" fmla="*/ 2384469 w 4390446"/>
              <a:gd name="connsiteY8" fmla="*/ 788290 h 930955"/>
              <a:gd name="connsiteX9" fmla="*/ 2352907 w 4390446"/>
              <a:gd name="connsiteY9" fmla="*/ 788290 h 930955"/>
              <a:gd name="connsiteX10" fmla="*/ 2352907 w 4390446"/>
              <a:gd name="connsiteY10" fmla="*/ 762709 h 930955"/>
              <a:gd name="connsiteX11" fmla="*/ 2325926 w 4390446"/>
              <a:gd name="connsiteY11" fmla="*/ 762709 h 930955"/>
              <a:gd name="connsiteX12" fmla="*/ 2325926 w 4390446"/>
              <a:gd name="connsiteY12" fmla="*/ 746292 h 930955"/>
              <a:gd name="connsiteX13" fmla="*/ 2195223 w 4390446"/>
              <a:gd name="connsiteY13" fmla="*/ 746292 h 930955"/>
              <a:gd name="connsiteX14" fmla="*/ 2195223 w 4390446"/>
              <a:gd name="connsiteY14" fmla="*/ 722239 h 930955"/>
              <a:gd name="connsiteX15" fmla="*/ 2094683 w 4390446"/>
              <a:gd name="connsiteY15" fmla="*/ 722239 h 930955"/>
              <a:gd name="connsiteX16" fmla="*/ 2094683 w 4390446"/>
              <a:gd name="connsiteY16" fmla="*/ 699712 h 930955"/>
              <a:gd name="connsiteX17" fmla="*/ 1961053 w 4390446"/>
              <a:gd name="connsiteY17" fmla="*/ 699712 h 930955"/>
              <a:gd name="connsiteX18" fmla="*/ 1961053 w 4390446"/>
              <a:gd name="connsiteY18" fmla="*/ 633661 h 930955"/>
              <a:gd name="connsiteX19" fmla="*/ 1758317 w 4390446"/>
              <a:gd name="connsiteY19" fmla="*/ 633661 h 930955"/>
              <a:gd name="connsiteX20" fmla="*/ 1758317 w 4390446"/>
              <a:gd name="connsiteY20" fmla="*/ 614062 h 930955"/>
              <a:gd name="connsiteX21" fmla="*/ 1573653 w 4390446"/>
              <a:gd name="connsiteY21" fmla="*/ 614062 h 930955"/>
              <a:gd name="connsiteX22" fmla="*/ 1573653 w 4390446"/>
              <a:gd name="connsiteY22" fmla="*/ 590136 h 930955"/>
              <a:gd name="connsiteX23" fmla="*/ 1540563 w 4390446"/>
              <a:gd name="connsiteY23" fmla="*/ 590136 h 930955"/>
              <a:gd name="connsiteX24" fmla="*/ 1540563 w 4390446"/>
              <a:gd name="connsiteY24" fmla="*/ 528539 h 930955"/>
              <a:gd name="connsiteX25" fmla="*/ 1328919 w 4390446"/>
              <a:gd name="connsiteY25" fmla="*/ 528539 h 930955"/>
              <a:gd name="connsiteX26" fmla="*/ 1328919 w 4390446"/>
              <a:gd name="connsiteY26" fmla="*/ 509067 h 930955"/>
              <a:gd name="connsiteX27" fmla="*/ 1196689 w 4390446"/>
              <a:gd name="connsiteY27" fmla="*/ 509067 h 930955"/>
              <a:gd name="connsiteX28" fmla="*/ 1196689 w 4390446"/>
              <a:gd name="connsiteY28" fmla="*/ 487941 h 930955"/>
              <a:gd name="connsiteX29" fmla="*/ 1186253 w 4390446"/>
              <a:gd name="connsiteY29" fmla="*/ 487941 h 930955"/>
              <a:gd name="connsiteX30" fmla="*/ 1186253 w 4390446"/>
              <a:gd name="connsiteY30" fmla="*/ 444415 h 930955"/>
              <a:gd name="connsiteX31" fmla="*/ 1175690 w 4390446"/>
              <a:gd name="connsiteY31" fmla="*/ 444415 h 930955"/>
              <a:gd name="connsiteX32" fmla="*/ 1175690 w 4390446"/>
              <a:gd name="connsiteY32" fmla="*/ 382818 h 930955"/>
              <a:gd name="connsiteX33" fmla="*/ 1165254 w 4390446"/>
              <a:gd name="connsiteY33" fmla="*/ 382818 h 930955"/>
              <a:gd name="connsiteX34" fmla="*/ 1165254 w 4390446"/>
              <a:gd name="connsiteY34" fmla="*/ 363346 h 930955"/>
              <a:gd name="connsiteX35" fmla="*/ 1145655 w 4390446"/>
              <a:gd name="connsiteY35" fmla="*/ 363346 h 930955"/>
              <a:gd name="connsiteX36" fmla="*/ 1145655 w 4390446"/>
              <a:gd name="connsiteY36" fmla="*/ 340820 h 930955"/>
              <a:gd name="connsiteX37" fmla="*/ 887431 w 4390446"/>
              <a:gd name="connsiteY37" fmla="*/ 340820 h 930955"/>
              <a:gd name="connsiteX38" fmla="*/ 887431 w 4390446"/>
              <a:gd name="connsiteY38" fmla="*/ 321348 h 930955"/>
              <a:gd name="connsiteX39" fmla="*/ 764237 w 4390446"/>
              <a:gd name="connsiteY39" fmla="*/ 321348 h 930955"/>
              <a:gd name="connsiteX40" fmla="*/ 764237 w 4390446"/>
              <a:gd name="connsiteY40" fmla="*/ 280750 h 930955"/>
              <a:gd name="connsiteX41" fmla="*/ 740310 w 4390446"/>
              <a:gd name="connsiteY41" fmla="*/ 280750 h 930955"/>
              <a:gd name="connsiteX42" fmla="*/ 740310 w 4390446"/>
              <a:gd name="connsiteY42" fmla="*/ 258224 h 930955"/>
              <a:gd name="connsiteX43" fmla="*/ 528539 w 4390446"/>
              <a:gd name="connsiteY43" fmla="*/ 258224 h 930955"/>
              <a:gd name="connsiteX44" fmla="*/ 528539 w 4390446"/>
              <a:gd name="connsiteY44" fmla="*/ 232771 h 930955"/>
              <a:gd name="connsiteX45" fmla="*/ 498504 w 4390446"/>
              <a:gd name="connsiteY45" fmla="*/ 232771 h 930955"/>
              <a:gd name="connsiteX46" fmla="*/ 498504 w 4390446"/>
              <a:gd name="connsiteY46" fmla="*/ 220680 h 930955"/>
              <a:gd name="connsiteX47" fmla="*/ 381418 w 4390446"/>
              <a:gd name="connsiteY47" fmla="*/ 220680 h 930955"/>
              <a:gd name="connsiteX48" fmla="*/ 381418 w 4390446"/>
              <a:gd name="connsiteY48" fmla="*/ 195227 h 930955"/>
              <a:gd name="connsiteX49" fmla="*/ 369328 w 4390446"/>
              <a:gd name="connsiteY49" fmla="*/ 195227 h 930955"/>
              <a:gd name="connsiteX50" fmla="*/ 369328 w 4390446"/>
              <a:gd name="connsiteY50" fmla="*/ 178682 h 930955"/>
              <a:gd name="connsiteX51" fmla="*/ 303277 w 4390446"/>
              <a:gd name="connsiteY51" fmla="*/ 178682 h 930955"/>
              <a:gd name="connsiteX52" fmla="*/ 303277 w 4390446"/>
              <a:gd name="connsiteY52" fmla="*/ 160611 h 930955"/>
              <a:gd name="connsiteX53" fmla="*/ 288259 w 4390446"/>
              <a:gd name="connsiteY53" fmla="*/ 160611 h 930955"/>
              <a:gd name="connsiteX54" fmla="*/ 288259 w 4390446"/>
              <a:gd name="connsiteY54" fmla="*/ 138084 h 930955"/>
              <a:gd name="connsiteX55" fmla="*/ 270314 w 4390446"/>
              <a:gd name="connsiteY55" fmla="*/ 138084 h 930955"/>
              <a:gd name="connsiteX56" fmla="*/ 270314 w 4390446"/>
              <a:gd name="connsiteY56" fmla="*/ 121667 h 930955"/>
              <a:gd name="connsiteX57" fmla="*/ 256824 w 4390446"/>
              <a:gd name="connsiteY57" fmla="*/ 121667 h 930955"/>
              <a:gd name="connsiteX58" fmla="*/ 256824 w 4390446"/>
              <a:gd name="connsiteY58" fmla="*/ 62997 h 930955"/>
              <a:gd name="connsiteX59" fmla="*/ 229716 w 4390446"/>
              <a:gd name="connsiteY59" fmla="*/ 62997 h 930955"/>
              <a:gd name="connsiteX60" fmla="*/ 229716 w 4390446"/>
              <a:gd name="connsiteY60" fmla="*/ 30035 h 930955"/>
              <a:gd name="connsiteX61" fmla="*/ 210245 w 4390446"/>
              <a:gd name="connsiteY61" fmla="*/ 30035 h 930955"/>
              <a:gd name="connsiteX62" fmla="*/ 210245 w 4390446"/>
              <a:gd name="connsiteY62" fmla="*/ 0 h 930955"/>
              <a:gd name="connsiteX63" fmla="*/ 0 w 4390446"/>
              <a:gd name="connsiteY63" fmla="*/ 0 h 93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390446" h="930955">
                <a:moveTo>
                  <a:pt x="4390447" y="930956"/>
                </a:moveTo>
                <a:lnTo>
                  <a:pt x="2776323" y="930956"/>
                </a:lnTo>
                <a:lnTo>
                  <a:pt x="2776323" y="873813"/>
                </a:lnTo>
                <a:lnTo>
                  <a:pt x="2749343" y="873813"/>
                </a:lnTo>
                <a:lnTo>
                  <a:pt x="2749343" y="846833"/>
                </a:lnTo>
                <a:lnTo>
                  <a:pt x="2651729" y="846833"/>
                </a:lnTo>
                <a:lnTo>
                  <a:pt x="2651729" y="810816"/>
                </a:lnTo>
                <a:lnTo>
                  <a:pt x="2384469" y="810816"/>
                </a:lnTo>
                <a:lnTo>
                  <a:pt x="2384469" y="788290"/>
                </a:lnTo>
                <a:lnTo>
                  <a:pt x="2352907" y="788290"/>
                </a:lnTo>
                <a:lnTo>
                  <a:pt x="2352907" y="762709"/>
                </a:lnTo>
                <a:lnTo>
                  <a:pt x="2325926" y="762709"/>
                </a:lnTo>
                <a:lnTo>
                  <a:pt x="2325926" y="746292"/>
                </a:lnTo>
                <a:lnTo>
                  <a:pt x="2195223" y="746292"/>
                </a:lnTo>
                <a:lnTo>
                  <a:pt x="2195223" y="722239"/>
                </a:lnTo>
                <a:lnTo>
                  <a:pt x="2094683" y="722239"/>
                </a:lnTo>
                <a:lnTo>
                  <a:pt x="2094683" y="699712"/>
                </a:lnTo>
                <a:lnTo>
                  <a:pt x="1961053" y="699712"/>
                </a:lnTo>
                <a:lnTo>
                  <a:pt x="1961053" y="633661"/>
                </a:lnTo>
                <a:lnTo>
                  <a:pt x="1758317" y="633661"/>
                </a:lnTo>
                <a:lnTo>
                  <a:pt x="1758317" y="614062"/>
                </a:lnTo>
                <a:lnTo>
                  <a:pt x="1573653" y="614062"/>
                </a:lnTo>
                <a:lnTo>
                  <a:pt x="1573653" y="590136"/>
                </a:lnTo>
                <a:lnTo>
                  <a:pt x="1540563" y="590136"/>
                </a:lnTo>
                <a:lnTo>
                  <a:pt x="1540563" y="528539"/>
                </a:lnTo>
                <a:lnTo>
                  <a:pt x="1328919" y="528539"/>
                </a:lnTo>
                <a:lnTo>
                  <a:pt x="1328919" y="509067"/>
                </a:lnTo>
                <a:lnTo>
                  <a:pt x="1196689" y="509067"/>
                </a:lnTo>
                <a:lnTo>
                  <a:pt x="1196689" y="487941"/>
                </a:lnTo>
                <a:lnTo>
                  <a:pt x="1186253" y="487941"/>
                </a:lnTo>
                <a:lnTo>
                  <a:pt x="1186253" y="444415"/>
                </a:lnTo>
                <a:lnTo>
                  <a:pt x="1175690" y="444415"/>
                </a:lnTo>
                <a:lnTo>
                  <a:pt x="1175690" y="382818"/>
                </a:lnTo>
                <a:lnTo>
                  <a:pt x="1165254" y="382818"/>
                </a:lnTo>
                <a:lnTo>
                  <a:pt x="1165254" y="363346"/>
                </a:lnTo>
                <a:lnTo>
                  <a:pt x="1145655" y="363346"/>
                </a:lnTo>
                <a:lnTo>
                  <a:pt x="1145655" y="340820"/>
                </a:lnTo>
                <a:lnTo>
                  <a:pt x="887431" y="340820"/>
                </a:lnTo>
                <a:lnTo>
                  <a:pt x="887431" y="321348"/>
                </a:lnTo>
                <a:lnTo>
                  <a:pt x="764237" y="321348"/>
                </a:lnTo>
                <a:lnTo>
                  <a:pt x="764237" y="280750"/>
                </a:lnTo>
                <a:lnTo>
                  <a:pt x="740310" y="280750"/>
                </a:lnTo>
                <a:lnTo>
                  <a:pt x="740310" y="258224"/>
                </a:lnTo>
                <a:lnTo>
                  <a:pt x="528539" y="258224"/>
                </a:lnTo>
                <a:lnTo>
                  <a:pt x="528539" y="232771"/>
                </a:lnTo>
                <a:lnTo>
                  <a:pt x="498504" y="232771"/>
                </a:lnTo>
                <a:lnTo>
                  <a:pt x="498504" y="220680"/>
                </a:lnTo>
                <a:lnTo>
                  <a:pt x="381418" y="220680"/>
                </a:lnTo>
                <a:lnTo>
                  <a:pt x="381418" y="195227"/>
                </a:lnTo>
                <a:lnTo>
                  <a:pt x="369328" y="195227"/>
                </a:lnTo>
                <a:lnTo>
                  <a:pt x="369328" y="178682"/>
                </a:lnTo>
                <a:lnTo>
                  <a:pt x="303277" y="178682"/>
                </a:lnTo>
                <a:lnTo>
                  <a:pt x="303277" y="160611"/>
                </a:lnTo>
                <a:lnTo>
                  <a:pt x="288259" y="160611"/>
                </a:lnTo>
                <a:lnTo>
                  <a:pt x="288259" y="138084"/>
                </a:lnTo>
                <a:lnTo>
                  <a:pt x="270314" y="138084"/>
                </a:lnTo>
                <a:lnTo>
                  <a:pt x="270314" y="121667"/>
                </a:lnTo>
                <a:lnTo>
                  <a:pt x="256824" y="121667"/>
                </a:lnTo>
                <a:lnTo>
                  <a:pt x="256824" y="62997"/>
                </a:lnTo>
                <a:lnTo>
                  <a:pt x="229716" y="62997"/>
                </a:lnTo>
                <a:lnTo>
                  <a:pt x="229716" y="30035"/>
                </a:lnTo>
                <a:lnTo>
                  <a:pt x="210245" y="30035"/>
                </a:lnTo>
                <a:lnTo>
                  <a:pt x="210245" y="0"/>
                </a:lnTo>
                <a:lnTo>
                  <a:pt x="0" y="0"/>
                </a:lnTo>
              </a:path>
            </a:pathLst>
          </a:custGeom>
          <a:noFill/>
          <a:ln w="19088" cap="flat">
            <a:solidFill>
              <a:srgbClr val="5D8298"/>
            </a:solidFill>
            <a:prstDash val="solid"/>
            <a:miter/>
          </a:ln>
        </p:spPr>
        <p:txBody>
          <a:bodyPr rtlCol="0" anchor="ctr"/>
          <a:lstStyle/>
          <a:p>
            <a:endParaRPr lang="en-GB"/>
          </a:p>
        </p:txBody>
      </p:sp>
      <p:sp>
        <p:nvSpPr>
          <p:cNvPr id="357" name="Freeform 356">
            <a:extLst>
              <a:ext uri="{FF2B5EF4-FFF2-40B4-BE49-F238E27FC236}">
                <a16:creationId xmlns:a16="http://schemas.microsoft.com/office/drawing/2014/main" id="{D4755297-065B-88CD-DA49-96BC3CC234C7}"/>
              </a:ext>
            </a:extLst>
          </p:cNvPr>
          <p:cNvSpPr/>
          <p:nvPr/>
        </p:nvSpPr>
        <p:spPr>
          <a:xfrm>
            <a:off x="8143008" y="11769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58" name="Freeform 357">
            <a:extLst>
              <a:ext uri="{FF2B5EF4-FFF2-40B4-BE49-F238E27FC236}">
                <a16:creationId xmlns:a16="http://schemas.microsoft.com/office/drawing/2014/main" id="{F772448E-14DB-5CA4-D580-09E00421020B}"/>
              </a:ext>
            </a:extLst>
          </p:cNvPr>
          <p:cNvSpPr/>
          <p:nvPr/>
        </p:nvSpPr>
        <p:spPr>
          <a:xfrm>
            <a:off x="7398243" y="833029"/>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AD49422E-4C75-A836-3AA9-EE02E7EB05A9}"/>
              </a:ext>
            </a:extLst>
          </p:cNvPr>
          <p:cNvSpPr/>
          <p:nvPr/>
        </p:nvSpPr>
        <p:spPr>
          <a:xfrm>
            <a:off x="7446223" y="89615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0" name="Freeform 359">
            <a:extLst>
              <a:ext uri="{FF2B5EF4-FFF2-40B4-BE49-F238E27FC236}">
                <a16:creationId xmlns:a16="http://schemas.microsoft.com/office/drawing/2014/main" id="{0317B2C7-A794-1CD5-F3EC-3F57A2EB7EE4}"/>
              </a:ext>
            </a:extLst>
          </p:cNvPr>
          <p:cNvSpPr/>
          <p:nvPr/>
        </p:nvSpPr>
        <p:spPr>
          <a:xfrm>
            <a:off x="8776542" y="1432201"/>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1" name="Freeform 360">
            <a:extLst>
              <a:ext uri="{FF2B5EF4-FFF2-40B4-BE49-F238E27FC236}">
                <a16:creationId xmlns:a16="http://schemas.microsoft.com/office/drawing/2014/main" id="{BD297C15-D5E6-B16A-A86E-03A7A86B41E4}"/>
              </a:ext>
            </a:extLst>
          </p:cNvPr>
          <p:cNvSpPr/>
          <p:nvPr/>
        </p:nvSpPr>
        <p:spPr>
          <a:xfrm>
            <a:off x="8677528" y="1363095"/>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2" name="Freeform 361">
            <a:extLst>
              <a:ext uri="{FF2B5EF4-FFF2-40B4-BE49-F238E27FC236}">
                <a16:creationId xmlns:a16="http://schemas.microsoft.com/office/drawing/2014/main" id="{05AFD4FB-E9B4-D402-3CEC-3AA533AEF37D}"/>
              </a:ext>
            </a:extLst>
          </p:cNvPr>
          <p:cNvSpPr/>
          <p:nvPr/>
        </p:nvSpPr>
        <p:spPr>
          <a:xfrm>
            <a:off x="9172468" y="1514415"/>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3" name="Freeform 362">
            <a:extLst>
              <a:ext uri="{FF2B5EF4-FFF2-40B4-BE49-F238E27FC236}">
                <a16:creationId xmlns:a16="http://schemas.microsoft.com/office/drawing/2014/main" id="{8425A1A1-2965-12A7-0336-15F713911C4E}"/>
              </a:ext>
            </a:extLst>
          </p:cNvPr>
          <p:cNvSpPr/>
          <p:nvPr/>
        </p:nvSpPr>
        <p:spPr>
          <a:xfrm>
            <a:off x="9912651" y="1678080"/>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4" name="Freeform 363">
            <a:extLst>
              <a:ext uri="{FF2B5EF4-FFF2-40B4-BE49-F238E27FC236}">
                <a16:creationId xmlns:a16="http://schemas.microsoft.com/office/drawing/2014/main" id="{52A92975-F9DB-7F10-8E95-89E56FD07284}"/>
              </a:ext>
            </a:extLst>
          </p:cNvPr>
          <p:cNvSpPr/>
          <p:nvPr/>
        </p:nvSpPr>
        <p:spPr>
          <a:xfrm>
            <a:off x="9950195" y="1678080"/>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5" name="Freeform 364">
            <a:extLst>
              <a:ext uri="{FF2B5EF4-FFF2-40B4-BE49-F238E27FC236}">
                <a16:creationId xmlns:a16="http://schemas.microsoft.com/office/drawing/2014/main" id="{3BE1C45F-83E0-E291-776A-38A333F47C77}"/>
              </a:ext>
            </a:extLst>
          </p:cNvPr>
          <p:cNvSpPr/>
          <p:nvPr/>
        </p:nvSpPr>
        <p:spPr>
          <a:xfrm>
            <a:off x="9600339" y="1649573"/>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6" name="Freeform 365">
            <a:extLst>
              <a:ext uri="{FF2B5EF4-FFF2-40B4-BE49-F238E27FC236}">
                <a16:creationId xmlns:a16="http://schemas.microsoft.com/office/drawing/2014/main" id="{EB3384EE-06DE-5C16-2E5B-4A3D296F10A7}"/>
              </a:ext>
            </a:extLst>
          </p:cNvPr>
          <p:cNvSpPr/>
          <p:nvPr/>
        </p:nvSpPr>
        <p:spPr>
          <a:xfrm>
            <a:off x="9977176"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7" name="Freeform 366">
            <a:extLst>
              <a:ext uri="{FF2B5EF4-FFF2-40B4-BE49-F238E27FC236}">
                <a16:creationId xmlns:a16="http://schemas.microsoft.com/office/drawing/2014/main" id="{9D37EF80-32A6-B52B-501B-9247FAD7565C}"/>
              </a:ext>
            </a:extLst>
          </p:cNvPr>
          <p:cNvSpPr/>
          <p:nvPr/>
        </p:nvSpPr>
        <p:spPr>
          <a:xfrm>
            <a:off x="10719013"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8" name="Freeform 367">
            <a:extLst>
              <a:ext uri="{FF2B5EF4-FFF2-40B4-BE49-F238E27FC236}">
                <a16:creationId xmlns:a16="http://schemas.microsoft.com/office/drawing/2014/main" id="{5F9CFD7C-FFD3-E52D-29D5-62356E7EE420}"/>
              </a:ext>
            </a:extLst>
          </p:cNvPr>
          <p:cNvSpPr/>
          <p:nvPr/>
        </p:nvSpPr>
        <p:spPr>
          <a:xfrm>
            <a:off x="10459262"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1" y="50398"/>
                  <a:pt x="0" y="39116"/>
                  <a:pt x="0" y="25199"/>
                </a:cubicBezTo>
                <a:cubicBezTo>
                  <a:pt x="0" y="11282"/>
                  <a:pt x="11281"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69" name="Freeform 368">
            <a:extLst>
              <a:ext uri="{FF2B5EF4-FFF2-40B4-BE49-F238E27FC236}">
                <a16:creationId xmlns:a16="http://schemas.microsoft.com/office/drawing/2014/main" id="{BBF8DE2A-C70F-6E98-6FCB-22E665E6603B}"/>
              </a:ext>
            </a:extLst>
          </p:cNvPr>
          <p:cNvSpPr/>
          <p:nvPr/>
        </p:nvSpPr>
        <p:spPr>
          <a:xfrm>
            <a:off x="10398937"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0" name="Freeform 369">
            <a:extLst>
              <a:ext uri="{FF2B5EF4-FFF2-40B4-BE49-F238E27FC236}">
                <a16:creationId xmlns:a16="http://schemas.microsoft.com/office/drawing/2014/main" id="{50DD1E14-D7EC-5082-C479-52A24DA6708F}"/>
              </a:ext>
            </a:extLst>
          </p:cNvPr>
          <p:cNvSpPr/>
          <p:nvPr/>
        </p:nvSpPr>
        <p:spPr>
          <a:xfrm>
            <a:off x="10360121"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A5F70B7B-19EE-0876-B827-3CD79AF3F0A5}"/>
              </a:ext>
            </a:extLst>
          </p:cNvPr>
          <p:cNvSpPr/>
          <p:nvPr/>
        </p:nvSpPr>
        <p:spPr>
          <a:xfrm>
            <a:off x="11166483"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E69D5096-E559-6F29-88D8-A7E8AFEF03BE}"/>
              </a:ext>
            </a:extLst>
          </p:cNvPr>
          <p:cNvSpPr/>
          <p:nvPr/>
        </p:nvSpPr>
        <p:spPr>
          <a:xfrm>
            <a:off x="10764065"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3" name="Freeform 372">
            <a:extLst>
              <a:ext uri="{FF2B5EF4-FFF2-40B4-BE49-F238E27FC236}">
                <a16:creationId xmlns:a16="http://schemas.microsoft.com/office/drawing/2014/main" id="{173C6564-5953-EF29-F499-80E56A1AF21B}"/>
              </a:ext>
            </a:extLst>
          </p:cNvPr>
          <p:cNvSpPr/>
          <p:nvPr/>
        </p:nvSpPr>
        <p:spPr>
          <a:xfrm>
            <a:off x="10792573"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4" name="Freeform 373">
            <a:extLst>
              <a:ext uri="{FF2B5EF4-FFF2-40B4-BE49-F238E27FC236}">
                <a16:creationId xmlns:a16="http://schemas.microsoft.com/office/drawing/2014/main" id="{33C23EC7-9340-3BB2-A570-9615DD964979}"/>
              </a:ext>
            </a:extLst>
          </p:cNvPr>
          <p:cNvSpPr/>
          <p:nvPr/>
        </p:nvSpPr>
        <p:spPr>
          <a:xfrm>
            <a:off x="11354074" y="1762204"/>
            <a:ext cx="50397" cy="50397"/>
          </a:xfrm>
          <a:custGeom>
            <a:avLst/>
            <a:gdLst>
              <a:gd name="connsiteX0" fmla="*/ 50397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7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7" y="25199"/>
                </a:moveTo>
                <a:cubicBezTo>
                  <a:pt x="50397" y="39116"/>
                  <a:pt x="39116" y="50398"/>
                  <a:pt x="25199" y="50398"/>
                </a:cubicBezTo>
                <a:cubicBezTo>
                  <a:pt x="11281" y="50398"/>
                  <a:pt x="0" y="39116"/>
                  <a:pt x="0" y="25199"/>
                </a:cubicBezTo>
                <a:cubicBezTo>
                  <a:pt x="0" y="11282"/>
                  <a:pt x="11281" y="0"/>
                  <a:pt x="25199" y="0"/>
                </a:cubicBezTo>
                <a:cubicBezTo>
                  <a:pt x="39116" y="0"/>
                  <a:pt x="50397" y="11282"/>
                  <a:pt x="50397" y="25199"/>
                </a:cubicBezTo>
                <a:close/>
              </a:path>
            </a:pathLst>
          </a:custGeom>
          <a:solidFill>
            <a:srgbClr val="5D8298"/>
          </a:solidFill>
          <a:ln w="12726"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1A3DD98-EE96-020A-F284-EA441EE95E66}"/>
              </a:ext>
            </a:extLst>
          </p:cNvPr>
          <p:cNvSpPr/>
          <p:nvPr/>
        </p:nvSpPr>
        <p:spPr>
          <a:xfrm>
            <a:off x="11194991" y="1762204"/>
            <a:ext cx="50397" cy="50397"/>
          </a:xfrm>
          <a:custGeom>
            <a:avLst/>
            <a:gdLst>
              <a:gd name="connsiteX0" fmla="*/ 50397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7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7" y="25199"/>
                </a:moveTo>
                <a:cubicBezTo>
                  <a:pt x="50397" y="39116"/>
                  <a:pt x="39116" y="50398"/>
                  <a:pt x="25199" y="50398"/>
                </a:cubicBezTo>
                <a:cubicBezTo>
                  <a:pt x="11281" y="50398"/>
                  <a:pt x="0" y="39116"/>
                  <a:pt x="0" y="25199"/>
                </a:cubicBezTo>
                <a:cubicBezTo>
                  <a:pt x="0" y="11282"/>
                  <a:pt x="11281" y="0"/>
                  <a:pt x="25199" y="0"/>
                </a:cubicBezTo>
                <a:cubicBezTo>
                  <a:pt x="39116" y="0"/>
                  <a:pt x="50397" y="11282"/>
                  <a:pt x="50397" y="25199"/>
                </a:cubicBezTo>
                <a:close/>
              </a:path>
            </a:pathLst>
          </a:custGeom>
          <a:solidFill>
            <a:srgbClr val="5D8298"/>
          </a:solidFill>
          <a:ln w="12726"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247D92F8-E3F9-6958-F1C5-77E29DA6ECBD}"/>
              </a:ext>
            </a:extLst>
          </p:cNvPr>
          <p:cNvSpPr/>
          <p:nvPr/>
        </p:nvSpPr>
        <p:spPr>
          <a:xfrm>
            <a:off x="11592826"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7" name="Freeform 376">
            <a:extLst>
              <a:ext uri="{FF2B5EF4-FFF2-40B4-BE49-F238E27FC236}">
                <a16:creationId xmlns:a16="http://schemas.microsoft.com/office/drawing/2014/main" id="{EB1B32D9-CC7C-94B4-1922-F061A37C2EE7}"/>
              </a:ext>
            </a:extLst>
          </p:cNvPr>
          <p:cNvSpPr/>
          <p:nvPr/>
        </p:nvSpPr>
        <p:spPr>
          <a:xfrm>
            <a:off x="10119587"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8" name="Freeform 377">
            <a:extLst>
              <a:ext uri="{FF2B5EF4-FFF2-40B4-BE49-F238E27FC236}">
                <a16:creationId xmlns:a16="http://schemas.microsoft.com/office/drawing/2014/main" id="{D2471E01-22C4-04F4-B0EB-E1B4745C31CF}"/>
              </a:ext>
            </a:extLst>
          </p:cNvPr>
          <p:cNvSpPr/>
          <p:nvPr/>
        </p:nvSpPr>
        <p:spPr>
          <a:xfrm>
            <a:off x="10013319" y="17622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79" name="Freeform 378">
            <a:extLst>
              <a:ext uri="{FF2B5EF4-FFF2-40B4-BE49-F238E27FC236}">
                <a16:creationId xmlns:a16="http://schemas.microsoft.com/office/drawing/2014/main" id="{4EDB8F5C-93D2-D7D8-E370-E621E0219D82}"/>
              </a:ext>
            </a:extLst>
          </p:cNvPr>
          <p:cNvSpPr/>
          <p:nvPr/>
        </p:nvSpPr>
        <p:spPr>
          <a:xfrm>
            <a:off x="9953249" y="1700607"/>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80" name="Freeform 379">
            <a:extLst>
              <a:ext uri="{FF2B5EF4-FFF2-40B4-BE49-F238E27FC236}">
                <a16:creationId xmlns:a16="http://schemas.microsoft.com/office/drawing/2014/main" id="{241CE729-E042-84B3-1B96-26007E5CAA93}"/>
              </a:ext>
            </a:extLst>
          </p:cNvPr>
          <p:cNvSpPr/>
          <p:nvPr/>
        </p:nvSpPr>
        <p:spPr>
          <a:xfrm>
            <a:off x="9574886" y="1619538"/>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81" name="Freeform 380">
            <a:extLst>
              <a:ext uri="{FF2B5EF4-FFF2-40B4-BE49-F238E27FC236}">
                <a16:creationId xmlns:a16="http://schemas.microsoft.com/office/drawing/2014/main" id="{2273C617-0FF1-5903-2FF0-A594709EED7A}"/>
              </a:ext>
            </a:extLst>
          </p:cNvPr>
          <p:cNvSpPr/>
          <p:nvPr/>
        </p:nvSpPr>
        <p:spPr>
          <a:xfrm>
            <a:off x="9546251" y="1602993"/>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82" name="Freeform 381">
            <a:extLst>
              <a:ext uri="{FF2B5EF4-FFF2-40B4-BE49-F238E27FC236}">
                <a16:creationId xmlns:a16="http://schemas.microsoft.com/office/drawing/2014/main" id="{1EDD3E98-DDA9-B11F-CC79-DAD4DDD914AA}"/>
              </a:ext>
            </a:extLst>
          </p:cNvPr>
          <p:cNvSpPr/>
          <p:nvPr/>
        </p:nvSpPr>
        <p:spPr>
          <a:xfrm>
            <a:off x="9517743" y="1580212"/>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83" name="Freeform 382">
            <a:extLst>
              <a:ext uri="{FF2B5EF4-FFF2-40B4-BE49-F238E27FC236}">
                <a16:creationId xmlns:a16="http://schemas.microsoft.com/office/drawing/2014/main" id="{19A2CB17-DF09-4C17-83C4-BE2FE20AD924}"/>
              </a:ext>
            </a:extLst>
          </p:cNvPr>
          <p:cNvSpPr/>
          <p:nvPr/>
        </p:nvSpPr>
        <p:spPr>
          <a:xfrm>
            <a:off x="8238458" y="1176904"/>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1C8C412E-7F8E-A274-21B4-4CB472761306}"/>
              </a:ext>
            </a:extLst>
          </p:cNvPr>
          <p:cNvSpPr/>
          <p:nvPr/>
        </p:nvSpPr>
        <p:spPr>
          <a:xfrm>
            <a:off x="7974252" y="1136433"/>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7E1AB720-8212-E17D-E2BC-50A4E2300CD9}"/>
              </a:ext>
            </a:extLst>
          </p:cNvPr>
          <p:cNvSpPr/>
          <p:nvPr/>
        </p:nvSpPr>
        <p:spPr>
          <a:xfrm>
            <a:off x="7429169" y="869046"/>
            <a:ext cx="50397" cy="50397"/>
          </a:xfrm>
          <a:custGeom>
            <a:avLst/>
            <a:gdLst>
              <a:gd name="connsiteX0" fmla="*/ 50398 w 50397"/>
              <a:gd name="connsiteY0" fmla="*/ 25199 h 50397"/>
              <a:gd name="connsiteX1" fmla="*/ 25199 w 50397"/>
              <a:gd name="connsiteY1" fmla="*/ 50398 h 50397"/>
              <a:gd name="connsiteX2" fmla="*/ 0 w 50397"/>
              <a:gd name="connsiteY2" fmla="*/ 25199 h 50397"/>
              <a:gd name="connsiteX3" fmla="*/ 25199 w 50397"/>
              <a:gd name="connsiteY3" fmla="*/ 0 h 50397"/>
              <a:gd name="connsiteX4" fmla="*/ 50398 w 50397"/>
              <a:gd name="connsiteY4" fmla="*/ 25199 h 5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7" h="50397">
                <a:moveTo>
                  <a:pt x="50398" y="25199"/>
                </a:moveTo>
                <a:cubicBezTo>
                  <a:pt x="50398" y="39116"/>
                  <a:pt x="39116" y="50398"/>
                  <a:pt x="25199" y="50398"/>
                </a:cubicBezTo>
                <a:cubicBezTo>
                  <a:pt x="11282" y="50398"/>
                  <a:pt x="0" y="39116"/>
                  <a:pt x="0" y="25199"/>
                </a:cubicBezTo>
                <a:cubicBezTo>
                  <a:pt x="0" y="11282"/>
                  <a:pt x="11282" y="0"/>
                  <a:pt x="25199" y="0"/>
                </a:cubicBezTo>
                <a:cubicBezTo>
                  <a:pt x="39116" y="0"/>
                  <a:pt x="50398" y="11282"/>
                  <a:pt x="50398" y="25199"/>
                </a:cubicBezTo>
                <a:close/>
              </a:path>
            </a:pathLst>
          </a:custGeom>
          <a:solidFill>
            <a:srgbClr val="5D8298"/>
          </a:solidFill>
          <a:ln w="12726" cap="flat">
            <a:noFill/>
            <a:prstDash val="solid"/>
            <a:miter/>
          </a:ln>
        </p:spPr>
        <p:txBody>
          <a:bodyPr rtlCol="0" anchor="ctr"/>
          <a:lstStyle/>
          <a:p>
            <a:endParaRPr lang="en-GB"/>
          </a:p>
        </p:txBody>
      </p:sp>
      <p:sp>
        <p:nvSpPr>
          <p:cNvPr id="186" name="TextBox 185">
            <a:extLst>
              <a:ext uri="{FF2B5EF4-FFF2-40B4-BE49-F238E27FC236}">
                <a16:creationId xmlns:a16="http://schemas.microsoft.com/office/drawing/2014/main" id="{413D6753-E9C7-8AD4-3D01-16F09C1360D0}"/>
              </a:ext>
            </a:extLst>
          </p:cNvPr>
          <p:cNvSpPr txBox="1"/>
          <p:nvPr/>
        </p:nvSpPr>
        <p:spPr>
          <a:xfrm>
            <a:off x="7756322" y="760013"/>
            <a:ext cx="613951" cy="184666"/>
          </a:xfrm>
          <a:prstGeom prst="rect">
            <a:avLst/>
          </a:prstGeom>
          <a:noFill/>
        </p:spPr>
        <p:txBody>
          <a:bodyPr wrap="none" lIns="0" tIns="0" rIns="0" bIns="0" rtlCol="0">
            <a:spAutoFit/>
          </a:bodyPr>
          <a:lstStyle/>
          <a:p>
            <a:pPr algn="l"/>
            <a:r>
              <a:rPr lang="en-GB" sz="1200" b="1" dirty="0">
                <a:solidFill>
                  <a:schemeClr val="accent1"/>
                </a:solidFill>
                <a:latin typeface="Arial" panose="020B0604020202020204" pitchFamily="34" charset="0"/>
                <a:ea typeface="Aileron" charset="0"/>
                <a:cs typeface="Arial" panose="020B0604020202020204" pitchFamily="34" charset="0"/>
              </a:rPr>
              <a:t>PROpel</a:t>
            </a:r>
            <a:r>
              <a:rPr lang="en-GB" sz="1200" b="1" baseline="30000" dirty="0">
                <a:solidFill>
                  <a:schemeClr val="accent1"/>
                </a:solidFill>
                <a:latin typeface="Arial" panose="020B0604020202020204" pitchFamily="34" charset="0"/>
                <a:ea typeface="Aileron" charset="0"/>
                <a:cs typeface="Arial" panose="020B0604020202020204" pitchFamily="34" charset="0"/>
              </a:rPr>
              <a:t>2</a:t>
            </a:r>
          </a:p>
        </p:txBody>
      </p:sp>
      <p:sp>
        <p:nvSpPr>
          <p:cNvPr id="187" name="TextBox 186">
            <a:extLst>
              <a:ext uri="{FF2B5EF4-FFF2-40B4-BE49-F238E27FC236}">
                <a16:creationId xmlns:a16="http://schemas.microsoft.com/office/drawing/2014/main" id="{FF782388-E6A9-EFEA-2087-91DB85331B7B}"/>
              </a:ext>
            </a:extLst>
          </p:cNvPr>
          <p:cNvSpPr txBox="1"/>
          <p:nvPr/>
        </p:nvSpPr>
        <p:spPr>
          <a:xfrm>
            <a:off x="9792157" y="2497566"/>
            <a:ext cx="1538883" cy="304699"/>
          </a:xfrm>
          <a:prstGeom prst="rect">
            <a:avLst/>
          </a:prstGeom>
          <a:noFill/>
        </p:spPr>
        <p:txBody>
          <a:bodyPr wrap="none" lIns="0" tIns="0" rIns="0" bIns="0" rtlCol="0">
            <a:spAutoFit/>
          </a:bodyPr>
          <a:lstStyle/>
          <a:p>
            <a:pPr>
              <a:lnSpc>
                <a:spcPct val="90000"/>
              </a:lnSpc>
            </a:pPr>
            <a:r>
              <a:rPr lang="en-GB" sz="1100" b="1" dirty="0">
                <a:solidFill>
                  <a:schemeClr val="accent1"/>
                </a:solidFill>
                <a:latin typeface="Arial" panose="020B0604020202020204" pitchFamily="34" charset="0"/>
                <a:ea typeface="Aileron" charset="0"/>
                <a:cs typeface="Arial" panose="020B0604020202020204" pitchFamily="34" charset="0"/>
              </a:rPr>
              <a:t>Abiraterone + Placebo:</a:t>
            </a:r>
          </a:p>
          <a:p>
            <a:pPr>
              <a:lnSpc>
                <a:spcPct val="90000"/>
              </a:lnSpc>
            </a:pPr>
            <a:r>
              <a:rPr lang="en-GB" sz="1100" b="1" dirty="0">
                <a:solidFill>
                  <a:schemeClr val="accent1"/>
                </a:solidFill>
                <a:latin typeface="Arial" panose="020B0604020202020204" pitchFamily="34" charset="0"/>
                <a:ea typeface="Aileron" charset="0"/>
                <a:cs typeface="Arial" panose="020B0604020202020204" pitchFamily="34" charset="0"/>
              </a:rPr>
              <a:t>13.9 months</a:t>
            </a:r>
          </a:p>
        </p:txBody>
      </p:sp>
      <p:sp>
        <p:nvSpPr>
          <p:cNvPr id="188" name="TextBox 187">
            <a:extLst>
              <a:ext uri="{FF2B5EF4-FFF2-40B4-BE49-F238E27FC236}">
                <a16:creationId xmlns:a16="http://schemas.microsoft.com/office/drawing/2014/main" id="{D72B06BE-AD94-5F89-0769-307D191B0A1F}"/>
              </a:ext>
            </a:extLst>
          </p:cNvPr>
          <p:cNvSpPr txBox="1"/>
          <p:nvPr/>
        </p:nvSpPr>
        <p:spPr>
          <a:xfrm>
            <a:off x="10183053" y="1854410"/>
            <a:ext cx="1519115" cy="304699"/>
          </a:xfrm>
          <a:prstGeom prst="rect">
            <a:avLst/>
          </a:prstGeom>
          <a:noFill/>
        </p:spPr>
        <p:txBody>
          <a:bodyPr wrap="square" lIns="0" tIns="0" rIns="0" bIns="0" rtlCol="0">
            <a:spAutoFit/>
          </a:bodyPr>
          <a:lstStyle/>
          <a:p>
            <a:pPr>
              <a:lnSpc>
                <a:spcPct val="90000"/>
              </a:lnSpc>
            </a:pPr>
            <a:r>
              <a:rPr lang="en-GB" sz="1100" b="1" dirty="0">
                <a:solidFill>
                  <a:schemeClr val="tx2"/>
                </a:solidFill>
                <a:latin typeface="Arial" panose="020B0604020202020204" pitchFamily="34" charset="0"/>
                <a:ea typeface="Aileron" charset="0"/>
                <a:cs typeface="Arial" panose="020B0604020202020204" pitchFamily="34" charset="0"/>
              </a:rPr>
              <a:t>Abiraterone + Olaparib: NR</a:t>
            </a:r>
          </a:p>
        </p:txBody>
      </p:sp>
      <p:sp>
        <p:nvSpPr>
          <p:cNvPr id="327" name="Freeform 326">
            <a:extLst>
              <a:ext uri="{FF2B5EF4-FFF2-40B4-BE49-F238E27FC236}">
                <a16:creationId xmlns:a16="http://schemas.microsoft.com/office/drawing/2014/main" id="{3F17694C-4709-0304-1DDC-B3DCBF8DE671}"/>
              </a:ext>
            </a:extLst>
          </p:cNvPr>
          <p:cNvSpPr/>
          <p:nvPr/>
        </p:nvSpPr>
        <p:spPr>
          <a:xfrm>
            <a:off x="11183449" y="241182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28" name="Freeform 327">
            <a:extLst>
              <a:ext uri="{FF2B5EF4-FFF2-40B4-BE49-F238E27FC236}">
                <a16:creationId xmlns:a16="http://schemas.microsoft.com/office/drawing/2014/main" id="{4C477064-4174-D60C-0BAD-9C53678BAD36}"/>
              </a:ext>
            </a:extLst>
          </p:cNvPr>
          <p:cNvSpPr/>
          <p:nvPr/>
        </p:nvSpPr>
        <p:spPr>
          <a:xfrm>
            <a:off x="11160325" y="241182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29" name="Freeform 328">
            <a:extLst>
              <a:ext uri="{FF2B5EF4-FFF2-40B4-BE49-F238E27FC236}">
                <a16:creationId xmlns:a16="http://schemas.microsoft.com/office/drawing/2014/main" id="{EB22DDB4-59EB-096A-3094-359CCACF5449}"/>
              </a:ext>
            </a:extLst>
          </p:cNvPr>
          <p:cNvSpPr/>
          <p:nvPr/>
        </p:nvSpPr>
        <p:spPr>
          <a:xfrm>
            <a:off x="10752728" y="2344103"/>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EF3D5EB2-5D8D-80B7-B787-1C64C4CD4916}"/>
              </a:ext>
            </a:extLst>
          </p:cNvPr>
          <p:cNvSpPr/>
          <p:nvPr/>
        </p:nvSpPr>
        <p:spPr>
          <a:xfrm>
            <a:off x="10398750" y="2284260"/>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1" name="Freeform 330">
            <a:extLst>
              <a:ext uri="{FF2B5EF4-FFF2-40B4-BE49-F238E27FC236}">
                <a16:creationId xmlns:a16="http://schemas.microsoft.com/office/drawing/2014/main" id="{F3AA4128-2A50-699F-AAC4-9AD698E8A03B}"/>
              </a:ext>
            </a:extLst>
          </p:cNvPr>
          <p:cNvSpPr/>
          <p:nvPr/>
        </p:nvSpPr>
        <p:spPr>
          <a:xfrm>
            <a:off x="10018978" y="2255291"/>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2" name="Freeform 331">
            <a:extLst>
              <a:ext uri="{FF2B5EF4-FFF2-40B4-BE49-F238E27FC236}">
                <a16:creationId xmlns:a16="http://schemas.microsoft.com/office/drawing/2014/main" id="{C6C5D1AD-A127-4DF3-3CFA-D2D000B02CF5}"/>
              </a:ext>
            </a:extLst>
          </p:cNvPr>
          <p:cNvSpPr/>
          <p:nvPr/>
        </p:nvSpPr>
        <p:spPr>
          <a:xfrm>
            <a:off x="9998649" y="2255291"/>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3" name="Freeform 332">
            <a:extLst>
              <a:ext uri="{FF2B5EF4-FFF2-40B4-BE49-F238E27FC236}">
                <a16:creationId xmlns:a16="http://schemas.microsoft.com/office/drawing/2014/main" id="{9DA460B4-F756-5D64-9796-C0970609CE2E}"/>
              </a:ext>
            </a:extLst>
          </p:cNvPr>
          <p:cNvSpPr/>
          <p:nvPr/>
        </p:nvSpPr>
        <p:spPr>
          <a:xfrm>
            <a:off x="10147305" y="2284260"/>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4" name="Freeform 333">
            <a:extLst>
              <a:ext uri="{FF2B5EF4-FFF2-40B4-BE49-F238E27FC236}">
                <a16:creationId xmlns:a16="http://schemas.microsoft.com/office/drawing/2014/main" id="{13750CE3-9D0C-0280-B967-743BAB9F2F17}"/>
              </a:ext>
            </a:extLst>
          </p:cNvPr>
          <p:cNvSpPr/>
          <p:nvPr/>
        </p:nvSpPr>
        <p:spPr>
          <a:xfrm>
            <a:off x="9631965" y="207169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5" name="Freeform 334">
            <a:extLst>
              <a:ext uri="{FF2B5EF4-FFF2-40B4-BE49-F238E27FC236}">
                <a16:creationId xmlns:a16="http://schemas.microsoft.com/office/drawing/2014/main" id="{BC9A6180-1844-1C3F-4FAC-2C82FAB1C5C7}"/>
              </a:ext>
            </a:extLst>
          </p:cNvPr>
          <p:cNvSpPr/>
          <p:nvPr/>
        </p:nvSpPr>
        <p:spPr>
          <a:xfrm>
            <a:off x="9194383" y="1924309"/>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22E31AF2-7CA1-DDCC-E437-987CDAA87465}"/>
              </a:ext>
            </a:extLst>
          </p:cNvPr>
          <p:cNvSpPr/>
          <p:nvPr/>
        </p:nvSpPr>
        <p:spPr>
          <a:xfrm>
            <a:off x="8770523" y="1719621"/>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7" name="Freeform 336">
            <a:extLst>
              <a:ext uri="{FF2B5EF4-FFF2-40B4-BE49-F238E27FC236}">
                <a16:creationId xmlns:a16="http://schemas.microsoft.com/office/drawing/2014/main" id="{959A7272-6262-DF23-1BDB-776D6ACB5B35}"/>
              </a:ext>
            </a:extLst>
          </p:cNvPr>
          <p:cNvSpPr/>
          <p:nvPr/>
        </p:nvSpPr>
        <p:spPr>
          <a:xfrm>
            <a:off x="8883095" y="1796618"/>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8" name="Freeform 337">
            <a:extLst>
              <a:ext uri="{FF2B5EF4-FFF2-40B4-BE49-F238E27FC236}">
                <a16:creationId xmlns:a16="http://schemas.microsoft.com/office/drawing/2014/main" id="{F415521D-5E36-0E70-AA6A-C4FE8694B73A}"/>
              </a:ext>
            </a:extLst>
          </p:cNvPr>
          <p:cNvSpPr/>
          <p:nvPr/>
        </p:nvSpPr>
        <p:spPr>
          <a:xfrm>
            <a:off x="8321760" y="145966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7F2971A9-A9A5-5EF5-578E-A399F26D9681}"/>
              </a:ext>
            </a:extLst>
          </p:cNvPr>
          <p:cNvSpPr/>
          <p:nvPr/>
        </p:nvSpPr>
        <p:spPr>
          <a:xfrm>
            <a:off x="7711636" y="1170738"/>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161B4BB4-C486-EC33-665F-2A44BF5B2A40}"/>
              </a:ext>
            </a:extLst>
          </p:cNvPr>
          <p:cNvSpPr/>
          <p:nvPr/>
        </p:nvSpPr>
        <p:spPr>
          <a:xfrm>
            <a:off x="7940083" y="1267555"/>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1" name="Freeform 340">
            <a:extLst>
              <a:ext uri="{FF2B5EF4-FFF2-40B4-BE49-F238E27FC236}">
                <a16:creationId xmlns:a16="http://schemas.microsoft.com/office/drawing/2014/main" id="{6D123200-D9A4-F596-5811-B9BCC9F1B415}"/>
              </a:ext>
            </a:extLst>
          </p:cNvPr>
          <p:cNvSpPr/>
          <p:nvPr/>
        </p:nvSpPr>
        <p:spPr>
          <a:xfrm>
            <a:off x="7971593" y="1346457"/>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2" name="Freeform 341">
            <a:extLst>
              <a:ext uri="{FF2B5EF4-FFF2-40B4-BE49-F238E27FC236}">
                <a16:creationId xmlns:a16="http://schemas.microsoft.com/office/drawing/2014/main" id="{0B6FD4FD-1A9F-4C00-4518-B3EA80AB9B24}"/>
              </a:ext>
            </a:extLst>
          </p:cNvPr>
          <p:cNvSpPr/>
          <p:nvPr/>
        </p:nvSpPr>
        <p:spPr>
          <a:xfrm>
            <a:off x="8382239" y="153996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64544EAE-2889-5F72-7ECE-151026AD5AAD}"/>
              </a:ext>
            </a:extLst>
          </p:cNvPr>
          <p:cNvSpPr/>
          <p:nvPr/>
        </p:nvSpPr>
        <p:spPr>
          <a:xfrm>
            <a:off x="9573519" y="2028876"/>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621C37E6-8FBB-6947-7EE9-E8FF1426D244}"/>
              </a:ext>
            </a:extLst>
          </p:cNvPr>
          <p:cNvSpPr/>
          <p:nvPr/>
        </p:nvSpPr>
        <p:spPr>
          <a:xfrm>
            <a:off x="9554334" y="1980849"/>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5" name="Freeform 344">
            <a:extLst>
              <a:ext uri="{FF2B5EF4-FFF2-40B4-BE49-F238E27FC236}">
                <a16:creationId xmlns:a16="http://schemas.microsoft.com/office/drawing/2014/main" id="{241F0DDF-B34A-B0EF-1231-543FE648DD5C}"/>
              </a:ext>
            </a:extLst>
          </p:cNvPr>
          <p:cNvSpPr/>
          <p:nvPr/>
        </p:nvSpPr>
        <p:spPr>
          <a:xfrm>
            <a:off x="9591942" y="207169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6" name="Freeform 345">
            <a:extLst>
              <a:ext uri="{FF2B5EF4-FFF2-40B4-BE49-F238E27FC236}">
                <a16:creationId xmlns:a16="http://schemas.microsoft.com/office/drawing/2014/main" id="{41E35A6A-B79E-8CB1-EB37-4CC1EE30ABD1}"/>
              </a:ext>
            </a:extLst>
          </p:cNvPr>
          <p:cNvSpPr/>
          <p:nvPr/>
        </p:nvSpPr>
        <p:spPr>
          <a:xfrm>
            <a:off x="9972984" y="2121755"/>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C7C7D6AD-062C-32F4-BF15-F357C0175A3A}"/>
              </a:ext>
            </a:extLst>
          </p:cNvPr>
          <p:cNvSpPr/>
          <p:nvPr/>
        </p:nvSpPr>
        <p:spPr>
          <a:xfrm>
            <a:off x="9956467" y="2106635"/>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B5B99522-679B-1CCD-A691-EAC87168EA82}"/>
              </a:ext>
            </a:extLst>
          </p:cNvPr>
          <p:cNvSpPr/>
          <p:nvPr/>
        </p:nvSpPr>
        <p:spPr>
          <a:xfrm>
            <a:off x="9929531" y="2094692"/>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49" name="Freeform 348">
            <a:extLst>
              <a:ext uri="{FF2B5EF4-FFF2-40B4-BE49-F238E27FC236}">
                <a16:creationId xmlns:a16="http://schemas.microsoft.com/office/drawing/2014/main" id="{669E512F-0F06-305F-8618-A5D0A3D7F945}"/>
              </a:ext>
            </a:extLst>
          </p:cNvPr>
          <p:cNvSpPr/>
          <p:nvPr/>
        </p:nvSpPr>
        <p:spPr>
          <a:xfrm>
            <a:off x="9987341" y="220205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50" name="Freeform 349">
            <a:extLst>
              <a:ext uri="{FF2B5EF4-FFF2-40B4-BE49-F238E27FC236}">
                <a16:creationId xmlns:a16="http://schemas.microsoft.com/office/drawing/2014/main" id="{44AF4126-546C-3362-C824-A7CE2AF257B2}"/>
              </a:ext>
            </a:extLst>
          </p:cNvPr>
          <p:cNvSpPr/>
          <p:nvPr/>
        </p:nvSpPr>
        <p:spPr>
          <a:xfrm>
            <a:off x="10375625" y="2284260"/>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CEAF250C-B3A2-5932-8B8D-77C609955A83}"/>
              </a:ext>
            </a:extLst>
          </p:cNvPr>
          <p:cNvSpPr/>
          <p:nvPr/>
        </p:nvSpPr>
        <p:spPr>
          <a:xfrm>
            <a:off x="10354026" y="2284260"/>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14B1DB1B-D7C3-2BF9-3206-1F77203F403D}"/>
              </a:ext>
            </a:extLst>
          </p:cNvPr>
          <p:cNvSpPr/>
          <p:nvPr/>
        </p:nvSpPr>
        <p:spPr>
          <a:xfrm>
            <a:off x="10785890" y="241182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53" name="Freeform 352">
            <a:extLst>
              <a:ext uri="{FF2B5EF4-FFF2-40B4-BE49-F238E27FC236}">
                <a16:creationId xmlns:a16="http://schemas.microsoft.com/office/drawing/2014/main" id="{7C18C3DD-482B-C106-0013-DC4822A563D3}"/>
              </a:ext>
            </a:extLst>
          </p:cNvPr>
          <p:cNvSpPr/>
          <p:nvPr/>
        </p:nvSpPr>
        <p:spPr>
          <a:xfrm>
            <a:off x="10766832" y="241182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54" name="Freeform 353">
            <a:extLst>
              <a:ext uri="{FF2B5EF4-FFF2-40B4-BE49-F238E27FC236}">
                <a16:creationId xmlns:a16="http://schemas.microsoft.com/office/drawing/2014/main" id="{8E481B98-5C62-D612-4BE5-94DCA33A5147}"/>
              </a:ext>
            </a:extLst>
          </p:cNvPr>
          <p:cNvSpPr/>
          <p:nvPr/>
        </p:nvSpPr>
        <p:spPr>
          <a:xfrm>
            <a:off x="10818162" y="2411824"/>
            <a:ext cx="50314" cy="50314"/>
          </a:xfrm>
          <a:custGeom>
            <a:avLst/>
            <a:gdLst>
              <a:gd name="connsiteX0" fmla="*/ 50314 w 50314"/>
              <a:gd name="connsiteY0" fmla="*/ 25157 h 50314"/>
              <a:gd name="connsiteX1" fmla="*/ 25157 w 50314"/>
              <a:gd name="connsiteY1" fmla="*/ 50314 h 50314"/>
              <a:gd name="connsiteX2" fmla="*/ 0 w 50314"/>
              <a:gd name="connsiteY2" fmla="*/ 25157 h 50314"/>
              <a:gd name="connsiteX3" fmla="*/ 25157 w 50314"/>
              <a:gd name="connsiteY3" fmla="*/ 0 h 50314"/>
              <a:gd name="connsiteX4" fmla="*/ 50314 w 50314"/>
              <a:gd name="connsiteY4" fmla="*/ 25157 h 5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4" h="50314">
                <a:moveTo>
                  <a:pt x="50314" y="25157"/>
                </a:moveTo>
                <a:cubicBezTo>
                  <a:pt x="50314" y="39051"/>
                  <a:pt x="39051" y="50314"/>
                  <a:pt x="25157" y="50314"/>
                </a:cubicBezTo>
                <a:cubicBezTo>
                  <a:pt x="11263" y="50314"/>
                  <a:pt x="0" y="39051"/>
                  <a:pt x="0" y="25157"/>
                </a:cubicBezTo>
                <a:cubicBezTo>
                  <a:pt x="0" y="11263"/>
                  <a:pt x="11263" y="0"/>
                  <a:pt x="25157" y="0"/>
                </a:cubicBezTo>
                <a:cubicBezTo>
                  <a:pt x="39051" y="0"/>
                  <a:pt x="50314" y="11263"/>
                  <a:pt x="50314" y="25157"/>
                </a:cubicBezTo>
                <a:close/>
              </a:path>
            </a:pathLst>
          </a:custGeom>
          <a:solidFill>
            <a:srgbClr val="C6573B"/>
          </a:solidFill>
          <a:ln w="12700" cap="flat">
            <a:noFill/>
            <a:prstDash val="solid"/>
            <a:miter/>
          </a:ln>
        </p:spPr>
        <p:txBody>
          <a:bodyPr rtlCol="0" anchor="ctr"/>
          <a:lstStyle/>
          <a:p>
            <a:endParaRPr lang="en-GB"/>
          </a:p>
        </p:txBody>
      </p:sp>
      <p:sp>
        <p:nvSpPr>
          <p:cNvPr id="326" name="Freeform 325">
            <a:extLst>
              <a:ext uri="{FF2B5EF4-FFF2-40B4-BE49-F238E27FC236}">
                <a16:creationId xmlns:a16="http://schemas.microsoft.com/office/drawing/2014/main" id="{B52D9A16-B600-D70D-79BB-0AD7BB86E9BE}"/>
              </a:ext>
            </a:extLst>
          </p:cNvPr>
          <p:cNvSpPr/>
          <p:nvPr/>
        </p:nvSpPr>
        <p:spPr>
          <a:xfrm>
            <a:off x="7196042" y="855258"/>
            <a:ext cx="4004306" cy="1580707"/>
          </a:xfrm>
          <a:custGeom>
            <a:avLst/>
            <a:gdLst>
              <a:gd name="connsiteX0" fmla="*/ 4004306 w 4004306"/>
              <a:gd name="connsiteY0" fmla="*/ 1580707 h 1580707"/>
              <a:gd name="connsiteX1" fmla="*/ 3590230 w 4004306"/>
              <a:gd name="connsiteY1" fmla="*/ 1580707 h 1580707"/>
              <a:gd name="connsiteX2" fmla="*/ 3590230 w 4004306"/>
              <a:gd name="connsiteY2" fmla="*/ 1513113 h 1580707"/>
              <a:gd name="connsiteX3" fmla="*/ 3341707 w 4004306"/>
              <a:gd name="connsiteY3" fmla="*/ 1513113 h 1580707"/>
              <a:gd name="connsiteX4" fmla="*/ 3341707 w 4004306"/>
              <a:gd name="connsiteY4" fmla="*/ 1447679 h 1580707"/>
              <a:gd name="connsiteX5" fmla="*/ 2901585 w 4004306"/>
              <a:gd name="connsiteY5" fmla="*/ 1447679 h 1580707"/>
              <a:gd name="connsiteX6" fmla="*/ 2901585 w 4004306"/>
              <a:gd name="connsiteY6" fmla="*/ 1421633 h 1580707"/>
              <a:gd name="connsiteX7" fmla="*/ 2831831 w 4004306"/>
              <a:gd name="connsiteY7" fmla="*/ 1421633 h 1580707"/>
              <a:gd name="connsiteX8" fmla="*/ 2831831 w 4004306"/>
              <a:gd name="connsiteY8" fmla="*/ 1371446 h 1580707"/>
              <a:gd name="connsiteX9" fmla="*/ 2812137 w 4004306"/>
              <a:gd name="connsiteY9" fmla="*/ 1371446 h 1580707"/>
              <a:gd name="connsiteX10" fmla="*/ 2812137 w 4004306"/>
              <a:gd name="connsiteY10" fmla="*/ 1319098 h 1580707"/>
              <a:gd name="connsiteX11" fmla="*/ 2812137 w 4004306"/>
              <a:gd name="connsiteY11" fmla="*/ 1277805 h 1580707"/>
              <a:gd name="connsiteX12" fmla="*/ 2770717 w 4004306"/>
              <a:gd name="connsiteY12" fmla="*/ 1277805 h 1580707"/>
              <a:gd name="connsiteX13" fmla="*/ 2770717 w 4004306"/>
              <a:gd name="connsiteY13" fmla="*/ 1260271 h 1580707"/>
              <a:gd name="connsiteX14" fmla="*/ 2587756 w 4004306"/>
              <a:gd name="connsiteY14" fmla="*/ 1260271 h 1580707"/>
              <a:gd name="connsiteX15" fmla="*/ 2587756 w 4004306"/>
              <a:gd name="connsiteY15" fmla="*/ 1236385 h 1580707"/>
              <a:gd name="connsiteX16" fmla="*/ 2415594 w 4004306"/>
              <a:gd name="connsiteY16" fmla="*/ 1236385 h 1580707"/>
              <a:gd name="connsiteX17" fmla="*/ 2415594 w 4004306"/>
              <a:gd name="connsiteY17" fmla="*/ 1197124 h 1580707"/>
              <a:gd name="connsiteX18" fmla="*/ 2391581 w 4004306"/>
              <a:gd name="connsiteY18" fmla="*/ 1197124 h 1580707"/>
              <a:gd name="connsiteX19" fmla="*/ 2391581 w 4004306"/>
              <a:gd name="connsiteY19" fmla="*/ 1153544 h 1580707"/>
              <a:gd name="connsiteX20" fmla="*/ 2374174 w 4004306"/>
              <a:gd name="connsiteY20" fmla="*/ 1153544 h 1580707"/>
              <a:gd name="connsiteX21" fmla="*/ 2374174 w 4004306"/>
              <a:gd name="connsiteY21" fmla="*/ 1125211 h 1580707"/>
              <a:gd name="connsiteX22" fmla="*/ 2153985 w 4004306"/>
              <a:gd name="connsiteY22" fmla="*/ 1125211 h 1580707"/>
              <a:gd name="connsiteX23" fmla="*/ 2153985 w 4004306"/>
              <a:gd name="connsiteY23" fmla="*/ 1107804 h 1580707"/>
              <a:gd name="connsiteX24" fmla="*/ 2123492 w 4004306"/>
              <a:gd name="connsiteY24" fmla="*/ 1107804 h 1580707"/>
              <a:gd name="connsiteX25" fmla="*/ 2123492 w 4004306"/>
              <a:gd name="connsiteY25" fmla="*/ 1085950 h 1580707"/>
              <a:gd name="connsiteX26" fmla="*/ 2010793 w 4004306"/>
              <a:gd name="connsiteY26" fmla="*/ 1085950 h 1580707"/>
              <a:gd name="connsiteX27" fmla="*/ 2010793 w 4004306"/>
              <a:gd name="connsiteY27" fmla="*/ 1049866 h 1580707"/>
              <a:gd name="connsiteX28" fmla="*/ 1994657 w 4004306"/>
              <a:gd name="connsiteY28" fmla="*/ 1049866 h 1580707"/>
              <a:gd name="connsiteX29" fmla="*/ 1994657 w 4004306"/>
              <a:gd name="connsiteY29" fmla="*/ 1023184 h 1580707"/>
              <a:gd name="connsiteX30" fmla="*/ 1983222 w 4004306"/>
              <a:gd name="connsiteY30" fmla="*/ 1023184 h 1580707"/>
              <a:gd name="connsiteX31" fmla="*/ 1983222 w 4004306"/>
              <a:gd name="connsiteY31" fmla="*/ 963214 h 1580707"/>
              <a:gd name="connsiteX32" fmla="*/ 1617681 w 4004306"/>
              <a:gd name="connsiteY32" fmla="*/ 963214 h 1580707"/>
              <a:gd name="connsiteX33" fmla="*/ 1617681 w 4004306"/>
              <a:gd name="connsiteY33" fmla="*/ 883168 h 1580707"/>
              <a:gd name="connsiteX34" fmla="*/ 1593413 w 4004306"/>
              <a:gd name="connsiteY34" fmla="*/ 883168 h 1580707"/>
              <a:gd name="connsiteX35" fmla="*/ 1593413 w 4004306"/>
              <a:gd name="connsiteY35" fmla="*/ 842002 h 1580707"/>
              <a:gd name="connsiteX36" fmla="*/ 1577277 w 4004306"/>
              <a:gd name="connsiteY36" fmla="*/ 842002 h 1580707"/>
              <a:gd name="connsiteX37" fmla="*/ 1577277 w 4004306"/>
              <a:gd name="connsiteY37" fmla="*/ 823325 h 1580707"/>
              <a:gd name="connsiteX38" fmla="*/ 1476140 w 4004306"/>
              <a:gd name="connsiteY38" fmla="*/ 823325 h 1580707"/>
              <a:gd name="connsiteX39" fmla="*/ 1476140 w 4004306"/>
              <a:gd name="connsiteY39" fmla="*/ 799946 h 1580707"/>
              <a:gd name="connsiteX40" fmla="*/ 1355691 w 4004306"/>
              <a:gd name="connsiteY40" fmla="*/ 799946 h 1580707"/>
              <a:gd name="connsiteX41" fmla="*/ 1355691 w 4004306"/>
              <a:gd name="connsiteY41" fmla="*/ 782921 h 1580707"/>
              <a:gd name="connsiteX42" fmla="*/ 1287716 w 4004306"/>
              <a:gd name="connsiteY42" fmla="*/ 782921 h 1580707"/>
              <a:gd name="connsiteX43" fmla="*/ 1287716 w 4004306"/>
              <a:gd name="connsiteY43" fmla="*/ 765133 h 1580707"/>
              <a:gd name="connsiteX44" fmla="*/ 1264210 w 4004306"/>
              <a:gd name="connsiteY44" fmla="*/ 765133 h 1580707"/>
              <a:gd name="connsiteX45" fmla="*/ 1264210 w 4004306"/>
              <a:gd name="connsiteY45" fmla="*/ 750522 h 1580707"/>
              <a:gd name="connsiteX46" fmla="*/ 1232700 w 4004306"/>
              <a:gd name="connsiteY46" fmla="*/ 750522 h 1580707"/>
              <a:gd name="connsiteX47" fmla="*/ 1232700 w 4004306"/>
              <a:gd name="connsiteY47" fmla="*/ 711769 h 1580707"/>
              <a:gd name="connsiteX48" fmla="*/ 1209195 w 4004306"/>
              <a:gd name="connsiteY48" fmla="*/ 711769 h 1580707"/>
              <a:gd name="connsiteX49" fmla="*/ 1209195 w 4004306"/>
              <a:gd name="connsiteY49" fmla="*/ 685088 h 1580707"/>
              <a:gd name="connsiteX50" fmla="*/ 1197124 w 4004306"/>
              <a:gd name="connsiteY50" fmla="*/ 685088 h 1580707"/>
              <a:gd name="connsiteX51" fmla="*/ 1197124 w 4004306"/>
              <a:gd name="connsiteY51" fmla="*/ 663234 h 1580707"/>
              <a:gd name="connsiteX52" fmla="*/ 1185816 w 4004306"/>
              <a:gd name="connsiteY52" fmla="*/ 663234 h 1580707"/>
              <a:gd name="connsiteX53" fmla="*/ 1185816 w 4004306"/>
              <a:gd name="connsiteY53" fmla="*/ 639728 h 1580707"/>
              <a:gd name="connsiteX54" fmla="*/ 1171967 w 4004306"/>
              <a:gd name="connsiteY54" fmla="*/ 639728 h 1580707"/>
              <a:gd name="connsiteX55" fmla="*/ 1171967 w 4004306"/>
              <a:gd name="connsiteY55" fmla="*/ 625244 h 1580707"/>
              <a:gd name="connsiteX56" fmla="*/ 1049866 w 4004306"/>
              <a:gd name="connsiteY56" fmla="*/ 625244 h 1580707"/>
              <a:gd name="connsiteX57" fmla="*/ 1049866 w 4004306"/>
              <a:gd name="connsiteY57" fmla="*/ 601739 h 1580707"/>
              <a:gd name="connsiteX58" fmla="*/ 957750 w 4004306"/>
              <a:gd name="connsiteY58" fmla="*/ 601739 h 1580707"/>
              <a:gd name="connsiteX59" fmla="*/ 957750 w 4004306"/>
              <a:gd name="connsiteY59" fmla="*/ 586365 h 1580707"/>
              <a:gd name="connsiteX60" fmla="*/ 810492 w 4004306"/>
              <a:gd name="connsiteY60" fmla="*/ 586365 h 1580707"/>
              <a:gd name="connsiteX61" fmla="*/ 810492 w 4004306"/>
              <a:gd name="connsiteY61" fmla="*/ 508733 h 1580707"/>
              <a:gd name="connsiteX62" fmla="*/ 797532 w 4004306"/>
              <a:gd name="connsiteY62" fmla="*/ 508733 h 1580707"/>
              <a:gd name="connsiteX63" fmla="*/ 797532 w 4004306"/>
              <a:gd name="connsiteY63" fmla="*/ 446476 h 1580707"/>
              <a:gd name="connsiteX64" fmla="*/ 767674 w 4004306"/>
              <a:gd name="connsiteY64" fmla="*/ 446476 h 1580707"/>
              <a:gd name="connsiteX65" fmla="*/ 767674 w 4004306"/>
              <a:gd name="connsiteY65" fmla="*/ 394637 h 1580707"/>
              <a:gd name="connsiteX66" fmla="*/ 601866 w 4004306"/>
              <a:gd name="connsiteY66" fmla="*/ 394637 h 1580707"/>
              <a:gd name="connsiteX67" fmla="*/ 601866 w 4004306"/>
              <a:gd name="connsiteY67" fmla="*/ 374435 h 1580707"/>
              <a:gd name="connsiteX68" fmla="*/ 562986 w 4004306"/>
              <a:gd name="connsiteY68" fmla="*/ 374435 h 1580707"/>
              <a:gd name="connsiteX69" fmla="*/ 562986 w 4004306"/>
              <a:gd name="connsiteY69" fmla="*/ 340511 h 1580707"/>
              <a:gd name="connsiteX70" fmla="*/ 543547 w 4004306"/>
              <a:gd name="connsiteY70" fmla="*/ 340511 h 1580707"/>
              <a:gd name="connsiteX71" fmla="*/ 543547 w 4004306"/>
              <a:gd name="connsiteY71" fmla="*/ 299980 h 1580707"/>
              <a:gd name="connsiteX72" fmla="*/ 523345 w 4004306"/>
              <a:gd name="connsiteY72" fmla="*/ 299980 h 1580707"/>
              <a:gd name="connsiteX73" fmla="*/ 523345 w 4004306"/>
              <a:gd name="connsiteY73" fmla="*/ 282192 h 1580707"/>
              <a:gd name="connsiteX74" fmla="*/ 511275 w 4004306"/>
              <a:gd name="connsiteY74" fmla="*/ 282192 h 1580707"/>
              <a:gd name="connsiteX75" fmla="*/ 511275 w 4004306"/>
              <a:gd name="connsiteY75" fmla="*/ 264404 h 1580707"/>
              <a:gd name="connsiteX76" fmla="*/ 472395 w 4004306"/>
              <a:gd name="connsiteY76" fmla="*/ 264404 h 1580707"/>
              <a:gd name="connsiteX77" fmla="*/ 472395 w 4004306"/>
              <a:gd name="connsiteY77" fmla="*/ 241026 h 1580707"/>
              <a:gd name="connsiteX78" fmla="*/ 296931 w 4004306"/>
              <a:gd name="connsiteY78" fmla="*/ 241026 h 1580707"/>
              <a:gd name="connsiteX79" fmla="*/ 296931 w 4004306"/>
              <a:gd name="connsiteY79" fmla="*/ 223238 h 1580707"/>
              <a:gd name="connsiteX80" fmla="*/ 280667 w 4004306"/>
              <a:gd name="connsiteY80" fmla="*/ 223238 h 1580707"/>
              <a:gd name="connsiteX81" fmla="*/ 280667 w 4004306"/>
              <a:gd name="connsiteY81" fmla="*/ 208626 h 1580707"/>
              <a:gd name="connsiteX82" fmla="*/ 271773 w 4004306"/>
              <a:gd name="connsiteY82" fmla="*/ 208626 h 1580707"/>
              <a:gd name="connsiteX83" fmla="*/ 271773 w 4004306"/>
              <a:gd name="connsiteY83" fmla="*/ 172288 h 1580707"/>
              <a:gd name="connsiteX84" fmla="*/ 265294 w 4004306"/>
              <a:gd name="connsiteY84" fmla="*/ 172288 h 1580707"/>
              <a:gd name="connsiteX85" fmla="*/ 265294 w 4004306"/>
              <a:gd name="connsiteY85" fmla="*/ 133409 h 1580707"/>
              <a:gd name="connsiteX86" fmla="*/ 257289 w 4004306"/>
              <a:gd name="connsiteY86" fmla="*/ 133409 h 1580707"/>
              <a:gd name="connsiteX87" fmla="*/ 257289 w 4004306"/>
              <a:gd name="connsiteY87" fmla="*/ 88177 h 1580707"/>
              <a:gd name="connsiteX88" fmla="*/ 250809 w 4004306"/>
              <a:gd name="connsiteY88" fmla="*/ 88177 h 1580707"/>
              <a:gd name="connsiteX89" fmla="*/ 250809 w 4004306"/>
              <a:gd name="connsiteY89" fmla="*/ 58192 h 1580707"/>
              <a:gd name="connsiteX90" fmla="*/ 236198 w 4004306"/>
              <a:gd name="connsiteY90" fmla="*/ 58192 h 1580707"/>
              <a:gd name="connsiteX91" fmla="*/ 236198 w 4004306"/>
              <a:gd name="connsiteY91" fmla="*/ 37990 h 1580707"/>
              <a:gd name="connsiteX92" fmla="*/ 162632 w 4004306"/>
              <a:gd name="connsiteY92" fmla="*/ 37990 h 1580707"/>
              <a:gd name="connsiteX93" fmla="*/ 162632 w 4004306"/>
              <a:gd name="connsiteY93" fmla="*/ 18550 h 1580707"/>
              <a:gd name="connsiteX94" fmla="*/ 58319 w 4004306"/>
              <a:gd name="connsiteY94" fmla="*/ 18550 h 1580707"/>
              <a:gd name="connsiteX95" fmla="*/ 58319 w 4004306"/>
              <a:gd name="connsiteY95" fmla="*/ 0 h 1580707"/>
              <a:gd name="connsiteX96" fmla="*/ 0 w 4004306"/>
              <a:gd name="connsiteY96" fmla="*/ 0 h 158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004306" h="1580707">
                <a:moveTo>
                  <a:pt x="4004306" y="1580707"/>
                </a:moveTo>
                <a:lnTo>
                  <a:pt x="3590230" y="1580707"/>
                </a:lnTo>
                <a:lnTo>
                  <a:pt x="3590230" y="1513113"/>
                </a:lnTo>
                <a:lnTo>
                  <a:pt x="3341707" y="1513113"/>
                </a:lnTo>
                <a:lnTo>
                  <a:pt x="3341707" y="1447679"/>
                </a:lnTo>
                <a:lnTo>
                  <a:pt x="2901585" y="1447679"/>
                </a:lnTo>
                <a:lnTo>
                  <a:pt x="2901585" y="1421633"/>
                </a:lnTo>
                <a:lnTo>
                  <a:pt x="2831831" y="1421633"/>
                </a:lnTo>
                <a:lnTo>
                  <a:pt x="2831831" y="1371446"/>
                </a:lnTo>
                <a:lnTo>
                  <a:pt x="2812137" y="1371446"/>
                </a:lnTo>
                <a:lnTo>
                  <a:pt x="2812137" y="1319098"/>
                </a:lnTo>
                <a:lnTo>
                  <a:pt x="2812137" y="1277805"/>
                </a:lnTo>
                <a:lnTo>
                  <a:pt x="2770717" y="1277805"/>
                </a:lnTo>
                <a:lnTo>
                  <a:pt x="2770717" y="1260271"/>
                </a:lnTo>
                <a:lnTo>
                  <a:pt x="2587756" y="1260271"/>
                </a:lnTo>
                <a:lnTo>
                  <a:pt x="2587756" y="1236385"/>
                </a:lnTo>
                <a:lnTo>
                  <a:pt x="2415594" y="1236385"/>
                </a:lnTo>
                <a:lnTo>
                  <a:pt x="2415594" y="1197124"/>
                </a:lnTo>
                <a:lnTo>
                  <a:pt x="2391581" y="1197124"/>
                </a:lnTo>
                <a:lnTo>
                  <a:pt x="2391581" y="1153544"/>
                </a:lnTo>
                <a:lnTo>
                  <a:pt x="2374174" y="1153544"/>
                </a:lnTo>
                <a:lnTo>
                  <a:pt x="2374174" y="1125211"/>
                </a:lnTo>
                <a:lnTo>
                  <a:pt x="2153985" y="1125211"/>
                </a:lnTo>
                <a:lnTo>
                  <a:pt x="2153985" y="1107804"/>
                </a:lnTo>
                <a:lnTo>
                  <a:pt x="2123492" y="1107804"/>
                </a:lnTo>
                <a:lnTo>
                  <a:pt x="2123492" y="1085950"/>
                </a:lnTo>
                <a:lnTo>
                  <a:pt x="2010793" y="1085950"/>
                </a:lnTo>
                <a:lnTo>
                  <a:pt x="2010793" y="1049866"/>
                </a:lnTo>
                <a:lnTo>
                  <a:pt x="1994657" y="1049866"/>
                </a:lnTo>
                <a:lnTo>
                  <a:pt x="1994657" y="1023184"/>
                </a:lnTo>
                <a:lnTo>
                  <a:pt x="1983222" y="1023184"/>
                </a:lnTo>
                <a:lnTo>
                  <a:pt x="1983222" y="963214"/>
                </a:lnTo>
                <a:lnTo>
                  <a:pt x="1617681" y="963214"/>
                </a:lnTo>
                <a:lnTo>
                  <a:pt x="1617681" y="883168"/>
                </a:lnTo>
                <a:lnTo>
                  <a:pt x="1593413" y="883168"/>
                </a:lnTo>
                <a:lnTo>
                  <a:pt x="1593413" y="842002"/>
                </a:lnTo>
                <a:lnTo>
                  <a:pt x="1577277" y="842002"/>
                </a:lnTo>
                <a:lnTo>
                  <a:pt x="1577277" y="823325"/>
                </a:lnTo>
                <a:lnTo>
                  <a:pt x="1476140" y="823325"/>
                </a:lnTo>
                <a:lnTo>
                  <a:pt x="1476140" y="799946"/>
                </a:lnTo>
                <a:lnTo>
                  <a:pt x="1355691" y="799946"/>
                </a:lnTo>
                <a:lnTo>
                  <a:pt x="1355691" y="782921"/>
                </a:lnTo>
                <a:lnTo>
                  <a:pt x="1287716" y="782921"/>
                </a:lnTo>
                <a:lnTo>
                  <a:pt x="1287716" y="765133"/>
                </a:lnTo>
                <a:lnTo>
                  <a:pt x="1264210" y="765133"/>
                </a:lnTo>
                <a:lnTo>
                  <a:pt x="1264210" y="750522"/>
                </a:lnTo>
                <a:lnTo>
                  <a:pt x="1232700" y="750522"/>
                </a:lnTo>
                <a:lnTo>
                  <a:pt x="1232700" y="711769"/>
                </a:lnTo>
                <a:lnTo>
                  <a:pt x="1209195" y="711769"/>
                </a:lnTo>
                <a:lnTo>
                  <a:pt x="1209195" y="685088"/>
                </a:lnTo>
                <a:lnTo>
                  <a:pt x="1197124" y="685088"/>
                </a:lnTo>
                <a:lnTo>
                  <a:pt x="1197124" y="663234"/>
                </a:lnTo>
                <a:lnTo>
                  <a:pt x="1185816" y="663234"/>
                </a:lnTo>
                <a:lnTo>
                  <a:pt x="1185816" y="639728"/>
                </a:lnTo>
                <a:lnTo>
                  <a:pt x="1171967" y="639728"/>
                </a:lnTo>
                <a:lnTo>
                  <a:pt x="1171967" y="625244"/>
                </a:lnTo>
                <a:lnTo>
                  <a:pt x="1049866" y="625244"/>
                </a:lnTo>
                <a:lnTo>
                  <a:pt x="1049866" y="601739"/>
                </a:lnTo>
                <a:lnTo>
                  <a:pt x="957750" y="601739"/>
                </a:lnTo>
                <a:lnTo>
                  <a:pt x="957750" y="586365"/>
                </a:lnTo>
                <a:lnTo>
                  <a:pt x="810492" y="586365"/>
                </a:lnTo>
                <a:lnTo>
                  <a:pt x="810492" y="508733"/>
                </a:lnTo>
                <a:lnTo>
                  <a:pt x="797532" y="508733"/>
                </a:lnTo>
                <a:lnTo>
                  <a:pt x="797532" y="446476"/>
                </a:lnTo>
                <a:lnTo>
                  <a:pt x="767674" y="446476"/>
                </a:lnTo>
                <a:lnTo>
                  <a:pt x="767674" y="394637"/>
                </a:lnTo>
                <a:lnTo>
                  <a:pt x="601866" y="394637"/>
                </a:lnTo>
                <a:lnTo>
                  <a:pt x="601866" y="374435"/>
                </a:lnTo>
                <a:lnTo>
                  <a:pt x="562986" y="374435"/>
                </a:lnTo>
                <a:lnTo>
                  <a:pt x="562986" y="340511"/>
                </a:lnTo>
                <a:lnTo>
                  <a:pt x="543547" y="340511"/>
                </a:lnTo>
                <a:lnTo>
                  <a:pt x="543547" y="299980"/>
                </a:lnTo>
                <a:lnTo>
                  <a:pt x="523345" y="299980"/>
                </a:lnTo>
                <a:lnTo>
                  <a:pt x="523345" y="282192"/>
                </a:lnTo>
                <a:lnTo>
                  <a:pt x="511275" y="282192"/>
                </a:lnTo>
                <a:lnTo>
                  <a:pt x="511275" y="264404"/>
                </a:lnTo>
                <a:lnTo>
                  <a:pt x="472395" y="264404"/>
                </a:lnTo>
                <a:lnTo>
                  <a:pt x="472395" y="241026"/>
                </a:lnTo>
                <a:lnTo>
                  <a:pt x="296931" y="241026"/>
                </a:lnTo>
                <a:lnTo>
                  <a:pt x="296931" y="223238"/>
                </a:lnTo>
                <a:lnTo>
                  <a:pt x="280667" y="223238"/>
                </a:lnTo>
                <a:lnTo>
                  <a:pt x="280667" y="208626"/>
                </a:lnTo>
                <a:lnTo>
                  <a:pt x="271773" y="208626"/>
                </a:lnTo>
                <a:lnTo>
                  <a:pt x="271773" y="172288"/>
                </a:lnTo>
                <a:lnTo>
                  <a:pt x="265294" y="172288"/>
                </a:lnTo>
                <a:lnTo>
                  <a:pt x="265294" y="133409"/>
                </a:lnTo>
                <a:lnTo>
                  <a:pt x="257289" y="133409"/>
                </a:lnTo>
                <a:lnTo>
                  <a:pt x="257289" y="88177"/>
                </a:lnTo>
                <a:lnTo>
                  <a:pt x="250809" y="88177"/>
                </a:lnTo>
                <a:lnTo>
                  <a:pt x="250809" y="58192"/>
                </a:lnTo>
                <a:lnTo>
                  <a:pt x="236198" y="58192"/>
                </a:lnTo>
                <a:lnTo>
                  <a:pt x="236198" y="37990"/>
                </a:lnTo>
                <a:lnTo>
                  <a:pt x="162632" y="37990"/>
                </a:lnTo>
                <a:lnTo>
                  <a:pt x="162632" y="18550"/>
                </a:lnTo>
                <a:lnTo>
                  <a:pt x="58319" y="18550"/>
                </a:lnTo>
                <a:lnTo>
                  <a:pt x="58319" y="0"/>
                </a:lnTo>
                <a:lnTo>
                  <a:pt x="0" y="0"/>
                </a:lnTo>
              </a:path>
            </a:pathLst>
          </a:custGeom>
          <a:noFill/>
          <a:ln w="19050" cap="flat">
            <a:solidFill>
              <a:srgbClr val="C6573B"/>
            </a:solidFill>
            <a:prstDash val="solid"/>
            <a:miter/>
          </a:ln>
        </p:spPr>
        <p:txBody>
          <a:bodyPr rtlCol="0" anchor="ctr"/>
          <a:lstStyle/>
          <a:p>
            <a:endParaRPr lang="en-GB" dirty="0"/>
          </a:p>
        </p:txBody>
      </p:sp>
      <p:grpSp>
        <p:nvGrpSpPr>
          <p:cNvPr id="10" name="Group 9">
            <a:extLst>
              <a:ext uri="{FF2B5EF4-FFF2-40B4-BE49-F238E27FC236}">
                <a16:creationId xmlns:a16="http://schemas.microsoft.com/office/drawing/2014/main" id="{59520272-109A-F036-9F17-4AE8332AED39}"/>
              </a:ext>
            </a:extLst>
          </p:cNvPr>
          <p:cNvGrpSpPr/>
          <p:nvPr/>
        </p:nvGrpSpPr>
        <p:grpSpPr>
          <a:xfrm>
            <a:off x="6309611" y="3584753"/>
            <a:ext cx="5714633" cy="2773067"/>
            <a:chOff x="6370705" y="3693036"/>
            <a:chExt cx="5655264" cy="2585309"/>
          </a:xfrm>
        </p:grpSpPr>
        <p:sp>
          <p:nvSpPr>
            <p:cNvPr id="316" name="TextBox 315">
              <a:extLst>
                <a:ext uri="{FF2B5EF4-FFF2-40B4-BE49-F238E27FC236}">
                  <a16:creationId xmlns:a16="http://schemas.microsoft.com/office/drawing/2014/main" id="{6DA8CE8E-62A4-8F32-FBE0-1581BE7696E0}"/>
                </a:ext>
              </a:extLst>
            </p:cNvPr>
            <p:cNvSpPr txBox="1"/>
            <p:nvPr/>
          </p:nvSpPr>
          <p:spPr>
            <a:xfrm rot="16200000">
              <a:off x="5790041" y="4467379"/>
              <a:ext cx="1700783"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Patients without events (%)</a:t>
              </a:r>
            </a:p>
          </p:txBody>
        </p:sp>
        <p:sp>
          <p:nvSpPr>
            <p:cNvPr id="319" name="TextBox 318">
              <a:extLst>
                <a:ext uri="{FF2B5EF4-FFF2-40B4-BE49-F238E27FC236}">
                  <a16:creationId xmlns:a16="http://schemas.microsoft.com/office/drawing/2014/main" id="{F0ED8A01-5364-B05A-AC34-FF043BAE5729}"/>
                </a:ext>
              </a:extLst>
            </p:cNvPr>
            <p:cNvSpPr txBox="1"/>
            <p:nvPr/>
          </p:nvSpPr>
          <p:spPr>
            <a:xfrm>
              <a:off x="8028097" y="5828694"/>
              <a:ext cx="292924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Time from randomisation (months)</a:t>
              </a:r>
            </a:p>
          </p:txBody>
        </p:sp>
        <p:sp>
          <p:nvSpPr>
            <p:cNvPr id="320" name="TextBox 319">
              <a:extLst>
                <a:ext uri="{FF2B5EF4-FFF2-40B4-BE49-F238E27FC236}">
                  <a16:creationId xmlns:a16="http://schemas.microsoft.com/office/drawing/2014/main" id="{27D22547-7EDF-5451-035E-15D7ACDBC86F}"/>
                </a:ext>
              </a:extLst>
            </p:cNvPr>
            <p:cNvSpPr txBox="1"/>
            <p:nvPr/>
          </p:nvSpPr>
          <p:spPr>
            <a:xfrm>
              <a:off x="7176390" y="5710059"/>
              <a:ext cx="50539" cy="102593"/>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0</a:t>
              </a:r>
            </a:p>
          </p:txBody>
        </p:sp>
        <p:sp>
          <p:nvSpPr>
            <p:cNvPr id="386" name="TextBox 385">
              <a:extLst>
                <a:ext uri="{FF2B5EF4-FFF2-40B4-BE49-F238E27FC236}">
                  <a16:creationId xmlns:a16="http://schemas.microsoft.com/office/drawing/2014/main" id="{D3F36518-EC62-FF4B-25A0-BCBC6C4BAEB8}"/>
                </a:ext>
              </a:extLst>
            </p:cNvPr>
            <p:cNvSpPr txBox="1"/>
            <p:nvPr/>
          </p:nvSpPr>
          <p:spPr>
            <a:xfrm>
              <a:off x="7626800" y="571005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a:t>
              </a:r>
            </a:p>
          </p:txBody>
        </p:sp>
        <p:sp>
          <p:nvSpPr>
            <p:cNvPr id="387" name="TextBox 386">
              <a:extLst>
                <a:ext uri="{FF2B5EF4-FFF2-40B4-BE49-F238E27FC236}">
                  <a16:creationId xmlns:a16="http://schemas.microsoft.com/office/drawing/2014/main" id="{A53A731E-BCE4-9D86-4332-F1286F763CCF}"/>
                </a:ext>
              </a:extLst>
            </p:cNvPr>
            <p:cNvSpPr txBox="1"/>
            <p:nvPr/>
          </p:nvSpPr>
          <p:spPr>
            <a:xfrm>
              <a:off x="8103050" y="571005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6</a:t>
              </a:r>
            </a:p>
          </p:txBody>
        </p:sp>
        <p:sp>
          <p:nvSpPr>
            <p:cNvPr id="388" name="TextBox 387">
              <a:extLst>
                <a:ext uri="{FF2B5EF4-FFF2-40B4-BE49-F238E27FC236}">
                  <a16:creationId xmlns:a16="http://schemas.microsoft.com/office/drawing/2014/main" id="{93808944-1AE5-EBCD-8A38-8EA211C7BD15}"/>
                </a:ext>
              </a:extLst>
            </p:cNvPr>
            <p:cNvSpPr txBox="1"/>
            <p:nvPr/>
          </p:nvSpPr>
          <p:spPr>
            <a:xfrm>
              <a:off x="8557075" y="5710059"/>
              <a:ext cx="6412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9</a:t>
              </a:r>
            </a:p>
          </p:txBody>
        </p:sp>
        <p:sp>
          <p:nvSpPr>
            <p:cNvPr id="389" name="TextBox 388">
              <a:extLst>
                <a:ext uri="{FF2B5EF4-FFF2-40B4-BE49-F238E27FC236}">
                  <a16:creationId xmlns:a16="http://schemas.microsoft.com/office/drawing/2014/main" id="{590B646A-D3D4-CD28-723B-CBC87FB0A454}"/>
                </a:ext>
              </a:extLst>
            </p:cNvPr>
            <p:cNvSpPr txBox="1"/>
            <p:nvPr/>
          </p:nvSpPr>
          <p:spPr>
            <a:xfrm>
              <a:off x="8988565"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12</a:t>
              </a:r>
            </a:p>
          </p:txBody>
        </p:sp>
        <p:sp>
          <p:nvSpPr>
            <p:cNvPr id="390" name="TextBox 389">
              <a:extLst>
                <a:ext uri="{FF2B5EF4-FFF2-40B4-BE49-F238E27FC236}">
                  <a16:creationId xmlns:a16="http://schemas.microsoft.com/office/drawing/2014/main" id="{945220B1-142A-61A1-79B7-8C931251B3E7}"/>
                </a:ext>
              </a:extLst>
            </p:cNvPr>
            <p:cNvSpPr txBox="1"/>
            <p:nvPr/>
          </p:nvSpPr>
          <p:spPr>
            <a:xfrm>
              <a:off x="9442590"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15</a:t>
              </a:r>
            </a:p>
          </p:txBody>
        </p:sp>
        <p:sp>
          <p:nvSpPr>
            <p:cNvPr id="391" name="TextBox 390">
              <a:extLst>
                <a:ext uri="{FF2B5EF4-FFF2-40B4-BE49-F238E27FC236}">
                  <a16:creationId xmlns:a16="http://schemas.microsoft.com/office/drawing/2014/main" id="{F4CD6351-0E0A-A94E-53DA-1E462DCFAB4F}"/>
                </a:ext>
              </a:extLst>
            </p:cNvPr>
            <p:cNvSpPr txBox="1"/>
            <p:nvPr/>
          </p:nvSpPr>
          <p:spPr>
            <a:xfrm>
              <a:off x="9896615"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18</a:t>
              </a:r>
            </a:p>
          </p:txBody>
        </p:sp>
        <p:sp>
          <p:nvSpPr>
            <p:cNvPr id="392" name="TextBox 391">
              <a:extLst>
                <a:ext uri="{FF2B5EF4-FFF2-40B4-BE49-F238E27FC236}">
                  <a16:creationId xmlns:a16="http://schemas.microsoft.com/office/drawing/2014/main" id="{F85DB712-7F1D-7259-D363-4D96011BC166}"/>
                </a:ext>
              </a:extLst>
            </p:cNvPr>
            <p:cNvSpPr txBox="1"/>
            <p:nvPr/>
          </p:nvSpPr>
          <p:spPr>
            <a:xfrm>
              <a:off x="10363340"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21</a:t>
              </a:r>
            </a:p>
          </p:txBody>
        </p:sp>
        <p:sp>
          <p:nvSpPr>
            <p:cNvPr id="393" name="TextBox 392">
              <a:extLst>
                <a:ext uri="{FF2B5EF4-FFF2-40B4-BE49-F238E27FC236}">
                  <a16:creationId xmlns:a16="http://schemas.microsoft.com/office/drawing/2014/main" id="{0FFC3BC0-606D-2839-7A89-1D33376BB2C5}"/>
                </a:ext>
              </a:extLst>
            </p:cNvPr>
            <p:cNvSpPr txBox="1"/>
            <p:nvPr/>
          </p:nvSpPr>
          <p:spPr>
            <a:xfrm>
              <a:off x="10823715"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24</a:t>
              </a:r>
            </a:p>
          </p:txBody>
        </p:sp>
        <p:sp>
          <p:nvSpPr>
            <p:cNvPr id="394" name="TextBox 393">
              <a:extLst>
                <a:ext uri="{FF2B5EF4-FFF2-40B4-BE49-F238E27FC236}">
                  <a16:creationId xmlns:a16="http://schemas.microsoft.com/office/drawing/2014/main" id="{C533D7FF-99C8-DC08-CAA1-6B7CD66FE3DE}"/>
                </a:ext>
              </a:extLst>
            </p:cNvPr>
            <p:cNvSpPr txBox="1"/>
            <p:nvPr/>
          </p:nvSpPr>
          <p:spPr>
            <a:xfrm>
              <a:off x="11293615"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27</a:t>
              </a:r>
            </a:p>
          </p:txBody>
        </p:sp>
        <p:sp>
          <p:nvSpPr>
            <p:cNvPr id="395" name="TextBox 394">
              <a:extLst>
                <a:ext uri="{FF2B5EF4-FFF2-40B4-BE49-F238E27FC236}">
                  <a16:creationId xmlns:a16="http://schemas.microsoft.com/office/drawing/2014/main" id="{918A08C1-6F18-1958-BAE1-708D17D52CBC}"/>
                </a:ext>
              </a:extLst>
            </p:cNvPr>
            <p:cNvSpPr txBox="1"/>
            <p:nvPr/>
          </p:nvSpPr>
          <p:spPr>
            <a:xfrm>
              <a:off x="11757165" y="5710059"/>
              <a:ext cx="128240" cy="124650"/>
            </a:xfrm>
            <a:prstGeom prst="rect">
              <a:avLst/>
            </a:prstGeom>
            <a:noFill/>
          </p:spPr>
          <p:txBody>
            <a:bodyPr wrap="none" lIns="0" tIns="0" rIns="0" bIns="0" rtlCol="0">
              <a:spAutoFit/>
            </a:bodyPr>
            <a:lstStyle/>
            <a:p>
              <a:pPr algn="ctr">
                <a:lnSpc>
                  <a:spcPct val="90000"/>
                </a:lnSpc>
              </a:pPr>
              <a:r>
                <a:rPr lang="en-GB" sz="900" dirty="0">
                  <a:latin typeface="Arial" panose="020B0604020202020204" pitchFamily="34" charset="0"/>
                  <a:ea typeface="Aileron" charset="0"/>
                  <a:cs typeface="Arial" panose="020B0604020202020204" pitchFamily="34" charset="0"/>
                </a:rPr>
                <a:t>30</a:t>
              </a:r>
            </a:p>
          </p:txBody>
        </p:sp>
        <p:sp>
          <p:nvSpPr>
            <p:cNvPr id="396" name="TextBox 395">
              <a:extLst>
                <a:ext uri="{FF2B5EF4-FFF2-40B4-BE49-F238E27FC236}">
                  <a16:creationId xmlns:a16="http://schemas.microsoft.com/office/drawing/2014/main" id="{F1266B14-57CF-27E8-B8A3-476CC1DA3262}"/>
                </a:ext>
              </a:extLst>
            </p:cNvPr>
            <p:cNvSpPr txBox="1"/>
            <p:nvPr/>
          </p:nvSpPr>
          <p:spPr>
            <a:xfrm>
              <a:off x="6370705" y="5945946"/>
              <a:ext cx="677649" cy="3323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effectLst/>
                  <a:uLnTx/>
                  <a:uFillTx/>
                  <a:latin typeface="Arial" panose="020B0604020202020204"/>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tx2"/>
                  </a:solidFill>
                  <a:effectLst/>
                  <a:uLnTx/>
                  <a:uFillTx/>
                  <a:latin typeface="Arial" panose="020B0604020202020204"/>
                  <a:ea typeface="+mn-ea"/>
                  <a:cs typeface="+mn-cs"/>
                </a:rPr>
                <a:t>NIRA + AAP</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800" b="1" i="0" u="none" strike="noStrike" kern="1200" cap="none" spc="0" normalizeH="0" baseline="0" dirty="0">
                  <a:ln>
                    <a:noFill/>
                  </a:ln>
                  <a:solidFill>
                    <a:schemeClr val="accent1"/>
                  </a:solidFill>
                  <a:effectLst/>
                  <a:uLnTx/>
                  <a:uFillTx/>
                  <a:latin typeface="Arial" panose="020B0604020202020204"/>
                  <a:ea typeface="+mn-ea"/>
                  <a:cs typeface="+mn-cs"/>
                </a:rPr>
                <a:t>PBO + AAP</a:t>
              </a:r>
            </a:p>
          </p:txBody>
        </p:sp>
        <p:sp>
          <p:nvSpPr>
            <p:cNvPr id="397" name="TextBox 396">
              <a:extLst>
                <a:ext uri="{FF2B5EF4-FFF2-40B4-BE49-F238E27FC236}">
                  <a16:creationId xmlns:a16="http://schemas.microsoft.com/office/drawing/2014/main" id="{CC9F6EC9-91ED-5DAA-EB41-08B315FBD742}"/>
                </a:ext>
              </a:extLst>
            </p:cNvPr>
            <p:cNvSpPr txBox="1"/>
            <p:nvPr/>
          </p:nvSpPr>
          <p:spPr>
            <a:xfrm>
              <a:off x="7106110" y="605674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212</a:t>
              </a:r>
            </a:p>
            <a:p>
              <a:pPr algn="ctr">
                <a:lnSpc>
                  <a:spcPct val="90000"/>
                </a:lnSpc>
              </a:pPr>
              <a:r>
                <a:rPr lang="en-GB" sz="800" dirty="0">
                  <a:latin typeface="Arial" panose="020B0604020202020204" pitchFamily="34" charset="0"/>
                  <a:ea typeface="Aileron" charset="0"/>
                  <a:cs typeface="Arial" panose="020B0604020202020204" pitchFamily="34" charset="0"/>
                </a:rPr>
                <a:t>211</a:t>
              </a:r>
            </a:p>
          </p:txBody>
        </p:sp>
        <p:sp>
          <p:nvSpPr>
            <p:cNvPr id="398" name="TextBox 397">
              <a:extLst>
                <a:ext uri="{FF2B5EF4-FFF2-40B4-BE49-F238E27FC236}">
                  <a16:creationId xmlns:a16="http://schemas.microsoft.com/office/drawing/2014/main" id="{B9F55E2E-24E5-EB17-3A84-C0CEBAD08698}"/>
                </a:ext>
              </a:extLst>
            </p:cNvPr>
            <p:cNvSpPr txBox="1"/>
            <p:nvPr/>
          </p:nvSpPr>
          <p:spPr>
            <a:xfrm>
              <a:off x="7545524" y="6056746"/>
              <a:ext cx="171325" cy="206595"/>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192</a:t>
              </a:r>
            </a:p>
            <a:p>
              <a:pPr algn="ctr">
                <a:lnSpc>
                  <a:spcPct val="90000"/>
                </a:lnSpc>
              </a:pPr>
              <a:r>
                <a:rPr lang="en-GB" sz="800" dirty="0">
                  <a:latin typeface="Arial" panose="020B0604020202020204" pitchFamily="34" charset="0"/>
                  <a:ea typeface="Aileron" charset="0"/>
                  <a:cs typeface="Arial" panose="020B0604020202020204" pitchFamily="34" charset="0"/>
                </a:rPr>
                <a:t>182</a:t>
              </a:r>
            </a:p>
          </p:txBody>
        </p:sp>
        <p:sp>
          <p:nvSpPr>
            <p:cNvPr id="399" name="TextBox 398">
              <a:extLst>
                <a:ext uri="{FF2B5EF4-FFF2-40B4-BE49-F238E27FC236}">
                  <a16:creationId xmlns:a16="http://schemas.microsoft.com/office/drawing/2014/main" id="{4542FA34-5D37-96A0-761F-76289EB1B512}"/>
                </a:ext>
              </a:extLst>
            </p:cNvPr>
            <p:cNvSpPr txBox="1"/>
            <p:nvPr/>
          </p:nvSpPr>
          <p:spPr>
            <a:xfrm>
              <a:off x="8017700" y="605674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167</a:t>
              </a:r>
            </a:p>
            <a:p>
              <a:pPr algn="ctr">
                <a:lnSpc>
                  <a:spcPct val="90000"/>
                </a:lnSpc>
              </a:pPr>
              <a:r>
                <a:rPr lang="en-GB" sz="800" dirty="0">
                  <a:latin typeface="Arial" panose="020B0604020202020204" pitchFamily="34" charset="0"/>
                  <a:ea typeface="Aileron" charset="0"/>
                  <a:cs typeface="Arial" panose="020B0604020202020204" pitchFamily="34" charset="0"/>
                </a:rPr>
                <a:t>149</a:t>
              </a:r>
            </a:p>
          </p:txBody>
        </p:sp>
        <p:sp>
          <p:nvSpPr>
            <p:cNvPr id="400" name="TextBox 399">
              <a:extLst>
                <a:ext uri="{FF2B5EF4-FFF2-40B4-BE49-F238E27FC236}">
                  <a16:creationId xmlns:a16="http://schemas.microsoft.com/office/drawing/2014/main" id="{A8C85A39-680E-9DB1-E4B8-CA56154D22BE}"/>
                </a:ext>
              </a:extLst>
            </p:cNvPr>
            <p:cNvSpPr txBox="1"/>
            <p:nvPr/>
          </p:nvSpPr>
          <p:spPr>
            <a:xfrm>
              <a:off x="8481250" y="6056746"/>
              <a:ext cx="173124"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129</a:t>
              </a:r>
            </a:p>
            <a:p>
              <a:pPr algn="ctr">
                <a:lnSpc>
                  <a:spcPct val="90000"/>
                </a:lnSpc>
              </a:pPr>
              <a:r>
                <a:rPr lang="en-GB" sz="800" dirty="0">
                  <a:latin typeface="Arial" panose="020B0604020202020204" pitchFamily="34" charset="0"/>
                  <a:ea typeface="Aileron" charset="0"/>
                  <a:cs typeface="Arial" panose="020B0604020202020204" pitchFamily="34" charset="0"/>
                </a:rPr>
                <a:t>102</a:t>
              </a:r>
            </a:p>
          </p:txBody>
        </p:sp>
        <p:sp>
          <p:nvSpPr>
            <p:cNvPr id="401" name="TextBox 400">
              <a:extLst>
                <a:ext uri="{FF2B5EF4-FFF2-40B4-BE49-F238E27FC236}">
                  <a16:creationId xmlns:a16="http://schemas.microsoft.com/office/drawing/2014/main" id="{258E64F7-841A-E7EF-74D4-F777B047E2F6}"/>
                </a:ext>
              </a:extLst>
            </p:cNvPr>
            <p:cNvSpPr txBox="1"/>
            <p:nvPr/>
          </p:nvSpPr>
          <p:spPr>
            <a:xfrm>
              <a:off x="9456513" y="6056746"/>
              <a:ext cx="114217" cy="206595"/>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64</a:t>
              </a:r>
            </a:p>
            <a:p>
              <a:pPr algn="ctr">
                <a:lnSpc>
                  <a:spcPct val="90000"/>
                </a:lnSpc>
              </a:pPr>
              <a:r>
                <a:rPr lang="en-GB" sz="800" dirty="0">
                  <a:latin typeface="Arial" panose="020B0604020202020204" pitchFamily="34" charset="0"/>
                  <a:ea typeface="Aileron" charset="0"/>
                  <a:cs typeface="Arial" panose="020B0604020202020204" pitchFamily="34" charset="0"/>
                </a:rPr>
                <a:t>53</a:t>
              </a:r>
            </a:p>
          </p:txBody>
        </p:sp>
        <p:sp>
          <p:nvSpPr>
            <p:cNvPr id="403" name="TextBox 402">
              <a:extLst>
                <a:ext uri="{FF2B5EF4-FFF2-40B4-BE49-F238E27FC236}">
                  <a16:creationId xmlns:a16="http://schemas.microsoft.com/office/drawing/2014/main" id="{38470A1F-053F-4CB5-8DFD-BF2AAAF36F34}"/>
                </a:ext>
              </a:extLst>
            </p:cNvPr>
            <p:cNvSpPr txBox="1"/>
            <p:nvPr/>
          </p:nvSpPr>
          <p:spPr>
            <a:xfrm>
              <a:off x="6890429" y="3805024"/>
              <a:ext cx="19236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100</a:t>
              </a:r>
            </a:p>
          </p:txBody>
        </p:sp>
        <p:grpSp>
          <p:nvGrpSpPr>
            <p:cNvPr id="424" name="Group 423">
              <a:extLst>
                <a:ext uri="{FF2B5EF4-FFF2-40B4-BE49-F238E27FC236}">
                  <a16:creationId xmlns:a16="http://schemas.microsoft.com/office/drawing/2014/main" id="{1EA281F7-2470-480D-AE98-5F1E416C2CAF}"/>
                </a:ext>
              </a:extLst>
            </p:cNvPr>
            <p:cNvGrpSpPr/>
            <p:nvPr/>
          </p:nvGrpSpPr>
          <p:grpSpPr>
            <a:xfrm>
              <a:off x="7119462" y="3693036"/>
              <a:ext cx="4906507" cy="2017086"/>
              <a:chOff x="7119462" y="3624770"/>
              <a:chExt cx="4906507" cy="2017086"/>
            </a:xfrm>
          </p:grpSpPr>
          <p:pic>
            <p:nvPicPr>
              <p:cNvPr id="6" name="Picture 5">
                <a:extLst>
                  <a:ext uri="{FF2B5EF4-FFF2-40B4-BE49-F238E27FC236}">
                    <a16:creationId xmlns:a16="http://schemas.microsoft.com/office/drawing/2014/main" id="{37147245-C5E5-E183-46AB-64E92C3D64F8}"/>
                  </a:ext>
                </a:extLst>
              </p:cNvPr>
              <p:cNvPicPr>
                <a:picLocks noChangeAspect="1"/>
              </p:cNvPicPr>
              <p:nvPr/>
            </p:nvPicPr>
            <p:blipFill rotWithShape="1">
              <a:blip r:embed="rId7"/>
              <a:srcRect l="20174" r="7496" b="25449"/>
              <a:stretch/>
            </p:blipFill>
            <p:spPr>
              <a:xfrm>
                <a:off x="7119462" y="3624770"/>
                <a:ext cx="4804263" cy="2017086"/>
              </a:xfrm>
              <a:prstGeom prst="rect">
                <a:avLst/>
              </a:prstGeom>
            </p:spPr>
          </p:pic>
          <p:sp>
            <p:nvSpPr>
              <p:cNvPr id="404" name="TextBox 403">
                <a:extLst>
                  <a:ext uri="{FF2B5EF4-FFF2-40B4-BE49-F238E27FC236}">
                    <a16:creationId xmlns:a16="http://schemas.microsoft.com/office/drawing/2014/main" id="{194D3330-0117-4C33-4A8C-88C2C96CCDD6}"/>
                  </a:ext>
                </a:extLst>
              </p:cNvPr>
              <p:cNvSpPr txBox="1"/>
              <p:nvPr/>
            </p:nvSpPr>
            <p:spPr>
              <a:xfrm>
                <a:off x="7404087" y="5213136"/>
                <a:ext cx="2176540" cy="338554"/>
              </a:xfrm>
              <a:prstGeom prst="rect">
                <a:avLst/>
              </a:prstGeom>
              <a:solidFill>
                <a:schemeClr val="bg1"/>
              </a:solid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HR: 0.73 </a:t>
                </a:r>
                <a:r>
                  <a:rPr kumimoji="0" lang="en-GB" sz="1100" i="0" u="none" strike="noStrike" kern="1200" cap="none" spc="0" normalizeH="0" baseline="0" dirty="0">
                    <a:ln>
                      <a:noFill/>
                    </a:ln>
                    <a:solidFill>
                      <a:prstClr val="black"/>
                    </a:solidFill>
                    <a:effectLst/>
                    <a:uLnTx/>
                    <a:uFillTx/>
                    <a:latin typeface="Arial" panose="020B0604020202020204"/>
                    <a:ea typeface="+mn-ea"/>
                    <a:cs typeface="+mn-cs"/>
                  </a:rPr>
                  <a:t>(95% CI, 0.56-0.96)</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P=0.0217</a:t>
                </a:r>
                <a:endParaRPr kumimoji="0" lang="en-GB" sz="110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405" name="TextBox 404">
                <a:extLst>
                  <a:ext uri="{FF2B5EF4-FFF2-40B4-BE49-F238E27FC236}">
                    <a16:creationId xmlns:a16="http://schemas.microsoft.com/office/drawing/2014/main" id="{1FC4E009-2C1C-9F05-01ED-0A41487BA531}"/>
                  </a:ext>
                </a:extLst>
              </p:cNvPr>
              <p:cNvSpPr txBox="1"/>
              <p:nvPr/>
            </p:nvSpPr>
            <p:spPr>
              <a:xfrm>
                <a:off x="9942566" y="5201940"/>
                <a:ext cx="2017832" cy="152349"/>
              </a:xfrm>
              <a:prstGeom prst="rect">
                <a:avLst/>
              </a:prstGeom>
              <a:solidFill>
                <a:schemeClr val="bg1"/>
              </a:solidFill>
            </p:spPr>
            <p:txBody>
              <a:bodyPr wrap="square" lIns="0" tIns="0" rIns="0" bIns="0" rtlCol="0">
                <a:spAutoFit/>
              </a:bodyPr>
              <a:lstStyle/>
              <a:p>
                <a:pPr>
                  <a:lnSpc>
                    <a:spcPct val="90000"/>
                  </a:lnSpc>
                </a:pPr>
                <a:r>
                  <a:rPr lang="en-GB" sz="1100" b="1" dirty="0">
                    <a:solidFill>
                      <a:schemeClr val="accent1"/>
                    </a:solidFill>
                    <a:latin typeface="Arial" panose="020B0604020202020204" pitchFamily="34" charset="0"/>
                    <a:ea typeface="Aileron" charset="0"/>
                    <a:cs typeface="Arial" panose="020B0604020202020204" pitchFamily="34" charset="0"/>
                  </a:rPr>
                  <a:t>PBO + AAP: 13.7 months</a:t>
                </a:r>
              </a:p>
            </p:txBody>
          </p:sp>
          <p:sp>
            <p:nvSpPr>
              <p:cNvPr id="430" name="TextBox 429">
                <a:extLst>
                  <a:ext uri="{FF2B5EF4-FFF2-40B4-BE49-F238E27FC236}">
                    <a16:creationId xmlns:a16="http://schemas.microsoft.com/office/drawing/2014/main" id="{7B824E04-9531-466C-809F-F09F8C7700E4}"/>
                  </a:ext>
                </a:extLst>
              </p:cNvPr>
              <p:cNvSpPr txBox="1"/>
              <p:nvPr/>
            </p:nvSpPr>
            <p:spPr>
              <a:xfrm>
                <a:off x="11053969" y="4720872"/>
                <a:ext cx="972000" cy="284069"/>
              </a:xfrm>
              <a:prstGeom prst="rect">
                <a:avLst/>
              </a:prstGeom>
              <a:solidFill>
                <a:schemeClr val="bg1"/>
              </a:solidFill>
            </p:spPr>
            <p:txBody>
              <a:bodyPr wrap="square" lIns="0" tIns="0" rIns="0" bIns="0" rtlCol="0">
                <a:spAutoFit/>
              </a:bodyPr>
              <a:lstStyle/>
              <a:p>
                <a:pPr>
                  <a:lnSpc>
                    <a:spcPct val="90000"/>
                  </a:lnSpc>
                </a:pPr>
                <a:r>
                  <a:rPr lang="en-GB" sz="1100" b="1" dirty="0">
                    <a:solidFill>
                      <a:schemeClr val="tx2"/>
                    </a:solidFill>
                    <a:latin typeface="Arial" panose="020B0604020202020204" pitchFamily="34" charset="0"/>
                    <a:ea typeface="Aileron" charset="0"/>
                    <a:cs typeface="Arial" panose="020B0604020202020204" pitchFamily="34" charset="0"/>
                  </a:rPr>
                  <a:t>NIRA + AAP: 16.5 months</a:t>
                </a:r>
              </a:p>
            </p:txBody>
          </p:sp>
        </p:grpSp>
        <p:sp>
          <p:nvSpPr>
            <p:cNvPr id="406" name="TextBox 405">
              <a:extLst>
                <a:ext uri="{FF2B5EF4-FFF2-40B4-BE49-F238E27FC236}">
                  <a16:creationId xmlns:a16="http://schemas.microsoft.com/office/drawing/2014/main" id="{187FEAB2-DB40-8A2A-CB93-02BA149887CC}"/>
                </a:ext>
              </a:extLst>
            </p:cNvPr>
            <p:cNvSpPr txBox="1"/>
            <p:nvPr/>
          </p:nvSpPr>
          <p:spPr>
            <a:xfrm>
              <a:off x="9928988" y="605674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45</a:t>
              </a:r>
            </a:p>
            <a:p>
              <a:pPr algn="ctr">
                <a:lnSpc>
                  <a:spcPct val="90000"/>
                </a:lnSpc>
              </a:pPr>
              <a:r>
                <a:rPr lang="en-GB" sz="800" dirty="0">
                  <a:latin typeface="Arial" panose="020B0604020202020204" pitchFamily="34" charset="0"/>
                  <a:ea typeface="Aileron" charset="0"/>
                  <a:cs typeface="Arial" panose="020B0604020202020204" pitchFamily="34" charset="0"/>
                </a:rPr>
                <a:t>35</a:t>
              </a:r>
            </a:p>
          </p:txBody>
        </p:sp>
        <p:sp>
          <p:nvSpPr>
            <p:cNvPr id="407" name="TextBox 406">
              <a:extLst>
                <a:ext uri="{FF2B5EF4-FFF2-40B4-BE49-F238E27FC236}">
                  <a16:creationId xmlns:a16="http://schemas.microsoft.com/office/drawing/2014/main" id="{5931FEF1-4058-CC51-FB73-DDA7FBF5AB05}"/>
                </a:ext>
              </a:extLst>
            </p:cNvPr>
            <p:cNvSpPr txBox="1"/>
            <p:nvPr/>
          </p:nvSpPr>
          <p:spPr>
            <a:xfrm>
              <a:off x="10402063" y="605674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21</a:t>
              </a:r>
            </a:p>
            <a:p>
              <a:pPr algn="ctr">
                <a:lnSpc>
                  <a:spcPct val="90000"/>
                </a:lnSpc>
              </a:pPr>
              <a:r>
                <a:rPr lang="en-GB" sz="800" dirty="0">
                  <a:latin typeface="Arial" panose="020B0604020202020204" pitchFamily="34" charset="0"/>
                  <a:ea typeface="Aileron" charset="0"/>
                  <a:cs typeface="Arial" panose="020B0604020202020204" pitchFamily="34" charset="0"/>
                </a:rPr>
                <a:t>15</a:t>
              </a:r>
            </a:p>
          </p:txBody>
        </p:sp>
        <p:sp>
          <p:nvSpPr>
            <p:cNvPr id="408" name="TextBox 407">
              <a:extLst>
                <a:ext uri="{FF2B5EF4-FFF2-40B4-BE49-F238E27FC236}">
                  <a16:creationId xmlns:a16="http://schemas.microsoft.com/office/drawing/2014/main" id="{39CFD96D-1784-4AED-84BC-734E0FCE5786}"/>
                </a:ext>
              </a:extLst>
            </p:cNvPr>
            <p:cNvSpPr txBox="1"/>
            <p:nvPr/>
          </p:nvSpPr>
          <p:spPr>
            <a:xfrm>
              <a:off x="10830127" y="605674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10</a:t>
              </a:r>
            </a:p>
            <a:p>
              <a:pPr algn="ctr">
                <a:lnSpc>
                  <a:spcPct val="90000"/>
                </a:lnSpc>
              </a:pPr>
              <a:r>
                <a:rPr lang="en-GB" sz="800" dirty="0">
                  <a:latin typeface="Arial" panose="020B0604020202020204" pitchFamily="34" charset="0"/>
                  <a:ea typeface="Aileron" charset="0"/>
                  <a:cs typeface="Arial" panose="020B0604020202020204" pitchFamily="34" charset="0"/>
                </a:rPr>
                <a:t>9</a:t>
              </a:r>
            </a:p>
          </p:txBody>
        </p:sp>
        <p:sp>
          <p:nvSpPr>
            <p:cNvPr id="409" name="TextBox 408">
              <a:extLst>
                <a:ext uri="{FF2B5EF4-FFF2-40B4-BE49-F238E27FC236}">
                  <a16:creationId xmlns:a16="http://schemas.microsoft.com/office/drawing/2014/main" id="{917382F6-BE9E-E457-4E57-1CA98070207A}"/>
                </a:ext>
              </a:extLst>
            </p:cNvPr>
            <p:cNvSpPr txBox="1"/>
            <p:nvPr/>
          </p:nvSpPr>
          <p:spPr>
            <a:xfrm>
              <a:off x="11332305" y="605674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2</a:t>
              </a:r>
            </a:p>
            <a:p>
              <a:pPr algn="ctr">
                <a:lnSpc>
                  <a:spcPct val="90000"/>
                </a:lnSpc>
              </a:pPr>
              <a:r>
                <a:rPr lang="en-GB" sz="800" dirty="0">
                  <a:latin typeface="Arial" panose="020B0604020202020204" pitchFamily="34" charset="0"/>
                  <a:ea typeface="Aileron" charset="0"/>
                  <a:cs typeface="Arial" panose="020B0604020202020204" pitchFamily="34" charset="0"/>
                </a:rPr>
                <a:t>2</a:t>
              </a:r>
            </a:p>
          </p:txBody>
        </p:sp>
        <p:sp>
          <p:nvSpPr>
            <p:cNvPr id="410" name="TextBox 409">
              <a:extLst>
                <a:ext uri="{FF2B5EF4-FFF2-40B4-BE49-F238E27FC236}">
                  <a16:creationId xmlns:a16="http://schemas.microsoft.com/office/drawing/2014/main" id="{A4EAC66B-B9D8-5B4E-20F4-3DBB1B4BE5F8}"/>
                </a:ext>
              </a:extLst>
            </p:cNvPr>
            <p:cNvSpPr txBox="1"/>
            <p:nvPr/>
          </p:nvSpPr>
          <p:spPr>
            <a:xfrm>
              <a:off x="11821285" y="6056746"/>
              <a:ext cx="57708"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0</a:t>
              </a:r>
            </a:p>
            <a:p>
              <a:pPr algn="ctr">
                <a:lnSpc>
                  <a:spcPct val="90000"/>
                </a:lnSpc>
              </a:pPr>
              <a:r>
                <a:rPr lang="en-GB" sz="800" dirty="0">
                  <a:latin typeface="Arial" panose="020B0604020202020204" pitchFamily="34" charset="0"/>
                  <a:ea typeface="Aileron" charset="0"/>
                  <a:cs typeface="Arial" panose="020B0604020202020204" pitchFamily="34" charset="0"/>
                </a:rPr>
                <a:t>0</a:t>
              </a:r>
            </a:p>
          </p:txBody>
        </p:sp>
        <p:sp>
          <p:nvSpPr>
            <p:cNvPr id="423" name="TextBox 422">
              <a:extLst>
                <a:ext uri="{FF2B5EF4-FFF2-40B4-BE49-F238E27FC236}">
                  <a16:creationId xmlns:a16="http://schemas.microsoft.com/office/drawing/2014/main" id="{185906B1-42F4-BD59-08BF-90AF73D45544}"/>
                </a:ext>
              </a:extLst>
            </p:cNvPr>
            <p:cNvSpPr txBox="1"/>
            <p:nvPr/>
          </p:nvSpPr>
          <p:spPr>
            <a:xfrm>
              <a:off x="9002229" y="6056746"/>
              <a:ext cx="115416" cy="221599"/>
            </a:xfrm>
            <a:prstGeom prst="rect">
              <a:avLst/>
            </a:prstGeom>
            <a:noFill/>
          </p:spPr>
          <p:txBody>
            <a:bodyPr wrap="non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96</a:t>
              </a:r>
            </a:p>
            <a:p>
              <a:pPr algn="ctr">
                <a:lnSpc>
                  <a:spcPct val="90000"/>
                </a:lnSpc>
              </a:pPr>
              <a:r>
                <a:rPr lang="en-GB" sz="800" dirty="0">
                  <a:latin typeface="Arial" panose="020B0604020202020204" pitchFamily="34" charset="0"/>
                  <a:ea typeface="Aileron" charset="0"/>
                  <a:cs typeface="Arial" panose="020B0604020202020204" pitchFamily="34" charset="0"/>
                </a:rPr>
                <a:t>78</a:t>
              </a:r>
            </a:p>
          </p:txBody>
        </p:sp>
        <p:sp>
          <p:nvSpPr>
            <p:cNvPr id="425" name="TextBox 424">
              <a:extLst>
                <a:ext uri="{FF2B5EF4-FFF2-40B4-BE49-F238E27FC236}">
                  <a16:creationId xmlns:a16="http://schemas.microsoft.com/office/drawing/2014/main" id="{05D99C0A-8D00-761C-BF83-ABA4E4E24820}"/>
                </a:ext>
              </a:extLst>
            </p:cNvPr>
            <p:cNvSpPr txBox="1"/>
            <p:nvPr/>
          </p:nvSpPr>
          <p:spPr>
            <a:xfrm>
              <a:off x="6954549" y="4151099"/>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80</a:t>
              </a:r>
            </a:p>
          </p:txBody>
        </p:sp>
        <p:sp>
          <p:nvSpPr>
            <p:cNvPr id="426" name="TextBox 425">
              <a:extLst>
                <a:ext uri="{FF2B5EF4-FFF2-40B4-BE49-F238E27FC236}">
                  <a16:creationId xmlns:a16="http://schemas.microsoft.com/office/drawing/2014/main" id="{CEAFED8E-3237-F0F7-CDE9-ABE22AA758C1}"/>
                </a:ext>
              </a:extLst>
            </p:cNvPr>
            <p:cNvSpPr txBox="1"/>
            <p:nvPr/>
          </p:nvSpPr>
          <p:spPr>
            <a:xfrm>
              <a:off x="6954549" y="4519399"/>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60</a:t>
              </a:r>
            </a:p>
          </p:txBody>
        </p:sp>
        <p:sp>
          <p:nvSpPr>
            <p:cNvPr id="427" name="TextBox 426">
              <a:extLst>
                <a:ext uri="{FF2B5EF4-FFF2-40B4-BE49-F238E27FC236}">
                  <a16:creationId xmlns:a16="http://schemas.microsoft.com/office/drawing/2014/main" id="{7364EC1C-3FC4-734C-D592-1FDAB28B2FF7}"/>
                </a:ext>
              </a:extLst>
            </p:cNvPr>
            <p:cNvSpPr txBox="1"/>
            <p:nvPr/>
          </p:nvSpPr>
          <p:spPr>
            <a:xfrm>
              <a:off x="6954549" y="4887699"/>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40</a:t>
              </a:r>
            </a:p>
          </p:txBody>
        </p:sp>
        <p:sp>
          <p:nvSpPr>
            <p:cNvPr id="428" name="TextBox 427">
              <a:extLst>
                <a:ext uri="{FF2B5EF4-FFF2-40B4-BE49-F238E27FC236}">
                  <a16:creationId xmlns:a16="http://schemas.microsoft.com/office/drawing/2014/main" id="{1B4DB4B7-F0E3-B042-45F7-28CFCEBDB71B}"/>
                </a:ext>
              </a:extLst>
            </p:cNvPr>
            <p:cNvSpPr txBox="1"/>
            <p:nvPr/>
          </p:nvSpPr>
          <p:spPr>
            <a:xfrm>
              <a:off x="6954549" y="5230599"/>
              <a:ext cx="12824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20</a:t>
              </a:r>
            </a:p>
          </p:txBody>
        </p:sp>
        <p:sp>
          <p:nvSpPr>
            <p:cNvPr id="429" name="TextBox 428">
              <a:extLst>
                <a:ext uri="{FF2B5EF4-FFF2-40B4-BE49-F238E27FC236}">
                  <a16:creationId xmlns:a16="http://schemas.microsoft.com/office/drawing/2014/main" id="{39A4D589-E26D-FFFD-830F-1CEFC4C31A65}"/>
                </a:ext>
              </a:extLst>
            </p:cNvPr>
            <p:cNvSpPr txBox="1"/>
            <p:nvPr/>
          </p:nvSpPr>
          <p:spPr>
            <a:xfrm>
              <a:off x="7018669" y="5576674"/>
              <a:ext cx="64120" cy="138499"/>
            </a:xfrm>
            <a:prstGeom prst="rect">
              <a:avLst/>
            </a:prstGeom>
            <a:noFill/>
          </p:spPr>
          <p:txBody>
            <a:bodyPr wrap="none" lIns="0" tIns="0" rIns="0" bIns="0" rtlCol="0">
              <a:spAutoFit/>
            </a:bodyPr>
            <a:lstStyle/>
            <a:p>
              <a:pPr algn="r"/>
              <a:r>
                <a:rPr lang="en-GB" sz="900" dirty="0">
                  <a:latin typeface="Arial" panose="020B0604020202020204" pitchFamily="34" charset="0"/>
                  <a:ea typeface="Aileron" charset="0"/>
                  <a:cs typeface="Arial" panose="020B0604020202020204" pitchFamily="34" charset="0"/>
                </a:rPr>
                <a:t>0</a:t>
              </a:r>
            </a:p>
          </p:txBody>
        </p:sp>
        <p:sp>
          <p:nvSpPr>
            <p:cNvPr id="7" name="TextBox 6">
              <a:extLst>
                <a:ext uri="{FF2B5EF4-FFF2-40B4-BE49-F238E27FC236}">
                  <a16:creationId xmlns:a16="http://schemas.microsoft.com/office/drawing/2014/main" id="{67427A3F-DB70-B526-F83A-1B8A4664224F}"/>
                </a:ext>
              </a:extLst>
            </p:cNvPr>
            <p:cNvSpPr txBox="1"/>
            <p:nvPr/>
          </p:nvSpPr>
          <p:spPr>
            <a:xfrm>
              <a:off x="7756322" y="3776400"/>
              <a:ext cx="1016304" cy="184666"/>
            </a:xfrm>
            <a:prstGeom prst="rect">
              <a:avLst/>
            </a:prstGeom>
            <a:noFill/>
          </p:spPr>
          <p:txBody>
            <a:bodyPr wrap="none" lIns="0" tIns="0" rIns="0" bIns="0" rtlCol="0">
              <a:spAutoFit/>
            </a:bodyPr>
            <a:lstStyle/>
            <a:p>
              <a:pPr algn="l"/>
              <a:r>
                <a:rPr lang="en-GB" sz="1200" b="1" dirty="0">
                  <a:solidFill>
                    <a:schemeClr val="accent1"/>
                  </a:solidFill>
                  <a:latin typeface="Arial" panose="020B0604020202020204" pitchFamily="34" charset="0"/>
                  <a:ea typeface="Aileron" charset="0"/>
                  <a:cs typeface="Arial" panose="020B0604020202020204" pitchFamily="34" charset="0"/>
                </a:rPr>
                <a:t>MAGNITUDE</a:t>
              </a:r>
              <a:r>
                <a:rPr lang="en-GB" sz="1200" b="1" baseline="30000" dirty="0">
                  <a:solidFill>
                    <a:schemeClr val="accent1"/>
                  </a:solidFill>
                  <a:latin typeface="Arial" panose="020B0604020202020204" pitchFamily="34" charset="0"/>
                  <a:ea typeface="Aileron" charset="0"/>
                  <a:cs typeface="Arial" panose="020B0604020202020204" pitchFamily="34" charset="0"/>
                </a:rPr>
                <a:t>3</a:t>
              </a:r>
            </a:p>
          </p:txBody>
        </p:sp>
      </p:grpSp>
      <p:sp>
        <p:nvSpPr>
          <p:cNvPr id="5" name="TextBox 4">
            <a:extLst>
              <a:ext uri="{FF2B5EF4-FFF2-40B4-BE49-F238E27FC236}">
                <a16:creationId xmlns:a16="http://schemas.microsoft.com/office/drawing/2014/main" id="{AA2312DF-734B-DECD-53A8-27194BA12D09}"/>
              </a:ext>
            </a:extLst>
          </p:cNvPr>
          <p:cNvSpPr txBox="1"/>
          <p:nvPr/>
        </p:nvSpPr>
        <p:spPr>
          <a:xfrm>
            <a:off x="3026433" y="3390535"/>
            <a:ext cx="117239" cy="221599"/>
          </a:xfrm>
          <a:prstGeom prst="rect">
            <a:avLst/>
          </a:prstGeom>
          <a:noFill/>
        </p:spPr>
        <p:txBody>
          <a:bodyPr wrap="square" lIns="0" tIns="0" rIns="0" bIns="0" rtlCol="0">
            <a:spAutoFit/>
          </a:bodyPr>
          <a:lstStyle/>
          <a:p>
            <a:pPr algn="ctr">
              <a:lnSpc>
                <a:spcPct val="90000"/>
              </a:lnSpc>
            </a:pPr>
            <a:r>
              <a:rPr lang="en-GB" sz="800" dirty="0">
                <a:latin typeface="Arial" panose="020B0604020202020204" pitchFamily="34" charset="0"/>
                <a:ea typeface="Aileron" charset="0"/>
                <a:cs typeface="Arial" panose="020B0604020202020204" pitchFamily="34" charset="0"/>
              </a:rPr>
              <a:t>42</a:t>
            </a:r>
          </a:p>
          <a:p>
            <a:pPr algn="ctr">
              <a:lnSpc>
                <a:spcPct val="90000"/>
              </a:lnSpc>
            </a:pPr>
            <a:r>
              <a:rPr lang="en-GB" sz="800" dirty="0">
                <a:latin typeface="Arial" panose="020B0604020202020204" pitchFamily="34" charset="0"/>
                <a:ea typeface="Aileron" charset="0"/>
                <a:cs typeface="Arial" panose="020B0604020202020204" pitchFamily="34" charset="0"/>
              </a:rPr>
              <a:t>25</a:t>
            </a:r>
          </a:p>
        </p:txBody>
      </p:sp>
      <p:sp>
        <p:nvSpPr>
          <p:cNvPr id="8" name="TextBox 7">
            <a:extLst>
              <a:ext uri="{FF2B5EF4-FFF2-40B4-BE49-F238E27FC236}">
                <a16:creationId xmlns:a16="http://schemas.microsoft.com/office/drawing/2014/main" id="{C2CC6E78-1CC6-D8DD-4345-FC485D8B3537}"/>
              </a:ext>
            </a:extLst>
          </p:cNvPr>
          <p:cNvSpPr txBox="1"/>
          <p:nvPr/>
        </p:nvSpPr>
        <p:spPr>
          <a:xfrm>
            <a:off x="1287903" y="2572363"/>
            <a:ext cx="2176540" cy="338554"/>
          </a:xfrm>
          <a:prstGeom prst="rect">
            <a:avLst/>
          </a:prstGeom>
          <a:solidFill>
            <a:schemeClr val="bg1"/>
          </a:solid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HR: 0.46 </a:t>
            </a:r>
            <a:r>
              <a:rPr kumimoji="0" lang="en-GB" sz="1100" i="0" u="none" strike="noStrike" kern="1200" cap="none" spc="0" normalizeH="0" baseline="0" dirty="0">
                <a:ln>
                  <a:noFill/>
                </a:ln>
                <a:solidFill>
                  <a:prstClr val="black"/>
                </a:solidFill>
                <a:effectLst/>
                <a:uLnTx/>
                <a:uFillTx/>
                <a:latin typeface="Arial" panose="020B0604020202020204"/>
                <a:ea typeface="+mn-ea"/>
                <a:cs typeface="+mn-cs"/>
              </a:rPr>
              <a:t>(95% CI, 0.30-0.70)</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P&lt;0.001</a:t>
            </a:r>
            <a:endParaRPr kumimoji="0" lang="en-GB" sz="110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0ACADB1-081C-9564-9F82-E3562F52ECFC}"/>
              </a:ext>
            </a:extLst>
          </p:cNvPr>
          <p:cNvSpPr txBox="1"/>
          <p:nvPr/>
        </p:nvSpPr>
        <p:spPr>
          <a:xfrm>
            <a:off x="7279373" y="2705122"/>
            <a:ext cx="2176540" cy="169277"/>
          </a:xfrm>
          <a:prstGeom prst="rect">
            <a:avLst/>
          </a:prstGeom>
          <a:solidFill>
            <a:schemeClr val="bg1"/>
          </a:solid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a:ln>
                  <a:noFill/>
                </a:ln>
                <a:solidFill>
                  <a:prstClr val="black"/>
                </a:solidFill>
                <a:effectLst/>
                <a:uLnTx/>
                <a:uFillTx/>
                <a:latin typeface="Arial" panose="020B0604020202020204"/>
                <a:ea typeface="+mn-ea"/>
                <a:cs typeface="+mn-cs"/>
              </a:rPr>
              <a:t>HR: 0.50 </a:t>
            </a:r>
            <a:r>
              <a:rPr kumimoji="0" lang="en-GB" sz="1100" i="0" u="none" strike="noStrike" kern="1200" cap="none" spc="0" normalizeH="0" baseline="0" dirty="0">
                <a:ln>
                  <a:noFill/>
                </a:ln>
                <a:solidFill>
                  <a:prstClr val="black"/>
                </a:solidFill>
                <a:effectLst/>
                <a:uLnTx/>
                <a:uFillTx/>
                <a:latin typeface="Arial" panose="020B0604020202020204"/>
                <a:ea typeface="+mn-ea"/>
                <a:cs typeface="+mn-cs"/>
              </a:rPr>
              <a:t>(95% CI, 0.34-0.73)</a:t>
            </a:r>
            <a:r>
              <a:rPr kumimoji="0" lang="en-GB" sz="1100" i="0" u="none" strike="noStrike" kern="1200" cap="none" spc="0" normalizeH="0" baseline="30000" dirty="0">
                <a:ln>
                  <a:noFill/>
                </a:ln>
                <a:solidFill>
                  <a:prstClr val="black"/>
                </a:solidFill>
                <a:effectLst/>
                <a:uLnTx/>
                <a:uFillTx/>
                <a:latin typeface="Arial" panose="020B0604020202020204"/>
                <a:ea typeface="+mn-ea"/>
                <a:cs typeface="+mn-cs"/>
              </a:rPr>
              <a:t>b</a:t>
            </a:r>
          </a:p>
        </p:txBody>
      </p:sp>
    </p:spTree>
    <p:extLst>
      <p:ext uri="{BB962C8B-B14F-4D97-AF65-F5344CB8AC3E}">
        <p14:creationId xmlns:p14="http://schemas.microsoft.com/office/powerpoint/2010/main" val="58401313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200"/>
            <a:ext cx="10963199" cy="864000"/>
          </a:xfrm>
        </p:spPr>
        <p:txBody>
          <a:bodyPr/>
          <a:lstStyle/>
          <a:p>
            <a:r>
              <a:rPr lang="en-GB" cap="none" dirty="0" err="1"/>
              <a:t>m</a:t>
            </a:r>
            <a:r>
              <a:rPr lang="en-GB" dirty="0" err="1"/>
              <a:t>OS</a:t>
            </a:r>
            <a:r>
              <a:rPr lang="en-GB" dirty="0"/>
              <a:t> across AR-PARP Inhibitor Combination trials</a:t>
            </a:r>
          </a:p>
        </p:txBody>
      </p:sp>
      <p:sp>
        <p:nvSpPr>
          <p:cNvPr id="9" name="Slide Number Placeholder 8">
            <a:extLst>
              <a:ext uri="{FF2B5EF4-FFF2-40B4-BE49-F238E27FC236}">
                <a16:creationId xmlns:a16="http://schemas.microsoft.com/office/drawing/2014/main" id="{BC201B8B-1666-7C3A-31DB-52449537514F}"/>
              </a:ext>
            </a:extLst>
          </p:cNvPr>
          <p:cNvSpPr>
            <a:spLocks noGrp="1"/>
          </p:cNvSpPr>
          <p:nvPr>
            <p:ph type="sldNum" sz="quarter" idx="4"/>
          </p:nvPr>
        </p:nvSpPr>
        <p:spPr/>
        <p:txBody>
          <a:bodyPr/>
          <a:lstStyle/>
          <a:p>
            <a:fld id="{7ADE861D-9CBA-455D-ADE6-C9707D229674}" type="slidenum">
              <a:rPr lang="en-GB" smtClean="0"/>
              <a:pPr/>
              <a:t>45</a:t>
            </a:fld>
            <a:endParaRPr lang="en-GB" dirty="0"/>
          </a:p>
        </p:txBody>
      </p:sp>
      <p:sp>
        <p:nvSpPr>
          <p:cNvPr id="10" name="Content Placeholder 9">
            <a:extLst>
              <a:ext uri="{FF2B5EF4-FFF2-40B4-BE49-F238E27FC236}">
                <a16:creationId xmlns:a16="http://schemas.microsoft.com/office/drawing/2014/main" id="{53C9CD22-18E4-DB8B-6AE1-5FCAD8D296EE}"/>
              </a:ext>
            </a:extLst>
          </p:cNvPr>
          <p:cNvSpPr>
            <a:spLocks noGrp="1"/>
          </p:cNvSpPr>
          <p:nvPr>
            <p:ph sz="quarter" idx="15"/>
          </p:nvPr>
        </p:nvSpPr>
        <p:spPr>
          <a:xfrm>
            <a:off x="650655" y="6165304"/>
            <a:ext cx="10444369" cy="365125"/>
          </a:xfrm>
        </p:spPr>
        <p:txBody>
          <a:bodyPr/>
          <a:lstStyle/>
          <a:p>
            <a:r>
              <a:rPr lang="en-GB" sz="1050" dirty="0">
                <a:solidFill>
                  <a:schemeClr val="tx2"/>
                </a:solidFill>
              </a:rPr>
              <a:t>ABI, abiraterone acetate; AR, androgen receptor; BICR, blinded independent central review; </a:t>
            </a:r>
            <a:r>
              <a:rPr lang="en-GB" sz="1050" dirty="0">
                <a:solidFill>
                  <a:schemeClr val="tx2"/>
                </a:solidFill>
                <a:sym typeface="Arial"/>
              </a:rPr>
              <a:t>BRCAm, breast cancer gene mutation; CI, confidence interval; </a:t>
            </a:r>
            <a:r>
              <a:rPr lang="en-GB" sz="1050" dirty="0">
                <a:solidFill>
                  <a:schemeClr val="tx2"/>
                </a:solidFill>
              </a:rPr>
              <a:t>ENZA, enzalutamide; HR, hazard ratio; HRR, homologous recombination repair; </a:t>
            </a:r>
            <a:r>
              <a:rPr lang="en-GB" sz="1050" dirty="0" err="1">
                <a:solidFill>
                  <a:schemeClr val="tx2"/>
                </a:solidFill>
              </a:rPr>
              <a:t>mo</a:t>
            </a:r>
            <a:r>
              <a:rPr lang="en-GB" sz="1050" dirty="0">
                <a:solidFill>
                  <a:schemeClr val="tx2"/>
                </a:solidFill>
              </a:rPr>
              <a:t>, months; NA, not applicable (not reported); NIRA, niraparib; OLA, olaparib; PARP, poly-ADP ribose polymerase; rPFS, radiographic progression-free survival; TALA, </a:t>
            </a:r>
            <a:r>
              <a:rPr lang="en-GB" sz="1050" dirty="0" err="1">
                <a:solidFill>
                  <a:schemeClr val="tx2"/>
                </a:solidFill>
              </a:rPr>
              <a:t>talazoparib</a:t>
            </a:r>
            <a:endParaRPr lang="en-GB" sz="1050" dirty="0">
              <a:solidFill>
                <a:schemeClr val="tx2"/>
              </a:solidFill>
            </a:endParaRPr>
          </a:p>
          <a:p>
            <a:r>
              <a:rPr lang="en-GB" sz="1050" dirty="0">
                <a:solidFill>
                  <a:schemeClr val="tx2"/>
                </a:solidFill>
              </a:rPr>
              <a:t>1. Agarwal A, et al. </a:t>
            </a:r>
            <a:r>
              <a:rPr lang="it-IT" sz="1050" dirty="0"/>
              <a:t>The Lancet 2023: https://doi.org/10.1016/S0140-6736(23)01055-3 (Data supplement); 2. </a:t>
            </a:r>
            <a:r>
              <a:rPr lang="en-GB" sz="1050" dirty="0">
                <a:solidFill>
                  <a:schemeClr val="tx2"/>
                </a:solidFill>
              </a:rPr>
              <a:t>Clarke N, et al. </a:t>
            </a:r>
            <a:r>
              <a:rPr lang="it-IT" sz="1050" dirty="0">
                <a:solidFill>
                  <a:schemeClr val="tx2"/>
                </a:solidFill>
              </a:rPr>
              <a:t>J Clin Oncol 41, 2023 (suppl 6; abstr LBA16) (ASCO GU 2023 oral presentation)</a:t>
            </a:r>
            <a:r>
              <a:rPr lang="en-GB" sz="1050" dirty="0"/>
              <a:t>; 3. Chi K, et al. J Clin Oncol 2023: DOI: 10.1200/JCO.22.01649; 4. </a:t>
            </a:r>
            <a:r>
              <a:rPr lang="en-GB" sz="1050" dirty="0" err="1"/>
              <a:t>Efstathiou</a:t>
            </a:r>
            <a:r>
              <a:rPr lang="en-GB" sz="1050" dirty="0"/>
              <a:t> E, et al. </a:t>
            </a:r>
            <a:r>
              <a:rPr lang="it-IT" sz="1050" dirty="0"/>
              <a:t>J Clin Oncol 41, 2023 (suppl 6; abstr 170) (ASCO GU 2023 oral presentation);</a:t>
            </a:r>
            <a:r>
              <a:rPr lang="en-GB" sz="1050" dirty="0"/>
              <a:t> </a:t>
            </a:r>
            <a:endParaRPr lang="it-IT" sz="1050" dirty="0"/>
          </a:p>
          <a:p>
            <a:endParaRPr lang="en-GB" sz="1050" dirty="0">
              <a:solidFill>
                <a:schemeClr val="tx2"/>
              </a:solidFill>
            </a:endParaRPr>
          </a:p>
        </p:txBody>
      </p:sp>
      <p:sp>
        <p:nvSpPr>
          <p:cNvPr id="6" name="TextBox 5"/>
          <p:cNvSpPr txBox="1"/>
          <p:nvPr/>
        </p:nvSpPr>
        <p:spPr>
          <a:xfrm>
            <a:off x="9671858" y="-1050345"/>
            <a:ext cx="307571" cy="369332"/>
          </a:xfrm>
          <a:prstGeom prst="rect">
            <a:avLst/>
          </a:prstGeom>
          <a:noFill/>
        </p:spPr>
        <p:txBody>
          <a:bodyPr wrap="square" rtlCol="0">
            <a:spAutoFit/>
          </a:bodyPr>
          <a:lstStyle/>
          <a:p>
            <a:r>
              <a:rPr lang="en-GB" dirty="0">
                <a:latin typeface="Arial" panose="020B0604020202020204" pitchFamily="34" charset="0"/>
              </a:rPr>
              <a:t>*</a:t>
            </a:r>
          </a:p>
        </p:txBody>
      </p:sp>
      <p:graphicFrame>
        <p:nvGraphicFramePr>
          <p:cNvPr id="18" name="Table 18">
            <a:extLst>
              <a:ext uri="{FF2B5EF4-FFF2-40B4-BE49-F238E27FC236}">
                <a16:creationId xmlns:a16="http://schemas.microsoft.com/office/drawing/2014/main" id="{8827247B-02ED-2679-A3D4-64A1A9DDE9AC}"/>
              </a:ext>
            </a:extLst>
          </p:cNvPr>
          <p:cNvGraphicFramePr>
            <a:graphicFrameLocks noGrp="1"/>
          </p:cNvGraphicFramePr>
          <p:nvPr>
            <p:ph sz="quarter" idx="14"/>
            <p:extLst>
              <p:ext uri="{D42A27DB-BD31-4B8C-83A1-F6EECF244321}">
                <p14:modId xmlns:p14="http://schemas.microsoft.com/office/powerpoint/2010/main" val="4084457288"/>
              </p:ext>
            </p:extLst>
          </p:nvPr>
        </p:nvGraphicFramePr>
        <p:xfrm>
          <a:off x="605337" y="1122380"/>
          <a:ext cx="10963271" cy="4322844"/>
        </p:xfrm>
        <a:graphic>
          <a:graphicData uri="http://schemas.openxmlformats.org/drawingml/2006/table">
            <a:tbl>
              <a:tblPr firstRow="1" bandRow="1">
                <a:tableStyleId>{5C22544A-7EE6-4342-B048-85BDC9FD1C3A}</a:tableStyleId>
              </a:tblPr>
              <a:tblGrid>
                <a:gridCol w="1876475">
                  <a:extLst>
                    <a:ext uri="{9D8B030D-6E8A-4147-A177-3AD203B41FA5}">
                      <a16:colId xmlns:a16="http://schemas.microsoft.com/office/drawing/2014/main" val="182047040"/>
                    </a:ext>
                  </a:extLst>
                </a:gridCol>
                <a:gridCol w="1728192">
                  <a:extLst>
                    <a:ext uri="{9D8B030D-6E8A-4147-A177-3AD203B41FA5}">
                      <a16:colId xmlns:a16="http://schemas.microsoft.com/office/drawing/2014/main" val="3113039564"/>
                    </a:ext>
                  </a:extLst>
                </a:gridCol>
                <a:gridCol w="1046414">
                  <a:extLst>
                    <a:ext uri="{9D8B030D-6E8A-4147-A177-3AD203B41FA5}">
                      <a16:colId xmlns:a16="http://schemas.microsoft.com/office/drawing/2014/main" val="637423443"/>
                    </a:ext>
                  </a:extLst>
                </a:gridCol>
                <a:gridCol w="1617882">
                  <a:extLst>
                    <a:ext uri="{9D8B030D-6E8A-4147-A177-3AD203B41FA5}">
                      <a16:colId xmlns:a16="http://schemas.microsoft.com/office/drawing/2014/main" val="153906486"/>
                    </a:ext>
                  </a:extLst>
                </a:gridCol>
                <a:gridCol w="906994">
                  <a:extLst>
                    <a:ext uri="{9D8B030D-6E8A-4147-A177-3AD203B41FA5}">
                      <a16:colId xmlns:a16="http://schemas.microsoft.com/office/drawing/2014/main" val="861004047"/>
                    </a:ext>
                  </a:extLst>
                </a:gridCol>
                <a:gridCol w="1541278">
                  <a:extLst>
                    <a:ext uri="{9D8B030D-6E8A-4147-A177-3AD203B41FA5}">
                      <a16:colId xmlns:a16="http://schemas.microsoft.com/office/drawing/2014/main" val="816614622"/>
                    </a:ext>
                  </a:extLst>
                </a:gridCol>
                <a:gridCol w="983598">
                  <a:extLst>
                    <a:ext uri="{9D8B030D-6E8A-4147-A177-3AD203B41FA5}">
                      <a16:colId xmlns:a16="http://schemas.microsoft.com/office/drawing/2014/main" val="1953260577"/>
                    </a:ext>
                  </a:extLst>
                </a:gridCol>
                <a:gridCol w="139420">
                  <a:extLst>
                    <a:ext uri="{9D8B030D-6E8A-4147-A177-3AD203B41FA5}">
                      <a16:colId xmlns:a16="http://schemas.microsoft.com/office/drawing/2014/main" val="1296562520"/>
                    </a:ext>
                  </a:extLst>
                </a:gridCol>
                <a:gridCol w="1123018">
                  <a:extLst>
                    <a:ext uri="{9D8B030D-6E8A-4147-A177-3AD203B41FA5}">
                      <a16:colId xmlns:a16="http://schemas.microsoft.com/office/drawing/2014/main" val="3274662694"/>
                    </a:ext>
                  </a:extLst>
                </a:gridCol>
              </a:tblGrid>
              <a:tr h="230652">
                <a:tc>
                  <a:txBody>
                    <a:bodyPr/>
                    <a:lstStyle/>
                    <a:p>
                      <a:endParaRPr lang="en-US" sz="1200" dirty="0">
                        <a:latin typeface="Arial" panose="020B0604020202020204" pitchFamily="34" charset="0"/>
                        <a:cs typeface="Arial" panose="020B0604020202020204" pitchFamily="34" charset="0"/>
                      </a:endParaRPr>
                    </a:p>
                  </a:txBody>
                  <a:tcPr marT="18000" marB="18000">
                    <a:noFill/>
                  </a:tcPr>
                </a:tc>
                <a:tc>
                  <a:txBody>
                    <a:bodyPr/>
                    <a:lstStyle/>
                    <a:p>
                      <a:endParaRPr lang="en-US" sz="1200" dirty="0">
                        <a:latin typeface="Arial" panose="020B0604020202020204" pitchFamily="34" charset="0"/>
                        <a:cs typeface="Arial" panose="020B0604020202020204" pitchFamily="34" charset="0"/>
                      </a:endParaRPr>
                    </a:p>
                  </a:txBody>
                  <a:tcPr marT="18000" marB="18000">
                    <a:noFill/>
                  </a:tcPr>
                </a:tc>
                <a:tc gridSpan="2">
                  <a:txBody>
                    <a:bodyPr/>
                    <a:lstStyle/>
                    <a:p>
                      <a:pPr algn="ctr"/>
                      <a:r>
                        <a:rPr lang="en-US" sz="1200" dirty="0">
                          <a:latin typeface="Arial" panose="020B0604020202020204" pitchFamily="34" charset="0"/>
                          <a:cs typeface="Arial" panose="020B0604020202020204" pitchFamily="34" charset="0"/>
                        </a:rPr>
                        <a:t>TALAPRO-2 </a:t>
                      </a:r>
                      <a:r>
                        <a:rPr lang="en-US" sz="1200" b="0" dirty="0">
                          <a:latin typeface="Arial" panose="020B0604020202020204" pitchFamily="34" charset="0"/>
                          <a:cs typeface="Arial" panose="020B0604020202020204" pitchFamily="34" charset="0"/>
                        </a:rPr>
                        <a:t>(BICR)</a:t>
                      </a:r>
                      <a:r>
                        <a:rPr lang="en-US" sz="1200" b="0" baseline="30000" dirty="0">
                          <a:latin typeface="Arial" panose="020B0604020202020204" pitchFamily="34" charset="0"/>
                          <a:cs typeface="Arial" panose="020B0604020202020204" pitchFamily="34" charset="0"/>
                        </a:rPr>
                        <a:t>1</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algn="ctr"/>
                      <a:r>
                        <a:rPr lang="en-US" sz="1200" dirty="0">
                          <a:latin typeface="Arial" panose="020B0604020202020204" pitchFamily="34" charset="0"/>
                          <a:cs typeface="Arial" panose="020B0604020202020204" pitchFamily="34" charset="0"/>
                        </a:rPr>
                        <a:t>PROpel </a:t>
                      </a:r>
                      <a:r>
                        <a:rPr lang="en-US" sz="1200" b="0" dirty="0">
                          <a:latin typeface="Arial" panose="020B0604020202020204" pitchFamily="34" charset="0"/>
                          <a:cs typeface="Arial" panose="020B0604020202020204" pitchFamily="34" charset="0"/>
                        </a:rPr>
                        <a:t>(invest. review)</a:t>
                      </a:r>
                      <a:r>
                        <a:rPr lang="en-US" sz="1200" b="0" baseline="30000" dirty="0">
                          <a:latin typeface="Arial" panose="020B0604020202020204" pitchFamily="34" charset="0"/>
                          <a:cs typeface="Arial" panose="020B0604020202020204" pitchFamily="34" charset="0"/>
                        </a:rPr>
                        <a:t>2</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3">
                  <a:txBody>
                    <a:bodyPr/>
                    <a:lstStyle/>
                    <a:p>
                      <a:pPr algn="ctr"/>
                      <a:r>
                        <a:rPr lang="en-US" sz="1200" dirty="0">
                          <a:latin typeface="Arial" panose="020B0604020202020204" pitchFamily="34" charset="0"/>
                          <a:cs typeface="Arial" panose="020B0604020202020204" pitchFamily="34" charset="0"/>
                        </a:rPr>
                        <a:t>Magnitude </a:t>
                      </a:r>
                      <a:r>
                        <a:rPr lang="en-US" sz="1200" b="0" dirty="0">
                          <a:latin typeface="Arial" panose="020B0604020202020204" pitchFamily="34" charset="0"/>
                          <a:cs typeface="Arial" panose="020B0604020202020204" pitchFamily="34" charset="0"/>
                        </a:rPr>
                        <a:t>(BICR)</a:t>
                      </a:r>
                      <a:r>
                        <a:rPr lang="en-US" sz="1200" b="0" baseline="30000" dirty="0">
                          <a:latin typeface="Arial" panose="020B0604020202020204" pitchFamily="34" charset="0"/>
                          <a:cs typeface="Arial" panose="020B0604020202020204" pitchFamily="34" charset="0"/>
                        </a:rPr>
                        <a:t>3,4</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092496563"/>
                  </a:ext>
                </a:extLst>
              </a:tr>
              <a:tr h="360197">
                <a:tc>
                  <a:txBody>
                    <a:bodyPr/>
                    <a:lstStyle/>
                    <a:p>
                      <a:endParaRPr lang="en-US" sz="1200" dirty="0">
                        <a:latin typeface="Arial" panose="020B0604020202020204" pitchFamily="34" charset="0"/>
                        <a:cs typeface="Arial" panose="020B0604020202020204" pitchFamily="34" charset="0"/>
                      </a:endParaRPr>
                    </a:p>
                  </a:txBody>
                  <a:tcPr marT="18000" marB="18000">
                    <a:lnB w="38100" cap="flat" cmpd="sng" algn="ctr">
                      <a:solidFill>
                        <a:schemeClr val="bg1"/>
                      </a:solidFill>
                      <a:prstDash val="solid"/>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marT="18000" marB="18000">
                    <a:lnB w="38100" cap="flat" cmpd="sng" algn="ctr">
                      <a:solidFill>
                        <a:schemeClr val="bg1"/>
                      </a:solidFill>
                      <a:prstDash val="solid"/>
                      <a:round/>
                      <a:headEnd type="none" w="med" len="med"/>
                      <a:tailEnd type="none" w="med" len="med"/>
                    </a:lnB>
                    <a:no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TALA+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OLA+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NIRA+</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Placebo+</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extLst>
                  <a:ext uri="{0D108BD9-81ED-4DB2-BD59-A6C34878D82A}">
                    <a16:rowId xmlns:a16="http://schemas.microsoft.com/office/drawing/2014/main" val="1022895157"/>
                  </a:ext>
                </a:extLst>
              </a:tr>
              <a:tr h="230652">
                <a:tc rowSpan="3">
                  <a:txBody>
                    <a:bodyPr/>
                    <a:lstStyle/>
                    <a:p>
                      <a:r>
                        <a:rPr lang="en-US" sz="1200" b="0" dirty="0">
                          <a:latin typeface="Arial" panose="020B0604020202020204" pitchFamily="34" charset="0"/>
                          <a:cs typeface="Arial" panose="020B0604020202020204" pitchFamily="34" charset="0"/>
                        </a:rPr>
                        <a:t>All comers/unselected</a:t>
                      </a:r>
                    </a:p>
                  </a:txBody>
                  <a:tcPr marT="18000" marB="18000" anchor="ctr">
                    <a:lnT w="38100" cap="flat" cmpd="sng" algn="ctr">
                      <a:solidFill>
                        <a:schemeClr val="bg1"/>
                      </a:solidFill>
                      <a:prstDash val="solid"/>
                      <a:round/>
                      <a:headEnd type="none" w="med" len="med"/>
                      <a:tailEnd type="none" w="med" len="med"/>
                    </a:lnT>
                    <a:solidFill>
                      <a:srgbClr val="EAD1CE"/>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402</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403</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399</a:t>
                      </a:r>
                    </a:p>
                  </a:txBody>
                  <a:tcPr marL="0" marR="0" marT="18000" marB="18000">
                    <a:lnT w="38100" cap="flat" cmpd="sng" algn="ctr">
                      <a:solidFill>
                        <a:schemeClr val="bg1"/>
                      </a:solidFill>
                      <a:prstDash val="solid"/>
                      <a:round/>
                      <a:headEnd type="none" w="med" len="med"/>
                      <a:tailEnd type="none" w="med" len="med"/>
                    </a:lnT>
                    <a:solidFill>
                      <a:srgbClr val="EAD1CE"/>
                    </a:solidFill>
                  </a:tcPr>
                </a:tc>
                <a:tc>
                  <a:txBody>
                    <a:bodyPr/>
                    <a:lstStyle/>
                    <a:p>
                      <a:pPr algn="ctr"/>
                      <a:r>
                        <a:rPr lang="en-US" sz="1200" dirty="0">
                          <a:latin typeface="Arial" panose="020B0604020202020204" pitchFamily="34" charset="0"/>
                          <a:cs typeface="Arial" panose="020B0604020202020204" pitchFamily="34" charset="0"/>
                        </a:rPr>
                        <a:t>397</a:t>
                      </a:r>
                    </a:p>
                  </a:txBody>
                  <a:tcPr marL="0" marR="0" marT="18000" marB="18000">
                    <a:lnT w="38100" cap="flat" cmpd="sng" algn="ctr">
                      <a:solidFill>
                        <a:schemeClr val="bg1"/>
                      </a:solidFill>
                      <a:prstDash val="solid"/>
                      <a:round/>
                      <a:headEnd type="none" w="med" len="med"/>
                      <a:tailEnd type="none" w="med" len="med"/>
                    </a:lnT>
                    <a:solidFill>
                      <a:srgbClr val="EAD1CE"/>
                    </a:solidFill>
                  </a:tcPr>
                </a:tc>
                <a:tc rowSpan="3" gridSpan="3">
                  <a:txBody>
                    <a:bodyPr/>
                    <a:lstStyle/>
                    <a:p>
                      <a:pPr algn="ctr"/>
                      <a:r>
                        <a:rPr lang="en-US" sz="1200" dirty="0">
                          <a:latin typeface="Arial" panose="020B0604020202020204" pitchFamily="34" charset="0"/>
                          <a:cs typeface="Arial" panose="020B0604020202020204" pitchFamily="34" charset="0"/>
                        </a:rPr>
                        <a:t>Not applicable</a:t>
                      </a:r>
                    </a:p>
                  </a:txBody>
                  <a:tcPr marL="0" marR="0" marT="18000" marB="18000" anchor="ctr">
                    <a:lnT w="38100" cap="flat" cmpd="sng" algn="ctr">
                      <a:solidFill>
                        <a:schemeClr val="bg1"/>
                      </a:solidFill>
                      <a:prstDash val="solid"/>
                      <a:round/>
                      <a:headEnd type="none" w="med" len="med"/>
                      <a:tailEnd type="none" w="med" len="med"/>
                    </a:lnT>
                    <a:solidFill>
                      <a:srgbClr val="EAD1CE"/>
                    </a:solidFill>
                  </a:tcPr>
                </a:tc>
                <a:tc rowSpan="3"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lnT w="38100" cap="flat" cmpd="sng" algn="ctr">
                      <a:solidFill>
                        <a:schemeClr val="bg1"/>
                      </a:solidFill>
                      <a:prstDash val="solid"/>
                      <a:round/>
                      <a:headEnd type="none" w="med" len="med"/>
                      <a:tailEnd type="none" w="med" len="med"/>
                    </a:lnT>
                    <a:solidFill>
                      <a:srgbClr val="EAD1CE"/>
                    </a:solidFill>
                  </a:tcPr>
                </a:tc>
                <a:tc rowSpan="3" hMerge="1">
                  <a:txBody>
                    <a:bodyPr/>
                    <a:lstStyle/>
                    <a:p>
                      <a:endParaRPr lang="en-GB"/>
                    </a:p>
                  </a:txBody>
                  <a:tcPr/>
                </a:tc>
                <a:extLst>
                  <a:ext uri="{0D108BD9-81ED-4DB2-BD59-A6C34878D82A}">
                    <a16:rowId xmlns:a16="http://schemas.microsoft.com/office/drawing/2014/main" val="3281659472"/>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OS,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36.4</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42.1</a:t>
                      </a:r>
                    </a:p>
                  </a:txBody>
                  <a:tcPr marL="0" marR="0" marT="18000" marB="18000">
                    <a:solidFill>
                      <a:srgbClr val="EAD1CE"/>
                    </a:solidFill>
                  </a:tcPr>
                </a:tc>
                <a:tc>
                  <a:txBody>
                    <a:bodyPr/>
                    <a:lstStyle/>
                    <a:p>
                      <a:pPr algn="ctr"/>
                      <a:r>
                        <a:rPr lang="en-US" sz="1200" dirty="0">
                          <a:latin typeface="Arial" panose="020B0604020202020204" pitchFamily="34" charset="0"/>
                          <a:cs typeface="Arial" panose="020B0604020202020204" pitchFamily="34" charset="0"/>
                        </a:rPr>
                        <a:t>34.7</a:t>
                      </a:r>
                    </a:p>
                  </a:txBody>
                  <a:tcPr marL="0" marR="0" marT="18000" marB="18000">
                    <a:solidFill>
                      <a:srgbClr val="EAD1CE"/>
                    </a:solidFill>
                  </a:tcPr>
                </a:tc>
                <a:tc gridSpan="3"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endParaRPr lang="en-GB"/>
                    </a:p>
                  </a:txBody>
                  <a:tcPr/>
                </a:tc>
                <a:extLst>
                  <a:ext uri="{0D108BD9-81ED-4DB2-BD59-A6C34878D82A}">
                    <a16:rowId xmlns:a16="http://schemas.microsoft.com/office/drawing/2014/main" val="543788842"/>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EAD1CE"/>
                    </a:solidFill>
                  </a:tcPr>
                </a:tc>
                <a:tc gridSpan="2">
                  <a:txBody>
                    <a:bodyPr/>
                    <a:lstStyle/>
                    <a:p>
                      <a:pPr algn="ctr"/>
                      <a:r>
                        <a:rPr lang="en-US" sz="1200" b="1" dirty="0">
                          <a:latin typeface="Arial" panose="020B0604020202020204" pitchFamily="34" charset="0"/>
                          <a:cs typeface="Arial" panose="020B0604020202020204" pitchFamily="34" charset="0"/>
                        </a:rPr>
                        <a:t>0.89 </a:t>
                      </a:r>
                      <a:r>
                        <a:rPr lang="en-US" sz="1200" b="0" i="1" dirty="0">
                          <a:latin typeface="Arial" panose="020B0604020202020204" pitchFamily="34" charset="0"/>
                          <a:cs typeface="Arial" panose="020B0604020202020204" pitchFamily="34" charset="0"/>
                        </a:rPr>
                        <a:t>(31% mature)</a:t>
                      </a:r>
                    </a:p>
                  </a:txBody>
                  <a:tcPr marL="0" marR="0" marT="18000" marB="18000">
                    <a:solidFill>
                      <a:srgbClr val="EAD1C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tc>
                <a:tc gridSpan="2">
                  <a:txBody>
                    <a:bodyPr/>
                    <a:lstStyle/>
                    <a:p>
                      <a:pPr algn="ctr"/>
                      <a:r>
                        <a:rPr lang="en-US" sz="1200" b="1" dirty="0">
                          <a:latin typeface="Arial" panose="020B0604020202020204" pitchFamily="34" charset="0"/>
                          <a:cs typeface="Arial" panose="020B0604020202020204" pitchFamily="34" charset="0"/>
                        </a:rPr>
                        <a:t>0.81 </a:t>
                      </a:r>
                      <a:r>
                        <a:rPr lang="en-US" sz="1200" b="0" i="1" dirty="0">
                          <a:latin typeface="Arial" panose="020B0604020202020204" pitchFamily="34" charset="0"/>
                          <a:cs typeface="Arial" panose="020B0604020202020204" pitchFamily="34" charset="0"/>
                        </a:rPr>
                        <a:t>(47.9% mature)</a:t>
                      </a:r>
                    </a:p>
                  </a:txBody>
                  <a:tcPr marL="0" marR="0" marT="18000" marB="18000">
                    <a:solidFill>
                      <a:srgbClr val="EAD1CE"/>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tc>
                <a:tc gridSpan="3"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EAD1CE"/>
                    </a:solidFill>
                  </a:tcPr>
                </a:tc>
                <a:tc hMerge="1" vMerge="1">
                  <a:txBody>
                    <a:bodyPr/>
                    <a:lstStyle/>
                    <a:p>
                      <a:endParaRPr lang="en-GB"/>
                    </a:p>
                  </a:txBody>
                  <a:tcPr/>
                </a:tc>
                <a:extLst>
                  <a:ext uri="{0D108BD9-81ED-4DB2-BD59-A6C34878D82A}">
                    <a16:rowId xmlns:a16="http://schemas.microsoft.com/office/drawing/2014/main" val="279454536"/>
                  </a:ext>
                </a:extLst>
              </a:tr>
              <a:tr h="230652">
                <a:tc rowSpan="3">
                  <a:txBody>
                    <a:bodyPr/>
                    <a:lstStyle/>
                    <a:p>
                      <a:r>
                        <a:rPr lang="en-US" sz="1200" b="0" dirty="0">
                          <a:latin typeface="Arial" panose="020B0604020202020204" pitchFamily="34" charset="0"/>
                          <a:cs typeface="Arial" panose="020B0604020202020204" pitchFamily="34" charset="0"/>
                        </a:rPr>
                        <a:t>HRR deficient</a:t>
                      </a:r>
                    </a:p>
                  </a:txBody>
                  <a:tcPr marT="18000" marB="18000" anchor="ctr">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rowSpan="3" gridSpan="2">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Not reported</a:t>
                      </a:r>
                    </a:p>
                  </a:txBody>
                  <a:tcPr marL="0" marR="0" marT="18000" marB="18000">
                    <a:solidFill>
                      <a:srgbClr val="F5EAE8"/>
                    </a:solidFill>
                  </a:tcPr>
                </a:tc>
                <a:tc rowSpan="3" h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115</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212</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211</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1654574737"/>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OS,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v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28.5</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F5EAE8"/>
                    </a:solidFill>
                  </a:tcPr>
                </a:tc>
                <a:tc gridSpan="2">
                  <a:txBody>
                    <a:bodyPr/>
                    <a:lstStyle/>
                    <a:p>
                      <a:pPr algn="ctr"/>
                      <a:r>
                        <a:rPr lang="en-US" sz="1200" dirty="0">
                          <a:latin typeface="Arial" panose="020B0604020202020204" pitchFamily="34" charset="0"/>
                          <a:cs typeface="Arial" panose="020B0604020202020204" pitchFamily="34" charset="0"/>
                        </a:rPr>
                        <a:t>Not reached</a:t>
                      </a: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1656033177"/>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2">
                  <a:txBody>
                    <a:bodyPr/>
                    <a:lstStyle/>
                    <a:p>
                      <a:pPr algn="ctr"/>
                      <a:r>
                        <a:rPr lang="en-US" sz="1200" b="1" dirty="0">
                          <a:latin typeface="Arial" panose="020B0604020202020204" pitchFamily="34" charset="0"/>
                          <a:cs typeface="Arial" panose="020B0604020202020204" pitchFamily="34" charset="0"/>
                        </a:rPr>
                        <a:t>0.66</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3">
                  <a:txBody>
                    <a:bodyPr/>
                    <a:lstStyle/>
                    <a:p>
                      <a:pPr algn="ctr"/>
                      <a:r>
                        <a:rPr lang="en-US" sz="1200" b="1" i="0" kern="1200" dirty="0">
                          <a:solidFill>
                            <a:schemeClr val="dk1"/>
                          </a:solidFill>
                          <a:latin typeface="Arial" panose="020B0604020202020204" pitchFamily="34" charset="0"/>
                          <a:ea typeface="+mn-ea"/>
                          <a:cs typeface="Arial" panose="020B0604020202020204" pitchFamily="34" charset="0"/>
                        </a:rPr>
                        <a:t>0.94 </a:t>
                      </a:r>
                      <a:r>
                        <a:rPr lang="en-US" sz="1200" b="0" i="1" kern="1200" dirty="0">
                          <a:solidFill>
                            <a:schemeClr val="dk1"/>
                          </a:solidFill>
                          <a:latin typeface="Arial" panose="020B0604020202020204" pitchFamily="34" charset="0"/>
                          <a:ea typeface="+mn-ea"/>
                          <a:cs typeface="Arial" panose="020B0604020202020204" pitchFamily="34" charset="0"/>
                        </a:rPr>
                        <a:t>(46.3% mature)</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3604783997"/>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HRR non-deficient</a:t>
                      </a:r>
                      <a:endParaRPr lang="en-US" sz="12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rowSpan="3" gridSpan="2">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Not reported</a:t>
                      </a:r>
                    </a:p>
                  </a:txBody>
                  <a:tcPr marL="0" marR="0" marT="18000" marB="18000">
                    <a:solidFill>
                      <a:srgbClr val="F5EAE8"/>
                    </a:solidFill>
                  </a:tcPr>
                </a:tc>
                <a:tc rowSpan="3" h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279</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273</a:t>
                      </a:r>
                    </a:p>
                  </a:txBody>
                  <a:tcPr marL="0" marR="0" marT="18000" marB="18000">
                    <a:solidFill>
                      <a:srgbClr val="F5EAE8"/>
                    </a:solidFill>
                  </a:tcPr>
                </a:tc>
                <a:tc rowSpan="3" gridSpan="3">
                  <a:txBody>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Not reported</a:t>
                      </a:r>
                    </a:p>
                  </a:txBody>
                  <a:tcPr marL="0" marR="0" marT="18000" marB="18000">
                    <a:solidFill>
                      <a:srgbClr val="F5EAE8"/>
                    </a:solidFill>
                  </a:tcPr>
                </a:tc>
                <a:tc rowSpan="3" h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rowSpan="3" hMerge="1">
                  <a:txBody>
                    <a:bodyPr/>
                    <a:lstStyle/>
                    <a:p>
                      <a:endParaRPr lang="en-GB"/>
                    </a:p>
                  </a:txBody>
                  <a:tcPr/>
                </a:tc>
                <a:extLst>
                  <a:ext uri="{0D108BD9-81ED-4DB2-BD59-A6C34878D82A}">
                    <a16:rowId xmlns:a16="http://schemas.microsoft.com/office/drawing/2014/main" val="574686398"/>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dirty="0">
                          <a:latin typeface="Arial" panose="020B0604020202020204" pitchFamily="34" charset="0"/>
                          <a:cs typeface="Arial" panose="020B0604020202020204" pitchFamily="34" charset="0"/>
                        </a:rPr>
                        <a:t>Median OS,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v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42.1</a:t>
                      </a:r>
                    </a:p>
                  </a:txBody>
                  <a:tcPr marL="0" marR="0" marT="18000" marB="18000">
                    <a:solidFill>
                      <a:srgbClr val="F5EAE8"/>
                    </a:solidFill>
                  </a:tcPr>
                </a:tc>
                <a:tc>
                  <a:txBody>
                    <a:bodyPr/>
                    <a:lstStyle/>
                    <a:p>
                      <a:pPr algn="ctr"/>
                      <a:r>
                        <a:rPr lang="en-US" sz="1200" dirty="0">
                          <a:latin typeface="Arial" panose="020B0604020202020204" pitchFamily="34" charset="0"/>
                          <a:cs typeface="Arial" panose="020B0604020202020204" pitchFamily="34" charset="0"/>
                        </a:rPr>
                        <a:t>38.9</a:t>
                      </a:r>
                    </a:p>
                  </a:txBody>
                  <a:tcPr marL="0" marR="0" marT="18000" marB="18000">
                    <a:solidFill>
                      <a:srgbClr val="F5EAE8"/>
                    </a:solidFill>
                  </a:tcPr>
                </a:tc>
                <a:tc gridSpan="3" v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pPr algn="ctr"/>
                      <a:endParaRPr lang="en-US" sz="1200"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a:p>
                  </a:txBody>
                  <a:tcPr/>
                </a:tc>
                <a:extLst>
                  <a:ext uri="{0D108BD9-81ED-4DB2-BD59-A6C34878D82A}">
                    <a16:rowId xmlns:a16="http://schemas.microsoft.com/office/drawing/2014/main" val="650012178"/>
                  </a:ext>
                </a:extLst>
              </a:tr>
              <a:tr h="230652">
                <a:tc vMerge="1">
                  <a:txBody>
                    <a:bodyPr/>
                    <a:lstStyle/>
                    <a:p>
                      <a:endParaRPr lang="en-US" sz="1400" b="1" dirty="0">
                        <a:latin typeface="Arial" panose="020B0604020202020204" pitchFamily="34" charset="0"/>
                        <a:cs typeface="Arial" panose="020B0604020202020204" pitchFamily="34" charset="0"/>
                      </a:endParaRPr>
                    </a:p>
                  </a:txBody>
                  <a:tcPr marT="18000" marB="18000"/>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2">
                  <a:txBody>
                    <a:bodyPr/>
                    <a:lstStyle/>
                    <a:p>
                      <a:pPr algn="ctr"/>
                      <a:r>
                        <a:rPr lang="en-US" sz="1200" b="1" dirty="0">
                          <a:latin typeface="Arial" panose="020B0604020202020204" pitchFamily="34" charset="0"/>
                          <a:cs typeface="Arial" panose="020B0604020202020204" pitchFamily="34" charset="0"/>
                        </a:rPr>
                        <a:t>0.89</a:t>
                      </a: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gridSpan="3"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a:p>
                  </a:txBody>
                  <a:tcPr/>
                </a:tc>
                <a:extLst>
                  <a:ext uri="{0D108BD9-81ED-4DB2-BD59-A6C34878D82A}">
                    <a16:rowId xmlns:a16="http://schemas.microsoft.com/office/drawing/2014/main" val="3041575989"/>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dirty="0" err="1">
                          <a:latin typeface="Arial" panose="020B0604020202020204" pitchFamily="34" charset="0"/>
                          <a:cs typeface="Arial" panose="020B0604020202020204" pitchFamily="34" charset="0"/>
                        </a:rPr>
                        <a:t>BRCA</a:t>
                      </a:r>
                      <a:r>
                        <a:rPr lang="en-US" sz="1200" b="0" dirty="0" err="1">
                          <a:latin typeface="Arial" panose="020B0604020202020204" pitchFamily="34" charset="0"/>
                          <a:cs typeface="Arial" panose="020B0604020202020204" pitchFamily="34" charset="0"/>
                        </a:rPr>
                        <a:t>m</a:t>
                      </a:r>
                      <a:endParaRPr lang="en-US" sz="1200" b="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rowSpan="3" gridSpan="2">
                  <a:txBody>
                    <a:bodyPr/>
                    <a:lstStyle/>
                    <a:p>
                      <a:pPr algn="ctr"/>
                      <a:endParaRPr lang="en-US" sz="1200" b="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Not reported</a:t>
                      </a:r>
                    </a:p>
                  </a:txBody>
                  <a:tcPr marL="0" marR="0" marT="18000" marB="18000">
                    <a:solidFill>
                      <a:srgbClr val="F5EAE8"/>
                    </a:solidFill>
                  </a:tcPr>
                </a:tc>
                <a:tc rowSpan="3" hMerge="1">
                  <a:txBody>
                    <a:bodyPr/>
                    <a:lstStyle/>
                    <a:p>
                      <a:endParaRPr lang="en-GB" sz="1600"/>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47</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38</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113</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112</a:t>
                      </a:r>
                    </a:p>
                  </a:txBody>
                  <a:tcPr marL="0" marR="0" marT="18000" marB="18000">
                    <a:solidFill>
                      <a:srgbClr val="F5EAE8"/>
                    </a:solidFill>
                  </a:tcPr>
                </a:tc>
                <a:extLst>
                  <a:ext uri="{0D108BD9-81ED-4DB2-BD59-A6C34878D82A}">
                    <a16:rowId xmlns:a16="http://schemas.microsoft.com/office/drawing/2014/main" val="2189017661"/>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Median OS,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sz="1600" dirty="0"/>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Not reached</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23.0</a:t>
                      </a:r>
                    </a:p>
                  </a:txBody>
                  <a:tcPr marL="0" marR="0" marT="18000" marB="18000">
                    <a:solidFill>
                      <a:srgbClr val="F5EAE8"/>
                    </a:solidFill>
                  </a:tcPr>
                </a:tc>
                <a:tc gridSpan="2">
                  <a:txBody>
                    <a:bodyPr/>
                    <a:lstStyle/>
                    <a:p>
                      <a:pPr algn="ctr"/>
                      <a:r>
                        <a:rPr lang="en-US" sz="1200" b="0" dirty="0">
                          <a:latin typeface="Arial" panose="020B0604020202020204" pitchFamily="34" charset="0"/>
                          <a:cs typeface="Arial" panose="020B0604020202020204" pitchFamily="34" charset="0"/>
                        </a:rPr>
                        <a:t>29.3</a:t>
                      </a:r>
                    </a:p>
                  </a:txBody>
                  <a:tcPr marL="0" marR="0" marT="18000" marB="18000">
                    <a:solidFill>
                      <a:srgbClr val="F5EAE8"/>
                    </a:solidFill>
                  </a:tcPr>
                </a:tc>
                <a:tc hMerge="1">
                  <a:txBody>
                    <a:bodyPr/>
                    <a:lstStyle/>
                    <a:p>
                      <a:endParaRPr lang="en-GB"/>
                    </a:p>
                  </a:txBody>
                  <a:tcPr/>
                </a:tc>
                <a:tc>
                  <a:txBody>
                    <a:bodyPr/>
                    <a:lstStyle/>
                    <a:p>
                      <a:pPr algn="ctr"/>
                      <a:r>
                        <a:rPr lang="en-US" sz="1200" b="0" dirty="0">
                          <a:latin typeface="Arial" panose="020B0604020202020204" pitchFamily="34" charset="0"/>
                          <a:cs typeface="Arial" panose="020B0604020202020204" pitchFamily="34" charset="0"/>
                        </a:rPr>
                        <a:t>28.6</a:t>
                      </a:r>
                    </a:p>
                  </a:txBody>
                  <a:tcPr marL="0" marR="0" marT="18000" marB="18000">
                    <a:solidFill>
                      <a:srgbClr val="F5EAE8"/>
                    </a:solidFill>
                  </a:tcPr>
                </a:tc>
                <a:extLst>
                  <a:ext uri="{0D108BD9-81ED-4DB2-BD59-A6C34878D82A}">
                    <a16:rowId xmlns:a16="http://schemas.microsoft.com/office/drawing/2014/main" val="4064738590"/>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sz="1600" dirty="0"/>
                    </a:p>
                  </a:txBody>
                  <a:tcPr marL="0" marR="0" marT="18000" marB="18000">
                    <a:solidFill>
                      <a:srgbClr val="F5EAE8"/>
                    </a:solidFill>
                  </a:tcPr>
                </a:tc>
                <a:tc gridSpan="2">
                  <a:txBody>
                    <a:bodyPr/>
                    <a:lstStyle/>
                    <a:p>
                      <a:pPr marL="0" algn="ctr" defTabSz="457200" rtl="0" eaLnBrk="1" latinLnBrk="0" hangingPunct="1"/>
                      <a:r>
                        <a:rPr lang="en-GB" sz="1200" b="1" kern="1200" dirty="0">
                          <a:solidFill>
                            <a:schemeClr val="dk1"/>
                          </a:solidFill>
                          <a:latin typeface="Arial" panose="020B0604020202020204" pitchFamily="34" charset="0"/>
                          <a:ea typeface="+mn-ea"/>
                          <a:cs typeface="Arial" panose="020B0604020202020204" pitchFamily="34" charset="0"/>
                        </a:rPr>
                        <a:t>0.29</a:t>
                      </a:r>
                    </a:p>
                  </a:txBody>
                  <a:tcPr marL="0" marR="0" marT="18000" marB="18000">
                    <a:solidFill>
                      <a:srgbClr val="F5EAE8"/>
                    </a:solidFill>
                  </a:tcPr>
                </a:tc>
                <a:tc hMerge="1">
                  <a:txBody>
                    <a:bodyPr/>
                    <a:lstStyle/>
                    <a:p>
                      <a:pPr algn="ctr"/>
                      <a:endParaRPr lang="en-GB" dirty="0"/>
                    </a:p>
                  </a:txBody>
                  <a:tcPr marL="0" marR="0" marT="18000" marB="18000">
                    <a:solidFill>
                      <a:srgbClr val="F5EAE8"/>
                    </a:solidFill>
                  </a:tcPr>
                </a:tc>
                <a:tc gridSpan="3">
                  <a:txBody>
                    <a:bodyPr/>
                    <a:lstStyle/>
                    <a:p>
                      <a:pPr algn="ctr"/>
                      <a:r>
                        <a:rPr lang="en-US" sz="1200" b="1" dirty="0">
                          <a:latin typeface="Arial" panose="020B0604020202020204" pitchFamily="34" charset="0"/>
                          <a:cs typeface="Arial" panose="020B0604020202020204" pitchFamily="34" charset="0"/>
                        </a:rPr>
                        <a:t>0.88</a:t>
                      </a:r>
                    </a:p>
                  </a:txBody>
                  <a:tcPr marL="0" marR="0" marT="18000" marB="18000">
                    <a:solidFill>
                      <a:srgbClr val="F5EAE8"/>
                    </a:solidFill>
                  </a:tcPr>
                </a:tc>
                <a:tc hMerge="1">
                  <a:txBody>
                    <a:bodyPr/>
                    <a:lstStyle/>
                    <a:p>
                      <a:endParaRPr lang="en-GB"/>
                    </a:p>
                  </a:txBody>
                  <a:tcPr/>
                </a:tc>
                <a:tc h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1148712194"/>
                  </a:ext>
                </a:extLst>
              </a:tr>
              <a:tr h="230652">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Non-</a:t>
                      </a:r>
                      <a:r>
                        <a:rPr lang="en-US" sz="1200" b="0" i="1" dirty="0" err="1">
                          <a:latin typeface="Arial" panose="020B0604020202020204" pitchFamily="34" charset="0"/>
                          <a:cs typeface="Arial" panose="020B0604020202020204" pitchFamily="34" charset="0"/>
                        </a:rPr>
                        <a:t>BRCA</a:t>
                      </a:r>
                      <a:r>
                        <a:rPr lang="en-US" sz="1200" b="0" dirty="0" err="1">
                          <a:latin typeface="Arial" panose="020B0604020202020204" pitchFamily="34" charset="0"/>
                          <a:cs typeface="Arial" panose="020B0604020202020204" pitchFamily="34" charset="0"/>
                        </a:rPr>
                        <a:t>m</a:t>
                      </a:r>
                      <a:endParaRPr lang="en-US" sz="1200" b="0" dirty="0">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n</a:t>
                      </a:r>
                    </a:p>
                  </a:txBody>
                  <a:tcPr marT="18000" marB="18000">
                    <a:solidFill>
                      <a:srgbClr val="F5EAE8"/>
                    </a:solidFill>
                  </a:tcPr>
                </a:tc>
                <a:tc rowSpan="3" gridSpan="2">
                  <a:txBody>
                    <a:bodyPr/>
                    <a:lstStyle/>
                    <a:p>
                      <a:pPr algn="ctr"/>
                      <a:endParaRPr lang="en-US" sz="1200" b="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Not reported</a:t>
                      </a:r>
                    </a:p>
                  </a:txBody>
                  <a:tcPr marL="0" marR="0" marT="18000" marB="18000">
                    <a:solidFill>
                      <a:srgbClr val="F5EAE8"/>
                    </a:solidFill>
                  </a:tcPr>
                </a:tc>
                <a:tc rowSpan="3" hMerge="1">
                  <a:txBody>
                    <a:bodyPr/>
                    <a:lstStyle/>
                    <a:p>
                      <a:endParaRPr lang="en-GB" sz="1600"/>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343</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350</a:t>
                      </a:r>
                    </a:p>
                  </a:txBody>
                  <a:tcPr marL="0" marR="0" marT="18000" marB="18000">
                    <a:solidFill>
                      <a:srgbClr val="F5EAE8"/>
                    </a:solidFill>
                  </a:tcPr>
                </a:tc>
                <a:tc rowSpan="3" gridSpan="3">
                  <a:txBody>
                    <a:bodyPr/>
                    <a:lstStyle/>
                    <a:p>
                      <a:pPr algn="ctr"/>
                      <a:endParaRPr lang="en-US" sz="1200" b="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Not reported</a:t>
                      </a:r>
                    </a:p>
                  </a:txBody>
                  <a:tcPr marL="0" marR="0" marT="18000" marB="18000">
                    <a:solidFill>
                      <a:srgbClr val="F5EAE8"/>
                    </a:solidFill>
                  </a:tcPr>
                </a:tc>
                <a:tc rowSpan="3" hMerge="1">
                  <a:txBody>
                    <a:bodyPr/>
                    <a:lstStyle/>
                    <a:p>
                      <a:endParaRPr lang="en-GB"/>
                    </a:p>
                  </a:txBody>
                  <a:tcPr/>
                </a:tc>
                <a:tc rowSpan="3" hMerge="1">
                  <a:txBody>
                    <a:bodyPr/>
                    <a:lstStyle/>
                    <a:p>
                      <a:pPr algn="ctr"/>
                      <a:endParaRPr lang="en-US" sz="1200" b="0"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4183455151"/>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dirty="0">
                          <a:latin typeface="Arial" panose="020B0604020202020204" pitchFamily="34" charset="0"/>
                          <a:cs typeface="Arial" panose="020B0604020202020204" pitchFamily="34" charset="0"/>
                        </a:rPr>
                        <a:t>Median OS, </a:t>
                      </a:r>
                      <a:r>
                        <a:rPr lang="en-US" sz="1200" dirty="0" err="1">
                          <a:latin typeface="Arial" panose="020B0604020202020204" pitchFamily="34" charset="0"/>
                          <a:cs typeface="Arial" panose="020B0604020202020204" pitchFamily="34" charset="0"/>
                        </a:rPr>
                        <a:t>mo</a:t>
                      </a:r>
                      <a:endParaRPr lang="en-US" sz="1200" dirty="0">
                        <a:latin typeface="Arial" panose="020B0604020202020204" pitchFamily="34" charset="0"/>
                        <a:cs typeface="Arial" panose="020B0604020202020204" pitchFamily="34" charset="0"/>
                      </a:endParaRPr>
                    </a:p>
                  </a:txBody>
                  <a:tcPr marT="18000" marB="18000">
                    <a:solidFill>
                      <a:srgbClr val="F5EAE8"/>
                    </a:solidFill>
                  </a:tcPr>
                </a:tc>
                <a:tc gridSpan="2"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sz="1600" dirty="0"/>
                    </a:p>
                  </a:txBody>
                  <a:tcPr marL="0" marR="0" marT="18000" marB="18000">
                    <a:solidFill>
                      <a:srgbClr val="F5EAE8"/>
                    </a:solidFill>
                  </a:tcPr>
                </a:tc>
                <a:tc>
                  <a:txBody>
                    <a:bodyPr/>
                    <a:lstStyle/>
                    <a:p>
                      <a:pPr marL="0" algn="ctr" defTabSz="457200" rtl="0" eaLnBrk="1" latinLnBrk="0" hangingPunct="1"/>
                      <a:r>
                        <a:rPr lang="en-US" sz="1200" kern="1200" dirty="0">
                          <a:solidFill>
                            <a:schemeClr val="dk1"/>
                          </a:solidFill>
                          <a:latin typeface="Arial" panose="020B0604020202020204" pitchFamily="34" charset="0"/>
                          <a:ea typeface="+mn-ea"/>
                          <a:cs typeface="Arial" panose="020B0604020202020204" pitchFamily="34" charset="0"/>
                        </a:rPr>
                        <a:t>39.6</a:t>
                      </a:r>
                    </a:p>
                  </a:txBody>
                  <a:tcPr marL="0" marR="0" marT="18000" marB="18000">
                    <a:solidFill>
                      <a:srgbClr val="F5EAE8"/>
                    </a:solidFill>
                  </a:tcPr>
                </a:tc>
                <a:tc>
                  <a:txBody>
                    <a:bodyPr/>
                    <a:lstStyle/>
                    <a:p>
                      <a:pPr marL="0" algn="ctr" defTabSz="457200" rtl="0" eaLnBrk="1" latinLnBrk="0" hangingPunct="1"/>
                      <a:r>
                        <a:rPr lang="en-GB" sz="1200" kern="1200" dirty="0">
                          <a:solidFill>
                            <a:schemeClr val="dk1"/>
                          </a:solidFill>
                          <a:latin typeface="Arial" panose="020B0604020202020204" pitchFamily="34" charset="0"/>
                          <a:ea typeface="+mn-ea"/>
                          <a:cs typeface="Arial" panose="020B0604020202020204" pitchFamily="34" charset="0"/>
                        </a:rPr>
                        <a:t>38.0</a:t>
                      </a:r>
                    </a:p>
                  </a:txBody>
                  <a:tcPr marL="0" marR="0" marT="18000" marB="18000">
                    <a:solidFill>
                      <a:srgbClr val="F5EAE8"/>
                    </a:solidFill>
                  </a:tcPr>
                </a:tc>
                <a:tc gridSpan="3" vMerge="1">
                  <a:txBody>
                    <a:bodyPr/>
                    <a:lstStyle/>
                    <a:p>
                      <a:pPr algn="ctr"/>
                      <a:endParaRPr lang="en-US" sz="1200" b="0"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a:p>
                  </a:txBody>
                  <a:tcPr/>
                </a:tc>
                <a:tc hMerge="1" vMerge="1">
                  <a:txBody>
                    <a:bodyPr/>
                    <a:lstStyle/>
                    <a:p>
                      <a:pPr algn="ctr"/>
                      <a:endParaRPr lang="en-US" sz="1200" b="0"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1957399063"/>
                  </a:ext>
                </a:extLst>
              </a:tr>
              <a:tr h="23065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highlight>
                          <a:srgbClr val="FFFF00"/>
                        </a:highlight>
                        <a:latin typeface="Arial" panose="020B0604020202020204" pitchFamily="34" charset="0"/>
                        <a:cs typeface="Arial" panose="020B0604020202020204" pitchFamily="34" charset="0"/>
                      </a:endParaRPr>
                    </a:p>
                  </a:txBody>
                  <a:tcPr marT="18000" marB="18000">
                    <a:solidFill>
                      <a:srgbClr val="F5EAE8"/>
                    </a:solidFill>
                  </a:tcPr>
                </a:tc>
                <a:tc>
                  <a:txBody>
                    <a:bodyPr/>
                    <a:lstStyle/>
                    <a:p>
                      <a:pPr algn="r"/>
                      <a:r>
                        <a:rPr lang="en-US" sz="1200" b="1" dirty="0">
                          <a:latin typeface="Arial" panose="020B0604020202020204" pitchFamily="34" charset="0"/>
                          <a:cs typeface="Arial" panose="020B0604020202020204" pitchFamily="34" charset="0"/>
                        </a:rPr>
                        <a:t>HR</a:t>
                      </a:r>
                    </a:p>
                  </a:txBody>
                  <a:tcPr marT="18000" marB="18000">
                    <a:solidFill>
                      <a:srgbClr val="F5EAE8"/>
                    </a:solidFill>
                  </a:tcPr>
                </a:tc>
                <a:tc gridSpan="2"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sz="1600" dirty="0"/>
                    </a:p>
                  </a:txBody>
                  <a:tcPr marL="0" marR="0" marT="18000" marB="18000">
                    <a:solidFill>
                      <a:srgbClr val="F5EAE8"/>
                    </a:solidFill>
                  </a:tcPr>
                </a:tc>
                <a:tc gridSpan="2">
                  <a:txBody>
                    <a:bodyPr/>
                    <a:lstStyle/>
                    <a:p>
                      <a:pPr marL="0" algn="ctr" defTabSz="457200" rtl="0" eaLnBrk="1" latinLnBrk="0" hangingPunct="1"/>
                      <a:r>
                        <a:rPr lang="en-US" sz="1200" b="1" kern="1200" dirty="0">
                          <a:solidFill>
                            <a:schemeClr val="dk1"/>
                          </a:solidFill>
                          <a:latin typeface="Arial" panose="020B0604020202020204" pitchFamily="34" charset="0"/>
                          <a:ea typeface="+mn-ea"/>
                          <a:cs typeface="Arial" panose="020B0604020202020204" pitchFamily="34" charset="0"/>
                        </a:rPr>
                        <a:t>0.91</a:t>
                      </a:r>
                    </a:p>
                  </a:txBody>
                  <a:tcPr marL="0" marR="0" marT="18000" marB="18000">
                    <a:solidFill>
                      <a:srgbClr val="F5EAE8"/>
                    </a:solidFill>
                  </a:tcPr>
                </a:tc>
                <a:tc hMerge="1">
                  <a:txBody>
                    <a:bodyPr/>
                    <a:lstStyle/>
                    <a:p>
                      <a:endParaRPr lang="en-GB" dirty="0"/>
                    </a:p>
                  </a:txBody>
                  <a:tcPr marL="0" marR="0" marT="18000" marB="18000">
                    <a:solidFill>
                      <a:srgbClr val="F5EAE8"/>
                    </a:solidFill>
                  </a:tcPr>
                </a:tc>
                <a:tc gridSpan="3"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tc hMerge="1" vMerge="1">
                  <a:txBody>
                    <a:bodyPr/>
                    <a:lstStyle/>
                    <a:p>
                      <a:endParaRPr lang="en-GB"/>
                    </a:p>
                  </a:txBody>
                  <a:tcPr/>
                </a:tc>
                <a:tc hMerge="1" vMerge="1">
                  <a:txBody>
                    <a:bodyPr/>
                    <a:lstStyle/>
                    <a:p>
                      <a:pPr algn="ctr"/>
                      <a:endParaRPr lang="en-US" sz="1200" b="1"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3579548315"/>
                  </a:ext>
                </a:extLst>
              </a:tr>
              <a:tr h="230652">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a:t>
                      </a:r>
                      <a:endParaRPr lang="en-GB" sz="1100" dirty="0">
                        <a:latin typeface="Arial" panose="020B0604020202020204" pitchFamily="34" charset="0"/>
                      </a:endParaRPr>
                    </a:p>
                  </a:txBody>
                  <a:tcPr marT="18000" marB="18000">
                    <a:noFill/>
                  </a:tcPr>
                </a:tc>
                <a:tc hMerge="1">
                  <a:txBody>
                    <a:bodyPr/>
                    <a:lstStyle/>
                    <a:p>
                      <a:pPr algn="r"/>
                      <a:endParaRPr lang="en-US" sz="1400" b="1" dirty="0">
                        <a:latin typeface="Arial" panose="020B0604020202020204" pitchFamily="34" charset="0"/>
                        <a:cs typeface="Arial" panose="020B0604020202020204" pitchFamily="34" charset="0"/>
                      </a:endParaRPr>
                    </a:p>
                  </a:txBody>
                  <a:tcPr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endParaRPr lang="en-GB"/>
                    </a:p>
                  </a:txBody>
                  <a:tcPr/>
                </a:tc>
                <a:extLst>
                  <a:ext uri="{0D108BD9-81ED-4DB2-BD59-A6C34878D82A}">
                    <a16:rowId xmlns:a16="http://schemas.microsoft.com/office/drawing/2014/main" val="4076258075"/>
                  </a:ext>
                </a:extLst>
              </a:tr>
            </a:tbl>
          </a:graphicData>
        </a:graphic>
      </p:graphicFrame>
    </p:spTree>
    <p:extLst>
      <p:ext uri="{BB962C8B-B14F-4D97-AF65-F5344CB8AC3E}">
        <p14:creationId xmlns:p14="http://schemas.microsoft.com/office/powerpoint/2010/main" val="93091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017" y="209446"/>
            <a:ext cx="10978547" cy="639156"/>
          </a:xfrm>
        </p:spPr>
        <p:txBody>
          <a:bodyPr>
            <a:noAutofit/>
          </a:bodyPr>
          <a:lstStyle/>
          <a:p>
            <a:r>
              <a:rPr lang="en-GB" dirty="0" err="1"/>
              <a:t>Cytopenias</a:t>
            </a:r>
            <a:r>
              <a:rPr lang="en-GB" dirty="0"/>
              <a:t> (≥10% of pts) across AR-PARP Inhibitor Combination trials</a:t>
            </a:r>
          </a:p>
        </p:txBody>
      </p:sp>
      <p:sp>
        <p:nvSpPr>
          <p:cNvPr id="9" name="Slide Number Placeholder 8">
            <a:extLst>
              <a:ext uri="{FF2B5EF4-FFF2-40B4-BE49-F238E27FC236}">
                <a16:creationId xmlns:a16="http://schemas.microsoft.com/office/drawing/2014/main" id="{BC201B8B-1666-7C3A-31DB-52449537514F}"/>
              </a:ext>
            </a:extLst>
          </p:cNvPr>
          <p:cNvSpPr>
            <a:spLocks noGrp="1"/>
          </p:cNvSpPr>
          <p:nvPr>
            <p:ph type="sldNum" sz="quarter" idx="4"/>
          </p:nvPr>
        </p:nvSpPr>
        <p:spPr/>
        <p:txBody>
          <a:bodyPr/>
          <a:lstStyle/>
          <a:p>
            <a:fld id="{7ADE861D-9CBA-455D-ADE6-C9707D229674}" type="slidenum">
              <a:rPr lang="en-GB" smtClean="0"/>
              <a:pPr/>
              <a:t>46</a:t>
            </a:fld>
            <a:endParaRPr lang="en-GB" dirty="0"/>
          </a:p>
        </p:txBody>
      </p:sp>
      <p:graphicFrame>
        <p:nvGraphicFramePr>
          <p:cNvPr id="18" name="Table 18">
            <a:extLst>
              <a:ext uri="{FF2B5EF4-FFF2-40B4-BE49-F238E27FC236}">
                <a16:creationId xmlns:a16="http://schemas.microsoft.com/office/drawing/2014/main" id="{8827247B-02ED-2679-A3D4-64A1A9DDE9AC}"/>
              </a:ext>
            </a:extLst>
          </p:cNvPr>
          <p:cNvGraphicFramePr>
            <a:graphicFrameLocks noGrp="1"/>
          </p:cNvGraphicFramePr>
          <p:nvPr>
            <p:ph sz="quarter" idx="14"/>
            <p:extLst>
              <p:ext uri="{D42A27DB-BD31-4B8C-83A1-F6EECF244321}">
                <p14:modId xmlns:p14="http://schemas.microsoft.com/office/powerpoint/2010/main" val="4259025938"/>
              </p:ext>
            </p:extLst>
          </p:nvPr>
        </p:nvGraphicFramePr>
        <p:xfrm>
          <a:off x="724017" y="1831235"/>
          <a:ext cx="10440006" cy="3993101"/>
        </p:xfrm>
        <a:graphic>
          <a:graphicData uri="http://schemas.openxmlformats.org/drawingml/2006/table">
            <a:tbl>
              <a:tblPr firstRow="1" bandRow="1">
                <a:tableStyleId>{5C22544A-7EE6-4342-B048-85BDC9FD1C3A}</a:tableStyleId>
              </a:tblPr>
              <a:tblGrid>
                <a:gridCol w="2121306">
                  <a:extLst>
                    <a:ext uri="{9D8B030D-6E8A-4147-A177-3AD203B41FA5}">
                      <a16:colId xmlns:a16="http://schemas.microsoft.com/office/drawing/2014/main" val="182047040"/>
                    </a:ext>
                  </a:extLst>
                </a:gridCol>
                <a:gridCol w="1386450">
                  <a:extLst>
                    <a:ext uri="{9D8B030D-6E8A-4147-A177-3AD203B41FA5}">
                      <a16:colId xmlns:a16="http://schemas.microsoft.com/office/drawing/2014/main" val="637423443"/>
                    </a:ext>
                  </a:extLst>
                </a:gridCol>
                <a:gridCol w="1386450">
                  <a:extLst>
                    <a:ext uri="{9D8B030D-6E8A-4147-A177-3AD203B41FA5}">
                      <a16:colId xmlns:a16="http://schemas.microsoft.com/office/drawing/2014/main" val="153906486"/>
                    </a:ext>
                  </a:extLst>
                </a:gridCol>
                <a:gridCol w="1386450">
                  <a:extLst>
                    <a:ext uri="{9D8B030D-6E8A-4147-A177-3AD203B41FA5}">
                      <a16:colId xmlns:a16="http://schemas.microsoft.com/office/drawing/2014/main" val="861004047"/>
                    </a:ext>
                  </a:extLst>
                </a:gridCol>
                <a:gridCol w="1386450">
                  <a:extLst>
                    <a:ext uri="{9D8B030D-6E8A-4147-A177-3AD203B41FA5}">
                      <a16:colId xmlns:a16="http://schemas.microsoft.com/office/drawing/2014/main" val="816614622"/>
                    </a:ext>
                  </a:extLst>
                </a:gridCol>
                <a:gridCol w="1386450">
                  <a:extLst>
                    <a:ext uri="{9D8B030D-6E8A-4147-A177-3AD203B41FA5}">
                      <a16:colId xmlns:a16="http://schemas.microsoft.com/office/drawing/2014/main" val="1953260577"/>
                    </a:ext>
                  </a:extLst>
                </a:gridCol>
                <a:gridCol w="1386450">
                  <a:extLst>
                    <a:ext uri="{9D8B030D-6E8A-4147-A177-3AD203B41FA5}">
                      <a16:colId xmlns:a16="http://schemas.microsoft.com/office/drawing/2014/main" val="1296562520"/>
                    </a:ext>
                  </a:extLst>
                </a:gridCol>
              </a:tblGrid>
              <a:tr h="241398">
                <a:tc rowSpan="2">
                  <a:txBody>
                    <a:bodyPr/>
                    <a:lstStyle/>
                    <a:p>
                      <a:r>
                        <a:rPr lang="en-GB" sz="1400" b="1" noProof="0" dirty="0">
                          <a:solidFill>
                            <a:schemeClr val="tx1"/>
                          </a:solidFill>
                          <a:latin typeface="Arial" panose="020B0604020202020204" pitchFamily="34" charset="0"/>
                          <a:cs typeface="Arial" panose="020B0604020202020204" pitchFamily="34" charset="0"/>
                        </a:rPr>
                        <a:t>Frequency of </a:t>
                      </a:r>
                      <a:r>
                        <a:rPr lang="en-GB" sz="1400" b="1" noProof="0" dirty="0" err="1">
                          <a:solidFill>
                            <a:schemeClr val="tx1"/>
                          </a:solidFill>
                          <a:latin typeface="Arial" panose="020B0604020202020204" pitchFamily="34" charset="0"/>
                          <a:cs typeface="Arial" panose="020B0604020202020204" pitchFamily="34" charset="0"/>
                        </a:rPr>
                        <a:t>cytopenias</a:t>
                      </a:r>
                      <a:r>
                        <a:rPr lang="en-GB" sz="1400" b="1" noProof="0" dirty="0">
                          <a:solidFill>
                            <a:schemeClr val="tx1"/>
                          </a:solidFill>
                          <a:latin typeface="Arial" panose="020B0604020202020204" pitchFamily="34" charset="0"/>
                          <a:cs typeface="Arial" panose="020B0604020202020204" pitchFamily="34" charset="0"/>
                        </a:rPr>
                        <a:t> – All grade (Grade ≥3), %</a:t>
                      </a:r>
                    </a:p>
                  </a:txBody>
                  <a:tcPr marT="18000" marB="18000">
                    <a:solidFill>
                      <a:schemeClr val="bg1"/>
                    </a:solidFill>
                  </a:tcPr>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TALAPRO-2</a:t>
                      </a:r>
                      <a:r>
                        <a:rPr lang="en-GB" sz="1400" b="1" baseline="30000" noProof="0" dirty="0">
                          <a:solidFill>
                            <a:schemeClr val="bg1"/>
                          </a:solidFill>
                          <a:latin typeface="Arial" panose="020B0604020202020204" pitchFamily="34" charset="0"/>
                          <a:cs typeface="Arial" panose="020B0604020202020204" pitchFamily="34" charset="0"/>
                        </a:rPr>
                        <a:t>1</a:t>
                      </a:r>
                    </a:p>
                  </a:txBody>
                  <a:tcPr marL="0" marR="0" marT="18000" marB="18000">
                    <a:solidFill>
                      <a:schemeClr val="accent1"/>
                    </a:solidFill>
                  </a:tcPr>
                </a:tc>
                <a:tc hMerge="1">
                  <a:txBody>
                    <a:bodyPr/>
                    <a:lstStyle/>
                    <a:p>
                      <a:pPr algn="ctr"/>
                      <a:endParaRPr lang="en-US" dirty="0">
                        <a:latin typeface="Arial" panose="020B0604020202020204" pitchFamily="34" charset="0"/>
                        <a:cs typeface="Arial" panose="020B0604020202020204" pitchFamily="34" charset="0"/>
                      </a:endParaRPr>
                    </a:p>
                  </a:txBody>
                  <a:tcPr>
                    <a:solidFill>
                      <a:srgbClr val="EAD1CE"/>
                    </a:solidFill>
                  </a:tcPr>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PROpel</a:t>
                      </a:r>
                      <a:r>
                        <a:rPr lang="en-GB" sz="1400" b="1" baseline="30000" noProof="0" dirty="0">
                          <a:solidFill>
                            <a:schemeClr val="bg1"/>
                          </a:solidFill>
                          <a:latin typeface="Arial" panose="020B0604020202020204" pitchFamily="34" charset="0"/>
                          <a:cs typeface="Arial" panose="020B0604020202020204" pitchFamily="34" charset="0"/>
                        </a:rPr>
                        <a:t>2</a:t>
                      </a:r>
                      <a:endParaRPr lang="en-GB" sz="1400" b="0" baseline="30000" noProof="0" dirty="0">
                        <a:solidFill>
                          <a:schemeClr val="bg1"/>
                        </a:solidFill>
                        <a:latin typeface="Arial" panose="020B0604020202020204" pitchFamily="34" charset="0"/>
                        <a:cs typeface="Arial" panose="020B0604020202020204" pitchFamily="34" charset="0"/>
                      </a:endParaRPr>
                    </a:p>
                  </a:txBody>
                  <a:tcPr marL="0" marR="0" marT="18000" marB="18000">
                    <a:solidFill>
                      <a:schemeClr val="accent1"/>
                    </a:solidFill>
                  </a:tcPr>
                </a:tc>
                <a:tc hMerge="1">
                  <a:txBody>
                    <a:bodyPr/>
                    <a:lstStyle/>
                    <a:p>
                      <a:pPr algn="ctr"/>
                      <a:endParaRPr lang="en-US" dirty="0">
                        <a:latin typeface="Arial" panose="020B0604020202020204" pitchFamily="34" charset="0"/>
                        <a:cs typeface="Arial" panose="020B0604020202020204" pitchFamily="34" charset="0"/>
                      </a:endParaRPr>
                    </a:p>
                  </a:txBody>
                  <a:tcPr>
                    <a:solidFill>
                      <a:srgbClr val="EAD1CE"/>
                    </a:solidFill>
                  </a:tcPr>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Magnitude</a:t>
                      </a:r>
                      <a:r>
                        <a:rPr lang="en-GB" sz="1400" b="0" baseline="30000" noProof="0" dirty="0">
                          <a:solidFill>
                            <a:schemeClr val="bg1"/>
                          </a:solidFill>
                          <a:latin typeface="Arial" panose="020B0604020202020204" pitchFamily="34" charset="0"/>
                          <a:cs typeface="Arial" panose="020B0604020202020204" pitchFamily="34" charset="0"/>
                        </a:rPr>
                        <a:t>3,</a:t>
                      </a:r>
                      <a:r>
                        <a:rPr lang="en-GB" sz="1400" b="1" baseline="30000" noProof="0" dirty="0">
                          <a:solidFill>
                            <a:schemeClr val="bg1"/>
                          </a:solidFill>
                          <a:latin typeface="Arial" panose="020B0604020202020204" pitchFamily="34" charset="0"/>
                          <a:cs typeface="Arial" panose="020B0604020202020204" pitchFamily="34" charset="0"/>
                        </a:rPr>
                        <a:t> </a:t>
                      </a:r>
                      <a:r>
                        <a:rPr lang="en-GB" sz="1400" b="0" baseline="30000" noProof="0" dirty="0">
                          <a:solidFill>
                            <a:schemeClr val="bg1"/>
                          </a:solidFill>
                          <a:latin typeface="Arial" panose="020B0604020202020204" pitchFamily="34" charset="0"/>
                          <a:cs typeface="Arial" panose="020B0604020202020204" pitchFamily="34" charset="0"/>
                        </a:rPr>
                        <a:t>a</a:t>
                      </a:r>
                    </a:p>
                  </a:txBody>
                  <a:tcPr marL="0" marR="0" marT="18000" marB="18000">
                    <a:solidFill>
                      <a:schemeClr val="accent1"/>
                    </a:solidFill>
                  </a:tcPr>
                </a:tc>
                <a:tc hMerge="1">
                  <a:txBody>
                    <a:bodyPr/>
                    <a:lstStyle/>
                    <a:p>
                      <a:pPr algn="ctr"/>
                      <a:endParaRPr lang="en-US" dirty="0">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1933690427"/>
                  </a:ext>
                </a:extLst>
              </a:tr>
              <a:tr h="447945">
                <a:tc vMerge="1">
                  <a:txBody>
                    <a:bodyPr/>
                    <a:lstStyle/>
                    <a:p>
                      <a:r>
                        <a:rPr lang="en-US" sz="1400" b="1" dirty="0">
                          <a:latin typeface="Arial" panose="020B0604020202020204" pitchFamily="34" charset="0"/>
                          <a:cs typeface="Arial" panose="020B0604020202020204" pitchFamily="34" charset="0"/>
                        </a:rPr>
                        <a:t>Frequency of AEs – All grade (Grade ≥3)</a:t>
                      </a:r>
                    </a:p>
                  </a:txBody>
                  <a:tcPr marT="18000" marB="18000">
                    <a:solidFill>
                      <a:srgbClr val="EAD1CE"/>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TALA+</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ENZA</a:t>
                      </a:r>
                    </a:p>
                  </a:txBody>
                  <a:tcPr marL="0" marR="0" marT="18000" marB="18000">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Placebo+</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ENZA</a:t>
                      </a:r>
                    </a:p>
                  </a:txBody>
                  <a:tcPr marL="0" marR="0" marT="18000" marB="18000">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OLA+</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ABI</a:t>
                      </a:r>
                    </a:p>
                  </a:txBody>
                  <a:tcPr marL="0" marR="0" marT="18000" marB="18000">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Placebo+</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ABI</a:t>
                      </a:r>
                    </a:p>
                  </a:txBody>
                  <a:tcPr marL="0" marR="0" marT="18000" marB="18000">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NIRA+</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ABI</a:t>
                      </a:r>
                    </a:p>
                  </a:txBody>
                  <a:tcPr marL="0" marR="0" marT="18000" marB="18000">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Placebo+</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ABI</a:t>
                      </a:r>
                    </a:p>
                  </a:txBody>
                  <a:tcPr marL="0" marR="0" marT="18000" marB="18000">
                    <a:solidFill>
                      <a:schemeClr val="accent1"/>
                    </a:solidFill>
                  </a:tcPr>
                </a:tc>
                <a:extLst>
                  <a:ext uri="{0D108BD9-81ED-4DB2-BD59-A6C34878D82A}">
                    <a16:rowId xmlns:a16="http://schemas.microsoft.com/office/drawing/2014/main" val="259778145"/>
                  </a:ext>
                </a:extLst>
              </a:tr>
              <a:tr h="241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err="1">
                          <a:latin typeface="Arial" panose="020B0604020202020204" pitchFamily="34" charset="0"/>
                          <a:cs typeface="Arial" panose="020B0604020202020204" pitchFamily="34" charset="0"/>
                        </a:rPr>
                        <a:t>Anaemia</a:t>
                      </a:r>
                      <a:r>
                        <a:rPr lang="en-GB" sz="1400" b="0" baseline="30000" noProof="0" dirty="0" err="1">
                          <a:latin typeface="Arial" panose="020B0604020202020204" pitchFamily="34" charset="0"/>
                          <a:cs typeface="Arial" panose="020B0604020202020204" pitchFamily="34" charset="0"/>
                        </a:rPr>
                        <a:t>b</a:t>
                      </a:r>
                      <a:endParaRPr lang="en-GB" sz="1400" b="0" baseline="30000" noProof="0" dirty="0">
                        <a:latin typeface="Arial" panose="020B0604020202020204" pitchFamily="34" charset="0"/>
                        <a:cs typeface="Arial" panose="020B0604020202020204" pitchFamily="34" charset="0"/>
                      </a:endParaRPr>
                    </a:p>
                  </a:txBody>
                  <a:tcPr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66 (46)</a:t>
                      </a:r>
                    </a:p>
                  </a:txBody>
                  <a:tcPr marL="0" marR="0" marT="18000" marB="18000">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17 (4)</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46.0 (15.1)</a:t>
                      </a:r>
                    </a:p>
                  </a:txBody>
                  <a:tcPr marL="0" marR="0" marT="18000" marB="18000" anchor="ctr">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16.4 (3.3)</a:t>
                      </a:r>
                    </a:p>
                  </a:txBody>
                  <a:tcPr marL="0" marR="0"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46.2 (29.7)</a:t>
                      </a:r>
                    </a:p>
                  </a:txBody>
                  <a:tcPr marL="0" marR="0" marT="18000" marB="18000" anchor="ctr">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20.4 (7.6)</a:t>
                      </a:r>
                    </a:p>
                  </a:txBody>
                  <a:tcPr marL="0" marR="0" marT="18000" marB="18000" anchor="ctr">
                    <a:solidFill>
                      <a:schemeClr val="tx2">
                        <a:lumMod val="40000"/>
                        <a:lumOff val="60000"/>
                      </a:schemeClr>
                    </a:solidFill>
                  </a:tcPr>
                </a:tc>
                <a:extLst>
                  <a:ext uri="{0D108BD9-81ED-4DB2-BD59-A6C34878D82A}">
                    <a16:rowId xmlns:a16="http://schemas.microsoft.com/office/drawing/2014/main" val="3716446379"/>
                  </a:ext>
                </a:extLst>
              </a:tr>
              <a:tr h="241398">
                <a:tc>
                  <a:txBody>
                    <a:bodyPr/>
                    <a:lstStyle/>
                    <a:p>
                      <a:r>
                        <a:rPr lang="en-GB" sz="1400" b="0" noProof="0" dirty="0">
                          <a:latin typeface="Arial" panose="020B0604020202020204" pitchFamily="34" charset="0"/>
                          <a:cs typeface="Arial" panose="020B0604020202020204" pitchFamily="34" charset="0"/>
                        </a:rPr>
                        <a:t>Thrombocytopenia</a:t>
                      </a:r>
                    </a:p>
                  </a:txBody>
                  <a:tcPr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25 (7)</a:t>
                      </a:r>
                    </a:p>
                  </a:txBody>
                  <a:tcPr marL="0" marR="0" marT="18000" marB="18000">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3 (1)</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21.2 (6.6)</a:t>
                      </a:r>
                    </a:p>
                  </a:txBody>
                  <a:tcPr marL="0" marR="0" marT="18000" marB="18000" anchor="ctr">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8.5 (2.4)</a:t>
                      </a:r>
                    </a:p>
                  </a:txBody>
                  <a:tcPr marL="0" marR="0" marT="18000" marB="18000" anchor="ctr">
                    <a:solidFill>
                      <a:srgbClr val="F5EAE8"/>
                    </a:solidFill>
                  </a:tcPr>
                </a:tc>
                <a:extLst>
                  <a:ext uri="{0D108BD9-81ED-4DB2-BD59-A6C34878D82A}">
                    <a16:rowId xmlns:a16="http://schemas.microsoft.com/office/drawing/2014/main" val="500370193"/>
                  </a:ext>
                </a:extLst>
              </a:tr>
              <a:tr h="241398">
                <a:tc>
                  <a:txBody>
                    <a:bodyPr/>
                    <a:lstStyle/>
                    <a:p>
                      <a:r>
                        <a:rPr lang="en-GB" sz="1400" b="0" noProof="0" dirty="0">
                          <a:latin typeface="Arial" panose="020B0604020202020204" pitchFamily="34" charset="0"/>
                          <a:cs typeface="Arial" panose="020B0604020202020204" pitchFamily="34" charset="0"/>
                        </a:rPr>
                        <a:t>Neutropenia</a:t>
                      </a:r>
                    </a:p>
                  </a:txBody>
                  <a:tcPr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36 (18)</a:t>
                      </a:r>
                    </a:p>
                  </a:txBody>
                  <a:tcPr marL="0" marR="0" marT="18000" marB="18000">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7 (1)</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13.7 (6.6)</a:t>
                      </a:r>
                    </a:p>
                  </a:txBody>
                  <a:tcPr marL="0" marR="0" marT="18000" marB="18000" anchor="ctr">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5.7 (1.4)</a:t>
                      </a:r>
                    </a:p>
                  </a:txBody>
                  <a:tcPr marL="0" marR="0" marT="18000" marB="18000" anchor="ctr">
                    <a:solidFill>
                      <a:srgbClr val="F5EAE8"/>
                    </a:solidFill>
                  </a:tcPr>
                </a:tc>
                <a:extLst>
                  <a:ext uri="{0D108BD9-81ED-4DB2-BD59-A6C34878D82A}">
                    <a16:rowId xmlns:a16="http://schemas.microsoft.com/office/drawing/2014/main" val="3740084995"/>
                  </a:ext>
                </a:extLst>
              </a:tr>
              <a:tr h="281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Leukopenia</a:t>
                      </a:r>
                    </a:p>
                  </a:txBody>
                  <a:tcPr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22 (6)</a:t>
                      </a:r>
                    </a:p>
                  </a:txBody>
                  <a:tcPr marL="0" marR="0" marT="18000" marB="18000">
                    <a:solidFill>
                      <a:schemeClr val="tx2">
                        <a:lumMod val="40000"/>
                        <a:lumOff val="60000"/>
                      </a:schemeClr>
                    </a:solidFill>
                  </a:tcPr>
                </a:tc>
                <a:tc>
                  <a:txBody>
                    <a:bodyPr/>
                    <a:lstStyle/>
                    <a:p>
                      <a:pPr algn="ctr"/>
                      <a:r>
                        <a:rPr lang="en-GB" sz="1400" b="0" noProof="0" dirty="0">
                          <a:latin typeface="Arial" panose="020B0604020202020204" pitchFamily="34" charset="0"/>
                          <a:cs typeface="Arial" panose="020B0604020202020204" pitchFamily="34" charset="0"/>
                        </a:rPr>
                        <a:t>4 (0)</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10.4 (1.9)</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2.4 (0.5)</a:t>
                      </a:r>
                    </a:p>
                  </a:txBody>
                  <a:tcPr marL="0" marR="0" marT="18000" marB="18000">
                    <a:solidFill>
                      <a:srgbClr val="F5EAE8"/>
                    </a:solidFill>
                  </a:tcPr>
                </a:tc>
                <a:extLst>
                  <a:ext uri="{0D108BD9-81ED-4DB2-BD59-A6C34878D82A}">
                    <a16:rowId xmlns:a16="http://schemas.microsoft.com/office/drawing/2014/main" val="574686398"/>
                  </a:ext>
                </a:extLst>
              </a:tr>
              <a:tr h="241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noProof="0" dirty="0">
                          <a:latin typeface="Arial" panose="020B0604020202020204" pitchFamily="34" charset="0"/>
                          <a:cs typeface="Arial" panose="020B0604020202020204" pitchFamily="34" charset="0"/>
                        </a:rPr>
                        <a:t>Lymphopenia</a:t>
                      </a:r>
                    </a:p>
                  </a:txBody>
                  <a:tcPr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11 (5)</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5 (1)</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400" b="0" noProof="0" dirty="0">
                          <a:latin typeface="Arial" panose="020B0604020202020204" pitchFamily="34" charset="0"/>
                          <a:cs typeface="Arial" panose="020B0604020202020204" pitchFamily="34" charset="0"/>
                        </a:rPr>
                        <a:t>NR</a:t>
                      </a:r>
                    </a:p>
                  </a:txBody>
                  <a:tcPr marL="0" marR="0" marT="18000" marB="18000">
                    <a:solidFill>
                      <a:srgbClr val="F5EAE8"/>
                    </a:solidFill>
                  </a:tcPr>
                </a:tc>
                <a:extLst>
                  <a:ext uri="{0D108BD9-81ED-4DB2-BD59-A6C34878D82A}">
                    <a16:rowId xmlns:a16="http://schemas.microsoft.com/office/drawing/2014/main" val="831604680"/>
                  </a:ext>
                </a:extLst>
              </a:tr>
              <a:tr h="1052833">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AEs reported if &gt; 10% in TALAPRO-2 and MAGNITUDE and ≥ 10% in </a:t>
                      </a:r>
                      <a:r>
                        <a:rPr kumimoji="0" lang="en-GB" sz="12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PROpel</a:t>
                      </a:r>
                      <a:r>
                        <a:rPr kumimoji="0" lang="en-GB"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in combination arms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AEs highlighted in blue if value ≥20%; </a:t>
                      </a:r>
                      <a:r>
                        <a:rPr kumimoji="0" lang="en-GB" sz="1100" b="0" i="0" u="none" strike="noStrike" kern="1200" cap="none" spc="-3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11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 presented for HRR+ cohort; </a:t>
                      </a:r>
                      <a:r>
                        <a:rPr kumimoji="0" lang="en-GB" sz="1100" b="0" i="0" u="none" strike="noStrike" kern="1200" cap="none" spc="-3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GB" sz="11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a:t>
                      </a:r>
                      <a:r>
                        <a:rPr kumimoji="0" lang="en-GB" sz="1100" b="0" i="0" u="none" strike="noStrike" kern="1200" cap="none" spc="-3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PROpel</a:t>
                      </a:r>
                      <a:r>
                        <a:rPr kumimoji="0" lang="en-GB" sz="11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Arial Narrow"/>
                        </a:rPr>
                        <a:t>rouped term anaemia category includes anaemia, decreased haemoglobin level, decreased red-cell count, decreased haematocrit level, </a:t>
                      </a:r>
                      <a:r>
                        <a:rPr kumimoji="0" lang="en-GB" sz="1100" b="0" i="0" u="none" strike="noStrike" kern="1200" cap="none" spc="0" normalizeH="0" baseline="0" noProof="0" dirty="0" err="1">
                          <a:ln>
                            <a:noFill/>
                          </a:ln>
                          <a:solidFill>
                            <a:schemeClr val="tx1"/>
                          </a:solidFill>
                          <a:effectLst/>
                          <a:uLnTx/>
                          <a:uFillTx/>
                          <a:latin typeface="Arial" panose="020B0604020202020204"/>
                          <a:ea typeface="+mn-ea"/>
                          <a:cs typeface="Arial Narrow"/>
                        </a:rPr>
                        <a:t>erythropenia</a:t>
                      </a:r>
                      <a:r>
                        <a:rPr kumimoji="0" lang="en-GB" sz="1100" b="0" i="0" u="none" strike="noStrike" kern="1200" cap="none" spc="0" normalizeH="0" baseline="0" noProof="0" dirty="0">
                          <a:ln>
                            <a:noFill/>
                          </a:ln>
                          <a:solidFill>
                            <a:schemeClr val="tx1"/>
                          </a:solidFill>
                          <a:effectLst/>
                          <a:uLnTx/>
                          <a:uFillTx/>
                          <a:latin typeface="Arial" panose="020B0604020202020204"/>
                          <a:ea typeface="+mn-ea"/>
                          <a:cs typeface="Arial Narrow"/>
                        </a:rPr>
                        <a:t>, macrocytic anaemia, normochromic anaemia, normochromic normocytic anaemia and normocytic anaemia</a:t>
                      </a:r>
                      <a:endParaRPr lang="en-GB" sz="1200" noProof="0" dirty="0">
                        <a:latin typeface="Arial" panose="020B0604020202020204" pitchFamily="34" charset="0"/>
                      </a:endParaRPr>
                    </a:p>
                  </a:txBody>
                  <a:tcPr marT="18000" marB="18000">
                    <a:no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4076258075"/>
                  </a:ext>
                </a:extLst>
              </a:tr>
            </a:tbl>
          </a:graphicData>
        </a:graphic>
      </p:graphicFrame>
      <p:sp>
        <p:nvSpPr>
          <p:cNvPr id="10" name="Content Placeholder 9">
            <a:extLst>
              <a:ext uri="{FF2B5EF4-FFF2-40B4-BE49-F238E27FC236}">
                <a16:creationId xmlns:a16="http://schemas.microsoft.com/office/drawing/2014/main" id="{53C9CD22-18E4-DB8B-6AE1-5FCAD8D296EE}"/>
              </a:ext>
            </a:extLst>
          </p:cNvPr>
          <p:cNvSpPr>
            <a:spLocks noGrp="1"/>
          </p:cNvSpPr>
          <p:nvPr>
            <p:ph sz="quarter" idx="15"/>
          </p:nvPr>
        </p:nvSpPr>
        <p:spPr>
          <a:xfrm>
            <a:off x="745721" y="6237312"/>
            <a:ext cx="9550070" cy="365125"/>
          </a:xfrm>
        </p:spPr>
        <p:txBody>
          <a:bodyPr/>
          <a:lstStyle/>
          <a:p>
            <a:pPr>
              <a:lnSpc>
                <a:spcPct val="85000"/>
              </a:lnSpc>
              <a:spcBef>
                <a:spcPts val="0"/>
              </a:spcBef>
              <a:spcAft>
                <a:spcPts val="200"/>
              </a:spcAft>
            </a:pPr>
            <a:r>
              <a:rPr lang="en-GB" sz="1000" dirty="0">
                <a:solidFill>
                  <a:schemeClr val="tx2"/>
                </a:solidFill>
              </a:rPr>
              <a:t>ABI, abiraterone acetate; AE, adverse event; AR, androgen receptor; ENZA, enzalutamide; HRR, homologous recombination repair; NIRA, niraparib; NR, not reported; OLA, olaparib; PARP, poly-ADP ribose polymerase; TALA, </a:t>
            </a:r>
            <a:r>
              <a:rPr lang="en-GB" sz="1000" dirty="0" err="1">
                <a:solidFill>
                  <a:schemeClr val="tx2"/>
                </a:solidFill>
              </a:rPr>
              <a:t>talazoparib</a:t>
            </a:r>
            <a:endParaRPr lang="en-GB" sz="1000" dirty="0">
              <a:solidFill>
                <a:schemeClr val="tx2"/>
              </a:solidFill>
            </a:endParaRPr>
          </a:p>
          <a:p>
            <a:pPr algn="l"/>
            <a:r>
              <a:rPr lang="en-GB" sz="1000" dirty="0">
                <a:solidFill>
                  <a:schemeClr val="tx2"/>
                </a:solidFill>
              </a:rPr>
              <a:t>1. Agarwal A, et al. </a:t>
            </a:r>
            <a:r>
              <a:rPr lang="it-IT" sz="1000" dirty="0"/>
              <a:t>The Lancet 2023: https://doi.org/10.1016/S0140-6736(23)01055-3; 2. </a:t>
            </a:r>
            <a:r>
              <a:rPr lang="en-GB" sz="1000" dirty="0">
                <a:solidFill>
                  <a:schemeClr val="tx2"/>
                </a:solidFill>
              </a:rPr>
              <a:t>Clarke N, et al. </a:t>
            </a:r>
            <a:r>
              <a:rPr lang="pt-BR" sz="1000" dirty="0">
                <a:solidFill>
                  <a:schemeClr val="tx2"/>
                </a:solidFill>
              </a:rPr>
              <a:t>NEJM Evid 2022;1(9): DOI: 10.1056/EVIDoa2200043</a:t>
            </a:r>
            <a:r>
              <a:rPr lang="it-IT" sz="1000" dirty="0">
                <a:solidFill>
                  <a:schemeClr val="tx2"/>
                </a:solidFill>
              </a:rPr>
              <a:t>; </a:t>
            </a:r>
            <a:r>
              <a:rPr lang="en-GB" sz="1000" dirty="0"/>
              <a:t>3. </a:t>
            </a:r>
            <a:r>
              <a:rPr lang="en-GB" sz="1000" dirty="0">
                <a:latin typeface="Arial" panose="020B0604020202020204" pitchFamily="34" charset="0"/>
                <a:cs typeface="Arial" panose="020B0604020202020204" pitchFamily="34" charset="0"/>
              </a:rPr>
              <a:t>Chi K, et al. J Clin Oncol. 2023; 41 (18): 3339-3351</a:t>
            </a:r>
            <a:endParaRPr lang="it-IT" sz="1000" dirty="0"/>
          </a:p>
          <a:p>
            <a:pPr>
              <a:lnSpc>
                <a:spcPct val="85000"/>
              </a:lnSpc>
              <a:spcBef>
                <a:spcPts val="0"/>
              </a:spcBef>
              <a:spcAft>
                <a:spcPts val="200"/>
              </a:spcAft>
            </a:pPr>
            <a:endParaRPr lang="en-GB" sz="1000" dirty="0">
              <a:solidFill>
                <a:schemeClr val="tx2"/>
              </a:solidFill>
            </a:endParaRPr>
          </a:p>
        </p:txBody>
      </p:sp>
    </p:spTree>
    <p:extLst>
      <p:ext uri="{BB962C8B-B14F-4D97-AF65-F5344CB8AC3E}">
        <p14:creationId xmlns:p14="http://schemas.microsoft.com/office/powerpoint/2010/main" val="23931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61" y="184219"/>
            <a:ext cx="11582400" cy="639156"/>
          </a:xfrm>
        </p:spPr>
        <p:txBody>
          <a:bodyPr>
            <a:noAutofit/>
          </a:bodyPr>
          <a:lstStyle/>
          <a:p>
            <a:r>
              <a:rPr lang="en-GB" dirty="0"/>
              <a:t>Most common </a:t>
            </a:r>
            <a:r>
              <a:rPr lang="en-GB" dirty="0" err="1"/>
              <a:t>teae</a:t>
            </a:r>
            <a:r>
              <a:rPr lang="en-GB" cap="none" dirty="0" err="1"/>
              <a:t>s</a:t>
            </a:r>
            <a:r>
              <a:rPr lang="en-GB" dirty="0"/>
              <a:t> (≥10% of pts) across AR-PARP Inhibitor Combination trials</a:t>
            </a:r>
          </a:p>
        </p:txBody>
      </p:sp>
      <p:sp>
        <p:nvSpPr>
          <p:cNvPr id="9" name="Slide Number Placeholder 8">
            <a:extLst>
              <a:ext uri="{FF2B5EF4-FFF2-40B4-BE49-F238E27FC236}">
                <a16:creationId xmlns:a16="http://schemas.microsoft.com/office/drawing/2014/main" id="{BC201B8B-1666-7C3A-31DB-52449537514F}"/>
              </a:ext>
            </a:extLst>
          </p:cNvPr>
          <p:cNvSpPr>
            <a:spLocks noGrp="1"/>
          </p:cNvSpPr>
          <p:nvPr>
            <p:ph type="sldNum" sz="quarter" idx="4"/>
          </p:nvPr>
        </p:nvSpPr>
        <p:spPr/>
        <p:txBody>
          <a:bodyPr/>
          <a:lstStyle/>
          <a:p>
            <a:fld id="{7ADE861D-9CBA-455D-ADE6-C9707D229674}" type="slidenum">
              <a:rPr lang="en-GB" smtClean="0"/>
              <a:pPr/>
              <a:t>47</a:t>
            </a:fld>
            <a:endParaRPr lang="en-GB" dirty="0"/>
          </a:p>
        </p:txBody>
      </p:sp>
      <p:graphicFrame>
        <p:nvGraphicFramePr>
          <p:cNvPr id="18" name="Table 18">
            <a:extLst>
              <a:ext uri="{FF2B5EF4-FFF2-40B4-BE49-F238E27FC236}">
                <a16:creationId xmlns:a16="http://schemas.microsoft.com/office/drawing/2014/main" id="{8827247B-02ED-2679-A3D4-64A1A9DDE9AC}"/>
              </a:ext>
            </a:extLst>
          </p:cNvPr>
          <p:cNvGraphicFramePr>
            <a:graphicFrameLocks noGrp="1"/>
          </p:cNvGraphicFramePr>
          <p:nvPr>
            <p:ph sz="quarter" idx="14"/>
            <p:extLst>
              <p:ext uri="{D42A27DB-BD31-4B8C-83A1-F6EECF244321}">
                <p14:modId xmlns:p14="http://schemas.microsoft.com/office/powerpoint/2010/main" val="148427912"/>
              </p:ext>
            </p:extLst>
          </p:nvPr>
        </p:nvGraphicFramePr>
        <p:xfrm>
          <a:off x="722395" y="1081466"/>
          <a:ext cx="10322985" cy="5544621"/>
        </p:xfrm>
        <a:graphic>
          <a:graphicData uri="http://schemas.openxmlformats.org/drawingml/2006/table">
            <a:tbl>
              <a:tblPr firstRow="1" bandRow="1">
                <a:tableStyleId>{5C22544A-7EE6-4342-B048-85BDC9FD1C3A}</a:tableStyleId>
              </a:tblPr>
              <a:tblGrid>
                <a:gridCol w="2004285">
                  <a:extLst>
                    <a:ext uri="{9D8B030D-6E8A-4147-A177-3AD203B41FA5}">
                      <a16:colId xmlns:a16="http://schemas.microsoft.com/office/drawing/2014/main" val="182047040"/>
                    </a:ext>
                  </a:extLst>
                </a:gridCol>
                <a:gridCol w="1386450">
                  <a:extLst>
                    <a:ext uri="{9D8B030D-6E8A-4147-A177-3AD203B41FA5}">
                      <a16:colId xmlns:a16="http://schemas.microsoft.com/office/drawing/2014/main" val="637423443"/>
                    </a:ext>
                  </a:extLst>
                </a:gridCol>
                <a:gridCol w="1386450">
                  <a:extLst>
                    <a:ext uri="{9D8B030D-6E8A-4147-A177-3AD203B41FA5}">
                      <a16:colId xmlns:a16="http://schemas.microsoft.com/office/drawing/2014/main" val="153906486"/>
                    </a:ext>
                  </a:extLst>
                </a:gridCol>
                <a:gridCol w="1386450">
                  <a:extLst>
                    <a:ext uri="{9D8B030D-6E8A-4147-A177-3AD203B41FA5}">
                      <a16:colId xmlns:a16="http://schemas.microsoft.com/office/drawing/2014/main" val="861004047"/>
                    </a:ext>
                  </a:extLst>
                </a:gridCol>
                <a:gridCol w="1386450">
                  <a:extLst>
                    <a:ext uri="{9D8B030D-6E8A-4147-A177-3AD203B41FA5}">
                      <a16:colId xmlns:a16="http://schemas.microsoft.com/office/drawing/2014/main" val="816614622"/>
                    </a:ext>
                  </a:extLst>
                </a:gridCol>
                <a:gridCol w="1386450">
                  <a:extLst>
                    <a:ext uri="{9D8B030D-6E8A-4147-A177-3AD203B41FA5}">
                      <a16:colId xmlns:a16="http://schemas.microsoft.com/office/drawing/2014/main" val="1953260577"/>
                    </a:ext>
                  </a:extLst>
                </a:gridCol>
                <a:gridCol w="1386450">
                  <a:extLst>
                    <a:ext uri="{9D8B030D-6E8A-4147-A177-3AD203B41FA5}">
                      <a16:colId xmlns:a16="http://schemas.microsoft.com/office/drawing/2014/main" val="1296562520"/>
                    </a:ext>
                  </a:extLst>
                </a:gridCol>
              </a:tblGrid>
              <a:tr h="203719">
                <a:tc>
                  <a:txBody>
                    <a:bodyPr/>
                    <a:lstStyle/>
                    <a:p>
                      <a:endParaRPr lang="en-GB" sz="1100" noProof="0" dirty="0">
                        <a:latin typeface="Arial" panose="020B0604020202020204" pitchFamily="34" charset="0"/>
                        <a:cs typeface="Arial" panose="020B0604020202020204" pitchFamily="34" charset="0"/>
                      </a:endParaRPr>
                    </a:p>
                  </a:txBody>
                  <a:tcPr marT="18000" marB="18000">
                    <a:noFill/>
                  </a:tcPr>
                </a:tc>
                <a:tc gridSpan="2">
                  <a:txBody>
                    <a:bodyPr/>
                    <a:lstStyle/>
                    <a:p>
                      <a:pPr algn="ctr"/>
                      <a:r>
                        <a:rPr lang="en-GB" sz="1100" noProof="0" dirty="0">
                          <a:latin typeface="Arial" panose="020B0604020202020204" pitchFamily="34" charset="0"/>
                          <a:cs typeface="Arial" panose="020B0604020202020204" pitchFamily="34" charset="0"/>
                        </a:rPr>
                        <a:t>TALAPRO-2</a:t>
                      </a:r>
                      <a:r>
                        <a:rPr lang="en-GB" sz="1100" b="0" baseline="30000" noProof="0" dirty="0">
                          <a:latin typeface="Arial" panose="020B0604020202020204" pitchFamily="34" charset="0"/>
                          <a:cs typeface="Arial" panose="020B0604020202020204" pitchFamily="34" charset="0"/>
                        </a:rPr>
                        <a:t>1</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algn="ctr"/>
                      <a:r>
                        <a:rPr lang="en-GB" sz="1100" noProof="0" dirty="0">
                          <a:latin typeface="Arial" panose="020B0604020202020204" pitchFamily="34" charset="0"/>
                          <a:cs typeface="Arial" panose="020B0604020202020204" pitchFamily="34" charset="0"/>
                        </a:rPr>
                        <a:t>PROpel</a:t>
                      </a:r>
                      <a:r>
                        <a:rPr lang="en-GB" sz="1100" b="0" baseline="30000" noProof="0" dirty="0">
                          <a:latin typeface="Arial" panose="020B0604020202020204" pitchFamily="34" charset="0"/>
                          <a:cs typeface="Arial" panose="020B0604020202020204" pitchFamily="34" charset="0"/>
                        </a:rPr>
                        <a:t>2</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tc gridSpan="2">
                  <a:txBody>
                    <a:bodyPr/>
                    <a:lstStyle/>
                    <a:p>
                      <a:pPr algn="ctr"/>
                      <a:r>
                        <a:rPr lang="en-GB" sz="1100" noProof="0" dirty="0">
                          <a:latin typeface="Arial" panose="020B0604020202020204" pitchFamily="34" charset="0"/>
                          <a:cs typeface="Arial" panose="020B0604020202020204" pitchFamily="34" charset="0"/>
                        </a:rPr>
                        <a:t>Magnitude (HRR+)</a:t>
                      </a:r>
                      <a:r>
                        <a:rPr lang="en-GB" sz="1100" b="0" baseline="30000" noProof="0" dirty="0">
                          <a:latin typeface="Arial" panose="020B0604020202020204" pitchFamily="34" charset="0"/>
                          <a:cs typeface="Arial" panose="020B0604020202020204" pitchFamily="34" charset="0"/>
                        </a:rPr>
                        <a:t>3</a:t>
                      </a:r>
                    </a:p>
                  </a:txBody>
                  <a:tcPr marL="0" marR="0" marT="18000" marB="18000">
                    <a:lnB w="12700" cap="flat" cmpd="sng" algn="ctr">
                      <a:solidFill>
                        <a:schemeClr val="bg1"/>
                      </a:solidFill>
                      <a:prstDash val="solid"/>
                      <a:round/>
                      <a:headEnd type="none" w="med" len="med"/>
                      <a:tailEnd type="none" w="med" len="med"/>
                    </a:lnB>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2496563"/>
                  </a:ext>
                </a:extLst>
              </a:tr>
              <a:tr h="378025">
                <a:tc>
                  <a:txBody>
                    <a:bodyPr/>
                    <a:lstStyle/>
                    <a:p>
                      <a:r>
                        <a:rPr lang="en-GB" sz="1100" b="1" noProof="0" dirty="0">
                          <a:latin typeface="Arial" panose="020B0604020202020204" pitchFamily="34" charset="0"/>
                          <a:cs typeface="Arial" panose="020B0604020202020204" pitchFamily="34" charset="0"/>
                        </a:rPr>
                        <a:t>Frequency of AEs – All grade (Grade ≥3)</a:t>
                      </a:r>
                    </a:p>
                  </a:txBody>
                  <a:tcPr marT="18000" marB="18000">
                    <a:lnB w="38100" cap="flat" cmpd="sng" algn="ctr">
                      <a:solidFill>
                        <a:schemeClr val="bg1"/>
                      </a:solidFill>
                      <a:prstDash val="solid"/>
                      <a:round/>
                      <a:headEnd type="none" w="med" len="med"/>
                      <a:tailEnd type="none" w="med" len="med"/>
                    </a:lnB>
                    <a:no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TALA+</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Placebo+</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ENZA</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OLA+</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Placebo+</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NIRA+</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ABI</a:t>
                      </a:r>
                    </a:p>
                  </a:txBody>
                  <a:tcPr marL="0" marR="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noProof="0" dirty="0">
                          <a:solidFill>
                            <a:schemeClr val="bg1"/>
                          </a:solidFill>
                          <a:latin typeface="Arial" panose="020B0604020202020204" pitchFamily="34" charset="0"/>
                          <a:cs typeface="Arial" panose="020B0604020202020204" pitchFamily="34" charset="0"/>
                        </a:rPr>
                        <a:t>Placebo+</a:t>
                      </a:r>
                      <a:br>
                        <a:rPr lang="en-GB" sz="1100" b="1" noProof="0" dirty="0">
                          <a:solidFill>
                            <a:schemeClr val="bg1"/>
                          </a:solidFill>
                          <a:latin typeface="Arial" panose="020B0604020202020204" pitchFamily="34" charset="0"/>
                          <a:cs typeface="Arial" panose="020B0604020202020204" pitchFamily="34" charset="0"/>
                        </a:rPr>
                      </a:br>
                      <a:r>
                        <a:rPr lang="en-GB" sz="1100" b="1" noProof="0" dirty="0">
                          <a:solidFill>
                            <a:schemeClr val="bg1"/>
                          </a:solidFill>
                          <a:latin typeface="Arial" panose="020B0604020202020204" pitchFamily="34" charset="0"/>
                          <a:cs typeface="Arial" panose="020B0604020202020204" pitchFamily="34" charset="0"/>
                        </a:rPr>
                        <a:t>ABI</a:t>
                      </a:r>
                    </a:p>
                  </a:txBody>
                  <a:tcPr marL="0" marR="0" marT="18000" marB="18000">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22895157"/>
                  </a:ext>
                </a:extLst>
              </a:tr>
              <a:tr h="203719">
                <a:tc>
                  <a:txBody>
                    <a:bodyPr/>
                    <a:lstStyle/>
                    <a:p>
                      <a:r>
                        <a:rPr lang="en-GB" sz="1100" b="0" noProof="0" dirty="0">
                          <a:latin typeface="Arial" panose="020B0604020202020204" pitchFamily="34" charset="0"/>
                          <a:cs typeface="Arial" panose="020B0604020202020204" pitchFamily="34" charset="0"/>
                        </a:rPr>
                        <a:t>Fatigue</a:t>
                      </a:r>
                    </a:p>
                  </a:txBody>
                  <a:tcPr marT="18000" marB="18000" anchor="ctr">
                    <a:lnT w="38100" cap="flat" cmpd="sng" algn="ctr">
                      <a:solidFill>
                        <a:schemeClr val="bg1"/>
                      </a:solidFill>
                      <a:prstDash val="solid"/>
                      <a:round/>
                      <a:headEnd type="none" w="med" len="med"/>
                      <a:tailEnd type="none" w="med" len="med"/>
                    </a:lnT>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34 (4)</a:t>
                      </a:r>
                    </a:p>
                  </a:txBody>
                  <a:tcPr marL="0" marR="0" marT="18000" marB="18000">
                    <a:lnT w="381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29 (2)</a:t>
                      </a:r>
                    </a:p>
                  </a:txBody>
                  <a:tcPr marL="0" marR="0" marT="18000" marB="18000">
                    <a:lnT w="381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37.2 (2.3)</a:t>
                      </a:r>
                      <a:r>
                        <a:rPr lang="en-GB" sz="1100" b="0" baseline="30000" noProof="0" dirty="0">
                          <a:latin typeface="Arial" panose="020B0604020202020204" pitchFamily="34" charset="0"/>
                          <a:cs typeface="Arial" panose="020B0604020202020204" pitchFamily="34" charset="0"/>
                        </a:rPr>
                        <a:t>a</a:t>
                      </a:r>
                    </a:p>
                  </a:txBody>
                  <a:tcPr marL="0" marR="0" marT="18000" marB="18000">
                    <a:lnT w="381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28.3 (1.5)</a:t>
                      </a:r>
                      <a:r>
                        <a:rPr lang="en-GB" sz="1100" b="0" baseline="30000" noProof="0" dirty="0">
                          <a:latin typeface="Arial" panose="020B0604020202020204" pitchFamily="34" charset="0"/>
                          <a:cs typeface="Arial" panose="020B0604020202020204" pitchFamily="34" charset="0"/>
                        </a:rPr>
                        <a:t>a</a:t>
                      </a:r>
                      <a:endParaRPr lang="en-GB" sz="1100" b="0" noProof="0" dirty="0">
                        <a:latin typeface="Arial" panose="020B0604020202020204" pitchFamily="34" charset="0"/>
                        <a:cs typeface="Arial" panose="020B0604020202020204" pitchFamily="34" charset="0"/>
                      </a:endParaRPr>
                    </a:p>
                  </a:txBody>
                  <a:tcPr marL="0" marR="0" marT="18000" marB="18000">
                    <a:lnT w="381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26.4 (3.3)</a:t>
                      </a:r>
                    </a:p>
                  </a:txBody>
                  <a:tcPr marL="0" marR="0" marT="18000" marB="18000" anchor="ctr">
                    <a:lnT w="381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16.6 (4.3)</a:t>
                      </a:r>
                    </a:p>
                  </a:txBody>
                  <a:tcPr marL="0" marR="0" marT="18000" marB="18000" anchor="ctr">
                    <a:lnT w="38100" cap="flat" cmpd="sng" algn="ctr">
                      <a:solidFill>
                        <a:schemeClr val="bg1"/>
                      </a:solidFill>
                      <a:prstDash val="solid"/>
                      <a:round/>
                      <a:headEnd type="none" w="med" len="med"/>
                      <a:tailEnd type="none" w="med" len="med"/>
                    </a:lnT>
                    <a:solidFill>
                      <a:srgbClr val="F5EAE8"/>
                    </a:solidFill>
                  </a:tcPr>
                </a:tc>
                <a:extLst>
                  <a:ext uri="{0D108BD9-81ED-4DB2-BD59-A6C34878D82A}">
                    <a16:rowId xmlns:a16="http://schemas.microsoft.com/office/drawing/2014/main" val="543788842"/>
                  </a:ext>
                </a:extLst>
              </a:tr>
              <a:tr h="203719">
                <a:tc>
                  <a:txBody>
                    <a:bodyPr/>
                    <a:lstStyle/>
                    <a:p>
                      <a:r>
                        <a:rPr lang="en-GB" sz="1100" b="0" noProof="0" dirty="0">
                          <a:latin typeface="Arial" panose="020B0604020202020204" pitchFamily="34" charset="0"/>
                          <a:cs typeface="Arial" panose="020B0604020202020204" pitchFamily="34" charset="0"/>
                        </a:rPr>
                        <a:t>Nausea</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21 (&lt;1)</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12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28.1 (0.3)</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12.6 (0.3)</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23.6 (0.5)</a:t>
                      </a:r>
                    </a:p>
                  </a:txBody>
                  <a:tcPr marL="0" marR="0" marT="18000" marB="18000" anchor="ctr">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13.7 (0)</a:t>
                      </a:r>
                    </a:p>
                  </a:txBody>
                  <a:tcPr marL="0" marR="0" marT="18000" marB="18000" anchor="ctr">
                    <a:solidFill>
                      <a:srgbClr val="F5EAE8"/>
                    </a:solidFill>
                  </a:tcPr>
                </a:tc>
                <a:extLst>
                  <a:ext uri="{0D108BD9-81ED-4DB2-BD59-A6C34878D82A}">
                    <a16:rowId xmlns:a16="http://schemas.microsoft.com/office/drawing/2014/main" val="279454536"/>
                  </a:ext>
                </a:extLst>
              </a:tr>
              <a:tr h="203719">
                <a:tc>
                  <a:txBody>
                    <a:bodyPr/>
                    <a:lstStyle/>
                    <a:p>
                      <a:r>
                        <a:rPr lang="en-GB" sz="1100" b="0" noProof="0" dirty="0">
                          <a:latin typeface="Arial" panose="020B0604020202020204" pitchFamily="34" charset="0"/>
                          <a:cs typeface="Arial" panose="020B0604020202020204" pitchFamily="34" charset="0"/>
                        </a:rPr>
                        <a:t>Constipation</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18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17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17.3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13.9 (0.3)</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30.7 (0)</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13.7 (0)</a:t>
                      </a:r>
                    </a:p>
                  </a:txBody>
                  <a:tcPr marL="0" marR="0" marT="18000" marB="18000">
                    <a:solidFill>
                      <a:srgbClr val="F5EAE8"/>
                    </a:solidFill>
                  </a:tcPr>
                </a:tc>
                <a:extLst>
                  <a:ext uri="{0D108BD9-81ED-4DB2-BD59-A6C34878D82A}">
                    <a16:rowId xmlns:a16="http://schemas.microsoft.com/office/drawing/2014/main" val="1654574737"/>
                  </a:ext>
                </a:extLst>
              </a:tr>
              <a:tr h="203719">
                <a:tc>
                  <a:txBody>
                    <a:bodyPr/>
                    <a:lstStyle/>
                    <a:p>
                      <a:r>
                        <a:rPr lang="en-GB" sz="1100" b="0" noProof="0" dirty="0">
                          <a:latin typeface="Arial" panose="020B0604020202020204" pitchFamily="34" charset="0"/>
                          <a:cs typeface="Arial" panose="020B0604020202020204" pitchFamily="34" charset="0"/>
                        </a:rPr>
                        <a:t>Diarrhoea</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14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14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17.3 (0.8)</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9.3 (0.3)</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extLst>
                  <a:ext uri="{0D108BD9-81ED-4DB2-BD59-A6C34878D82A}">
                    <a16:rowId xmlns:a16="http://schemas.microsoft.com/office/drawing/2014/main" val="2979382635"/>
                  </a:ext>
                </a:extLst>
              </a:tr>
              <a:tr h="203719">
                <a:tc>
                  <a:txBody>
                    <a:bodyPr/>
                    <a:lstStyle/>
                    <a:p>
                      <a:r>
                        <a:rPr lang="en-GB" sz="1100" b="0" noProof="0" dirty="0">
                          <a:latin typeface="Arial" panose="020B0604020202020204" pitchFamily="34" charset="0"/>
                          <a:cs typeface="Arial" panose="020B0604020202020204" pitchFamily="34" charset="0"/>
                        </a:rPr>
                        <a:t>Decreased appetite</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22 (1)</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16 (1)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14.6 (1.0)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5.8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14.2 (0.5)</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6.2 (0.5)</a:t>
                      </a:r>
                    </a:p>
                  </a:txBody>
                  <a:tcPr marL="0" marR="0" marT="18000" marB="18000">
                    <a:solidFill>
                      <a:srgbClr val="F5EAE8"/>
                    </a:solidFill>
                  </a:tcPr>
                </a:tc>
                <a:extLst>
                  <a:ext uri="{0D108BD9-81ED-4DB2-BD59-A6C34878D82A}">
                    <a16:rowId xmlns:a16="http://schemas.microsoft.com/office/drawing/2014/main" val="1656033177"/>
                  </a:ext>
                </a:extLst>
              </a:tr>
              <a:tr h="203719">
                <a:tc>
                  <a:txBody>
                    <a:bodyPr/>
                    <a:lstStyle/>
                    <a:p>
                      <a:r>
                        <a:rPr lang="en-GB" sz="1100" b="0" noProof="0" dirty="0">
                          <a:latin typeface="Arial" panose="020B0604020202020204" pitchFamily="34" charset="0"/>
                          <a:cs typeface="Arial" panose="020B0604020202020204" pitchFamily="34" charset="0"/>
                        </a:rPr>
                        <a:t>Back pain</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22 (3)</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18 (1)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17.1 (0.8)</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18.4 (1.0)</a:t>
                      </a:r>
                    </a:p>
                  </a:txBody>
                  <a:tcPr marL="0" marR="0" marT="18000" marB="18000">
                    <a:solidFill>
                      <a:srgbClr val="F5EAE8"/>
                    </a:solidFill>
                  </a:tcPr>
                </a:tc>
                <a:tc>
                  <a:txBody>
                    <a:bodyPr/>
                    <a:lstStyle/>
                    <a:p>
                      <a:pPr algn="ctr"/>
                      <a:r>
                        <a:rPr lang="en-GB" sz="1100" b="0" baseline="0" noProof="0" dirty="0">
                          <a:latin typeface="Arial" panose="020B0604020202020204" pitchFamily="34" charset="0"/>
                          <a:cs typeface="Arial" panose="020B0604020202020204" pitchFamily="34" charset="0"/>
                        </a:rPr>
                        <a:t>14.6 (2.4)</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20.9 (0.9)</a:t>
                      </a:r>
                    </a:p>
                  </a:txBody>
                  <a:tcPr marL="0" marR="0" marT="18000" marB="18000">
                    <a:solidFill>
                      <a:schemeClr val="tx2">
                        <a:lumMod val="40000"/>
                        <a:lumOff val="60000"/>
                      </a:schemeClr>
                    </a:solidFill>
                  </a:tcPr>
                </a:tc>
                <a:extLst>
                  <a:ext uri="{0D108BD9-81ED-4DB2-BD59-A6C34878D82A}">
                    <a16:rowId xmlns:a16="http://schemas.microsoft.com/office/drawing/2014/main" val="3604783997"/>
                  </a:ext>
                </a:extLst>
              </a:tr>
              <a:tr h="203719">
                <a:tc>
                  <a:txBody>
                    <a:bodyPr/>
                    <a:lstStyle/>
                    <a:p>
                      <a:r>
                        <a:rPr lang="en-GB" sz="1100" b="0" noProof="0" dirty="0">
                          <a:latin typeface="Arial" panose="020B0604020202020204" pitchFamily="34" charset="0"/>
                          <a:cs typeface="Arial" panose="020B0604020202020204" pitchFamily="34" charset="0"/>
                        </a:rPr>
                        <a:t>Hypertension</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14 (5)</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15 (7)</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12.6 (3.5)</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16.4 (3.3)</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31.1 (14.6)</a:t>
                      </a:r>
                    </a:p>
                  </a:txBody>
                  <a:tcPr marL="0" marR="0" marT="18000" marB="18000" anchor="ctr">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20.9 (12.3)</a:t>
                      </a:r>
                    </a:p>
                  </a:txBody>
                  <a:tcPr marL="0" marR="0" marT="18000" marB="18000" anchor="ctr">
                    <a:solidFill>
                      <a:schemeClr val="tx2">
                        <a:lumMod val="40000"/>
                        <a:lumOff val="60000"/>
                      </a:schemeClr>
                    </a:solidFill>
                  </a:tcPr>
                </a:tc>
                <a:extLst>
                  <a:ext uri="{0D108BD9-81ED-4DB2-BD59-A6C34878D82A}">
                    <a16:rowId xmlns:a16="http://schemas.microsoft.com/office/drawing/2014/main" val="98288844"/>
                  </a:ext>
                </a:extLst>
              </a:tr>
              <a:tr h="203719">
                <a:tc>
                  <a:txBody>
                    <a:bodyPr/>
                    <a:lstStyle/>
                    <a:p>
                      <a:r>
                        <a:rPr lang="en-GB" sz="1100" b="0" noProof="0" dirty="0">
                          <a:latin typeface="Arial" panose="020B0604020202020204" pitchFamily="34" charset="0"/>
                          <a:cs typeface="Arial" panose="020B0604020202020204" pitchFamily="34" charset="0"/>
                        </a:rPr>
                        <a:t>Fall</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18 (2)</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15 (2)</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5.2 (0.9)</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12.3 (2.8)</a:t>
                      </a:r>
                    </a:p>
                  </a:txBody>
                  <a:tcPr marL="0" marR="0" marT="18000" marB="18000" anchor="ctr">
                    <a:solidFill>
                      <a:srgbClr val="F5EAE8"/>
                    </a:solidFill>
                  </a:tcPr>
                </a:tc>
                <a:extLst>
                  <a:ext uri="{0D108BD9-81ED-4DB2-BD59-A6C34878D82A}">
                    <a16:rowId xmlns:a16="http://schemas.microsoft.com/office/drawing/2014/main" val="793227345"/>
                  </a:ext>
                </a:extLst>
              </a:tr>
              <a:tr h="203719">
                <a:tc>
                  <a:txBody>
                    <a:bodyPr/>
                    <a:lstStyle/>
                    <a:p>
                      <a:r>
                        <a:rPr lang="en-GB" sz="1100" b="0" noProof="0" dirty="0">
                          <a:latin typeface="Arial" panose="020B0604020202020204" pitchFamily="34" charset="0"/>
                          <a:cs typeface="Arial" panose="020B0604020202020204" pitchFamily="34" charset="0"/>
                        </a:rPr>
                        <a:t>Arthralgia</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15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20 (&lt;1)</a:t>
                      </a:r>
                    </a:p>
                  </a:txBody>
                  <a:tcPr marL="0" marR="0" marT="18000" marB="18000">
                    <a:solidFill>
                      <a:schemeClr val="tx2">
                        <a:lumMod val="40000"/>
                        <a:lumOff val="60000"/>
                      </a:schemeClr>
                    </a:solidFill>
                  </a:tcPr>
                </a:tc>
                <a:tc>
                  <a:txBody>
                    <a:bodyPr/>
                    <a:lstStyle/>
                    <a:p>
                      <a:pPr algn="ctr"/>
                      <a:r>
                        <a:rPr lang="en-GB" sz="1100" b="0" noProof="0" dirty="0">
                          <a:latin typeface="Arial" panose="020B0604020202020204" pitchFamily="34" charset="0"/>
                          <a:cs typeface="Arial" panose="020B0604020202020204" pitchFamily="34" charset="0"/>
                        </a:rPr>
                        <a:t>12.8 (0)</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17.7 (0.5)</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13.2 (0.5)</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9.5 (0.5)</a:t>
                      </a:r>
                    </a:p>
                  </a:txBody>
                  <a:tcPr marL="0" marR="0" marT="18000" marB="18000" anchor="ctr">
                    <a:solidFill>
                      <a:srgbClr val="F5EAE8"/>
                    </a:solidFill>
                  </a:tcPr>
                </a:tc>
                <a:extLst>
                  <a:ext uri="{0D108BD9-81ED-4DB2-BD59-A6C34878D82A}">
                    <a16:rowId xmlns:a16="http://schemas.microsoft.com/office/drawing/2014/main" val="1160403929"/>
                  </a:ext>
                </a:extLst>
              </a:tr>
              <a:tr h="203719">
                <a:tc>
                  <a:txBody>
                    <a:bodyPr/>
                    <a:lstStyle/>
                    <a:p>
                      <a:r>
                        <a:rPr lang="en-GB" sz="1100" b="0" noProof="0" dirty="0">
                          <a:latin typeface="Arial" panose="020B0604020202020204" pitchFamily="34" charset="0"/>
                          <a:cs typeface="Arial" panose="020B0604020202020204" pitchFamily="34" charset="0"/>
                        </a:rPr>
                        <a:t>Asthenia</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14 (3)</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9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15.6 (1.0)</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9.0 (0.5)</a:t>
                      </a:r>
                    </a:p>
                  </a:txBody>
                  <a:tcPr marL="0" marR="0" marT="18000" marB="18000" anchor="ctr">
                    <a:solidFill>
                      <a:srgbClr val="F5EAE8"/>
                    </a:solidFill>
                  </a:tcPr>
                </a:tc>
                <a:extLst>
                  <a:ext uri="{0D108BD9-81ED-4DB2-BD59-A6C34878D82A}">
                    <a16:rowId xmlns:a16="http://schemas.microsoft.com/office/drawing/2014/main" val="583322718"/>
                  </a:ext>
                </a:extLst>
              </a:tr>
              <a:tr h="203719">
                <a:tc>
                  <a:txBody>
                    <a:bodyPr/>
                    <a:lstStyle/>
                    <a:p>
                      <a:r>
                        <a:rPr lang="en-GB" sz="1100" b="0" noProof="0" dirty="0">
                          <a:latin typeface="Arial" panose="020B0604020202020204" pitchFamily="34" charset="0"/>
                          <a:cs typeface="Arial" panose="020B0604020202020204" pitchFamily="34" charset="0"/>
                        </a:rPr>
                        <a:t>Dizziness</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12 (1)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6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10.8 (0)</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6.3 (0)</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11.3 (0.5)</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5.7 (0)</a:t>
                      </a:r>
                    </a:p>
                  </a:txBody>
                  <a:tcPr marL="0" marR="0" marT="18000" marB="18000" anchor="ctr">
                    <a:solidFill>
                      <a:srgbClr val="F5EAE8"/>
                    </a:solidFill>
                  </a:tcPr>
                </a:tc>
                <a:extLst>
                  <a:ext uri="{0D108BD9-81ED-4DB2-BD59-A6C34878D82A}">
                    <a16:rowId xmlns:a16="http://schemas.microsoft.com/office/drawing/2014/main" val="4174195507"/>
                  </a:ext>
                </a:extLst>
              </a:tr>
              <a:tr h="203719">
                <a:tc>
                  <a:txBody>
                    <a:bodyPr/>
                    <a:lstStyle/>
                    <a:p>
                      <a:r>
                        <a:rPr lang="en-GB" sz="1100" b="0" noProof="0" dirty="0">
                          <a:latin typeface="Arial" panose="020B0604020202020204" pitchFamily="34" charset="0"/>
                          <a:cs typeface="Arial" panose="020B0604020202020204" pitchFamily="34" charset="0"/>
                        </a:rPr>
                        <a:t>Hot flush</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12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13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extLst>
                  <a:ext uri="{0D108BD9-81ED-4DB2-BD59-A6C34878D82A}">
                    <a16:rowId xmlns:a16="http://schemas.microsoft.com/office/drawing/2014/main" val="2126130494"/>
                  </a:ext>
                </a:extLst>
              </a:tr>
              <a:tr h="203719">
                <a:tc>
                  <a:txBody>
                    <a:bodyPr/>
                    <a:lstStyle/>
                    <a:p>
                      <a:r>
                        <a:rPr lang="en-GB" sz="1100" b="0" noProof="0" dirty="0">
                          <a:latin typeface="Arial" panose="020B0604020202020204" pitchFamily="34" charset="0"/>
                          <a:cs typeface="Arial" panose="020B0604020202020204" pitchFamily="34" charset="0"/>
                        </a:rPr>
                        <a:t>Oedema peripheral</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11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6 (0)</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10.3 (0)</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11.4 (0.3)</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extLst>
                  <a:ext uri="{0D108BD9-81ED-4DB2-BD59-A6C34878D82A}">
                    <a16:rowId xmlns:a16="http://schemas.microsoft.com/office/drawing/2014/main" val="397508725"/>
                  </a:ext>
                </a:extLst>
              </a:tr>
              <a:tr h="203719">
                <a:tc>
                  <a:txBody>
                    <a:bodyPr/>
                    <a:lstStyle/>
                    <a:p>
                      <a:r>
                        <a:rPr lang="en-GB" sz="1100" b="0" noProof="0" dirty="0">
                          <a:latin typeface="Arial" panose="020B0604020202020204" pitchFamily="34" charset="0"/>
                          <a:cs typeface="Arial" panose="020B0604020202020204" pitchFamily="34" charset="0"/>
                        </a:rPr>
                        <a:t>Dyspnoea</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10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6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16.0 (1.9)</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5.7 (0.9)</a:t>
                      </a:r>
                    </a:p>
                  </a:txBody>
                  <a:tcPr marL="0" marR="0" marT="18000" marB="18000" anchor="ctr">
                    <a:solidFill>
                      <a:srgbClr val="F5EAE8"/>
                    </a:solidFill>
                  </a:tcPr>
                </a:tc>
                <a:extLst>
                  <a:ext uri="{0D108BD9-81ED-4DB2-BD59-A6C34878D82A}">
                    <a16:rowId xmlns:a16="http://schemas.microsoft.com/office/drawing/2014/main" val="4105431592"/>
                  </a:ext>
                </a:extLst>
              </a:tr>
              <a:tr h="203719">
                <a:tc>
                  <a:txBody>
                    <a:bodyPr/>
                    <a:lstStyle/>
                    <a:p>
                      <a:r>
                        <a:rPr lang="en-GB" sz="1100" b="0" noProof="0" dirty="0">
                          <a:latin typeface="Arial" panose="020B0604020202020204" pitchFamily="34" charset="0"/>
                          <a:cs typeface="Arial" panose="020B0604020202020204" pitchFamily="34" charset="0"/>
                        </a:rPr>
                        <a:t>Decreased weight</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10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8 (&lt;1)</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extLst>
                  <a:ext uri="{0D108BD9-81ED-4DB2-BD59-A6C34878D82A}">
                    <a16:rowId xmlns:a16="http://schemas.microsoft.com/office/drawing/2014/main" val="3971522678"/>
                  </a:ext>
                </a:extLst>
              </a:tr>
              <a:tr h="203719">
                <a:tc>
                  <a:txBody>
                    <a:bodyPr/>
                    <a:lstStyle/>
                    <a:p>
                      <a:r>
                        <a:rPr lang="en-GB" sz="1100" b="0" noProof="0" dirty="0" err="1">
                          <a:latin typeface="Arial" panose="020B0604020202020204" pitchFamily="34" charset="0"/>
                          <a:cs typeface="Arial" panose="020B0604020202020204" pitchFamily="34" charset="0"/>
                        </a:rPr>
                        <a:t>Hypokalemia</a:t>
                      </a:r>
                      <a:endParaRPr lang="en-GB" sz="1100" b="0" noProof="0" dirty="0">
                        <a:latin typeface="Arial" panose="020B0604020202020204" pitchFamily="34" charset="0"/>
                        <a:cs typeface="Arial" panose="020B0604020202020204" pitchFamily="34" charset="0"/>
                      </a:endParaRP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13.7 (2.8)</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9.5 (2.8)</a:t>
                      </a:r>
                    </a:p>
                  </a:txBody>
                  <a:tcPr marL="0" marR="0" marT="18000" marB="18000" anchor="ctr">
                    <a:solidFill>
                      <a:srgbClr val="F5EAE8"/>
                    </a:solidFill>
                  </a:tcPr>
                </a:tc>
                <a:extLst>
                  <a:ext uri="{0D108BD9-81ED-4DB2-BD59-A6C34878D82A}">
                    <a16:rowId xmlns:a16="http://schemas.microsoft.com/office/drawing/2014/main" val="179923831"/>
                  </a:ext>
                </a:extLst>
              </a:tr>
              <a:tr h="203719">
                <a:tc>
                  <a:txBody>
                    <a:bodyPr/>
                    <a:lstStyle/>
                    <a:p>
                      <a:r>
                        <a:rPr lang="en-GB" sz="1100" b="0" noProof="0" dirty="0">
                          <a:latin typeface="Arial" panose="020B0604020202020204" pitchFamily="34" charset="0"/>
                          <a:cs typeface="Arial" panose="020B0604020202020204" pitchFamily="34" charset="0"/>
                        </a:rPr>
                        <a:t>Vomiting</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13.1 (1.0)</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9.1 (0.3)</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13.2 (0.5)</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6.6 (0.5)</a:t>
                      </a:r>
                    </a:p>
                  </a:txBody>
                  <a:tcPr marL="0" marR="0" marT="18000" marB="18000" anchor="ctr">
                    <a:solidFill>
                      <a:srgbClr val="F5EAE8"/>
                    </a:solidFill>
                  </a:tcPr>
                </a:tc>
                <a:extLst>
                  <a:ext uri="{0D108BD9-81ED-4DB2-BD59-A6C34878D82A}">
                    <a16:rowId xmlns:a16="http://schemas.microsoft.com/office/drawing/2014/main" val="2948364014"/>
                  </a:ext>
                </a:extLst>
              </a:tr>
              <a:tr h="203719">
                <a:tc>
                  <a:txBody>
                    <a:bodyPr/>
                    <a:lstStyle/>
                    <a:p>
                      <a:r>
                        <a:rPr lang="en-GB" sz="1100" b="0" noProof="0" dirty="0">
                          <a:latin typeface="Arial" panose="020B0604020202020204" pitchFamily="34" charset="0"/>
                          <a:cs typeface="Arial" panose="020B0604020202020204" pitchFamily="34" charset="0"/>
                        </a:rPr>
                        <a:t>Insomnia</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10.4 (0)</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3.8 (0)</a:t>
                      </a:r>
                    </a:p>
                  </a:txBody>
                  <a:tcPr marL="0" marR="0" marT="18000" marB="18000" anchor="ctr">
                    <a:solidFill>
                      <a:srgbClr val="F5EAE8"/>
                    </a:solidFill>
                  </a:tcPr>
                </a:tc>
                <a:extLst>
                  <a:ext uri="{0D108BD9-81ED-4DB2-BD59-A6C34878D82A}">
                    <a16:rowId xmlns:a16="http://schemas.microsoft.com/office/drawing/2014/main" val="1344735197"/>
                  </a:ext>
                </a:extLst>
              </a:tr>
              <a:tr h="203719">
                <a:tc>
                  <a:txBody>
                    <a:bodyPr/>
                    <a:lstStyle/>
                    <a:p>
                      <a:r>
                        <a:rPr lang="en-GB" sz="1100" b="0" noProof="0" dirty="0">
                          <a:latin typeface="Arial" panose="020B0604020202020204" pitchFamily="34" charset="0"/>
                          <a:cs typeface="Arial" panose="020B0604020202020204" pitchFamily="34" charset="0"/>
                        </a:rPr>
                        <a:t>Bone pain</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9.9 (1.4)</a:t>
                      </a:r>
                    </a:p>
                  </a:txBody>
                  <a:tcPr marL="0" marR="0" marT="18000" marB="18000" anchor="ctr">
                    <a:solidFill>
                      <a:srgbClr val="F5EAE8"/>
                    </a:solidFill>
                  </a:tcPr>
                </a:tc>
                <a:tc>
                  <a:txBody>
                    <a:bodyPr/>
                    <a:lstStyle/>
                    <a:p>
                      <a:pPr marL="0" algn="ctr" defTabSz="457200" rtl="0" eaLnBrk="1" latinLnBrk="0" hangingPunct="1"/>
                      <a:r>
                        <a:rPr lang="en-GB" sz="1100" b="0" kern="1200" noProof="0" dirty="0">
                          <a:solidFill>
                            <a:schemeClr val="dk1"/>
                          </a:solidFill>
                          <a:latin typeface="Arial" panose="020B0604020202020204" pitchFamily="34" charset="0"/>
                          <a:ea typeface="+mn-ea"/>
                          <a:cs typeface="Arial" panose="020B0604020202020204" pitchFamily="34" charset="0"/>
                        </a:rPr>
                        <a:t>11.4 (0.5)</a:t>
                      </a:r>
                    </a:p>
                  </a:txBody>
                  <a:tcPr marL="0" marR="0" marT="18000" marB="18000" anchor="ctr">
                    <a:solidFill>
                      <a:srgbClr val="F5EAE8"/>
                    </a:solidFill>
                  </a:tcPr>
                </a:tc>
                <a:extLst>
                  <a:ext uri="{0D108BD9-81ED-4DB2-BD59-A6C34878D82A}">
                    <a16:rowId xmlns:a16="http://schemas.microsoft.com/office/drawing/2014/main" val="809722690"/>
                  </a:ext>
                </a:extLst>
              </a:tr>
              <a:tr h="203719">
                <a:tc>
                  <a:txBody>
                    <a:bodyPr/>
                    <a:lstStyle/>
                    <a:p>
                      <a:r>
                        <a:rPr lang="en-GB" sz="1100" b="0" noProof="0" dirty="0">
                          <a:latin typeface="Arial" panose="020B0604020202020204" pitchFamily="34" charset="0"/>
                          <a:cs typeface="Arial" panose="020B0604020202020204" pitchFamily="34" charset="0"/>
                        </a:rPr>
                        <a:t>Urinary tract infection</a:t>
                      </a:r>
                    </a:p>
                  </a:txBody>
                  <a:tcPr marT="18000" marB="18000" anchor="ctr">
                    <a:solidFill>
                      <a:schemeClr val="accent4"/>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10.3 (2.0)</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7.8 (1.0)</a:t>
                      </a:r>
                    </a:p>
                  </a:txBody>
                  <a:tcPr marL="0" marR="0" marT="18000" marB="18000" anchor="ctr">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tc>
                  <a:txBody>
                    <a:bodyPr/>
                    <a:lstStyle/>
                    <a:p>
                      <a:pPr algn="ctr"/>
                      <a:r>
                        <a:rPr lang="en-GB" sz="1100" b="0" noProof="0" dirty="0">
                          <a:latin typeface="Arial" panose="020B0604020202020204" pitchFamily="34" charset="0"/>
                          <a:cs typeface="Arial" panose="020B0604020202020204" pitchFamily="34" charset="0"/>
                        </a:rPr>
                        <a:t>NR</a:t>
                      </a:r>
                    </a:p>
                  </a:txBody>
                  <a:tcPr marL="0" marR="0" marT="18000" marB="18000">
                    <a:solidFill>
                      <a:srgbClr val="F5EAE8"/>
                    </a:solidFill>
                  </a:tcPr>
                </a:tc>
                <a:extLst>
                  <a:ext uri="{0D108BD9-81ED-4DB2-BD59-A6C34878D82A}">
                    <a16:rowId xmlns:a16="http://schemas.microsoft.com/office/drawing/2014/main" val="115119453"/>
                  </a:ext>
                </a:extLst>
              </a:tr>
              <a:tr h="888497">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Please note that these studies cannot be directly compared.  The data are presented for information purposes only.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AEs highlighted in blue if value ≥20%; </a:t>
                      </a:r>
                      <a:r>
                        <a:rPr kumimoji="0" lang="en-GB" sz="1000" b="0" i="0" u="none" strike="noStrike" kern="1200" cap="none" spc="-30" normalizeH="0" baseline="30000" noProof="0" dirty="0" err="1">
                          <a:ln>
                            <a:noFill/>
                          </a:ln>
                          <a:solidFill>
                            <a:srgbClr val="000000"/>
                          </a:solidFill>
                          <a:effectLst/>
                          <a:uLnTx/>
                          <a:uFillTx/>
                          <a:latin typeface="Arial" panose="020B0604020202020204" pitchFamily="34" charset="0"/>
                          <a:ea typeface="+mn-ea"/>
                          <a:cs typeface="Arial" panose="020B0604020202020204" pitchFamily="34" charset="0"/>
                        </a:rPr>
                        <a:t>a</a:t>
                      </a:r>
                      <a:r>
                        <a:rPr kumimoji="0" lang="en-GB" sz="1000" b="0" i="0" u="none" strike="noStrike" kern="1200" cap="none" spc="-3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Fatigue</a:t>
                      </a:r>
                      <a:r>
                        <a:rPr kumimoji="0" lang="en-GB" sz="10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asthenia as grouped term</a:t>
                      </a:r>
                    </a:p>
                  </a:txBody>
                  <a:tcPr marT="18000" marB="18000">
                    <a:no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tc hMerge="1">
                  <a:txBody>
                    <a:bodyPr/>
                    <a:lstStyle/>
                    <a:p>
                      <a:pPr algn="ctr"/>
                      <a:endParaRPr lang="en-US" sz="1400" dirty="0">
                        <a:latin typeface="Arial" panose="020B0604020202020204" pitchFamily="34" charset="0"/>
                        <a:cs typeface="Arial" panose="020B0604020202020204" pitchFamily="34" charset="0"/>
                      </a:endParaRPr>
                    </a:p>
                  </a:txBody>
                  <a:tcPr marL="0" marR="0" marT="18000" marB="18000">
                    <a:solidFill>
                      <a:srgbClr val="F5EAE8"/>
                    </a:solidFill>
                  </a:tcPr>
                </a:tc>
                <a:extLst>
                  <a:ext uri="{0D108BD9-81ED-4DB2-BD59-A6C34878D82A}">
                    <a16:rowId xmlns:a16="http://schemas.microsoft.com/office/drawing/2014/main" val="4076258075"/>
                  </a:ext>
                </a:extLst>
              </a:tr>
            </a:tbl>
          </a:graphicData>
        </a:graphic>
      </p:graphicFrame>
      <p:sp>
        <p:nvSpPr>
          <p:cNvPr id="10" name="Content Placeholder 9">
            <a:extLst>
              <a:ext uri="{FF2B5EF4-FFF2-40B4-BE49-F238E27FC236}">
                <a16:creationId xmlns:a16="http://schemas.microsoft.com/office/drawing/2014/main" id="{53C9CD22-18E4-DB8B-6AE1-5FCAD8D296EE}"/>
              </a:ext>
            </a:extLst>
          </p:cNvPr>
          <p:cNvSpPr>
            <a:spLocks noGrp="1"/>
          </p:cNvSpPr>
          <p:nvPr>
            <p:ph sz="quarter" idx="15"/>
          </p:nvPr>
        </p:nvSpPr>
        <p:spPr>
          <a:xfrm>
            <a:off x="722395" y="6308656"/>
            <a:ext cx="9550070" cy="365125"/>
          </a:xfrm>
        </p:spPr>
        <p:txBody>
          <a:bodyPr/>
          <a:lstStyle/>
          <a:p>
            <a:pPr>
              <a:lnSpc>
                <a:spcPct val="85000"/>
              </a:lnSpc>
              <a:spcBef>
                <a:spcPts val="0"/>
              </a:spcBef>
              <a:spcAft>
                <a:spcPts val="200"/>
              </a:spcAft>
            </a:pPr>
            <a:r>
              <a:rPr lang="en-GB" sz="1000" dirty="0">
                <a:solidFill>
                  <a:schemeClr val="tx2"/>
                </a:solidFill>
              </a:rPr>
              <a:t>ABI, abiraterone acetate; AE, adverse event; AR, androgen receptor; ENZA, enzalutamide; HRR, homologous recombination repair; NIRA, niraparib; NR, not reported; OLA, olaparib; PARP, poly-ADP ribose polymerase; TALA, </a:t>
            </a:r>
            <a:r>
              <a:rPr lang="en-GB" sz="1000" dirty="0" err="1">
                <a:solidFill>
                  <a:schemeClr val="tx2"/>
                </a:solidFill>
              </a:rPr>
              <a:t>talazoparib</a:t>
            </a:r>
            <a:endParaRPr lang="en-GB" sz="1000" dirty="0">
              <a:solidFill>
                <a:schemeClr val="tx2"/>
              </a:solidFill>
            </a:endParaRPr>
          </a:p>
          <a:p>
            <a:pPr algn="l"/>
            <a:r>
              <a:rPr lang="en-GB" sz="1000" dirty="0">
                <a:solidFill>
                  <a:schemeClr val="tx2"/>
                </a:solidFill>
              </a:rPr>
              <a:t>1. Agarwal A, et al. </a:t>
            </a:r>
            <a:r>
              <a:rPr lang="it-IT" sz="1000" dirty="0"/>
              <a:t>The Lancet 2023: https://doi.org/10.1016/S0140-6736(23)01055-3; 2. </a:t>
            </a:r>
            <a:r>
              <a:rPr lang="en-GB" sz="1000" dirty="0">
                <a:solidFill>
                  <a:schemeClr val="tx2"/>
                </a:solidFill>
              </a:rPr>
              <a:t>Clarke N, et al. </a:t>
            </a:r>
            <a:r>
              <a:rPr lang="pt-BR" sz="1000" dirty="0">
                <a:solidFill>
                  <a:schemeClr val="tx2"/>
                </a:solidFill>
              </a:rPr>
              <a:t>NEJM Evid 2022;1(9): DOI: 10.1056/EVIDoa2200043</a:t>
            </a:r>
            <a:r>
              <a:rPr lang="it-IT" sz="1000" dirty="0">
                <a:solidFill>
                  <a:schemeClr val="tx2"/>
                </a:solidFill>
              </a:rPr>
              <a:t>; </a:t>
            </a:r>
            <a:r>
              <a:rPr lang="en-GB" sz="1000" dirty="0"/>
              <a:t>3. </a:t>
            </a:r>
            <a:r>
              <a:rPr lang="en-GB" sz="1000" dirty="0">
                <a:latin typeface="Arial" panose="020B0604020202020204" pitchFamily="34" charset="0"/>
                <a:cs typeface="Arial" panose="020B0604020202020204" pitchFamily="34" charset="0"/>
              </a:rPr>
              <a:t>Chi K, et al. J Clin Oncol. 2023; 41 (18): 3339-3351</a:t>
            </a:r>
            <a:endParaRPr lang="it-IT" sz="1000" dirty="0"/>
          </a:p>
          <a:p>
            <a:pPr>
              <a:lnSpc>
                <a:spcPct val="85000"/>
              </a:lnSpc>
              <a:spcBef>
                <a:spcPts val="0"/>
              </a:spcBef>
              <a:spcAft>
                <a:spcPts val="200"/>
              </a:spcAft>
            </a:pPr>
            <a:endParaRPr lang="en-GB" sz="1000" dirty="0">
              <a:solidFill>
                <a:schemeClr val="tx2"/>
              </a:solidFill>
            </a:endParaRPr>
          </a:p>
        </p:txBody>
      </p:sp>
    </p:spTree>
    <p:extLst>
      <p:ext uri="{BB962C8B-B14F-4D97-AF65-F5344CB8AC3E}">
        <p14:creationId xmlns:p14="http://schemas.microsoft.com/office/powerpoint/2010/main" val="14385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93C336-2860-4EDC-F0E0-8C942E3DAC24}"/>
              </a:ext>
            </a:extLst>
          </p:cNvPr>
          <p:cNvSpPr>
            <a:spLocks noGrp="1"/>
          </p:cNvSpPr>
          <p:nvPr>
            <p:ph type="title"/>
          </p:nvPr>
        </p:nvSpPr>
        <p:spPr/>
        <p:txBody>
          <a:bodyPr/>
          <a:lstStyle/>
          <a:p>
            <a:r>
              <a:rPr lang="en-GB" dirty="0"/>
              <a:t>Selecting abiraterone vs enzalutamide</a:t>
            </a:r>
          </a:p>
        </p:txBody>
      </p:sp>
      <p:sp>
        <p:nvSpPr>
          <p:cNvPr id="7" name="Content Placeholder 6">
            <a:extLst>
              <a:ext uri="{FF2B5EF4-FFF2-40B4-BE49-F238E27FC236}">
                <a16:creationId xmlns:a16="http://schemas.microsoft.com/office/drawing/2014/main" id="{F0596185-7499-452B-4734-7B7E3D0C3EF9}"/>
              </a:ext>
            </a:extLst>
          </p:cNvPr>
          <p:cNvSpPr>
            <a:spLocks noGrp="1"/>
          </p:cNvSpPr>
          <p:nvPr>
            <p:ph sz="quarter" idx="15"/>
          </p:nvPr>
        </p:nvSpPr>
        <p:spPr/>
        <p:txBody>
          <a:bodyPr/>
          <a:lstStyle/>
          <a:p>
            <a:r>
              <a:rPr lang="en-GB" baseline="30000" dirty="0" err="1">
                <a:solidFill>
                  <a:schemeClr val="tx2"/>
                </a:solidFill>
              </a:rPr>
              <a:t>a</a:t>
            </a:r>
            <a:r>
              <a:rPr lang="en-GB" dirty="0" err="1">
                <a:solidFill>
                  <a:schemeClr val="tx2"/>
                </a:solidFill>
              </a:rPr>
              <a:t>Keep</a:t>
            </a:r>
            <a:r>
              <a:rPr lang="en-GB" dirty="0">
                <a:solidFill>
                  <a:schemeClr val="tx2"/>
                </a:solidFill>
              </a:rPr>
              <a:t> in mind that the steroids used with abiraterone are not supra-physiologic</a:t>
            </a:r>
          </a:p>
          <a:p>
            <a:r>
              <a:rPr lang="en-GB" dirty="0">
                <a:solidFill>
                  <a:schemeClr val="tx2"/>
                </a:solidFill>
              </a:rPr>
              <a:t>CHF, congestive heart failure</a:t>
            </a:r>
          </a:p>
        </p:txBody>
      </p:sp>
      <p:sp>
        <p:nvSpPr>
          <p:cNvPr id="5" name="Slide Number Placeholder 4">
            <a:extLst>
              <a:ext uri="{FF2B5EF4-FFF2-40B4-BE49-F238E27FC236}">
                <a16:creationId xmlns:a16="http://schemas.microsoft.com/office/drawing/2014/main" id="{CAA6DCA3-C208-E372-B384-68FAD4DF6BD1}"/>
              </a:ext>
            </a:extLst>
          </p:cNvPr>
          <p:cNvSpPr>
            <a:spLocks noGrp="1"/>
          </p:cNvSpPr>
          <p:nvPr>
            <p:ph type="sldNum" sz="quarter" idx="4"/>
          </p:nvPr>
        </p:nvSpPr>
        <p:spPr/>
        <p:txBody>
          <a:bodyPr/>
          <a:lstStyle/>
          <a:p>
            <a:fld id="{7ADE861D-9CBA-455D-ADE6-C9707D229674}" type="slidenum">
              <a:rPr lang="en-GB" smtClean="0"/>
              <a:pPr/>
              <a:t>48</a:t>
            </a:fld>
            <a:endParaRPr lang="en-GB" dirty="0"/>
          </a:p>
        </p:txBody>
      </p:sp>
      <p:sp>
        <p:nvSpPr>
          <p:cNvPr id="9" name="Rectangle 8">
            <a:extLst>
              <a:ext uri="{FF2B5EF4-FFF2-40B4-BE49-F238E27FC236}">
                <a16:creationId xmlns:a16="http://schemas.microsoft.com/office/drawing/2014/main" id="{D285AA9E-DD8F-8C74-8549-18FB00C6700A}"/>
              </a:ext>
            </a:extLst>
          </p:cNvPr>
          <p:cNvSpPr/>
          <p:nvPr/>
        </p:nvSpPr>
        <p:spPr>
          <a:xfrm>
            <a:off x="2532000" y="4960094"/>
            <a:ext cx="7128000" cy="2160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riangle 9">
            <a:extLst>
              <a:ext uri="{FF2B5EF4-FFF2-40B4-BE49-F238E27FC236}">
                <a16:creationId xmlns:a16="http://schemas.microsoft.com/office/drawing/2014/main" id="{B2FDC4BC-99A5-26C7-B530-B4422C8839F1}"/>
              </a:ext>
            </a:extLst>
          </p:cNvPr>
          <p:cNvSpPr/>
          <p:nvPr/>
        </p:nvSpPr>
        <p:spPr>
          <a:xfrm>
            <a:off x="5771964" y="5246582"/>
            <a:ext cx="648072" cy="558682"/>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ounded Rectangle 10">
            <a:extLst>
              <a:ext uri="{FF2B5EF4-FFF2-40B4-BE49-F238E27FC236}">
                <a16:creationId xmlns:a16="http://schemas.microsoft.com/office/drawing/2014/main" id="{EC0C21E4-70BA-ECEE-95D4-90A7052859E4}"/>
              </a:ext>
            </a:extLst>
          </p:cNvPr>
          <p:cNvSpPr/>
          <p:nvPr/>
        </p:nvSpPr>
        <p:spPr>
          <a:xfrm>
            <a:off x="2799683" y="2614220"/>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Falls/gait, neurologic issues</a:t>
            </a:r>
          </a:p>
        </p:txBody>
      </p:sp>
      <p:sp>
        <p:nvSpPr>
          <p:cNvPr id="12" name="Rounded Rectangle 11">
            <a:extLst>
              <a:ext uri="{FF2B5EF4-FFF2-40B4-BE49-F238E27FC236}">
                <a16:creationId xmlns:a16="http://schemas.microsoft.com/office/drawing/2014/main" id="{11D27F08-673B-51FE-6634-F1AE60FF4095}"/>
              </a:ext>
            </a:extLst>
          </p:cNvPr>
          <p:cNvSpPr/>
          <p:nvPr/>
        </p:nvSpPr>
        <p:spPr>
          <a:xfrm>
            <a:off x="2799683" y="3188071"/>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Significant baseline fatigue</a:t>
            </a:r>
          </a:p>
        </p:txBody>
      </p:sp>
      <p:sp>
        <p:nvSpPr>
          <p:cNvPr id="13" name="Rounded Rectangle 12">
            <a:extLst>
              <a:ext uri="{FF2B5EF4-FFF2-40B4-BE49-F238E27FC236}">
                <a16:creationId xmlns:a16="http://schemas.microsoft.com/office/drawing/2014/main" id="{D9397155-651A-5542-FE52-2A6C9912B4BB}"/>
              </a:ext>
            </a:extLst>
          </p:cNvPr>
          <p:cNvSpPr/>
          <p:nvPr/>
        </p:nvSpPr>
        <p:spPr>
          <a:xfrm>
            <a:off x="2799683" y="3761922"/>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Mild baseline pain</a:t>
            </a:r>
          </a:p>
        </p:txBody>
      </p:sp>
      <p:sp>
        <p:nvSpPr>
          <p:cNvPr id="14" name="Rounded Rectangle 13">
            <a:extLst>
              <a:ext uri="{FF2B5EF4-FFF2-40B4-BE49-F238E27FC236}">
                <a16:creationId xmlns:a16="http://schemas.microsoft.com/office/drawing/2014/main" id="{DE55A5AF-3F77-8D87-2899-825E30DDFC68}"/>
              </a:ext>
            </a:extLst>
          </p:cNvPr>
          <p:cNvSpPr/>
          <p:nvPr/>
        </p:nvSpPr>
        <p:spPr>
          <a:xfrm>
            <a:off x="2799683" y="4335772"/>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Polypharmacy</a:t>
            </a:r>
          </a:p>
        </p:txBody>
      </p:sp>
      <p:sp>
        <p:nvSpPr>
          <p:cNvPr id="15" name="Rounded Rectangle 14">
            <a:extLst>
              <a:ext uri="{FF2B5EF4-FFF2-40B4-BE49-F238E27FC236}">
                <a16:creationId xmlns:a16="http://schemas.microsoft.com/office/drawing/2014/main" id="{3BE2A6F6-208B-E869-4C42-292448948026}"/>
              </a:ext>
            </a:extLst>
          </p:cNvPr>
          <p:cNvSpPr/>
          <p:nvPr/>
        </p:nvSpPr>
        <p:spPr>
          <a:xfrm>
            <a:off x="6284114" y="2614220"/>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Baseline CHF</a:t>
            </a:r>
          </a:p>
        </p:txBody>
      </p:sp>
      <p:sp>
        <p:nvSpPr>
          <p:cNvPr id="16" name="Rounded Rectangle 15">
            <a:extLst>
              <a:ext uri="{FF2B5EF4-FFF2-40B4-BE49-F238E27FC236}">
                <a16:creationId xmlns:a16="http://schemas.microsoft.com/office/drawing/2014/main" id="{F0CF42E4-D6AC-D124-B906-5AE811F1C004}"/>
              </a:ext>
            </a:extLst>
          </p:cNvPr>
          <p:cNvSpPr/>
          <p:nvPr/>
        </p:nvSpPr>
        <p:spPr>
          <a:xfrm>
            <a:off x="6284114" y="3188071"/>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Baseline oedema</a:t>
            </a:r>
          </a:p>
        </p:txBody>
      </p:sp>
      <p:sp>
        <p:nvSpPr>
          <p:cNvPr id="17" name="Rounded Rectangle 16">
            <a:extLst>
              <a:ext uri="{FF2B5EF4-FFF2-40B4-BE49-F238E27FC236}">
                <a16:creationId xmlns:a16="http://schemas.microsoft.com/office/drawing/2014/main" id="{AB1E0343-54F3-4FB2-A996-E07E30327FE4}"/>
              </a:ext>
            </a:extLst>
          </p:cNvPr>
          <p:cNvSpPr/>
          <p:nvPr/>
        </p:nvSpPr>
        <p:spPr>
          <a:xfrm>
            <a:off x="6284114" y="3761922"/>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Renal impairment</a:t>
            </a:r>
          </a:p>
        </p:txBody>
      </p:sp>
      <p:sp>
        <p:nvSpPr>
          <p:cNvPr id="18" name="Rounded Rectangle 17">
            <a:extLst>
              <a:ext uri="{FF2B5EF4-FFF2-40B4-BE49-F238E27FC236}">
                <a16:creationId xmlns:a16="http://schemas.microsoft.com/office/drawing/2014/main" id="{6FD9E0C5-663E-DA24-0BB8-3DEBF7B02E6D}"/>
              </a:ext>
            </a:extLst>
          </p:cNvPr>
          <p:cNvSpPr/>
          <p:nvPr/>
        </p:nvSpPr>
        <p:spPr>
          <a:xfrm>
            <a:off x="6284114" y="4335772"/>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Diabetes</a:t>
            </a:r>
          </a:p>
        </p:txBody>
      </p:sp>
      <p:sp>
        <p:nvSpPr>
          <p:cNvPr id="19" name="Rounded Rectangle 18">
            <a:extLst>
              <a:ext uri="{FF2B5EF4-FFF2-40B4-BE49-F238E27FC236}">
                <a16:creationId xmlns:a16="http://schemas.microsoft.com/office/drawing/2014/main" id="{9C60DF2B-AB58-41D4-5D41-08728F14DFD2}"/>
              </a:ext>
            </a:extLst>
          </p:cNvPr>
          <p:cNvSpPr/>
          <p:nvPr/>
        </p:nvSpPr>
        <p:spPr>
          <a:xfrm>
            <a:off x="2799683" y="1818378"/>
            <a:ext cx="3096344" cy="6840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b="1" dirty="0">
                <a:solidFill>
                  <a:schemeClr val="tx1"/>
                </a:solidFill>
                <a:latin typeface="Arial" panose="020B0604020202020204" pitchFamily="34" charset="0"/>
                <a:cs typeface="Arial" panose="020B0604020202020204" pitchFamily="34" charset="0"/>
              </a:rPr>
              <a:t>Consider </a:t>
            </a:r>
            <a:r>
              <a:rPr lang="en-GB" b="1" dirty="0" err="1">
                <a:solidFill>
                  <a:schemeClr val="tx1"/>
                </a:solidFill>
                <a:latin typeface="Arial" panose="020B0604020202020204" pitchFamily="34" charset="0"/>
                <a:cs typeface="Arial" panose="020B0604020202020204" pitchFamily="34" charset="0"/>
              </a:rPr>
              <a:t>abiraterone</a:t>
            </a:r>
            <a:r>
              <a:rPr lang="en-GB" b="1" baseline="30000" dirty="0" err="1">
                <a:solidFill>
                  <a:schemeClr val="tx1"/>
                </a:solidFill>
                <a:latin typeface="Arial" panose="020B0604020202020204" pitchFamily="34" charset="0"/>
                <a:cs typeface="Arial" panose="020B0604020202020204" pitchFamily="34" charset="0"/>
              </a:rPr>
              <a:t>a</a:t>
            </a:r>
            <a:br>
              <a:rPr lang="en-GB" b="1"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(avoid enzalutamide)</a:t>
            </a:r>
          </a:p>
        </p:txBody>
      </p:sp>
      <p:sp>
        <p:nvSpPr>
          <p:cNvPr id="20" name="Rounded Rectangle 19">
            <a:extLst>
              <a:ext uri="{FF2B5EF4-FFF2-40B4-BE49-F238E27FC236}">
                <a16:creationId xmlns:a16="http://schemas.microsoft.com/office/drawing/2014/main" id="{CF4AB097-65FC-FFF3-B5DA-BF0D48D1CE8C}"/>
              </a:ext>
            </a:extLst>
          </p:cNvPr>
          <p:cNvSpPr/>
          <p:nvPr/>
        </p:nvSpPr>
        <p:spPr>
          <a:xfrm>
            <a:off x="6284114" y="1818378"/>
            <a:ext cx="3096344" cy="6840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b="1" dirty="0">
                <a:solidFill>
                  <a:schemeClr val="tx1"/>
                </a:solidFill>
                <a:latin typeface="Arial" panose="020B0604020202020204" pitchFamily="34" charset="0"/>
                <a:cs typeface="Arial" panose="020B0604020202020204" pitchFamily="34" charset="0"/>
              </a:rPr>
              <a:t>Consider enzalutamide</a:t>
            </a:r>
            <a:br>
              <a:rPr lang="en-GB" b="1"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(avoid abiraterone)</a:t>
            </a:r>
          </a:p>
        </p:txBody>
      </p:sp>
    </p:spTree>
    <p:extLst>
      <p:ext uri="{BB962C8B-B14F-4D97-AF65-F5344CB8AC3E}">
        <p14:creationId xmlns:p14="http://schemas.microsoft.com/office/powerpoint/2010/main" val="36466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GB" dirty="0"/>
              <a:t>Both </a:t>
            </a:r>
            <a:r>
              <a:rPr lang="en-GB" b="1" dirty="0">
                <a:solidFill>
                  <a:schemeClr val="accent1"/>
                </a:solidFill>
              </a:rPr>
              <a:t>talazoparib and olaparib </a:t>
            </a:r>
            <a:r>
              <a:rPr lang="en-GB" dirty="0"/>
              <a:t>have demonstrated efficacy </a:t>
            </a:r>
            <a:r>
              <a:rPr lang="en-GB" b="1" dirty="0">
                <a:solidFill>
                  <a:schemeClr val="accent1"/>
                </a:solidFill>
              </a:rPr>
              <a:t>in men with mCRPC </a:t>
            </a:r>
            <a:r>
              <a:rPr lang="en-GB" dirty="0"/>
              <a:t>in the first line setting, no prior ARSi use, and </a:t>
            </a:r>
            <a:r>
              <a:rPr lang="en-GB" b="1" dirty="0">
                <a:solidFill>
                  <a:schemeClr val="accent1"/>
                </a:solidFill>
              </a:rPr>
              <a:t>irrespective of HRR mutation detection</a:t>
            </a:r>
          </a:p>
          <a:p>
            <a:pPr lvl="1"/>
            <a:r>
              <a:rPr lang="en-GB" dirty="0"/>
              <a:t>Improvements in rPFS similar, with greater benefits seen in HRRm and </a:t>
            </a:r>
            <a:r>
              <a:rPr lang="en-GB" i="1" dirty="0"/>
              <a:t>BRCA</a:t>
            </a:r>
            <a:r>
              <a:rPr lang="en-GB" dirty="0"/>
              <a:t>m populations</a:t>
            </a:r>
          </a:p>
          <a:p>
            <a:r>
              <a:rPr lang="en-GB" dirty="0"/>
              <a:t>Differences in discontinuation rates, severe anaemia, dosing, and AR inhibitor partner may better inform on choice</a:t>
            </a:r>
          </a:p>
          <a:p>
            <a:r>
              <a:rPr lang="en-GB" dirty="0"/>
              <a:t>With either choice, patients should be followed regularly for adverse events, particularly anaemia requiring transfusion, GI intolerance, fatigue</a:t>
            </a:r>
          </a:p>
          <a:p>
            <a:pPr lvl="1"/>
            <a:r>
              <a:rPr lang="en-GB" dirty="0"/>
              <a:t>Dose holds and reductions are not uncommon and may be needed for optimal individualised care</a:t>
            </a:r>
          </a:p>
          <a:p>
            <a:pPr lvl="1"/>
            <a:r>
              <a:rPr lang="en-GB" dirty="0"/>
              <a:t>CBC every 2-4 weeks especially in first 3-4 months is reasonable</a:t>
            </a:r>
          </a:p>
          <a:p>
            <a:r>
              <a:rPr lang="en-GB" b="1" dirty="0">
                <a:solidFill>
                  <a:schemeClr val="accent1"/>
                </a:solidFill>
              </a:rPr>
              <a:t>Niraparib and abiraterone is also associated with longer rPFS </a:t>
            </a:r>
            <a:r>
              <a:rPr lang="en-GB" dirty="0"/>
              <a:t>than abiraterone alone in first line </a:t>
            </a:r>
            <a:r>
              <a:rPr lang="en-GB" dirty="0" err="1"/>
              <a:t>mCRPC</a:t>
            </a:r>
            <a:r>
              <a:rPr lang="en-GB" dirty="0"/>
              <a:t>. However, this occurred </a:t>
            </a:r>
            <a:r>
              <a:rPr lang="en-GB" b="1" dirty="0">
                <a:solidFill>
                  <a:schemeClr val="accent1"/>
                </a:solidFill>
              </a:rPr>
              <a:t>in patients with </a:t>
            </a:r>
            <a:r>
              <a:rPr lang="en-GB" b="1" i="1" dirty="0">
                <a:solidFill>
                  <a:schemeClr val="accent1"/>
                </a:solidFill>
              </a:rPr>
              <a:t>BRCA</a:t>
            </a:r>
            <a:r>
              <a:rPr lang="en-GB" b="1" dirty="0">
                <a:solidFill>
                  <a:schemeClr val="accent1"/>
                </a:solidFill>
              </a:rPr>
              <a:t> mutations only</a:t>
            </a:r>
          </a:p>
          <a:p>
            <a:pPr marL="457200" lvl="1" indent="0">
              <a:buNone/>
            </a:pPr>
            <a:endParaRPr lang="en-GB" dirty="0"/>
          </a:p>
          <a:p>
            <a:pPr lvl="1"/>
            <a:endParaRPr lang="en-GB" dirty="0"/>
          </a:p>
        </p:txBody>
      </p:sp>
      <p:sp>
        <p:nvSpPr>
          <p:cNvPr id="2" name="Title 1"/>
          <p:cNvSpPr>
            <a:spLocks noGrp="1"/>
          </p:cNvSpPr>
          <p:nvPr>
            <p:ph type="title"/>
          </p:nvPr>
        </p:nvSpPr>
        <p:spPr/>
        <p:txBody>
          <a:bodyPr/>
          <a:lstStyle/>
          <a:p>
            <a:r>
              <a:rPr lang="en-GB" dirty="0"/>
              <a:t>Considerations for selection of parp inhibitor</a:t>
            </a:r>
          </a:p>
        </p:txBody>
      </p:sp>
      <p:sp>
        <p:nvSpPr>
          <p:cNvPr id="11" name="Content Placeholder 10">
            <a:extLst>
              <a:ext uri="{FF2B5EF4-FFF2-40B4-BE49-F238E27FC236}">
                <a16:creationId xmlns:a16="http://schemas.microsoft.com/office/drawing/2014/main" id="{18F71613-1ECF-1B88-9414-4B1635811EF7}"/>
              </a:ext>
            </a:extLst>
          </p:cNvPr>
          <p:cNvSpPr>
            <a:spLocks noGrp="1"/>
          </p:cNvSpPr>
          <p:nvPr>
            <p:ph sz="quarter" idx="15"/>
          </p:nvPr>
        </p:nvSpPr>
        <p:spPr>
          <a:xfrm>
            <a:off x="620183" y="6356351"/>
            <a:ext cx="10444369" cy="365125"/>
          </a:xfrm>
        </p:spPr>
        <p:txBody>
          <a:bodyPr/>
          <a:lstStyle/>
          <a:p>
            <a:r>
              <a:rPr lang="en-GB" dirty="0">
                <a:solidFill>
                  <a:schemeClr val="tx2"/>
                </a:solidFill>
              </a:rPr>
              <a:t>AR, androgen receptor; ARSi, androgen receptor signalling inhibitor;</a:t>
            </a:r>
            <a:r>
              <a:rPr lang="en-GB" sz="1200" dirty="0">
                <a:solidFill>
                  <a:schemeClr val="tx2"/>
                </a:solidFill>
                <a:sym typeface="Arial"/>
              </a:rPr>
              <a:t> BRCAm, breast cancer gene mutation;</a:t>
            </a:r>
            <a:r>
              <a:rPr lang="en-GB" dirty="0">
                <a:solidFill>
                  <a:schemeClr val="tx2"/>
                </a:solidFill>
              </a:rPr>
              <a:t> CBC, complete blood count; GI, gastrointestinal; HRR, homologous recombination repair; HRRm, HRR mutation; mCRPC, metastatic castration resistant prostate cancer; OS, overall survival; </a:t>
            </a:r>
            <a:r>
              <a:rPr lang="en-GB" sz="1200" dirty="0">
                <a:solidFill>
                  <a:schemeClr val="tx2"/>
                </a:solidFill>
              </a:rPr>
              <a:t>PARP, poly-ADP ribose polymerase; rPFS, radiographic progression-free survival</a:t>
            </a:r>
            <a:endParaRPr lang="en-GB" dirty="0">
              <a:solidFill>
                <a:schemeClr val="tx2"/>
              </a:solidFill>
            </a:endParaRPr>
          </a:p>
          <a:p>
            <a:endParaRPr lang="en-GB" dirty="0">
              <a:solidFill>
                <a:schemeClr val="tx2"/>
              </a:solidFill>
            </a:endParaRPr>
          </a:p>
        </p:txBody>
      </p:sp>
      <p:sp>
        <p:nvSpPr>
          <p:cNvPr id="6" name="Slide Number Placeholder 5">
            <a:extLst>
              <a:ext uri="{FF2B5EF4-FFF2-40B4-BE49-F238E27FC236}">
                <a16:creationId xmlns:a16="http://schemas.microsoft.com/office/drawing/2014/main" id="{98FC4BA0-1B90-073E-364C-CAE35B163201}"/>
              </a:ext>
            </a:extLst>
          </p:cNvPr>
          <p:cNvSpPr>
            <a:spLocks noGrp="1"/>
          </p:cNvSpPr>
          <p:nvPr>
            <p:ph type="sldNum" sz="quarter" idx="4"/>
          </p:nvPr>
        </p:nvSpPr>
        <p:spPr/>
        <p:txBody>
          <a:bodyPr/>
          <a:lstStyle/>
          <a:p>
            <a:fld id="{7ADE861D-9CBA-455D-ADE6-C9707D229674}" type="slidenum">
              <a:rPr lang="en-GB" smtClean="0"/>
              <a:pPr/>
              <a:t>49</a:t>
            </a:fld>
            <a:endParaRPr lang="en-GB" dirty="0"/>
          </a:p>
        </p:txBody>
      </p:sp>
    </p:spTree>
    <p:extLst>
      <p:ext uri="{BB962C8B-B14F-4D97-AF65-F5344CB8AC3E}">
        <p14:creationId xmlns:p14="http://schemas.microsoft.com/office/powerpoint/2010/main" val="23942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835961"/>
          </a:xfrm>
        </p:spPr>
        <p:txBody>
          <a:bodyPr>
            <a:normAutofit fontScale="700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GU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genitourinary oncology.</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lnSpc>
                <a:spcPct val="120000"/>
              </a:lnSpc>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lnSpc>
                <a:spcPct val="120000"/>
              </a:lnSpc>
              <a:buNone/>
            </a:pPr>
            <a:r>
              <a:rPr lang="en-GB" altLang="en-US" dirty="0">
                <a:latin typeface="Arial" panose="020B0604020202020204" pitchFamily="34" charset="0"/>
              </a:rPr>
              <a:t>This GU CONNECT programme is supported through an independent Educational Grant from </a:t>
            </a:r>
            <a:r>
              <a:rPr lang="en-GB" dirty="0"/>
              <a:t>AstraZeneca</a:t>
            </a:r>
            <a:r>
              <a:rPr lang="en-GB" altLang="en-US" dirty="0">
                <a:latin typeface="Arial" panose="020B0604020202020204" pitchFamily="34" charset="0"/>
              </a:rPr>
              <a:t>. </a:t>
            </a:r>
            <a:br>
              <a:rPr lang="en-GB" altLang="en-US" dirty="0">
                <a:latin typeface="Arial" panose="020B0604020202020204" pitchFamily="34" charset="0"/>
              </a:rPr>
            </a:br>
            <a:r>
              <a:rPr lang="en-GB" altLang="en-US" dirty="0">
                <a:latin typeface="Arial" panose="020B0604020202020204" pitchFamily="34" charset="0"/>
              </a:rPr>
              <a:t>The programme is therefore independent, the content is not influenced by the supporter and is under the sole responsibility of the experts.</a:t>
            </a:r>
          </a:p>
          <a:p>
            <a:pPr marL="0" indent="0">
              <a:lnSpc>
                <a:spcPct val="120000"/>
              </a:lnSpc>
              <a:buNone/>
            </a:pPr>
            <a:r>
              <a:rPr lang="en-GB" b="1" dirty="0">
                <a:latin typeface="Arial" panose="020B0604020202020204" pitchFamily="34" charset="0"/>
              </a:rPr>
              <a:t>Please note:</a:t>
            </a:r>
            <a:r>
              <a:rPr lang="en-GB" dirty="0">
                <a:latin typeface="Arial" panose="020B0604020202020204" pitchFamily="34" charset="0"/>
              </a:rPr>
              <a:t> </a:t>
            </a:r>
            <a:r>
              <a:rPr lang="en-GB" sz="2000" dirty="0"/>
              <a:t>The views expressed within this presentation are the personal opinions of the authors. They do not necessarily represent the views of the authors academic institutions, or the rest of the GU CONNECT group</a:t>
            </a:r>
            <a:r>
              <a:rPr lang="en-GB" dirty="0">
                <a:latin typeface="Arial" panose="020B0604020202020204" pitchFamily="34" charset="0"/>
              </a:rPr>
              <a:t>. </a:t>
            </a:r>
            <a:r>
              <a:rPr lang="en-US" dirty="0">
                <a:latin typeface="Arial" panose="020B0604020202020204" pitchFamily="34" charset="0"/>
              </a:rPr>
              <a:t>The patient case used in this resource is based on constructed cases with representative data for learning purposes.</a:t>
            </a:r>
            <a:endParaRPr lang="en-GB" dirty="0">
              <a:latin typeface="Arial" panose="020B0604020202020204" pitchFamily="34" charset="0"/>
            </a:endParaRPr>
          </a:p>
          <a:p>
            <a:pPr marL="0" indent="0">
              <a:lnSpc>
                <a:spcPct val="120000"/>
              </a:lnSpc>
              <a:spcBef>
                <a:spcPts val="2400"/>
              </a:spcBef>
              <a:buNone/>
            </a:pPr>
            <a:r>
              <a:rPr lang="en-GB" b="1" dirty="0">
                <a:solidFill>
                  <a:schemeClr val="accent1"/>
                </a:solidFill>
                <a:latin typeface="Arial" panose="020B0604020202020204" pitchFamily="34" charset="0"/>
              </a:rPr>
              <a:t>Expert Disclaimers:</a:t>
            </a:r>
          </a:p>
          <a:p>
            <a:pPr marL="0" indent="0">
              <a:lnSpc>
                <a:spcPct val="120000"/>
              </a:lnSpc>
              <a:buNone/>
            </a:pPr>
            <a:r>
              <a:rPr lang="en-GB" sz="2000" b="1" dirty="0">
                <a:solidFill>
                  <a:schemeClr val="accent1"/>
                </a:solidFill>
              </a:rPr>
              <a:t>Dr Andrew Armstrong </a:t>
            </a:r>
            <a:r>
              <a:rPr lang="en-GB" sz="2000" dirty="0"/>
              <a:t>has received financial support/sponsorship for research support, consultation, or speaker fees from the following companies: </a:t>
            </a:r>
          </a:p>
          <a:p>
            <a:pPr>
              <a:lnSpc>
                <a:spcPct val="120000"/>
              </a:lnSpc>
            </a:pPr>
            <a:r>
              <a:rPr lang="en-GB" sz="2100" dirty="0"/>
              <a:t>Amgen, Astellas, AstraZeneca, Bayer, BMS, Celgene, Clovis, </a:t>
            </a:r>
            <a:r>
              <a:rPr lang="en-GB" sz="2100" dirty="0" err="1"/>
              <a:t>Dendreon</a:t>
            </a:r>
            <a:r>
              <a:rPr lang="en-GB" sz="2100" dirty="0"/>
              <a:t>, Epic Sciences, Exact Sciences, </a:t>
            </a:r>
            <a:r>
              <a:rPr lang="en-GB" sz="2100" dirty="0" err="1"/>
              <a:t>Exelixis</a:t>
            </a:r>
            <a:r>
              <a:rPr lang="en-GB" sz="2100" dirty="0"/>
              <a:t>, Forma, </a:t>
            </a:r>
            <a:r>
              <a:rPr lang="en-GB" sz="2100" dirty="0" err="1"/>
              <a:t>GoodRx</a:t>
            </a:r>
            <a:r>
              <a:rPr lang="en-GB" sz="2100" dirty="0"/>
              <a:t>, Janssen, Merck, </a:t>
            </a:r>
            <a:r>
              <a:rPr lang="en-GB" sz="2100" dirty="0" err="1"/>
              <a:t>Myovant</a:t>
            </a:r>
            <a:r>
              <a:rPr lang="en-GB" sz="2100" dirty="0"/>
              <a:t>, Novartis, Pfizer</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GU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smtClean="0">
                <a:latin typeface="Arial" panose="020B0604020202020204" pitchFamily="34" charset="0"/>
                <a:cs typeface="Arial" panose="020B0604020202020204" pitchFamily="34" charset="0"/>
              </a:rPr>
              <a:pPr/>
              <a:t>5</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rial" panose="020B0604020202020204" pitchFamily="34" charset="0"/>
              <a:ea typeface="Aileron" charset="0"/>
              <a:cs typeface="Arial" panose="020B0604020202020204" pitchFamily="34" charset="0"/>
            </a:endParaRPr>
          </a:p>
        </p:txBody>
      </p:sp>
      <p:pic>
        <p:nvPicPr>
          <p:cNvPr id="9" name="Picture 8">
            <a:hlinkClick r:id="rId3"/>
            <a:extLst>
              <a:ext uri="{FF2B5EF4-FFF2-40B4-BE49-F238E27FC236}">
                <a16:creationId xmlns:a16="http://schemas.microsoft.com/office/drawing/2014/main" id="{F27B3BA9-2B49-B246-92A4-D673FE7ABBAC}"/>
              </a:ext>
            </a:extLst>
          </p:cNvPr>
          <p:cNvPicPr>
            <a:picLocks noChangeAspect="1"/>
          </p:cNvPicPr>
          <p:nvPr/>
        </p:nvPicPr>
        <p:blipFill rotWithShape="1">
          <a:blip r:embed="rId4"/>
          <a:srcRect l="1017" r="3425"/>
          <a:stretch/>
        </p:blipFill>
        <p:spPr>
          <a:xfrm>
            <a:off x="7380000" y="1213200"/>
            <a:ext cx="2500243" cy="1013881"/>
          </a:xfrm>
          <a:prstGeom prst="rect">
            <a:avLst/>
          </a:prstGeom>
        </p:spPr>
      </p:pic>
    </p:spTree>
    <p:extLst>
      <p:ext uri="{BB962C8B-B14F-4D97-AF65-F5344CB8AC3E}">
        <p14:creationId xmlns:p14="http://schemas.microsoft.com/office/powerpoint/2010/main" val="14353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0EB-2628-4AF8-AE06-8C1B972F66DF}"/>
              </a:ext>
            </a:extLst>
          </p:cNvPr>
          <p:cNvSpPr>
            <a:spLocks noGrp="1"/>
          </p:cNvSpPr>
          <p:nvPr>
            <p:ph type="title"/>
          </p:nvPr>
        </p:nvSpPr>
        <p:spPr>
          <a:xfrm>
            <a:off x="524406" y="259200"/>
            <a:ext cx="10963199" cy="864000"/>
          </a:xfrm>
        </p:spPr>
        <p:txBody>
          <a:bodyPr/>
          <a:lstStyle/>
          <a:p>
            <a:r>
              <a:rPr lang="en-GB" dirty="0"/>
              <a:t>PARP inhibitors are approved in prostate cancer</a:t>
            </a:r>
          </a:p>
        </p:txBody>
      </p:sp>
      <p:sp>
        <p:nvSpPr>
          <p:cNvPr id="5" name="Slide Number Placeholder 4">
            <a:extLst>
              <a:ext uri="{FF2B5EF4-FFF2-40B4-BE49-F238E27FC236}">
                <a16:creationId xmlns:a16="http://schemas.microsoft.com/office/drawing/2014/main" id="{130F9D48-5246-9948-A12F-5FAD15178E0E}"/>
              </a:ext>
            </a:extLst>
          </p:cNvPr>
          <p:cNvSpPr>
            <a:spLocks noGrp="1"/>
          </p:cNvSpPr>
          <p:nvPr>
            <p:ph type="sldNum" sz="quarter" idx="4"/>
          </p:nvPr>
        </p:nvSpPr>
        <p:spPr/>
        <p:txBody>
          <a:bodyPr/>
          <a:lstStyle/>
          <a:p>
            <a:fld id="{F8E47D07-9D1E-4FE9-B31A-2F5863681021}" type="slidenum">
              <a:rPr lang="en-GB" smtClean="0"/>
              <a:pPr/>
              <a:t>50</a:t>
            </a:fld>
            <a:endParaRPr lang="en-GB" dirty="0"/>
          </a:p>
        </p:txBody>
      </p:sp>
      <p:sp>
        <p:nvSpPr>
          <p:cNvPr id="14" name="Content Placeholder 13">
            <a:extLst>
              <a:ext uri="{FF2B5EF4-FFF2-40B4-BE49-F238E27FC236}">
                <a16:creationId xmlns:a16="http://schemas.microsoft.com/office/drawing/2014/main" id="{CE7324C9-E115-1646-80F4-DBAB34F97BBD}"/>
              </a:ext>
            </a:extLst>
          </p:cNvPr>
          <p:cNvSpPr>
            <a:spLocks noGrp="1"/>
          </p:cNvSpPr>
          <p:nvPr>
            <p:ph sz="quarter" idx="15"/>
          </p:nvPr>
        </p:nvSpPr>
        <p:spPr>
          <a:xfrm>
            <a:off x="507999" y="6166762"/>
            <a:ext cx="10804408" cy="365125"/>
          </a:xfrm>
        </p:spPr>
        <p:txBody>
          <a:bodyPr/>
          <a:lstStyle/>
          <a:p>
            <a:r>
              <a:rPr lang="en-GB" sz="1050" dirty="0"/>
              <a:t>AR, androgen receptor; </a:t>
            </a:r>
            <a:r>
              <a:rPr lang="en-GB" sz="1050" dirty="0">
                <a:solidFill>
                  <a:schemeClr val="tx2"/>
                </a:solidFill>
              </a:rPr>
              <a:t>BRCAm, breast cancer gene mutation; </a:t>
            </a:r>
            <a:r>
              <a:rPr lang="en-GB" sz="1050" dirty="0"/>
              <a:t>EMA, European Medicines Agency; FDA, US Food and Drug Administration; HRRm, homologous recombination repair mutation; LHRH, luteinising hormone-releasing hormone; mCRPC, metastatic castration-resistant prostate cancer; NHA, new hormonal agent; PARP, poly-ADP ribose polymerase</a:t>
            </a:r>
          </a:p>
          <a:p>
            <a:r>
              <a:rPr lang="en-GB" sz="1050" dirty="0"/>
              <a:t>1. Lynparza (olaparib) US prescribing information (Aug-2022); 2. Lynparza (olaparib) summary of product characteristics (Mar 2023); 3. Rubraca (rucaparib) US prescribing information (Jun 2022); 4. </a:t>
            </a:r>
            <a:r>
              <a:rPr lang="en-GB" sz="1050" dirty="0" err="1"/>
              <a:t>Rubraca</a:t>
            </a:r>
            <a:r>
              <a:rPr lang="en-GB" sz="1050" dirty="0"/>
              <a:t> (rucaparib) summary of product characteristics (Dec 2022); 5. https://www.esmo.org/oncology-news/ema-recommends-granting-a-marketing-authorisation-for-akeega-fixed-dose-combinations-of-niraparib-abiraterone-acetate</a:t>
            </a:r>
          </a:p>
        </p:txBody>
      </p:sp>
      <p:sp>
        <p:nvSpPr>
          <p:cNvPr id="16" name="Rectangle: Diagonal Corners Rounded 15">
            <a:extLst>
              <a:ext uri="{FF2B5EF4-FFF2-40B4-BE49-F238E27FC236}">
                <a16:creationId xmlns:a16="http://schemas.microsoft.com/office/drawing/2014/main" id="{0EC10D0A-06A8-4DD3-8411-34F7B8D422E7}"/>
              </a:ext>
            </a:extLst>
          </p:cNvPr>
          <p:cNvSpPr/>
          <p:nvPr/>
        </p:nvSpPr>
        <p:spPr bwMode="auto">
          <a:xfrm>
            <a:off x="524406" y="4794079"/>
            <a:ext cx="5501392" cy="925664"/>
          </a:xfrm>
          <a:prstGeom prst="round2DiagRect">
            <a:avLst/>
          </a:prstGeom>
          <a:solidFill>
            <a:schemeClr val="tx2">
              <a:lumMod val="20000"/>
              <a:lumOff val="80000"/>
            </a:schemeClr>
          </a:solidFill>
          <a:ln w="28575" cap="flat" cmpd="sng" algn="ctr">
            <a:solidFill>
              <a:schemeClr val="tx2"/>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285750" marR="0" lvl="0" indent="-285750" algn="l" defTabSz="609585"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Treatment should continue</a:t>
            </a:r>
            <a:r>
              <a:rPr kumimoji="0" lang="en-GB"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until progression </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or </a:t>
            </a:r>
            <a:r>
              <a:rPr kumimoji="0" lang="en-GB"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unacceptable toxicity</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An LHRH analogue should be continued in patients who are not surgically castrated</a:t>
            </a:r>
            <a:r>
              <a:rPr kumimoji="0" lang="en-GB" sz="1200" b="0" i="0" u="none" strike="noStrike" kern="0" cap="none" spc="0" normalizeH="0" baseline="30000" dirty="0">
                <a:ln>
                  <a:noFill/>
                </a:ln>
                <a:solidFill>
                  <a:srgbClr val="000000"/>
                </a:solidFill>
                <a:effectLst/>
                <a:uLnTx/>
                <a:uFillTx/>
                <a:latin typeface="Arial" panose="020B0604020202020204" pitchFamily="34" charset="0"/>
                <a:cs typeface="Arial" panose="020B0604020202020204" pitchFamily="34" charset="0"/>
              </a:rPr>
              <a:t>1,2</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t>
            </a:r>
          </a:p>
          <a:p>
            <a:pPr marL="285750" marR="0" lvl="0" indent="-285750" algn="l" defTabSz="609585"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200" b="0" i="0" u="none" strike="noStrike" kern="0" cap="none" spc="0" normalizeH="0" baseline="0" dirty="0" err="1">
                <a:ln>
                  <a:noFill/>
                </a:ln>
                <a:solidFill>
                  <a:srgbClr val="000000"/>
                </a:solidFill>
                <a:effectLst/>
                <a:uLnTx/>
                <a:uFillTx/>
                <a:latin typeface="Arial" panose="020B0604020202020204" pitchFamily="34" charset="0"/>
                <a:cs typeface="Arial" panose="020B0604020202020204" pitchFamily="34" charset="0"/>
              </a:rPr>
              <a:t>Talazoparib</a:t>
            </a:r>
            <a:r>
              <a:rPr kumimoji="0" lang="en-GB" sz="12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is not currently approved in prostate cancer</a:t>
            </a:r>
          </a:p>
        </p:txBody>
      </p:sp>
      <p:sp>
        <p:nvSpPr>
          <p:cNvPr id="17" name="Rectangle: Diagonal Corners Rounded 16">
            <a:extLst>
              <a:ext uri="{FF2B5EF4-FFF2-40B4-BE49-F238E27FC236}">
                <a16:creationId xmlns:a16="http://schemas.microsoft.com/office/drawing/2014/main" id="{614CAA3C-49C7-4101-B705-4504C94344E7}"/>
              </a:ext>
            </a:extLst>
          </p:cNvPr>
          <p:cNvSpPr/>
          <p:nvPr/>
        </p:nvSpPr>
        <p:spPr bwMode="auto">
          <a:xfrm>
            <a:off x="507999" y="1881003"/>
            <a:ext cx="5472335" cy="1164126"/>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Indicated as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monotherapy</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for the treatment of adult patients with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mCRPC</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HRRm</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who have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progressed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on enzalutamide or abiraterone acetate, selected using an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FDA-approved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Lynparza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companion</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diagnostic</a:t>
            </a:r>
            <a:endParaRPr kumimoji="0" lang="en-GB" sz="1400" b="1"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93AA296-1460-4062-A6C4-459ED620B8C3}"/>
              </a:ext>
            </a:extLst>
          </p:cNvPr>
          <p:cNvSpPr/>
          <p:nvPr/>
        </p:nvSpPr>
        <p:spPr bwMode="auto">
          <a:xfrm>
            <a:off x="6211666" y="1881002"/>
            <a:ext cx="5472334" cy="1874414"/>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Indicated as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monotherapy</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for the treatment of adult patients with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mCRPC</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and a </a:t>
            </a:r>
            <a:r>
              <a:rPr kumimoji="0" lang="en-GB" sz="1400" b="1" i="1"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BRCAm</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who have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progressed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on prior therapy, including an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NHA</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Determine </a:t>
            </a:r>
            <a:r>
              <a:rPr kumimoji="0" lang="en-GB" sz="1400" b="0" i="1"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BRCAm</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status with a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validated</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test</a:t>
            </a:r>
            <a:r>
              <a:rPr kumimoji="0" lang="en-GB" sz="1400" b="0"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1" i="0" u="none" strike="noStrike" kern="0" cap="none" spc="0" normalizeH="0" baseline="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method</a:t>
            </a:r>
            <a:endParaRPr kumimoji="0" lang="en-GB" sz="1400" i="0" u="none" strike="noStrike" kern="0" cap="none" spc="0" normalizeH="0" baseline="3000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rgbClr val="FFFFFF"/>
                </a:solidFill>
                <a:latin typeface="Arial" panose="020B0604020202020204" pitchFamily="34" charset="0"/>
                <a:ea typeface="Calibri" panose="020F0502020204030204" pitchFamily="34" charset="0"/>
                <a:cs typeface="Arial" panose="020B0604020202020204" pitchFamily="34" charset="0"/>
              </a:rPr>
              <a:t>In </a:t>
            </a:r>
            <a:r>
              <a:rPr lang="en-GB" sz="1400" b="1" kern="0" dirty="0">
                <a:solidFill>
                  <a:srgbClr val="FFFFFF"/>
                </a:solidFill>
                <a:latin typeface="Arial" panose="020B0604020202020204" pitchFamily="34" charset="0"/>
                <a:ea typeface="Calibri" panose="020F0502020204030204" pitchFamily="34" charset="0"/>
                <a:cs typeface="Arial" panose="020B0604020202020204" pitchFamily="34" charset="0"/>
              </a:rPr>
              <a:t>combination with abiraterone</a:t>
            </a:r>
            <a:r>
              <a:rPr lang="en-GB" sz="1400" kern="0" dirty="0">
                <a:solidFill>
                  <a:srgbClr val="FFFFFF"/>
                </a:solidFill>
                <a:latin typeface="Arial" panose="020B0604020202020204" pitchFamily="34" charset="0"/>
                <a:ea typeface="Calibri" panose="020F0502020204030204" pitchFamily="34" charset="0"/>
                <a:cs typeface="Arial" panose="020B0604020202020204" pitchFamily="34" charset="0"/>
              </a:rPr>
              <a:t> and prednisone or prednisolone for the treatment of adult patients with </a:t>
            </a:r>
            <a:r>
              <a:rPr lang="en-GB" sz="1400" b="1" kern="0" dirty="0">
                <a:solidFill>
                  <a:srgbClr val="FFFFFF"/>
                </a:solidFill>
                <a:latin typeface="Arial" panose="020B0604020202020204" pitchFamily="34" charset="0"/>
                <a:ea typeface="Calibri" panose="020F0502020204030204" pitchFamily="34" charset="0"/>
                <a:cs typeface="Arial" panose="020B0604020202020204" pitchFamily="34" charset="0"/>
              </a:rPr>
              <a:t>mCRPC in whom chemotherapy is not clinically indicated </a:t>
            </a:r>
          </a:p>
        </p:txBody>
      </p:sp>
      <p:pic>
        <p:nvPicPr>
          <p:cNvPr id="19" name="Picture 18">
            <a:extLst>
              <a:ext uri="{FF2B5EF4-FFF2-40B4-BE49-F238E27FC236}">
                <a16:creationId xmlns:a16="http://schemas.microsoft.com/office/drawing/2014/main" id="{44F61447-74DE-4600-891C-BF741BA11807}"/>
              </a:ext>
            </a:extLst>
          </p:cNvPr>
          <p:cNvPicPr>
            <a:picLocks noChangeAspect="1"/>
          </p:cNvPicPr>
          <p:nvPr/>
        </p:nvPicPr>
        <p:blipFill>
          <a:blip r:embed="rId3"/>
          <a:stretch>
            <a:fillRect/>
          </a:stretch>
        </p:blipFill>
        <p:spPr>
          <a:xfrm>
            <a:off x="507999" y="1132391"/>
            <a:ext cx="882443" cy="490794"/>
          </a:xfrm>
          <a:prstGeom prst="rect">
            <a:avLst/>
          </a:prstGeom>
          <a:effectLst>
            <a:outerShdw blurRad="50800" dist="38100" dir="2700000" algn="tl" rotWithShape="0">
              <a:prstClr val="black">
                <a:alpha val="40000"/>
              </a:prstClr>
            </a:outerShdw>
          </a:effectLst>
        </p:spPr>
      </p:pic>
      <p:pic>
        <p:nvPicPr>
          <p:cNvPr id="20" name="Picture 2" descr="Flag of Europe - Wikipedia">
            <a:extLst>
              <a:ext uri="{FF2B5EF4-FFF2-40B4-BE49-F238E27FC236}">
                <a16:creationId xmlns:a16="http://schemas.microsoft.com/office/drawing/2014/main" id="{F150CD98-3B50-4B18-AEFE-B874C1DB60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00" b="7679"/>
          <a:stretch/>
        </p:blipFill>
        <p:spPr bwMode="auto">
          <a:xfrm>
            <a:off x="6211666" y="1132391"/>
            <a:ext cx="885686" cy="49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 Placeholder 3">
            <a:extLst>
              <a:ext uri="{FF2B5EF4-FFF2-40B4-BE49-F238E27FC236}">
                <a16:creationId xmlns:a16="http://schemas.microsoft.com/office/drawing/2014/main" id="{6576F912-191D-48BF-ACC2-E61530C68A39}"/>
              </a:ext>
            </a:extLst>
          </p:cNvPr>
          <p:cNvSpPr txBox="1">
            <a:spLocks/>
          </p:cNvSpPr>
          <p:nvPr/>
        </p:nvSpPr>
        <p:spPr bwMode="auto">
          <a:xfrm>
            <a:off x="1390442" y="1052737"/>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Olaparib FDA-approved indication</a:t>
            </a:r>
            <a:r>
              <a:rPr kumimoji="0" lang="en-GB" sz="1800" b="1" i="1" u="none" strike="noStrike" kern="0" cap="none" spc="0" normalizeH="0" baseline="3000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GB" sz="1800" b="1" i="1"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22" name="Text Placeholder 3">
            <a:extLst>
              <a:ext uri="{FF2B5EF4-FFF2-40B4-BE49-F238E27FC236}">
                <a16:creationId xmlns:a16="http://schemas.microsoft.com/office/drawing/2014/main" id="{C3DC1C95-7D6C-498D-8E9E-B8F6DE62466A}"/>
              </a:ext>
            </a:extLst>
          </p:cNvPr>
          <p:cNvSpPr txBox="1">
            <a:spLocks/>
          </p:cNvSpPr>
          <p:nvPr/>
        </p:nvSpPr>
        <p:spPr bwMode="auto">
          <a:xfrm>
            <a:off x="7201741" y="1052736"/>
            <a:ext cx="4482260" cy="607460"/>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 EMA-approved indication</a:t>
            </a:r>
            <a:r>
              <a:rPr kumimoji="0" lang="en-GB" sz="1800" b="1" i="1" u="none" strike="noStrike" kern="0" cap="none" spc="0" normalizeH="0" baseline="30000" dirty="0">
                <a:ln>
                  <a:noFill/>
                </a:ln>
                <a:solidFill>
                  <a:schemeClr val="tx2"/>
                </a:solidFill>
                <a:effectLst/>
                <a:uLnTx/>
                <a:uFillTx/>
                <a:latin typeface="Arial" panose="020B0604020202020204" pitchFamily="34" charset="0"/>
                <a:cs typeface="Arial" panose="020B0604020202020204" pitchFamily="34" charset="0"/>
              </a:rPr>
              <a:t>2</a:t>
            </a:r>
          </a:p>
        </p:txBody>
      </p:sp>
      <p:sp>
        <p:nvSpPr>
          <p:cNvPr id="23" name="Rectangle: Diagonal Corners Rounded 22">
            <a:extLst>
              <a:ext uri="{FF2B5EF4-FFF2-40B4-BE49-F238E27FC236}">
                <a16:creationId xmlns:a16="http://schemas.microsoft.com/office/drawing/2014/main" id="{28A5CD0D-7196-4651-A22F-66DCE3A9901F}"/>
              </a:ext>
            </a:extLst>
          </p:cNvPr>
          <p:cNvSpPr/>
          <p:nvPr/>
        </p:nvSpPr>
        <p:spPr bwMode="auto">
          <a:xfrm>
            <a:off x="470519" y="3755416"/>
            <a:ext cx="5472335" cy="753801"/>
          </a:xfrm>
          <a:prstGeom prst="round2DiagRect">
            <a:avLst/>
          </a:prstGeom>
          <a:solidFill>
            <a:schemeClr val="accent1"/>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Indicated as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monotherapy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for the treatment of adult patients with </a:t>
            </a:r>
            <a:r>
              <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BRCAm</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mCRPC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who have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progressed on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AR-directed therapy and a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taxane</a:t>
            </a:r>
            <a:r>
              <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rPr>
              <a:t>a</a:t>
            </a:r>
          </a:p>
        </p:txBody>
      </p:sp>
      <p:sp>
        <p:nvSpPr>
          <p:cNvPr id="24" name="Text Placeholder 3">
            <a:extLst>
              <a:ext uri="{FF2B5EF4-FFF2-40B4-BE49-F238E27FC236}">
                <a16:creationId xmlns:a16="http://schemas.microsoft.com/office/drawing/2014/main" id="{FFCAE6DB-6B5A-435A-82C9-1EE91688A0A4}"/>
              </a:ext>
            </a:extLst>
          </p:cNvPr>
          <p:cNvSpPr txBox="1">
            <a:spLocks/>
          </p:cNvSpPr>
          <p:nvPr/>
        </p:nvSpPr>
        <p:spPr bwMode="auto">
          <a:xfrm>
            <a:off x="470519" y="3220581"/>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Rucaparib FDA-approved indication</a:t>
            </a:r>
            <a:r>
              <a:rPr kumimoji="0" lang="en-GB" sz="1800" b="1" i="1" u="none" strike="noStrike" kern="0" cap="none" spc="0" normalizeH="0" baseline="3000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GB" sz="1800" b="1" i="1"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9" name="Content Placeholder 13">
            <a:extLst>
              <a:ext uri="{FF2B5EF4-FFF2-40B4-BE49-F238E27FC236}">
                <a16:creationId xmlns:a16="http://schemas.microsoft.com/office/drawing/2014/main" id="{C95FB765-54CF-6043-BEDB-2DE8DE0C6AA7}"/>
              </a:ext>
            </a:extLst>
          </p:cNvPr>
          <p:cNvSpPr txBox="1">
            <a:spLocks/>
          </p:cNvSpPr>
          <p:nvPr/>
        </p:nvSpPr>
        <p:spPr>
          <a:xfrm>
            <a:off x="6178672" y="3802719"/>
            <a:ext cx="5472334"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b="1" baseline="30000" dirty="0" err="1">
                <a:solidFill>
                  <a:schemeClr val="accent1"/>
                </a:solidFill>
              </a:rPr>
              <a:t>a</a:t>
            </a:r>
            <a:r>
              <a:rPr lang="en-GB" sz="1400" b="1" dirty="0" err="1">
                <a:solidFill>
                  <a:schemeClr val="accent1"/>
                </a:solidFill>
              </a:rPr>
              <a:t>Rucaparib</a:t>
            </a:r>
            <a:r>
              <a:rPr lang="en-GB" sz="1400" b="1" dirty="0">
                <a:solidFill>
                  <a:schemeClr val="accent1"/>
                </a:solidFill>
              </a:rPr>
              <a:t> has no current approval in prostate cancer in Europe</a:t>
            </a:r>
            <a:r>
              <a:rPr lang="en-GB" sz="1400" b="1" baseline="30000" dirty="0">
                <a:solidFill>
                  <a:schemeClr val="accent1"/>
                </a:solidFill>
              </a:rPr>
              <a:t>4 </a:t>
            </a:r>
          </a:p>
        </p:txBody>
      </p:sp>
      <p:sp>
        <p:nvSpPr>
          <p:cNvPr id="3" name="Rectangle: Diagonal Corners Rounded 2">
            <a:extLst>
              <a:ext uri="{FF2B5EF4-FFF2-40B4-BE49-F238E27FC236}">
                <a16:creationId xmlns:a16="http://schemas.microsoft.com/office/drawing/2014/main" id="{D2B669E9-5CBC-9F84-BE9E-CE568C17796A}"/>
              </a:ext>
            </a:extLst>
          </p:cNvPr>
          <p:cNvSpPr/>
          <p:nvPr/>
        </p:nvSpPr>
        <p:spPr bwMode="auto">
          <a:xfrm>
            <a:off x="6202966" y="4731879"/>
            <a:ext cx="5472335" cy="1194192"/>
          </a:xfrm>
          <a:prstGeom prst="round2DiagRect">
            <a:avLst/>
          </a:prstGeom>
          <a:solidFill>
            <a:schemeClr val="bg2">
              <a:lumMod val="50000"/>
            </a:schemeClr>
          </a:solid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solidFill>
                  <a:schemeClr val="bg1"/>
                </a:solidFill>
                <a:effectLst/>
                <a:latin typeface="Roboto" panose="02000000000000000000" pitchFamily="2" charset="0"/>
              </a:rPr>
              <a:t>Indicated as </a:t>
            </a:r>
            <a:r>
              <a:rPr lang="en-GB" sz="1400" b="1" i="0" dirty="0">
                <a:solidFill>
                  <a:schemeClr val="bg1"/>
                </a:solidFill>
                <a:effectLst/>
                <a:latin typeface="Roboto" panose="02000000000000000000" pitchFamily="2" charset="0"/>
              </a:rPr>
              <a:t>a fixed-dose combination of niraparib/abiraterone acetate </a:t>
            </a:r>
            <a:r>
              <a:rPr lang="en-US" sz="1400" b="0" i="0" dirty="0">
                <a:solidFill>
                  <a:schemeClr val="bg1"/>
                </a:solidFill>
                <a:effectLst/>
                <a:latin typeface="Roboto" panose="02000000000000000000" pitchFamily="2" charset="0"/>
              </a:rPr>
              <a:t>with prednisone or prednisolone for the treatment of adult patients with </a:t>
            </a:r>
            <a:r>
              <a:rPr lang="en-US" sz="1400" b="1" i="0" dirty="0" err="1">
                <a:solidFill>
                  <a:schemeClr val="bg1"/>
                </a:solidFill>
                <a:effectLst/>
                <a:latin typeface="Roboto" panose="02000000000000000000" pitchFamily="2" charset="0"/>
              </a:rPr>
              <a:t>mCRPC</a:t>
            </a:r>
            <a:r>
              <a:rPr lang="en-US" sz="1400" b="1" i="0" dirty="0">
                <a:solidFill>
                  <a:schemeClr val="bg1"/>
                </a:solidFill>
                <a:effectLst/>
                <a:latin typeface="Roboto" panose="02000000000000000000" pitchFamily="2" charset="0"/>
              </a:rPr>
              <a:t> and </a:t>
            </a:r>
            <a:r>
              <a:rPr lang="en-US" sz="1400" b="1" i="1" dirty="0">
                <a:solidFill>
                  <a:schemeClr val="bg1"/>
                </a:solidFill>
                <a:effectLst/>
                <a:latin typeface="Roboto" panose="02000000000000000000" pitchFamily="2" charset="0"/>
              </a:rPr>
              <a:t>BRCA1/2</a:t>
            </a:r>
            <a:r>
              <a:rPr lang="en-US" sz="1400" b="1" i="0" dirty="0">
                <a:solidFill>
                  <a:schemeClr val="bg1"/>
                </a:solidFill>
                <a:effectLst/>
                <a:latin typeface="Roboto" panose="02000000000000000000" pitchFamily="2" charset="0"/>
              </a:rPr>
              <a:t> gene mutations </a:t>
            </a:r>
            <a:r>
              <a:rPr lang="en-US" sz="1400" b="0" i="0" dirty="0">
                <a:solidFill>
                  <a:schemeClr val="bg1"/>
                </a:solidFill>
                <a:effectLst/>
                <a:latin typeface="Roboto" panose="02000000000000000000" pitchFamily="2" charset="0"/>
              </a:rPr>
              <a:t>(germline and/or somatic) </a:t>
            </a:r>
            <a:r>
              <a:rPr lang="en-US" sz="1400" b="1" i="0" dirty="0">
                <a:solidFill>
                  <a:schemeClr val="bg1"/>
                </a:solidFill>
                <a:effectLst/>
                <a:latin typeface="Roboto" panose="02000000000000000000" pitchFamily="2" charset="0"/>
              </a:rPr>
              <a:t>in whom chemotherapy is not clinically indicated</a:t>
            </a:r>
            <a:endPar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ACAF4B0-BB51-0EE3-CE82-B278500DBA78}"/>
              </a:ext>
            </a:extLst>
          </p:cNvPr>
          <p:cNvSpPr txBox="1">
            <a:spLocks/>
          </p:cNvSpPr>
          <p:nvPr/>
        </p:nvSpPr>
        <p:spPr bwMode="auto">
          <a:xfrm>
            <a:off x="6202966" y="4213010"/>
            <a:ext cx="5472335" cy="607459"/>
          </a:xfrm>
          <a:prstGeom prst="rect">
            <a:avLst/>
          </a:prstGeom>
        </p:spPr>
        <p:txBody>
          <a:bodyPr vert="horz" lIns="91440" tIns="45720" rIns="91440" bIns="45720" rtlCol="0" anchor="ctr">
            <a:noAutofit/>
          </a:bodyPr>
          <a:lstStyle>
            <a:lvl1pPr marL="0" marR="0" indent="0" algn="l" defTabSz="1219170">
              <a:lnSpc>
                <a:spcPct val="100000"/>
              </a:lnSpc>
              <a:spcBef>
                <a:spcPts val="0"/>
              </a:spcBef>
              <a:spcAft>
                <a:spcPts val="400"/>
              </a:spcAft>
              <a:buClr>
                <a:srgbClr val="7AB800"/>
              </a:buClr>
              <a:buSzTx/>
              <a:buFontTx/>
              <a:buNone/>
              <a:defRPr sz="2000" b="1" i="1">
                <a:solidFill>
                  <a:srgbClr val="830051"/>
                </a:solidFill>
                <a:latin typeface="+mn-lt"/>
                <a:ea typeface="+mn-ea"/>
                <a:cs typeface="+mn-cs"/>
              </a:defRPr>
            </a:lvl1pPr>
            <a:lvl2pPr marL="241294" indent="-239178" algn="l">
              <a:lnSpc>
                <a:spcPct val="100000"/>
              </a:lnSpc>
              <a:spcBef>
                <a:spcPts val="0"/>
              </a:spcBef>
              <a:spcAft>
                <a:spcPts val="400"/>
              </a:spcAft>
              <a:buClr>
                <a:srgbClr val="4B306A"/>
              </a:buClr>
              <a:buFont typeface="Arial"/>
              <a:buChar char="•"/>
              <a:defRPr sz="1400" b="0" i="1">
                <a:solidFill>
                  <a:schemeClr val="tx1"/>
                </a:solidFill>
                <a:latin typeface="+mn-lt"/>
              </a:defRPr>
            </a:lvl2pPr>
            <a:lvl3pPr marL="673083" indent="-186262" algn="l">
              <a:lnSpc>
                <a:spcPct val="100000"/>
              </a:lnSpc>
              <a:spcBef>
                <a:spcPts val="0"/>
              </a:spcBef>
              <a:spcAft>
                <a:spcPts val="400"/>
              </a:spcAft>
              <a:buClr>
                <a:srgbClr val="4B306A"/>
              </a:buClr>
              <a:buSzPct val="75000"/>
              <a:buFont typeface="Arial"/>
              <a:buChar char="–"/>
              <a:defRPr sz="1400" i="1">
                <a:solidFill>
                  <a:schemeClr val="tx1"/>
                </a:solidFill>
                <a:latin typeface="+mn-lt"/>
              </a:defRPr>
            </a:lvl3pPr>
            <a:lvl4pPr marL="954593" indent="-171446" algn="l">
              <a:lnSpc>
                <a:spcPct val="100000"/>
              </a:lnSpc>
              <a:spcBef>
                <a:spcPts val="0"/>
              </a:spcBef>
              <a:spcAft>
                <a:spcPts val="400"/>
              </a:spcAft>
              <a:buClr>
                <a:srgbClr val="4B306A"/>
              </a:buClr>
              <a:buSzPct val="100000"/>
              <a:buChar char="•"/>
              <a:defRPr sz="1400" i="1">
                <a:solidFill>
                  <a:schemeClr val="tx1"/>
                </a:solidFill>
                <a:latin typeface="+mn-lt"/>
              </a:defRPr>
            </a:lvl4pPr>
            <a:lvl5pPr marL="1435064" indent="-175680" algn="l">
              <a:lnSpc>
                <a:spcPct val="100000"/>
              </a:lnSpc>
              <a:spcBef>
                <a:spcPts val="0"/>
              </a:spcBef>
              <a:spcAft>
                <a:spcPts val="0"/>
              </a:spcAft>
              <a:buClr>
                <a:srgbClr val="7AB800"/>
              </a:buClr>
              <a:buChar char="•"/>
              <a:defRPr sz="1400" i="1">
                <a:solidFill>
                  <a:schemeClr val="tx1"/>
                </a:solidFill>
                <a:latin typeface="+mn-lt"/>
              </a:defRPr>
            </a:lvl5pPr>
            <a:lvl6pPr marL="1620798" indent="-176209" algn="l">
              <a:spcBef>
                <a:spcPts val="0"/>
              </a:spcBef>
              <a:spcAft>
                <a:spcPts val="0"/>
              </a:spcAft>
              <a:buChar char="•"/>
              <a:defRPr sz="1450">
                <a:solidFill>
                  <a:schemeClr val="tx1"/>
                </a:solidFill>
                <a:latin typeface="+mn-lt"/>
              </a:defRPr>
            </a:lvl6pPr>
            <a:lvl7pPr marL="2077987" indent="-176209" algn="l">
              <a:spcBef>
                <a:spcPts val="0"/>
              </a:spcBef>
              <a:spcAft>
                <a:spcPts val="0"/>
              </a:spcAft>
              <a:buChar char="•"/>
              <a:defRPr sz="1450">
                <a:solidFill>
                  <a:schemeClr val="tx1"/>
                </a:solidFill>
                <a:latin typeface="+mn-lt"/>
              </a:defRPr>
            </a:lvl7pPr>
            <a:lvl8pPr marL="2535175" indent="-176209" algn="l">
              <a:spcBef>
                <a:spcPts val="0"/>
              </a:spcBef>
              <a:spcAft>
                <a:spcPts val="0"/>
              </a:spcAft>
              <a:buChar char="•"/>
              <a:defRPr sz="1450">
                <a:solidFill>
                  <a:schemeClr val="tx1"/>
                </a:solidFill>
                <a:latin typeface="+mn-lt"/>
              </a:defRPr>
            </a:lvl8pPr>
            <a:lvl9pPr marL="2992363" indent="-176209" algn="l">
              <a:spcBef>
                <a:spcPts val="0"/>
              </a:spcBef>
              <a:spcAft>
                <a:spcPts val="0"/>
              </a:spcAft>
              <a:buChar char="•"/>
              <a:defRPr sz="1450">
                <a:solidFill>
                  <a:schemeClr val="tx1"/>
                </a:solidFill>
                <a:latin typeface="+mn-lt"/>
              </a:defRPr>
            </a:lvl9pPr>
          </a:lstStyle>
          <a:p>
            <a:pPr marL="0" marR="0" lvl="0" indent="0" algn="l" defTabSz="1219170" rtl="0" eaLnBrk="1" fontAlgn="auto" latinLnBrk="0" hangingPunct="1">
              <a:lnSpc>
                <a:spcPct val="100000"/>
              </a:lnSpc>
              <a:spcBef>
                <a:spcPts val="0"/>
              </a:spcBef>
              <a:spcAft>
                <a:spcPts val="400"/>
              </a:spcAft>
              <a:buClr>
                <a:srgbClr val="7AB800"/>
              </a:buClr>
              <a:buSzTx/>
              <a:buFontTx/>
              <a:buNone/>
              <a:tabLst/>
              <a:defRPr/>
            </a:pPr>
            <a:r>
              <a:rPr kumimoji="0" lang="en-GB" sz="1800" b="1" i="1" u="none" strike="noStrike" kern="0" cap="none" spc="0" normalizeH="0" baseline="0" dirty="0">
                <a:ln>
                  <a:noFill/>
                </a:ln>
                <a:solidFill>
                  <a:schemeClr val="bg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Niraparib EMA-approved indication</a:t>
            </a:r>
            <a:r>
              <a:rPr kumimoji="0" lang="en-GB" sz="1800" b="1" i="1" u="none" strike="noStrike" kern="0" cap="none" spc="0" normalizeH="0" baseline="30000" dirty="0">
                <a:ln>
                  <a:noFill/>
                </a:ln>
                <a:solidFill>
                  <a:schemeClr val="bg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5</a:t>
            </a:r>
            <a:endParaRPr kumimoji="0" lang="en-GB" sz="1800" b="1" i="1" u="none" strike="noStrike" kern="0" cap="none" spc="0" normalizeH="0" baseline="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5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EE3B942-305F-9E45-8EBF-1C0D621780DE}"/>
              </a:ext>
            </a:extLst>
          </p:cNvPr>
          <p:cNvPicPr>
            <a:picLocks noChangeAspect="1"/>
          </p:cNvPicPr>
          <p:nvPr/>
        </p:nvPicPr>
        <p:blipFill rotWithShape="1">
          <a:blip r:embed="rId4"/>
          <a:srcRect l="1017" r="3425"/>
          <a:stretch/>
        </p:blipFill>
        <p:spPr>
          <a:xfrm>
            <a:off x="338534" y="4672831"/>
            <a:ext cx="1780806" cy="722140"/>
          </a:xfrm>
          <a:prstGeom prst="rect">
            <a:avLst/>
          </a:prstGeom>
        </p:spPr>
      </p:pic>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Introducing the Patient case</a:t>
            </a:r>
            <a:br>
              <a:rPr lang="en-GB" dirty="0"/>
            </a:br>
            <a:r>
              <a:rPr lang="en-GB" dirty="0"/>
              <a:t>and treatment options</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29109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Right 27">
            <a:extLst>
              <a:ext uri="{FF2B5EF4-FFF2-40B4-BE49-F238E27FC236}">
                <a16:creationId xmlns:a16="http://schemas.microsoft.com/office/drawing/2014/main" id="{54AFE0CC-BAC0-4240-B504-40D5E265C770}"/>
              </a:ext>
            </a:extLst>
          </p:cNvPr>
          <p:cNvSpPr/>
          <p:nvPr/>
        </p:nvSpPr>
        <p:spPr>
          <a:xfrm>
            <a:off x="1140432" y="3196687"/>
            <a:ext cx="8616216" cy="533400"/>
          </a:xfrm>
          <a:prstGeom prst="rightArrow">
            <a:avLst>
              <a:gd name="adj1" fmla="val 50000"/>
              <a:gd name="adj2"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rPr>
              <a:t>ADT/docetaxel x 6  </a:t>
            </a:r>
            <a:r>
              <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sym typeface="Wingdings" panose="05000000000000000000" pitchFamily="2" charset="2"/>
              </a:rPr>
              <a:t>  ADT</a:t>
            </a:r>
            <a:endParaRPr kumimoji="0" lang="en-GB" sz="1800" b="0" i="0" u="none" strike="noStrike" kern="1200" cap="none" spc="0" normalizeH="0" baseline="0" dirty="0">
              <a:ln>
                <a:noFill/>
              </a:ln>
              <a:solidFill>
                <a:srgbClr val="262626"/>
              </a:solidFill>
              <a:effectLst/>
              <a:uLnTx/>
              <a:uFillTx/>
              <a:latin typeface="Arial" panose="020B0604020202020204" pitchFamily="34" charset="0"/>
              <a:ea typeface="+mn-ea"/>
              <a:cs typeface="+mn-cs"/>
            </a:endParaRPr>
          </a:p>
        </p:txBody>
      </p:sp>
      <p:cxnSp>
        <p:nvCxnSpPr>
          <p:cNvPr id="30" name="Straight Connector 29">
            <a:extLst>
              <a:ext uri="{FF2B5EF4-FFF2-40B4-BE49-F238E27FC236}">
                <a16:creationId xmlns:a16="http://schemas.microsoft.com/office/drawing/2014/main" id="{9411D81E-2506-B871-DE36-447C1EC36803}"/>
              </a:ext>
            </a:extLst>
          </p:cNvPr>
          <p:cNvCxnSpPr>
            <a:cxnSpLocks/>
          </p:cNvCxnSpPr>
          <p:nvPr/>
        </p:nvCxnSpPr>
        <p:spPr>
          <a:xfrm>
            <a:off x="9074774" y="4141653"/>
            <a:ext cx="0" cy="382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C972DE-8205-5B3D-08EF-4139D3B86A67}"/>
              </a:ext>
            </a:extLst>
          </p:cNvPr>
          <p:cNvCxnSpPr>
            <a:cxnSpLocks/>
          </p:cNvCxnSpPr>
          <p:nvPr/>
        </p:nvCxnSpPr>
        <p:spPr>
          <a:xfrm>
            <a:off x="502788" y="4123365"/>
            <a:ext cx="0" cy="3824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B80C0E-6481-416D-AAD6-7BD6DCC63059}"/>
              </a:ext>
            </a:extLst>
          </p:cNvPr>
          <p:cNvSpPr>
            <a:spLocks noGrp="1"/>
          </p:cNvSpPr>
          <p:nvPr>
            <p:ph type="title"/>
          </p:nvPr>
        </p:nvSpPr>
        <p:spPr>
          <a:xfrm>
            <a:off x="502788" y="249305"/>
            <a:ext cx="10963199" cy="864000"/>
          </a:xfrm>
        </p:spPr>
        <p:txBody>
          <a:bodyPr/>
          <a:lstStyle/>
          <a:p>
            <a:r>
              <a:rPr lang="en-GB" dirty="0"/>
              <a:t>Patient case: </a:t>
            </a:r>
            <a:r>
              <a:rPr lang="en-GB" i="1" dirty="0"/>
              <a:t>de Novo </a:t>
            </a:r>
            <a:r>
              <a:rPr lang="en-GB" dirty="0"/>
              <a:t>High Volume </a:t>
            </a:r>
            <a:r>
              <a:rPr lang="en-GB" cap="none" dirty="0"/>
              <a:t>m</a:t>
            </a:r>
            <a:r>
              <a:rPr lang="en-GB" dirty="0"/>
              <a:t>HSPC</a:t>
            </a:r>
          </a:p>
        </p:txBody>
      </p:sp>
      <p:sp>
        <p:nvSpPr>
          <p:cNvPr id="16" name="Content Placeholder 15">
            <a:extLst>
              <a:ext uri="{FF2B5EF4-FFF2-40B4-BE49-F238E27FC236}">
                <a16:creationId xmlns:a16="http://schemas.microsoft.com/office/drawing/2014/main" id="{DAB7E30E-2EE7-921E-8641-8B0064830E30}"/>
              </a:ext>
            </a:extLst>
          </p:cNvPr>
          <p:cNvSpPr>
            <a:spLocks noGrp="1"/>
          </p:cNvSpPr>
          <p:nvPr>
            <p:ph sz="quarter" idx="15"/>
          </p:nvPr>
        </p:nvSpPr>
        <p:spPr>
          <a:xfrm>
            <a:off x="620183" y="6356351"/>
            <a:ext cx="10372361" cy="365125"/>
          </a:xfrm>
        </p:spPr>
        <p:txBody>
          <a:bodyPr/>
          <a:lstStyle/>
          <a:p>
            <a:r>
              <a:rPr lang="en-GB" sz="1100" dirty="0">
                <a:solidFill>
                  <a:schemeClr val="tx2"/>
                </a:solidFill>
              </a:rPr>
              <a:t>ADT, androgen deprivation therapy; CT, computed tomography; DRE, digital rectal exam; FH, family history; mHSPC, metastatic hormone sensitive prostate cancer; mpMRI, multi-parametric magnetic resonance imaging; PSA, prostate-specific antigen; T, N, M, tumour, nodes, metastasis</a:t>
            </a:r>
          </a:p>
        </p:txBody>
      </p:sp>
      <p:sp>
        <p:nvSpPr>
          <p:cNvPr id="4" name="Slide Number Placeholder 3">
            <a:extLst>
              <a:ext uri="{FF2B5EF4-FFF2-40B4-BE49-F238E27FC236}">
                <a16:creationId xmlns:a16="http://schemas.microsoft.com/office/drawing/2014/main" id="{03509E76-92E5-8F1B-A7FF-B6DD167856F1}"/>
              </a:ext>
            </a:extLst>
          </p:cNvPr>
          <p:cNvSpPr>
            <a:spLocks noGrp="1"/>
          </p:cNvSpPr>
          <p:nvPr>
            <p:ph type="sldNum" sz="quarter" idx="4"/>
          </p:nvPr>
        </p:nvSpPr>
        <p:spPr/>
        <p:txBody>
          <a:bodyPr/>
          <a:lstStyle/>
          <a:p>
            <a:fld id="{18DA6CFC-1861-4C15-81E1-7D7871A33D94}" type="slidenum">
              <a:rPr lang="en-GB"/>
              <a:pPr/>
              <a:t>7</a:t>
            </a:fld>
            <a:endParaRPr lang="en-GB" dirty="0"/>
          </a:p>
        </p:txBody>
      </p:sp>
      <p:sp>
        <p:nvSpPr>
          <p:cNvPr id="3" name="Arrow: Right 2">
            <a:extLst>
              <a:ext uri="{FF2B5EF4-FFF2-40B4-BE49-F238E27FC236}">
                <a16:creationId xmlns:a16="http://schemas.microsoft.com/office/drawing/2014/main" id="{7E017832-1A57-4982-AA6A-B10F997BB6D7}"/>
              </a:ext>
            </a:extLst>
          </p:cNvPr>
          <p:cNvSpPr/>
          <p:nvPr/>
        </p:nvSpPr>
        <p:spPr>
          <a:xfrm>
            <a:off x="590550" y="2940675"/>
            <a:ext cx="11168830" cy="5334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C03C44B9-69BE-4F06-8AD6-7EFD25FFBA97}"/>
              </a:ext>
            </a:extLst>
          </p:cNvPr>
          <p:cNvGrpSpPr/>
          <p:nvPr/>
        </p:nvGrpSpPr>
        <p:grpSpPr>
          <a:xfrm>
            <a:off x="426246" y="2813905"/>
            <a:ext cx="928228" cy="893404"/>
            <a:chOff x="432620" y="3209764"/>
            <a:chExt cx="928228" cy="893404"/>
          </a:xfrm>
        </p:grpSpPr>
        <p:sp>
          <p:nvSpPr>
            <p:cNvPr id="15" name="Oval 14">
              <a:extLst>
                <a:ext uri="{FF2B5EF4-FFF2-40B4-BE49-F238E27FC236}">
                  <a16:creationId xmlns:a16="http://schemas.microsoft.com/office/drawing/2014/main" id="{83F1AE44-4B10-4B3B-A461-291B7D6AA8E8}"/>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pic>
          <p:nvPicPr>
            <p:cNvPr id="7" name="Graphic 6" descr="Man with solid fill">
              <a:extLst>
                <a:ext uri="{FF2B5EF4-FFF2-40B4-BE49-F238E27FC236}">
                  <a16:creationId xmlns:a16="http://schemas.microsoft.com/office/drawing/2014/main" id="{B1D98BC3-8E85-4322-AF4E-F90E6C7610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573" y="3289703"/>
              <a:ext cx="682222" cy="682222"/>
            </a:xfrm>
            <a:prstGeom prst="rect">
              <a:avLst/>
            </a:prstGeom>
          </p:spPr>
        </p:pic>
      </p:grpSp>
      <p:sp>
        <p:nvSpPr>
          <p:cNvPr id="20" name="Rectangle: Diagonal Corners Rounded 19">
            <a:extLst>
              <a:ext uri="{FF2B5EF4-FFF2-40B4-BE49-F238E27FC236}">
                <a16:creationId xmlns:a16="http://schemas.microsoft.com/office/drawing/2014/main" id="{CC1E7B3F-22A2-4301-87ED-595A2B322BAB}"/>
              </a:ext>
            </a:extLst>
          </p:cNvPr>
          <p:cNvSpPr/>
          <p:nvPr/>
        </p:nvSpPr>
        <p:spPr bwMode="auto">
          <a:xfrm>
            <a:off x="390983" y="1045660"/>
            <a:ext cx="6235848" cy="1465003"/>
          </a:xfrm>
          <a:prstGeom prst="round2DiagRect">
            <a:avLst/>
          </a:prstGeom>
          <a:noFill/>
          <a:ln w="9525" cap="flat" cmpd="sng" algn="ctr">
            <a:noFill/>
            <a:prstDash val="solid"/>
            <a:round/>
            <a:headEnd type="none" w="med" len="med"/>
            <a:tailEnd type="none"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Patient: </a:t>
            </a: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66 year old </a:t>
            </a:r>
            <a:endParaRPr kumimoji="0" lang="en-GB" sz="1600" b="0" i="0" u="none" strike="noStrike" kern="0" cap="none" spc="0" normalizeH="0" baseline="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Presents with: </a:t>
            </a: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mild fatigue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Medical history: </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Well-controlled hypertension and hyperlipidaemia</a:t>
            </a:r>
          </a:p>
          <a:p>
            <a:pPr marL="285750" marR="0" lvl="0"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GB" sz="1600" u="none" strike="noStrike" kern="0" cap="none" spc="0" normalizeH="0" baseline="0" dirty="0">
                <a:ln>
                  <a:noFill/>
                </a:ln>
                <a:solidFill>
                  <a:schemeClr val="tx2"/>
                </a:solidFill>
                <a:effectLst/>
                <a:uLnTx/>
                <a:uFillTx/>
                <a:latin typeface="Arial" panose="020B0604020202020204" pitchFamily="34" charset="0"/>
                <a:ea typeface="Calibri" panose="020F0502020204030204" pitchFamily="34" charset="0"/>
                <a:cs typeface="Arial" panose="020B0604020202020204" pitchFamily="34" charset="0"/>
              </a:rPr>
              <a:t>+FH of breast cancer in sister, age 56</a:t>
            </a:r>
          </a:p>
        </p:txBody>
      </p:sp>
      <p:sp>
        <p:nvSpPr>
          <p:cNvPr id="25" name="Rectangle: Rounded Corners 24">
            <a:extLst>
              <a:ext uri="{FF2B5EF4-FFF2-40B4-BE49-F238E27FC236}">
                <a16:creationId xmlns:a16="http://schemas.microsoft.com/office/drawing/2014/main" id="{B65B8139-710E-49DD-9C83-00BBAF38E86F}"/>
              </a:ext>
            </a:extLst>
          </p:cNvPr>
          <p:cNvSpPr/>
          <p:nvPr/>
        </p:nvSpPr>
        <p:spPr>
          <a:xfrm>
            <a:off x="409271" y="4505858"/>
            <a:ext cx="5371865" cy="1574884"/>
          </a:xfrm>
          <a:prstGeom prst="roundRect">
            <a:avLst>
              <a:gd name="adj" fmla="val 3300"/>
            </a:avLst>
          </a:prstGeom>
          <a:solidFill>
            <a:schemeClr val="bg1"/>
          </a:solidFill>
          <a:ln w="25400" cap="flat" cmpd="sng" algn="ctr">
            <a:solidFill>
              <a:schemeClr val="accent1"/>
            </a:solidFill>
            <a:prstDash val="solid"/>
          </a:ln>
          <a:effectLst/>
        </p:spPr>
        <p:txBody>
          <a:bodyPr spcFirstLastPara="0" vert="horz" wrap="square" lIns="77705" tIns="77705" rIns="77705" bIns="77705" numCol="1" spcCol="127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Biopsy: </a:t>
            </a:r>
            <a:r>
              <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9 / 12 cores; Adenocarcinoma Gleason 4+4 </a:t>
            </a:r>
          </a:p>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Staging: </a:t>
            </a:r>
            <a:r>
              <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T3 by DRE and mpMRI, N1 M1b, high volume</a:t>
            </a:r>
            <a:r>
              <a:rPr kumimoji="0" lang="en-GB" sz="14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mHSPC</a:t>
            </a:r>
            <a:endParaRPr kumimoji="0" lang="en-GB" sz="14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Imaging: bone and CT scan</a:t>
            </a:r>
          </a:p>
          <a:p>
            <a:pPr marL="227013" lvl="0" indent="-227013">
              <a:lnSpc>
                <a:spcPct val="90000"/>
              </a:lnSpc>
              <a:spcBef>
                <a:spcPts val="600"/>
              </a:spcBef>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Metastases in hip, lumbar spine and ribs (five)</a:t>
            </a:r>
          </a:p>
          <a:p>
            <a:pPr marL="227013" lvl="0" indent="-227013">
              <a:lnSpc>
                <a:spcPct val="90000"/>
              </a:lnSpc>
              <a:spcBef>
                <a:spcPts val="600"/>
              </a:spcBef>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Multiple pelvic &amp; retroperitoneal lymph nodes between 2-4 cm</a:t>
            </a:r>
            <a:endPar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2B4BE75C-5A95-4B03-AC1F-6F0AE5EEF9B1}"/>
              </a:ext>
            </a:extLst>
          </p:cNvPr>
          <p:cNvSpPr/>
          <p:nvPr/>
        </p:nvSpPr>
        <p:spPr bwMode="auto">
          <a:xfrm>
            <a:off x="5936416" y="2875557"/>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1" name="TextBox 20">
            <a:extLst>
              <a:ext uri="{FF2B5EF4-FFF2-40B4-BE49-F238E27FC236}">
                <a16:creationId xmlns:a16="http://schemas.microsoft.com/office/drawing/2014/main" id="{826344B6-3A5E-4C59-A97A-92BB881F87AA}"/>
              </a:ext>
            </a:extLst>
          </p:cNvPr>
          <p:cNvSpPr txBox="1"/>
          <p:nvPr/>
        </p:nvSpPr>
        <p:spPr>
          <a:xfrm>
            <a:off x="5936416" y="2952600"/>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12 months</a:t>
            </a:r>
          </a:p>
        </p:txBody>
      </p:sp>
      <p:sp>
        <p:nvSpPr>
          <p:cNvPr id="32" name="Rectangle: Rounded Corners 31">
            <a:extLst>
              <a:ext uri="{FF2B5EF4-FFF2-40B4-BE49-F238E27FC236}">
                <a16:creationId xmlns:a16="http://schemas.microsoft.com/office/drawing/2014/main" id="{87764B8A-A088-47D6-A3BB-76F7423DD563}"/>
              </a:ext>
            </a:extLst>
          </p:cNvPr>
          <p:cNvSpPr/>
          <p:nvPr/>
        </p:nvSpPr>
        <p:spPr>
          <a:xfrm>
            <a:off x="5781136" y="3783091"/>
            <a:ext cx="1238789" cy="385994"/>
          </a:xfrm>
          <a:prstGeom prst="roundRect">
            <a:avLst/>
          </a:prstGeom>
          <a:solidFill>
            <a:schemeClr val="tx2"/>
          </a:solidFill>
          <a:ln w="25400" cap="flat" cmpd="sng" algn="ctr">
            <a:noFill/>
            <a:prstDash val="solid"/>
          </a:ln>
          <a:effectLst/>
        </p:spPr>
        <p:txBody>
          <a:bodyPr spcFirstLastPara="0" vert="horz" wrap="non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nadir 0.2</a:t>
            </a:r>
            <a:endPar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5" name="Rectangle: Rounded Corners 34">
            <a:extLst>
              <a:ext uri="{FF2B5EF4-FFF2-40B4-BE49-F238E27FC236}">
                <a16:creationId xmlns:a16="http://schemas.microsoft.com/office/drawing/2014/main" id="{54396025-D682-4E2D-BA65-1BD3C6C1C6DA}"/>
              </a:ext>
            </a:extLst>
          </p:cNvPr>
          <p:cNvSpPr/>
          <p:nvPr/>
        </p:nvSpPr>
        <p:spPr>
          <a:xfrm>
            <a:off x="426246" y="3783091"/>
            <a:ext cx="928228"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110</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3" name="Oval 32">
            <a:extLst>
              <a:ext uri="{FF2B5EF4-FFF2-40B4-BE49-F238E27FC236}">
                <a16:creationId xmlns:a16="http://schemas.microsoft.com/office/drawing/2014/main" id="{626F2676-A8DA-4586-91A3-2B261805D05B}"/>
              </a:ext>
            </a:extLst>
          </p:cNvPr>
          <p:cNvSpPr/>
          <p:nvPr/>
        </p:nvSpPr>
        <p:spPr bwMode="auto">
          <a:xfrm>
            <a:off x="7499184" y="2875557"/>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34" name="TextBox 33">
            <a:extLst>
              <a:ext uri="{FF2B5EF4-FFF2-40B4-BE49-F238E27FC236}">
                <a16:creationId xmlns:a16="http://schemas.microsoft.com/office/drawing/2014/main" id="{99F24FF0-F0D2-48F3-9F53-0EA7FEE7A820}"/>
              </a:ext>
            </a:extLst>
          </p:cNvPr>
          <p:cNvSpPr txBox="1"/>
          <p:nvPr/>
        </p:nvSpPr>
        <p:spPr>
          <a:xfrm>
            <a:off x="7497274" y="2976675"/>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18 months</a:t>
            </a:r>
          </a:p>
        </p:txBody>
      </p:sp>
      <p:sp>
        <p:nvSpPr>
          <p:cNvPr id="36" name="Rectangle: Rounded Corners 35">
            <a:extLst>
              <a:ext uri="{FF2B5EF4-FFF2-40B4-BE49-F238E27FC236}">
                <a16:creationId xmlns:a16="http://schemas.microsoft.com/office/drawing/2014/main" id="{6AEFE609-19A5-43CC-9CC8-B80775FF8D3A}"/>
              </a:ext>
            </a:extLst>
          </p:cNvPr>
          <p:cNvSpPr/>
          <p:nvPr/>
        </p:nvSpPr>
        <p:spPr>
          <a:xfrm>
            <a:off x="7377267" y="3783091"/>
            <a:ext cx="1168243"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7" name="Oval 36">
            <a:extLst>
              <a:ext uri="{FF2B5EF4-FFF2-40B4-BE49-F238E27FC236}">
                <a16:creationId xmlns:a16="http://schemas.microsoft.com/office/drawing/2014/main" id="{3011D496-9175-433A-A84E-AD460069AB83}"/>
              </a:ext>
            </a:extLst>
          </p:cNvPr>
          <p:cNvSpPr/>
          <p:nvPr/>
        </p:nvSpPr>
        <p:spPr bwMode="auto">
          <a:xfrm>
            <a:off x="9102206" y="2864703"/>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38" name="TextBox 37">
            <a:extLst>
              <a:ext uri="{FF2B5EF4-FFF2-40B4-BE49-F238E27FC236}">
                <a16:creationId xmlns:a16="http://schemas.microsoft.com/office/drawing/2014/main" id="{78AA42AA-7621-4E47-85EA-03ECB074B896}"/>
              </a:ext>
            </a:extLst>
          </p:cNvPr>
          <p:cNvSpPr txBox="1"/>
          <p:nvPr/>
        </p:nvSpPr>
        <p:spPr>
          <a:xfrm>
            <a:off x="9102207" y="2965821"/>
            <a:ext cx="9282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a:ln>
                  <a:noFill/>
                </a:ln>
                <a:solidFill>
                  <a:prstClr val="white"/>
                </a:solidFill>
                <a:effectLst/>
                <a:uLnTx/>
                <a:uFillTx/>
                <a:latin typeface="Arial" panose="020B0604020202020204" pitchFamily="34" charset="0"/>
                <a:ea typeface="+mn-ea"/>
                <a:cs typeface="+mn-cs"/>
              </a:rPr>
              <a:t>24 months</a:t>
            </a:r>
          </a:p>
        </p:txBody>
      </p:sp>
      <p:sp>
        <p:nvSpPr>
          <p:cNvPr id="39" name="Rectangle: Rounded Corners 38">
            <a:extLst>
              <a:ext uri="{FF2B5EF4-FFF2-40B4-BE49-F238E27FC236}">
                <a16:creationId xmlns:a16="http://schemas.microsoft.com/office/drawing/2014/main" id="{3E19A528-486C-4D48-BCAB-1C53BA1353D4}"/>
              </a:ext>
            </a:extLst>
          </p:cNvPr>
          <p:cNvSpPr/>
          <p:nvPr/>
        </p:nvSpPr>
        <p:spPr>
          <a:xfrm>
            <a:off x="8982199" y="3783091"/>
            <a:ext cx="1168243" cy="385994"/>
          </a:xfrm>
          <a:prstGeom prst="roundRect">
            <a:avLst/>
          </a:prstGeom>
          <a:solidFill>
            <a:schemeClr val="tx2"/>
          </a:solidFill>
          <a:ln w="25400" cap="flat" cmpd="sng" algn="ctr">
            <a:no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PSA 14.4</a:t>
            </a: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42" name="Rectangle: Rounded Corners 41">
            <a:extLst>
              <a:ext uri="{FF2B5EF4-FFF2-40B4-BE49-F238E27FC236}">
                <a16:creationId xmlns:a16="http://schemas.microsoft.com/office/drawing/2014/main" id="{84F91A90-74F8-466C-A428-9BB30339A48D}"/>
              </a:ext>
            </a:extLst>
          </p:cNvPr>
          <p:cNvSpPr/>
          <p:nvPr/>
        </p:nvSpPr>
        <p:spPr>
          <a:xfrm>
            <a:off x="8982198" y="4505858"/>
            <a:ext cx="3051305" cy="1598374"/>
          </a:xfrm>
          <a:prstGeom prst="roundRect">
            <a:avLst>
              <a:gd name="adj" fmla="val 6931"/>
            </a:avLst>
          </a:prstGeom>
          <a:solidFill>
            <a:schemeClr val="bg1"/>
          </a:solidFill>
          <a:ln w="25400" cap="flat" cmpd="sng" algn="ctr">
            <a:solidFill>
              <a:schemeClr val="accent1"/>
            </a:solidFill>
            <a:prstDash val="solid"/>
          </a:ln>
          <a:effectLst/>
        </p:spPr>
        <p:txBody>
          <a:bodyPr spcFirstLastPara="0" vert="horz" wrap="square" lIns="77705" tIns="77705" rIns="77705" bIns="77705" numCol="1" spcCol="127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66710" rtl="0" eaLnBrk="1" fontAlgn="auto" latinLnBrk="0" hangingPunct="1">
              <a:lnSpc>
                <a:spcPct val="90000"/>
              </a:lnSpc>
              <a:spcBef>
                <a:spcPct val="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Current situation</a:t>
            </a:r>
          </a:p>
          <a:p>
            <a:pPr marL="0" marR="0" lvl="0" indent="0" algn="l" defTabSz="566710" rtl="0" eaLnBrk="1" fontAlgn="auto" latinLnBrk="0" hangingPunct="1">
              <a:lnSpc>
                <a:spcPct val="90000"/>
              </a:lnSpc>
              <a:spcBef>
                <a:spcPct val="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Slight discomfort in lumbar spine</a:t>
            </a:r>
          </a:p>
          <a:p>
            <a:pPr marL="0" marR="0" lvl="0" indent="0" algn="l" defTabSz="566710" rtl="0" eaLnBrk="1" fontAlgn="auto" latinLnBrk="0" hangingPunct="1">
              <a:lnSpc>
                <a:spcPct val="90000"/>
              </a:lnSpc>
              <a:spcBef>
                <a:spcPts val="300"/>
              </a:spcBef>
              <a:spcAft>
                <a:spcPts val="300"/>
              </a:spcAft>
              <a:buClrTx/>
              <a:buSzTx/>
              <a:buFontTx/>
              <a:buNone/>
              <a:tabLst/>
              <a:defRPr/>
            </a:pPr>
            <a:r>
              <a:rPr kumimoji="0" lang="en-GB" sz="1400" b="1"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Imaging:</a:t>
            </a:r>
          </a:p>
          <a:p>
            <a:pPr marL="227013" marR="0" indent="-227013" fontAlgn="auto">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Progression of bone and lymph node metastases </a:t>
            </a:r>
          </a:p>
          <a:p>
            <a:pPr marL="227013" marR="0" indent="-227013" fontAlgn="auto">
              <a:buClr>
                <a:schemeClr val="accent1"/>
              </a:buClr>
              <a:buSzPct val="100000"/>
              <a:buFont typeface="Arial" panose="020B0604020202020204" pitchFamily="34" charset="0"/>
              <a:buChar char="•"/>
              <a:defRPr/>
            </a:pPr>
            <a:r>
              <a:rPr lang="en-GB" sz="1400" dirty="0">
                <a:solidFill>
                  <a:schemeClr val="tx1"/>
                </a:solidFill>
                <a:latin typeface="Arial" panose="020B0604020202020204" pitchFamily="34" charset="0"/>
              </a:rPr>
              <a:t>Haemoglobin: 11 g/dL</a:t>
            </a:r>
          </a:p>
        </p:txBody>
      </p:sp>
      <p:sp>
        <p:nvSpPr>
          <p:cNvPr id="6" name="TextBox 5"/>
          <p:cNvSpPr txBox="1"/>
          <p:nvPr/>
        </p:nvSpPr>
        <p:spPr>
          <a:xfrm>
            <a:off x="1654233" y="4169085"/>
            <a:ext cx="3160500" cy="369332"/>
          </a:xfrm>
          <a:prstGeom prst="rect">
            <a:avLst/>
          </a:prstGeom>
          <a:noFill/>
        </p:spPr>
        <p:txBody>
          <a:bodyPr wrap="square" rtlCol="0">
            <a:spAutoFit/>
          </a:bodyPr>
          <a:lstStyle/>
          <a:p>
            <a:r>
              <a:rPr lang="en-GB" dirty="0">
                <a:latin typeface="Arial" panose="020B0604020202020204" pitchFamily="34" charset="0"/>
              </a:rPr>
              <a:t>Initial Presentation</a:t>
            </a:r>
          </a:p>
        </p:txBody>
      </p:sp>
      <p:pic>
        <p:nvPicPr>
          <p:cNvPr id="27" name="Picture 26"/>
          <p:cNvPicPr>
            <a:picLocks noChangeAspect="1"/>
          </p:cNvPicPr>
          <p:nvPr/>
        </p:nvPicPr>
        <p:blipFill rotWithShape="1">
          <a:blip r:embed="rId5"/>
          <a:srcRect t="2263" r="50267" b="4176"/>
          <a:stretch/>
        </p:blipFill>
        <p:spPr>
          <a:xfrm>
            <a:off x="8070931" y="786224"/>
            <a:ext cx="2519484" cy="1903234"/>
          </a:xfrm>
          <a:prstGeom prst="rect">
            <a:avLst/>
          </a:prstGeom>
        </p:spPr>
      </p:pic>
    </p:spTree>
    <p:extLst>
      <p:ext uri="{BB962C8B-B14F-4D97-AF65-F5344CB8AC3E}">
        <p14:creationId xmlns:p14="http://schemas.microsoft.com/office/powerpoint/2010/main" val="31351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r>
              <a:rPr lang="en-GB" dirty="0"/>
              <a:t>Choice of abiraterone vs. enzalutamide cannot be dictated based on differences in efficacy</a:t>
            </a:r>
          </a:p>
          <a:p>
            <a:pPr lvl="1"/>
            <a:r>
              <a:rPr lang="en-GB" dirty="0"/>
              <a:t>Similar OS, PFS from cross-trial comparisons</a:t>
            </a:r>
          </a:p>
          <a:p>
            <a:pPr lvl="1"/>
            <a:r>
              <a:rPr lang="en-GB" dirty="0"/>
              <a:t>Enzalutamide has been evaluated in men with visceral metastases in the chemo-naïve setting</a:t>
            </a:r>
          </a:p>
          <a:p>
            <a:pPr lvl="1"/>
            <a:r>
              <a:rPr lang="en-GB" dirty="0"/>
              <a:t>Both considered level 1 evidence in NCCN guidelines based on improved PFS and overall survival</a:t>
            </a:r>
            <a:br>
              <a:rPr lang="en-GB" dirty="0"/>
            </a:br>
            <a:endParaRPr lang="en-GB" dirty="0"/>
          </a:p>
          <a:p>
            <a:r>
              <a:rPr lang="en-GB" dirty="0"/>
              <a:t>Therefore, choice is based on differential toxicity, costs, drug interactions, and other patient factors</a:t>
            </a:r>
          </a:p>
          <a:p>
            <a:pPr lvl="1"/>
            <a:r>
              <a:rPr lang="en-GB" dirty="0"/>
              <a:t>Abiraterone acetate in men who are seizure-prone, frail/elderly (&gt;75 </a:t>
            </a:r>
            <a:r>
              <a:rPr lang="en-GB" dirty="0" err="1"/>
              <a:t>yrs</a:t>
            </a:r>
            <a:r>
              <a:rPr lang="en-GB" dirty="0"/>
              <a:t>) at high risk for falls, men for who drug-drug interactions is a potential issue</a:t>
            </a:r>
          </a:p>
          <a:p>
            <a:pPr lvl="1"/>
            <a:r>
              <a:rPr lang="en-GB" dirty="0"/>
              <a:t>Enzalutamide for men with significant CV risk factors, contraindications to prednisone, brittle diabetes and metabolic syndrome, contraindications to prednisone</a:t>
            </a:r>
          </a:p>
        </p:txBody>
      </p:sp>
      <p:sp>
        <p:nvSpPr>
          <p:cNvPr id="5" name="Title 4"/>
          <p:cNvSpPr>
            <a:spLocks noGrp="1"/>
          </p:cNvSpPr>
          <p:nvPr>
            <p:ph type="title"/>
          </p:nvPr>
        </p:nvSpPr>
        <p:spPr/>
        <p:txBody>
          <a:bodyPr/>
          <a:lstStyle/>
          <a:p>
            <a:r>
              <a:rPr lang="en-GB" dirty="0"/>
              <a:t>Timing and Selection of Secondary AR-Directed Therapies</a:t>
            </a:r>
          </a:p>
        </p:txBody>
      </p:sp>
      <p:sp>
        <p:nvSpPr>
          <p:cNvPr id="8" name="Content Placeholder 7">
            <a:extLst>
              <a:ext uri="{FF2B5EF4-FFF2-40B4-BE49-F238E27FC236}">
                <a16:creationId xmlns:a16="http://schemas.microsoft.com/office/drawing/2014/main" id="{86523471-158B-969C-8206-3EA05861B596}"/>
              </a:ext>
            </a:extLst>
          </p:cNvPr>
          <p:cNvSpPr>
            <a:spLocks noGrp="1"/>
          </p:cNvSpPr>
          <p:nvPr>
            <p:ph sz="quarter" idx="15"/>
          </p:nvPr>
        </p:nvSpPr>
        <p:spPr/>
        <p:txBody>
          <a:bodyPr/>
          <a:lstStyle/>
          <a:p>
            <a:r>
              <a:rPr lang="en-GB" dirty="0">
                <a:solidFill>
                  <a:schemeClr val="tx2"/>
                </a:solidFill>
              </a:rPr>
              <a:t>AR, androgen receptor; CV, cardiovascular; NCCN, National Comprehensive Cancer Network; OS, overall survival; PFS, progression-free survival; yrs, years</a:t>
            </a:r>
          </a:p>
        </p:txBody>
      </p:sp>
      <p:sp>
        <p:nvSpPr>
          <p:cNvPr id="12" name="Slide Number Placeholder 11">
            <a:extLst>
              <a:ext uri="{FF2B5EF4-FFF2-40B4-BE49-F238E27FC236}">
                <a16:creationId xmlns:a16="http://schemas.microsoft.com/office/drawing/2014/main" id="{8170D206-371F-CDBA-3CDB-DCCB93C0AFDC}"/>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1028036643"/>
      </p:ext>
    </p:extLst>
  </p:cSld>
  <p:clrMapOvr>
    <a:masterClrMapping/>
  </p:clrMapOvr>
  <mc:AlternateContent xmlns:mc="http://schemas.openxmlformats.org/markup-compatibility/2006" xmlns:p14="http://schemas.microsoft.com/office/powerpoint/2010/main">
    <mc:Choice Requires="p14">
      <p:transition spd="med" p14:dur="700" advTm="63096">
        <p:fade/>
      </p:transition>
    </mc:Choice>
    <mc:Fallback xmlns="">
      <p:transition spd="med" advTm="6309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93C336-2860-4EDC-F0E0-8C942E3DAC24}"/>
              </a:ext>
            </a:extLst>
          </p:cNvPr>
          <p:cNvSpPr>
            <a:spLocks noGrp="1"/>
          </p:cNvSpPr>
          <p:nvPr>
            <p:ph type="title"/>
          </p:nvPr>
        </p:nvSpPr>
        <p:spPr/>
        <p:txBody>
          <a:bodyPr/>
          <a:lstStyle/>
          <a:p>
            <a:r>
              <a:rPr lang="en-GB" dirty="0"/>
              <a:t>Selecting abiraterone vs enzalutamide</a:t>
            </a:r>
          </a:p>
        </p:txBody>
      </p:sp>
      <p:sp>
        <p:nvSpPr>
          <p:cNvPr id="7" name="Content Placeholder 6">
            <a:extLst>
              <a:ext uri="{FF2B5EF4-FFF2-40B4-BE49-F238E27FC236}">
                <a16:creationId xmlns:a16="http://schemas.microsoft.com/office/drawing/2014/main" id="{F0596185-7499-452B-4734-7B7E3D0C3EF9}"/>
              </a:ext>
            </a:extLst>
          </p:cNvPr>
          <p:cNvSpPr>
            <a:spLocks noGrp="1"/>
          </p:cNvSpPr>
          <p:nvPr>
            <p:ph sz="quarter" idx="15"/>
          </p:nvPr>
        </p:nvSpPr>
        <p:spPr/>
        <p:txBody>
          <a:bodyPr/>
          <a:lstStyle/>
          <a:p>
            <a:r>
              <a:rPr lang="en-GB" baseline="30000" dirty="0" err="1">
                <a:solidFill>
                  <a:schemeClr val="tx2"/>
                </a:solidFill>
              </a:rPr>
              <a:t>a</a:t>
            </a:r>
            <a:r>
              <a:rPr lang="en-GB" dirty="0" err="1">
                <a:solidFill>
                  <a:schemeClr val="tx2"/>
                </a:solidFill>
              </a:rPr>
              <a:t>Keep</a:t>
            </a:r>
            <a:r>
              <a:rPr lang="en-GB" dirty="0">
                <a:solidFill>
                  <a:schemeClr val="tx2"/>
                </a:solidFill>
              </a:rPr>
              <a:t> in mind that the steroids used with abiraterone are not supra-physiologic</a:t>
            </a:r>
          </a:p>
          <a:p>
            <a:r>
              <a:rPr lang="en-GB" dirty="0">
                <a:solidFill>
                  <a:schemeClr val="tx2"/>
                </a:solidFill>
              </a:rPr>
              <a:t>CHF, congestive heart failure</a:t>
            </a:r>
          </a:p>
        </p:txBody>
      </p:sp>
      <p:sp>
        <p:nvSpPr>
          <p:cNvPr id="5" name="Slide Number Placeholder 4">
            <a:extLst>
              <a:ext uri="{FF2B5EF4-FFF2-40B4-BE49-F238E27FC236}">
                <a16:creationId xmlns:a16="http://schemas.microsoft.com/office/drawing/2014/main" id="{CAA6DCA3-C208-E372-B384-68FAD4DF6BD1}"/>
              </a:ext>
            </a:extLst>
          </p:cNvPr>
          <p:cNvSpPr>
            <a:spLocks noGrp="1"/>
          </p:cNvSpPr>
          <p:nvPr>
            <p:ph type="sldNum" sz="quarter" idx="4"/>
          </p:nvPr>
        </p:nvSpPr>
        <p:spPr/>
        <p:txBody>
          <a:bodyPr/>
          <a:lstStyle/>
          <a:p>
            <a:fld id="{7ADE861D-9CBA-455D-ADE6-C9707D229674}" type="slidenum">
              <a:rPr lang="en-GB" smtClean="0"/>
              <a:pPr/>
              <a:t>9</a:t>
            </a:fld>
            <a:endParaRPr lang="en-GB" dirty="0"/>
          </a:p>
        </p:txBody>
      </p:sp>
      <p:sp>
        <p:nvSpPr>
          <p:cNvPr id="9" name="Rectangle 8">
            <a:extLst>
              <a:ext uri="{FF2B5EF4-FFF2-40B4-BE49-F238E27FC236}">
                <a16:creationId xmlns:a16="http://schemas.microsoft.com/office/drawing/2014/main" id="{D285AA9E-DD8F-8C74-8549-18FB00C6700A}"/>
              </a:ext>
            </a:extLst>
          </p:cNvPr>
          <p:cNvSpPr/>
          <p:nvPr/>
        </p:nvSpPr>
        <p:spPr>
          <a:xfrm>
            <a:off x="2532000" y="4960094"/>
            <a:ext cx="7128000" cy="21602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riangle 9">
            <a:extLst>
              <a:ext uri="{FF2B5EF4-FFF2-40B4-BE49-F238E27FC236}">
                <a16:creationId xmlns:a16="http://schemas.microsoft.com/office/drawing/2014/main" id="{B2FDC4BC-99A5-26C7-B530-B4422C8839F1}"/>
              </a:ext>
            </a:extLst>
          </p:cNvPr>
          <p:cNvSpPr/>
          <p:nvPr/>
        </p:nvSpPr>
        <p:spPr>
          <a:xfrm>
            <a:off x="5771964" y="5246582"/>
            <a:ext cx="648072" cy="558682"/>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ounded Rectangle 10">
            <a:extLst>
              <a:ext uri="{FF2B5EF4-FFF2-40B4-BE49-F238E27FC236}">
                <a16:creationId xmlns:a16="http://schemas.microsoft.com/office/drawing/2014/main" id="{EC0C21E4-70BA-ECEE-95D4-90A7052859E4}"/>
              </a:ext>
            </a:extLst>
          </p:cNvPr>
          <p:cNvSpPr/>
          <p:nvPr/>
        </p:nvSpPr>
        <p:spPr>
          <a:xfrm>
            <a:off x="2799683" y="2614220"/>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Falls/gait, neurologic issues</a:t>
            </a:r>
          </a:p>
        </p:txBody>
      </p:sp>
      <p:sp>
        <p:nvSpPr>
          <p:cNvPr id="12" name="Rounded Rectangle 11">
            <a:extLst>
              <a:ext uri="{FF2B5EF4-FFF2-40B4-BE49-F238E27FC236}">
                <a16:creationId xmlns:a16="http://schemas.microsoft.com/office/drawing/2014/main" id="{11D27F08-673B-51FE-6634-F1AE60FF4095}"/>
              </a:ext>
            </a:extLst>
          </p:cNvPr>
          <p:cNvSpPr/>
          <p:nvPr/>
        </p:nvSpPr>
        <p:spPr>
          <a:xfrm>
            <a:off x="2799683" y="3188071"/>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Significant baseline fatigue</a:t>
            </a:r>
          </a:p>
        </p:txBody>
      </p:sp>
      <p:sp>
        <p:nvSpPr>
          <p:cNvPr id="13" name="Rounded Rectangle 12">
            <a:extLst>
              <a:ext uri="{FF2B5EF4-FFF2-40B4-BE49-F238E27FC236}">
                <a16:creationId xmlns:a16="http://schemas.microsoft.com/office/drawing/2014/main" id="{D9397155-651A-5542-FE52-2A6C9912B4BB}"/>
              </a:ext>
            </a:extLst>
          </p:cNvPr>
          <p:cNvSpPr/>
          <p:nvPr/>
        </p:nvSpPr>
        <p:spPr>
          <a:xfrm>
            <a:off x="2799683" y="3761922"/>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Mild baseline pain</a:t>
            </a:r>
          </a:p>
        </p:txBody>
      </p:sp>
      <p:sp>
        <p:nvSpPr>
          <p:cNvPr id="14" name="Rounded Rectangle 13">
            <a:extLst>
              <a:ext uri="{FF2B5EF4-FFF2-40B4-BE49-F238E27FC236}">
                <a16:creationId xmlns:a16="http://schemas.microsoft.com/office/drawing/2014/main" id="{DE55A5AF-3F77-8D87-2899-825E30DDFC68}"/>
              </a:ext>
            </a:extLst>
          </p:cNvPr>
          <p:cNvSpPr/>
          <p:nvPr/>
        </p:nvSpPr>
        <p:spPr>
          <a:xfrm>
            <a:off x="2799683" y="4335772"/>
            <a:ext cx="3096344"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Polypharmacy</a:t>
            </a:r>
          </a:p>
        </p:txBody>
      </p:sp>
      <p:sp>
        <p:nvSpPr>
          <p:cNvPr id="15" name="Rounded Rectangle 14">
            <a:extLst>
              <a:ext uri="{FF2B5EF4-FFF2-40B4-BE49-F238E27FC236}">
                <a16:creationId xmlns:a16="http://schemas.microsoft.com/office/drawing/2014/main" id="{3BE2A6F6-208B-E869-4C42-292448948026}"/>
              </a:ext>
            </a:extLst>
          </p:cNvPr>
          <p:cNvSpPr/>
          <p:nvPr/>
        </p:nvSpPr>
        <p:spPr>
          <a:xfrm>
            <a:off x="6284114" y="2614220"/>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Baseline CHF</a:t>
            </a:r>
          </a:p>
        </p:txBody>
      </p:sp>
      <p:sp>
        <p:nvSpPr>
          <p:cNvPr id="16" name="Rounded Rectangle 15">
            <a:extLst>
              <a:ext uri="{FF2B5EF4-FFF2-40B4-BE49-F238E27FC236}">
                <a16:creationId xmlns:a16="http://schemas.microsoft.com/office/drawing/2014/main" id="{F0CF42E4-D6AC-D124-B906-5AE811F1C004}"/>
              </a:ext>
            </a:extLst>
          </p:cNvPr>
          <p:cNvSpPr/>
          <p:nvPr/>
        </p:nvSpPr>
        <p:spPr>
          <a:xfrm>
            <a:off x="6284114" y="3188071"/>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Baseline oedema</a:t>
            </a:r>
          </a:p>
        </p:txBody>
      </p:sp>
      <p:sp>
        <p:nvSpPr>
          <p:cNvPr id="17" name="Rounded Rectangle 16">
            <a:extLst>
              <a:ext uri="{FF2B5EF4-FFF2-40B4-BE49-F238E27FC236}">
                <a16:creationId xmlns:a16="http://schemas.microsoft.com/office/drawing/2014/main" id="{AB1E0343-54F3-4FB2-A996-E07E30327FE4}"/>
              </a:ext>
            </a:extLst>
          </p:cNvPr>
          <p:cNvSpPr/>
          <p:nvPr/>
        </p:nvSpPr>
        <p:spPr>
          <a:xfrm>
            <a:off x="6284114" y="3761922"/>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Renal impairment</a:t>
            </a:r>
          </a:p>
        </p:txBody>
      </p:sp>
      <p:sp>
        <p:nvSpPr>
          <p:cNvPr id="18" name="Rounded Rectangle 17">
            <a:extLst>
              <a:ext uri="{FF2B5EF4-FFF2-40B4-BE49-F238E27FC236}">
                <a16:creationId xmlns:a16="http://schemas.microsoft.com/office/drawing/2014/main" id="{6FD9E0C5-663E-DA24-0BB8-3DEBF7B02E6D}"/>
              </a:ext>
            </a:extLst>
          </p:cNvPr>
          <p:cNvSpPr/>
          <p:nvPr/>
        </p:nvSpPr>
        <p:spPr>
          <a:xfrm>
            <a:off x="6284114" y="4335772"/>
            <a:ext cx="3096344" cy="50405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a:latin typeface="Arial" panose="020B0604020202020204" pitchFamily="34" charset="0"/>
                <a:cs typeface="Arial" panose="020B0604020202020204" pitchFamily="34" charset="0"/>
              </a:rPr>
              <a:t>Diabetes</a:t>
            </a:r>
          </a:p>
        </p:txBody>
      </p:sp>
      <p:sp>
        <p:nvSpPr>
          <p:cNvPr id="19" name="Rounded Rectangle 18">
            <a:extLst>
              <a:ext uri="{FF2B5EF4-FFF2-40B4-BE49-F238E27FC236}">
                <a16:creationId xmlns:a16="http://schemas.microsoft.com/office/drawing/2014/main" id="{9C60DF2B-AB58-41D4-5D41-08728F14DFD2}"/>
              </a:ext>
            </a:extLst>
          </p:cNvPr>
          <p:cNvSpPr/>
          <p:nvPr/>
        </p:nvSpPr>
        <p:spPr>
          <a:xfrm>
            <a:off x="2799683" y="1818378"/>
            <a:ext cx="3096344" cy="6840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b="1" dirty="0">
                <a:solidFill>
                  <a:schemeClr val="tx1"/>
                </a:solidFill>
                <a:latin typeface="Arial" panose="020B0604020202020204" pitchFamily="34" charset="0"/>
                <a:cs typeface="Arial" panose="020B0604020202020204" pitchFamily="34" charset="0"/>
              </a:rPr>
              <a:t>Consider </a:t>
            </a:r>
            <a:r>
              <a:rPr lang="en-GB" b="1" dirty="0" err="1">
                <a:solidFill>
                  <a:schemeClr val="tx1"/>
                </a:solidFill>
                <a:latin typeface="Arial" panose="020B0604020202020204" pitchFamily="34" charset="0"/>
                <a:cs typeface="Arial" panose="020B0604020202020204" pitchFamily="34" charset="0"/>
              </a:rPr>
              <a:t>abiraterone</a:t>
            </a:r>
            <a:r>
              <a:rPr lang="en-GB" b="1" baseline="30000" dirty="0" err="1">
                <a:solidFill>
                  <a:schemeClr val="tx1"/>
                </a:solidFill>
                <a:latin typeface="Arial" panose="020B0604020202020204" pitchFamily="34" charset="0"/>
                <a:cs typeface="Arial" panose="020B0604020202020204" pitchFamily="34" charset="0"/>
              </a:rPr>
              <a:t>a</a:t>
            </a:r>
            <a:br>
              <a:rPr lang="en-GB" b="1"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(avoid enzalutamide)</a:t>
            </a:r>
          </a:p>
        </p:txBody>
      </p:sp>
      <p:sp>
        <p:nvSpPr>
          <p:cNvPr id="20" name="Rounded Rectangle 19">
            <a:extLst>
              <a:ext uri="{FF2B5EF4-FFF2-40B4-BE49-F238E27FC236}">
                <a16:creationId xmlns:a16="http://schemas.microsoft.com/office/drawing/2014/main" id="{CF4AB097-65FC-FFF3-B5DA-BF0D48D1CE8C}"/>
              </a:ext>
            </a:extLst>
          </p:cNvPr>
          <p:cNvSpPr/>
          <p:nvPr/>
        </p:nvSpPr>
        <p:spPr>
          <a:xfrm>
            <a:off x="6284114" y="1818378"/>
            <a:ext cx="3096344" cy="6840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b="1" dirty="0">
                <a:solidFill>
                  <a:schemeClr val="tx1"/>
                </a:solidFill>
                <a:latin typeface="Arial" panose="020B0604020202020204" pitchFamily="34" charset="0"/>
                <a:cs typeface="Arial" panose="020B0604020202020204" pitchFamily="34" charset="0"/>
              </a:rPr>
              <a:t>Consider enzalutamide</a:t>
            </a:r>
            <a:br>
              <a:rPr lang="en-GB" b="1" dirty="0">
                <a:solidFill>
                  <a:schemeClr val="tx1"/>
                </a:solidFill>
                <a:latin typeface="Arial" panose="020B0604020202020204" pitchFamily="34" charset="0"/>
                <a:cs typeface="Arial" panose="020B0604020202020204" pitchFamily="34" charset="0"/>
              </a:rPr>
            </a:br>
            <a:r>
              <a:rPr lang="en-GB" b="1" dirty="0">
                <a:solidFill>
                  <a:schemeClr val="tx1"/>
                </a:solidFill>
                <a:latin typeface="Arial" panose="020B0604020202020204" pitchFamily="34" charset="0"/>
                <a:cs typeface="Arial" panose="020B0604020202020204" pitchFamily="34" charset="0"/>
              </a:rPr>
              <a:t>(avoid abiraterone)</a:t>
            </a:r>
          </a:p>
        </p:txBody>
      </p:sp>
    </p:spTree>
    <p:extLst>
      <p:ext uri="{BB962C8B-B14F-4D97-AF65-F5344CB8AC3E}">
        <p14:creationId xmlns:p14="http://schemas.microsoft.com/office/powerpoint/2010/main" val="41841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0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0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db8bcd6-6b35-4e41-aa42-51a9849020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BA35116025A346933680F0DCCB641B" ma:contentTypeVersion="3" ma:contentTypeDescription="Create a new document." ma:contentTypeScope="" ma:versionID="b233bb747493cc530db7cfc03798d686">
  <xsd:schema xmlns:xsd="http://www.w3.org/2001/XMLSchema" xmlns:xs="http://www.w3.org/2001/XMLSchema" xmlns:p="http://schemas.microsoft.com/office/2006/metadata/properties" xmlns:ns3="cdb8bcd6-6b35-4e41-aa42-51a98490204f" targetNamespace="http://schemas.microsoft.com/office/2006/metadata/properties" ma:root="true" ma:fieldsID="4ac2eb4b606478646425144925bfe85a" ns3:_="">
    <xsd:import namespace="cdb8bcd6-6b35-4e41-aa42-51a98490204f"/>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8bcd6-6b35-4e41-aa42-51a984902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B4FC80-4AC6-45BC-B465-30D2E5E652D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db8bcd6-6b35-4e41-aa42-51a98490204f"/>
    <ds:schemaRef ds:uri="http://www.w3.org/XML/1998/namespace"/>
  </ds:schemaRefs>
</ds:datastoreItem>
</file>

<file path=customXml/itemProps2.xml><?xml version="1.0" encoding="utf-8"?>
<ds:datastoreItem xmlns:ds="http://schemas.openxmlformats.org/officeDocument/2006/customXml" ds:itemID="{4AB97F0E-9FA0-471F-BD97-1C09A9E06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8bcd6-6b35-4e41-aa42-51a984902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CA074B-B441-4A05-9A25-084B526629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GUCONNECT_template_v2-good</Template>
  <TotalTime>0</TotalTime>
  <Words>12774</Words>
  <Application>Microsoft Office PowerPoint</Application>
  <PresentationFormat>Widescreen</PresentationFormat>
  <Paragraphs>2960</Paragraphs>
  <Slides>51</Slides>
  <Notes>24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1" baseType="lpstr">
      <vt:lpstr>Arial</vt:lpstr>
      <vt:lpstr>Arial Narrow</vt:lpstr>
      <vt:lpstr>Calibri</vt:lpstr>
      <vt:lpstr>Lucida Grande</vt:lpstr>
      <vt:lpstr>PT Sans Narrow</vt:lpstr>
      <vt:lpstr>Roboto</vt:lpstr>
      <vt:lpstr>System Font Regular</vt:lpstr>
      <vt:lpstr>Thème Office</vt:lpstr>
      <vt:lpstr>1_Thème Office</vt:lpstr>
      <vt:lpstr>think-cell Slide</vt:lpstr>
      <vt:lpstr>PowerPoint Presentation</vt:lpstr>
      <vt:lpstr>GU CONNECT  animated video  Clinical implementation of testing  and PARPis IN COMBINATION WITH NHAs,  and the patient journey for prostate cancer patients  Dr Andrew Armstrong, MD SCM FACP Duke Cancer Institute Center for Prostate and Urologic Cancers, USA  AUGUST 2023</vt:lpstr>
      <vt:lpstr>Educational objectives</vt:lpstr>
      <vt:lpstr>Clinical takeaways</vt:lpstr>
      <vt:lpstr>Developed by GU COnnect</vt:lpstr>
      <vt:lpstr>Introducing the Patient case and treatment options</vt:lpstr>
      <vt:lpstr>Patient case: de Novo High Volume mHSPC</vt:lpstr>
      <vt:lpstr>Timing and Selection of Secondary AR-Directed Therapies</vt:lpstr>
      <vt:lpstr>Selecting abiraterone vs enzalutamide</vt:lpstr>
      <vt:lpstr>The relevance of   genetic testing</vt:lpstr>
      <vt:lpstr>Precision medicine testing: Why?</vt:lpstr>
      <vt:lpstr>There are several ways to identify BRCA / HRR mutations in prostate cancer</vt:lpstr>
      <vt:lpstr>Considerations for when to test for HRRm are included in international guidelines</vt:lpstr>
      <vt:lpstr>Patient case</vt:lpstr>
      <vt:lpstr>Rationale for combining PARP and AR inhibitors</vt:lpstr>
      <vt:lpstr>Preclinical rationale for a combined effect of PARP and AR inhibition</vt:lpstr>
      <vt:lpstr>PROpel: clinical rationale for combination of Olaparib with abiraterone</vt:lpstr>
      <vt:lpstr>Key trial data </vt:lpstr>
      <vt:lpstr>PROpel: Study Design</vt:lpstr>
      <vt:lpstr>PROpel: primary rPFS results (DCO1)1</vt:lpstr>
      <vt:lpstr>PROpel: subgroup analysis of rPFS</vt:lpstr>
      <vt:lpstr>PROpel: OS at final analysis (DCO3)</vt:lpstr>
      <vt:lpstr>PROpel: OS in subgroups (DCO3) </vt:lpstr>
      <vt:lpstr>PROpel: most common AEs (&gt;10% patients; DCO3)</vt:lpstr>
      <vt:lpstr>TALAPRO-2: A Randomised, Double-blind, Placebo‑Controlled Study</vt:lpstr>
      <vt:lpstr>TALAPRO-2 Primary Endpoint: rPFS by BICR</vt:lpstr>
      <vt:lpstr>TALAPRO-2: Subgroup Analysis of rPFS by BICR</vt:lpstr>
      <vt:lpstr>TALAPRO-2: rPFS by BICR by HRR Status</vt:lpstr>
      <vt:lpstr>TALAPRO-2: rPFS by BICR in HRR-nondeficient by Prospective TumoUr Tissue Testing</vt:lpstr>
      <vt:lpstr>Talapro-2: Most common all-cause teaes</vt:lpstr>
      <vt:lpstr>MAGNITUDE: Randomised, Double-Blind, Placebo-Controlled Study</vt:lpstr>
      <vt:lpstr>MAGNITUDE HRR BM-: Prespecified Early Futility Analysis </vt:lpstr>
      <vt:lpstr>MAGNITUDE: Primary Endpoint rPFS (BICR)</vt:lpstr>
      <vt:lpstr>MAGNITUDE BRCA Patients: NIRA + AAP improved rPFS and Time to Symptomatic Progression in the BRCA Subgroup</vt:lpstr>
      <vt:lpstr>MAGNITUDE All HRR BM+: Subgroup Analysis of rPFS</vt:lpstr>
      <vt:lpstr>MAGNITUDE All HRR BM+: Overall Survival</vt:lpstr>
      <vt:lpstr>MAGNITUDE: HRR BM+ TEAEs occurring at &gt;20% in NIRA arm or of clinical interest </vt:lpstr>
      <vt:lpstr>Considerations for treatment selection</vt:lpstr>
      <vt:lpstr>Patient case</vt:lpstr>
      <vt:lpstr>rPFS across AR-PARP Inhibitor Combination trials (Primary Endpoint)</vt:lpstr>
      <vt:lpstr>rPFS across AR-PARP Inhibitor Combination trials (by BICR)</vt:lpstr>
      <vt:lpstr>MAGNITUDE HRR BM-: Prespecified Early Futility Analysis </vt:lpstr>
      <vt:lpstr>rpfs in an all-comer population (primary endpoint)</vt:lpstr>
      <vt:lpstr>rpfsa in HRRm patients</vt:lpstr>
      <vt:lpstr>mOS across AR-PARP Inhibitor Combination trials</vt:lpstr>
      <vt:lpstr>Cytopenias (≥10% of pts) across AR-PARP Inhibitor Combination trials</vt:lpstr>
      <vt:lpstr>Most common teaes (≥10% of pts) across AR-PARP Inhibitor Combination trials</vt:lpstr>
      <vt:lpstr>Selecting abiraterone vs enzalutamide</vt:lpstr>
      <vt:lpstr>Considerations for selection of parp inhibitor</vt:lpstr>
      <vt:lpstr>PARP inhibitors are approved in prostate cancer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444</cp:revision>
  <cp:lastPrinted>2023-07-18T20:39:13Z</cp:lastPrinted>
  <dcterms:created xsi:type="dcterms:W3CDTF">2016-10-14T09:38:18Z</dcterms:created>
  <dcterms:modified xsi:type="dcterms:W3CDTF">2023-08-30T11:48:43Z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0x01010067BA35116025A346933680F0DCCB641B</vt:lpwstr>
  </property>
</Properties>
</file>