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56" r:id="rId2"/>
    <p:sldId id="279" r:id="rId3"/>
    <p:sldId id="268" r:id="rId4"/>
    <p:sldId id="274" r:id="rId5"/>
    <p:sldId id="276" r:id="rId6"/>
    <p:sldId id="277" r:id="rId7"/>
    <p:sldId id="278" r:id="rId8"/>
    <p:sldId id="267" r:id="rId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AE4"/>
    <a:srgbClr val="A72F39"/>
    <a:srgbClr val="793FE9"/>
    <a:srgbClr val="00A53B"/>
    <a:srgbClr val="78D1D2"/>
    <a:srgbClr val="FF8AD8"/>
    <a:srgbClr val="505050"/>
    <a:srgbClr val="03C750"/>
    <a:srgbClr val="C7573C"/>
    <a:srgbClr val="5D8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732"/>
  </p:normalViewPr>
  <p:slideViewPr>
    <p:cSldViewPr snapToObjects="1">
      <p:cViewPr varScale="1">
        <p:scale>
          <a:sx n="115" d="100"/>
          <a:sy n="115" d="100"/>
        </p:scale>
        <p:origin x="1312" y="200"/>
      </p:cViewPr>
      <p:guideLst>
        <p:guide orient="horz" pos="261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3192"/>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9/28/23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9/28/23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a:p>
        </p:txBody>
      </p:sp>
    </p:spTree>
    <p:extLst>
      <p:ext uri="{BB962C8B-B14F-4D97-AF65-F5344CB8AC3E}">
        <p14:creationId xmlns:p14="http://schemas.microsoft.com/office/powerpoint/2010/main" val="3072353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Image 4" descr="logo.pd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71600" y="1692275"/>
            <a:ext cx="6356350" cy="303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Image 4"/>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6958013" y="-1012825"/>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a:xfrm>
            <a:off x="0" y="0"/>
            <a:ext cx="9144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4618810" y="1270565"/>
            <a:ext cx="4067989" cy="4618263"/>
          </a:xfrm>
          <a:prstGeom prst="rect">
            <a:avLst/>
          </a:prstGeom>
        </p:spPr>
        <p:txBody>
          <a:bodyPr lIns="0" tIns="0" rIns="0" bIns="0"/>
          <a:lstStyle>
            <a:lvl1pPr marL="342900" indent="-342900">
              <a:buFont typeface="Arial" charset="0"/>
              <a:buChar char="•"/>
              <a:defRPr sz="2000" baseline="0">
                <a:solidFill>
                  <a:srgbClr val="5D8298"/>
                </a:solidFill>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a:p>
            <a:pPr lvl="1"/>
            <a:r>
              <a:rPr lang="en-GB" sz="2000" noProof="0" dirty="0">
                <a:solidFill>
                  <a:srgbClr val="5D8298"/>
                </a:solidFill>
                <a:latin typeface="PT Sans" charset="-52"/>
                <a:ea typeface="PT Sans" charset="-52"/>
                <a:cs typeface="PT Sans" charset="-52"/>
              </a:rPr>
              <a:t>Add text</a:t>
            </a:r>
          </a:p>
          <a:p>
            <a:pPr lvl="2"/>
            <a:r>
              <a:rPr lang="en-GB" sz="2000" noProof="0" dirty="0">
                <a:solidFill>
                  <a:srgbClr val="5D8298"/>
                </a:solidFill>
                <a:latin typeface="PT Sans" charset="-52"/>
                <a:ea typeface="PT Sans" charset="-52"/>
                <a:cs typeface="PT Sans" charset="-52"/>
              </a:rPr>
              <a:t>Add text</a:t>
            </a:r>
          </a:p>
          <a:p>
            <a:pPr lvl="3"/>
            <a:r>
              <a:rPr lang="en-GB" sz="2000" noProof="0" dirty="0">
                <a:solidFill>
                  <a:srgbClr val="5D8298"/>
                </a:solidFill>
                <a:latin typeface="PT Sans" charset="-52"/>
                <a:ea typeface="PT Sans" charset="-52"/>
                <a:cs typeface="PT Sans" charset="-52"/>
              </a:rPr>
              <a:t>Add text</a:t>
            </a:r>
          </a:p>
          <a:p>
            <a:pPr lvl="4"/>
            <a:r>
              <a:rPr lang="en-GB" sz="2000" noProof="0" dirty="0">
                <a:solidFill>
                  <a:srgbClr val="5D8298"/>
                </a:solidFill>
                <a:latin typeface="PT Sans" charset="-52"/>
                <a:ea typeface="PT Sans" charset="-52"/>
                <a:cs typeface="PT Sans" charset="-52"/>
              </a:rPr>
              <a:t>Add text</a:t>
            </a:r>
          </a:p>
        </p:txBody>
      </p:sp>
      <p:sp>
        <p:nvSpPr>
          <p:cNvPr id="15" name="Espace réservé du texte 4"/>
          <p:cNvSpPr>
            <a:spLocks noGrp="1"/>
          </p:cNvSpPr>
          <p:nvPr>
            <p:ph type="body" sz="half" idx="13" hasCustomPrompt="1"/>
          </p:nvPr>
        </p:nvSpPr>
        <p:spPr>
          <a:xfrm>
            <a:off x="465910" y="1270564"/>
            <a:ext cx="3890066" cy="4618263"/>
          </a:xfrm>
          <a:prstGeom prst="rect">
            <a:avLst/>
          </a:prstGeom>
        </p:spPr>
        <p:txBody>
          <a:bodyPr lIns="0" tIns="0" rIns="0" bIns="0"/>
          <a:lstStyle>
            <a:lvl1pPr marL="342900" indent="-342900">
              <a:buFont typeface="Arial" charset="0"/>
              <a:buChar char="•"/>
              <a:defRPr sz="2000" baseline="0">
                <a:solidFill>
                  <a:srgbClr val="5D8298"/>
                </a:solidFill>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a:p>
            <a:pPr lvl="1"/>
            <a:r>
              <a:rPr lang="en-GB" sz="2000" noProof="0" dirty="0">
                <a:solidFill>
                  <a:srgbClr val="5D8298"/>
                </a:solidFill>
                <a:latin typeface="PT Sans" charset="-52"/>
                <a:ea typeface="PT Sans" charset="-52"/>
                <a:cs typeface="PT Sans" charset="-52"/>
              </a:rPr>
              <a:t>Add text</a:t>
            </a:r>
          </a:p>
          <a:p>
            <a:pPr lvl="2"/>
            <a:r>
              <a:rPr lang="en-GB" sz="2000" noProof="0" dirty="0">
                <a:solidFill>
                  <a:srgbClr val="5D8298"/>
                </a:solidFill>
                <a:latin typeface="PT Sans" charset="-52"/>
                <a:ea typeface="PT Sans" charset="-52"/>
                <a:cs typeface="PT Sans" charset="-52"/>
              </a:rPr>
              <a:t>Add text</a:t>
            </a:r>
          </a:p>
          <a:p>
            <a:pPr lvl="3"/>
            <a:r>
              <a:rPr lang="en-GB" sz="2000" noProof="0" dirty="0">
                <a:solidFill>
                  <a:srgbClr val="5D8298"/>
                </a:solidFill>
                <a:latin typeface="PT Sans" charset="-52"/>
                <a:ea typeface="PT Sans" charset="-52"/>
                <a:cs typeface="PT Sans" charset="-52"/>
              </a:rPr>
              <a:t>Add text</a:t>
            </a:r>
          </a:p>
          <a:p>
            <a:pPr lvl="4"/>
            <a:r>
              <a:rPr lang="en-GB" sz="2000" noProof="0" dirty="0">
                <a:solidFill>
                  <a:srgbClr val="5D8298"/>
                </a:solidFill>
                <a:latin typeface="PT Sans" charset="-52"/>
                <a:ea typeface="PT Sans" charset="-52"/>
                <a:cs typeface="PT Sans" charset="-52"/>
              </a:rPr>
              <a:t>Add text</a:t>
            </a:r>
          </a:p>
        </p:txBody>
      </p:sp>
      <p:sp>
        <p:nvSpPr>
          <p:cNvPr id="20" name="Titre 1"/>
          <p:cNvSpPr>
            <a:spLocks noGrp="1"/>
          </p:cNvSpPr>
          <p:nvPr>
            <p:ph type="title" hasCustomPrompt="1"/>
          </p:nvPr>
        </p:nvSpPr>
        <p:spPr>
          <a:xfrm>
            <a:off x="465911" y="284704"/>
            <a:ext cx="6626370" cy="552008"/>
          </a:xfrm>
          <a:prstGeom prst="rect">
            <a:avLst/>
          </a:prstGeom>
        </p:spPr>
        <p:txBody>
          <a:bodyPr lIns="0" tIns="0" rIns="0" bIns="0" anchor="t"/>
          <a:lstStyle>
            <a:lvl1pPr algn="l">
              <a:defRPr sz="2000" b="1" spc="100" baseline="0">
                <a:solidFill>
                  <a:srgbClr val="C7573C"/>
                </a:solidFill>
                <a:latin typeface="PT Sans Narrow" charset="-52"/>
                <a:ea typeface="PT Sans Narrow" charset="-52"/>
                <a:cs typeface="PT Sans Narrow" charset="-52"/>
              </a:defRPr>
            </a:lvl1pPr>
          </a:lstStyle>
          <a:p>
            <a:r>
              <a:rPr lang="en-GB" noProof="0" dirty="0"/>
              <a:t>Click and add text</a:t>
            </a:r>
          </a:p>
        </p:txBody>
      </p:sp>
      <p:sp>
        <p:nvSpPr>
          <p:cNvPr id="10" name="Content Placeholder 5"/>
          <p:cNvSpPr>
            <a:spLocks noGrp="1"/>
          </p:cNvSpPr>
          <p:nvPr>
            <p:ph sz="quarter" idx="14"/>
          </p:nvPr>
        </p:nvSpPr>
        <p:spPr>
          <a:xfrm>
            <a:off x="465138" y="6238800"/>
            <a:ext cx="6087600" cy="365125"/>
          </a:xfrm>
          <a:prstGeom prst="rect">
            <a:avLst/>
          </a:prstGeom>
        </p:spPr>
        <p:txBody>
          <a:bodyPr lIns="0" tIns="0" rIns="0" bIns="0" anchor="ctr" anchorCtr="0">
            <a:noAutofit/>
          </a:bodyPr>
          <a:lstStyle>
            <a:lvl1pPr marL="0" indent="0">
              <a:buNone/>
              <a:defRPr sz="1200">
                <a:solidFill>
                  <a:schemeClr val="tx2"/>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11" name="Espace réservé du numéro de diapositive 6"/>
          <p:cNvSpPr>
            <a:spLocks noGrp="1"/>
          </p:cNvSpPr>
          <p:nvPr>
            <p:ph type="sldNum" sz="quarter" idx="4"/>
          </p:nvPr>
        </p:nvSpPr>
        <p:spPr>
          <a:xfrm>
            <a:off x="7596336" y="6237312"/>
            <a:ext cx="1090464"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noProof="0" smtClean="0"/>
              <a:pPr/>
              <a:t>‹#›</a:t>
            </a:fld>
            <a:endParaRPr lang="en-GB" noProof="0"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65911" y="1403491"/>
            <a:ext cx="3890066" cy="715202"/>
          </a:xfrm>
          <a:prstGeom prst="rect">
            <a:avLst/>
          </a:prstGeom>
        </p:spPr>
        <p:txBody>
          <a:bodyPr lIns="0" tIns="0" rIns="0" bIns="0" anchor="t"/>
          <a:lstStyle>
            <a:lvl1pPr algn="l">
              <a:defRPr sz="2000" b="1" spc="100" baseline="0">
                <a:solidFill>
                  <a:srgbClr val="C7573C"/>
                </a:solidFill>
                <a:latin typeface="PT Sans Narrow" charset="-52"/>
                <a:ea typeface="PT Sans Narrow" charset="-52"/>
                <a:cs typeface="PT Sans Narrow" charset="-52"/>
              </a:defRPr>
            </a:lvl1pPr>
          </a:lstStyle>
          <a:p>
            <a:r>
              <a:rPr lang="en-GB" noProof="0" dirty="0"/>
              <a:t>Click and add text</a:t>
            </a:r>
          </a:p>
        </p:txBody>
      </p:sp>
      <p:sp>
        <p:nvSpPr>
          <p:cNvPr id="9" name="Espace réservé du texte 4"/>
          <p:cNvSpPr>
            <a:spLocks noGrp="1"/>
          </p:cNvSpPr>
          <p:nvPr>
            <p:ph type="body" sz="half" idx="12" hasCustomPrompt="1"/>
          </p:nvPr>
        </p:nvSpPr>
        <p:spPr>
          <a:xfrm>
            <a:off x="4618810" y="2348880"/>
            <a:ext cx="4067989" cy="3539949"/>
          </a:xfrm>
          <a:prstGeom prst="rect">
            <a:avLst/>
          </a:prstGeom>
        </p:spPr>
        <p:txBody>
          <a:bodyPr lIns="0" tIns="0" rIns="0" bIns="0"/>
          <a:lstStyle>
            <a:lvl1pPr marL="342900" indent="-342900">
              <a:buFont typeface="Arial" charset="0"/>
              <a:buChar char="•"/>
              <a:defRPr sz="2000" baseline="0">
                <a:solidFill>
                  <a:srgbClr val="5D8298"/>
                </a:solidFill>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a:p>
            <a:pPr lvl="1"/>
            <a:r>
              <a:rPr lang="en-GB" sz="2000" noProof="0" dirty="0">
                <a:solidFill>
                  <a:srgbClr val="5D8298"/>
                </a:solidFill>
                <a:latin typeface="PT Sans" charset="-52"/>
                <a:ea typeface="PT Sans" charset="-52"/>
                <a:cs typeface="PT Sans" charset="-52"/>
              </a:rPr>
              <a:t>Add text</a:t>
            </a:r>
          </a:p>
          <a:p>
            <a:pPr lvl="2"/>
            <a:r>
              <a:rPr lang="en-GB" sz="2000" noProof="0" dirty="0">
                <a:solidFill>
                  <a:srgbClr val="5D8298"/>
                </a:solidFill>
                <a:latin typeface="PT Sans" charset="-52"/>
                <a:ea typeface="PT Sans" charset="-52"/>
                <a:cs typeface="PT Sans" charset="-52"/>
              </a:rPr>
              <a:t>Add text</a:t>
            </a:r>
          </a:p>
          <a:p>
            <a:pPr lvl="3"/>
            <a:r>
              <a:rPr lang="en-GB" sz="2000" noProof="0" dirty="0">
                <a:solidFill>
                  <a:srgbClr val="5D8298"/>
                </a:solidFill>
                <a:latin typeface="PT Sans" charset="-52"/>
                <a:ea typeface="PT Sans" charset="-52"/>
                <a:cs typeface="PT Sans" charset="-52"/>
              </a:rPr>
              <a:t>Add text</a:t>
            </a:r>
          </a:p>
          <a:p>
            <a:pPr lvl="4"/>
            <a:r>
              <a:rPr lang="en-GB" sz="2000" noProof="0" dirty="0">
                <a:solidFill>
                  <a:srgbClr val="5D8298"/>
                </a:solidFill>
                <a:latin typeface="PT Sans" charset="-52"/>
                <a:ea typeface="PT Sans" charset="-52"/>
                <a:cs typeface="PT Sans" charset="-52"/>
              </a:rPr>
              <a:t>Add text</a:t>
            </a:r>
          </a:p>
        </p:txBody>
      </p:sp>
      <p:sp>
        <p:nvSpPr>
          <p:cNvPr id="15" name="Espace réservé du texte 4"/>
          <p:cNvSpPr>
            <a:spLocks noGrp="1"/>
          </p:cNvSpPr>
          <p:nvPr>
            <p:ph type="body" sz="half" idx="13" hasCustomPrompt="1"/>
          </p:nvPr>
        </p:nvSpPr>
        <p:spPr>
          <a:xfrm>
            <a:off x="465910" y="2348879"/>
            <a:ext cx="3890066" cy="3539949"/>
          </a:xfrm>
          <a:prstGeom prst="rect">
            <a:avLst/>
          </a:prstGeom>
        </p:spPr>
        <p:txBody>
          <a:bodyPr lIns="0" tIns="0" rIns="0" bIns="0"/>
          <a:lstStyle>
            <a:lvl1pPr marL="342900" indent="-342900">
              <a:buFont typeface="Arial" charset="0"/>
              <a:buChar char="•"/>
              <a:defRPr sz="2000" baseline="0">
                <a:solidFill>
                  <a:srgbClr val="5D8298"/>
                </a:solidFill>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a:p>
            <a:pPr lvl="1"/>
            <a:r>
              <a:rPr lang="en-GB" sz="2000" noProof="0" dirty="0">
                <a:solidFill>
                  <a:srgbClr val="5D8298"/>
                </a:solidFill>
                <a:latin typeface="PT Sans" charset="-52"/>
                <a:ea typeface="PT Sans" charset="-52"/>
                <a:cs typeface="PT Sans" charset="-52"/>
              </a:rPr>
              <a:t>Add text</a:t>
            </a:r>
          </a:p>
          <a:p>
            <a:pPr lvl="2"/>
            <a:r>
              <a:rPr lang="en-GB" sz="2000" noProof="0" dirty="0">
                <a:solidFill>
                  <a:srgbClr val="5D8298"/>
                </a:solidFill>
                <a:latin typeface="PT Sans" charset="-52"/>
                <a:ea typeface="PT Sans" charset="-52"/>
                <a:cs typeface="PT Sans" charset="-52"/>
              </a:rPr>
              <a:t>Add text</a:t>
            </a:r>
          </a:p>
          <a:p>
            <a:pPr lvl="3"/>
            <a:r>
              <a:rPr lang="en-GB" sz="2000" noProof="0" dirty="0">
                <a:solidFill>
                  <a:srgbClr val="5D8298"/>
                </a:solidFill>
                <a:latin typeface="PT Sans" charset="-52"/>
                <a:ea typeface="PT Sans" charset="-52"/>
                <a:cs typeface="PT Sans" charset="-52"/>
              </a:rPr>
              <a:t>Add text</a:t>
            </a:r>
          </a:p>
          <a:p>
            <a:pPr lvl="4"/>
            <a:r>
              <a:rPr lang="en-GB" sz="2000" noProof="0" dirty="0">
                <a:solidFill>
                  <a:srgbClr val="5D8298"/>
                </a:solidFill>
                <a:latin typeface="PT Sans" charset="-52"/>
                <a:ea typeface="PT Sans" charset="-52"/>
                <a:cs typeface="PT Sans" charset="-52"/>
              </a:rPr>
              <a:t>Add text</a:t>
            </a:r>
          </a:p>
        </p:txBody>
      </p:sp>
      <p:sp>
        <p:nvSpPr>
          <p:cNvPr id="12" name="Espace réservé du texte 16"/>
          <p:cNvSpPr>
            <a:spLocks noGrp="1"/>
          </p:cNvSpPr>
          <p:nvPr>
            <p:ph type="body" sz="quarter" idx="11" hasCustomPrompt="1"/>
          </p:nvPr>
        </p:nvSpPr>
        <p:spPr>
          <a:xfrm>
            <a:off x="465911" y="260350"/>
            <a:ext cx="6554361" cy="865188"/>
          </a:xfrm>
          <a:prstGeom prst="rect">
            <a:avLst/>
          </a:prstGeom>
        </p:spPr>
        <p:txBody>
          <a:bodyPr lIns="0" tIns="0" rIns="0" bIns="0"/>
          <a:lstStyle>
            <a:lvl1pPr marL="0" indent="0">
              <a:buNone/>
              <a:defRPr sz="3200" b="1" spc="100" baseline="0">
                <a:solidFill>
                  <a:srgbClr val="5D8298"/>
                </a:solidFill>
                <a:latin typeface="PT Sans Narrow" charset="-52"/>
                <a:ea typeface="PT Sans Narrow" charset="-52"/>
                <a:cs typeface="PT Sans Narrow" charset="-52"/>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4618810" y="1408029"/>
            <a:ext cx="4067989" cy="710664"/>
          </a:xfrm>
          <a:prstGeom prst="rect">
            <a:avLst/>
          </a:prstGeom>
        </p:spPr>
        <p:txBody>
          <a:bodyPr lIns="0" tIns="0" rIns="0" bIns="0"/>
          <a:lstStyle>
            <a:lvl1pPr marL="0" indent="0">
              <a:buNone/>
              <a:defRPr sz="2000" b="1" cap="all" spc="100" baseline="0">
                <a:solidFill>
                  <a:srgbClr val="C7573C"/>
                </a:solidFill>
                <a:latin typeface="PT Sans Narrow" charset="-52"/>
                <a:ea typeface="PT Sans Narrow" charset="-52"/>
                <a:cs typeface="PT Sans Narrow" charset="-52"/>
              </a:defRPr>
            </a:lvl1pPr>
          </a:lstStyle>
          <a:p>
            <a:pPr lvl="0"/>
            <a:r>
              <a:rPr lang="en-GB" noProof="0" dirty="0"/>
              <a:t>ADD TEXT</a:t>
            </a:r>
          </a:p>
        </p:txBody>
      </p:sp>
      <p:sp>
        <p:nvSpPr>
          <p:cNvPr id="13" name="Content Placeholder 5"/>
          <p:cNvSpPr>
            <a:spLocks noGrp="1"/>
          </p:cNvSpPr>
          <p:nvPr>
            <p:ph sz="quarter" idx="15"/>
          </p:nvPr>
        </p:nvSpPr>
        <p:spPr>
          <a:xfrm>
            <a:off x="465138" y="6238800"/>
            <a:ext cx="6087600" cy="365125"/>
          </a:xfrm>
          <a:prstGeom prst="rect">
            <a:avLst/>
          </a:prstGeom>
        </p:spPr>
        <p:txBody>
          <a:bodyPr lIns="0" tIns="0" rIns="0" bIns="0" anchor="ctr" anchorCtr="0">
            <a:noAutofit/>
          </a:bodyPr>
          <a:lstStyle>
            <a:lvl1pPr marL="0" indent="0">
              <a:buNone/>
              <a:defRPr sz="1200">
                <a:solidFill>
                  <a:schemeClr val="tx2"/>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16" name="Espace réservé du numéro de diapositive 6"/>
          <p:cNvSpPr>
            <a:spLocks noGrp="1"/>
          </p:cNvSpPr>
          <p:nvPr>
            <p:ph type="sldNum" sz="quarter" idx="4"/>
          </p:nvPr>
        </p:nvSpPr>
        <p:spPr>
          <a:xfrm>
            <a:off x="7596336" y="6237312"/>
            <a:ext cx="1090464"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noProof="0" smtClean="0"/>
              <a:pPr/>
              <a:t>‹#›</a:t>
            </a:fld>
            <a:endParaRPr lang="en-GB" noProof="0"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sp>
        <p:nvSpPr>
          <p:cNvPr id="24" name="Titre 1"/>
          <p:cNvSpPr txBox="1">
            <a:spLocks/>
          </p:cNvSpPr>
          <p:nvPr userDrawn="1"/>
        </p:nvSpPr>
        <p:spPr>
          <a:xfrm>
            <a:off x="604519" y="2722558"/>
            <a:ext cx="4536504"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err="1">
                <a:solidFill>
                  <a:srgbClr val="5D8298"/>
                </a:solidFill>
                <a:latin typeface="PT Sans" charset="-52"/>
                <a:ea typeface="PT Sans" charset="-52"/>
                <a:cs typeface="PT Sans" charset="-52"/>
              </a:rPr>
              <a:t>Dr.</a:t>
            </a:r>
            <a:r>
              <a:rPr lang="en-GB" sz="1800" b="0" noProof="0" dirty="0">
                <a:solidFill>
                  <a:srgbClr val="5D8298"/>
                </a:solidFill>
                <a:latin typeface="PT Sans" charset="-52"/>
                <a:ea typeface="PT Sans" charset="-52"/>
                <a:cs typeface="PT Sans" charset="-52"/>
              </a:rPr>
              <a:t> Antoine Lacombe </a:t>
            </a:r>
          </a:p>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PT Sans" charset="-52"/>
                <a:ea typeface="PT Sans" charset="-52"/>
                <a:cs typeface="PT Sans" charset="-52"/>
              </a:rPr>
              <a:t>Pharm D, MBA</a:t>
            </a:r>
            <a:br>
              <a:rPr lang="en-GB" sz="1800" b="0" noProof="0" dirty="0">
                <a:solidFill>
                  <a:srgbClr val="5D8298"/>
                </a:solidFill>
                <a:latin typeface="PT Sans" charset="-52"/>
                <a:ea typeface="PT Sans" charset="-52"/>
                <a:cs typeface="PT Sans" charset="-52"/>
              </a:rPr>
            </a:br>
            <a:r>
              <a:rPr lang="en-GB" sz="1800" b="0" noProof="0" dirty="0">
                <a:solidFill>
                  <a:srgbClr val="5D8298"/>
                </a:solidFill>
                <a:latin typeface="PT Sans" charset="-52"/>
                <a:ea typeface="PT Sans" charset="-52"/>
                <a:cs typeface="PT Sans" charset="-52"/>
              </a:rPr>
              <a:t>Phone: +41 79 529 42 79</a:t>
            </a:r>
            <a:br>
              <a:rPr lang="en-GB" sz="1800" b="0" noProof="0" dirty="0">
                <a:solidFill>
                  <a:srgbClr val="5D8298"/>
                </a:solidFill>
                <a:latin typeface="PT Sans" charset="-52"/>
                <a:ea typeface="PT Sans" charset="-52"/>
                <a:cs typeface="PT Sans" charset="-52"/>
              </a:rPr>
            </a:br>
            <a:r>
              <a:rPr lang="en-GB" sz="1800" b="0" u="sng" noProof="0" dirty="0">
                <a:solidFill>
                  <a:srgbClr val="5D8298"/>
                </a:solidFill>
                <a:latin typeface="PT Sans" charset="-52"/>
                <a:ea typeface="PT Sans" charset="-52"/>
                <a:cs typeface="PT Sans" charset="-52"/>
              </a:rPr>
              <a:t>antoine.lacombe@cor2ed.com</a:t>
            </a:r>
            <a:endParaRPr kumimoji="0" lang="en-GB" sz="1800" b="0" i="0" u="sng" strike="noStrike" kern="1200" cap="none" spc="0" normalizeH="0" baseline="0" noProof="0" dirty="0">
              <a:ln>
                <a:noFill/>
              </a:ln>
              <a:solidFill>
                <a:srgbClr val="5D8298"/>
              </a:solidFill>
              <a:effectLst/>
              <a:uLnTx/>
              <a:uFillTx/>
              <a:latin typeface="PT Sans" charset="-52"/>
              <a:ea typeface="PT Sans" charset="-52"/>
              <a:cs typeface="PT Sans" charset="-52"/>
            </a:endParaRPr>
          </a:p>
        </p:txBody>
      </p:sp>
      <p:sp>
        <p:nvSpPr>
          <p:cNvPr id="26" name="Titre 1"/>
          <p:cNvSpPr txBox="1">
            <a:spLocks/>
          </p:cNvSpPr>
          <p:nvPr userDrawn="1"/>
        </p:nvSpPr>
        <p:spPr>
          <a:xfrm>
            <a:off x="604519" y="4365104"/>
            <a:ext cx="4536504" cy="1245840"/>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err="1">
                <a:solidFill>
                  <a:srgbClr val="5D8298"/>
                </a:solidFill>
                <a:latin typeface="PT Sans" charset="-52"/>
                <a:ea typeface="PT Sans" charset="-52"/>
                <a:cs typeface="PT Sans" charset="-52"/>
              </a:rPr>
              <a:t>Dr.</a:t>
            </a:r>
            <a:r>
              <a:rPr lang="en-GB" sz="1800" b="0" noProof="0" dirty="0">
                <a:solidFill>
                  <a:srgbClr val="5D8298"/>
                </a:solidFill>
                <a:latin typeface="PT Sans" charset="-52"/>
                <a:ea typeface="PT Sans" charset="-52"/>
                <a:cs typeface="PT Sans" charset="-52"/>
              </a:rPr>
              <a:t> </a:t>
            </a:r>
            <a:r>
              <a:rPr lang="en-GB" sz="1800" b="0" noProof="0" dirty="0" err="1">
                <a:solidFill>
                  <a:srgbClr val="5D8298"/>
                </a:solidFill>
                <a:latin typeface="PT Sans" charset="-52"/>
                <a:ea typeface="PT Sans" charset="-52"/>
                <a:cs typeface="PT Sans" charset="-52"/>
              </a:rPr>
              <a:t>Froukje</a:t>
            </a:r>
            <a:r>
              <a:rPr lang="en-GB" sz="1800" b="0" noProof="0" dirty="0">
                <a:solidFill>
                  <a:srgbClr val="5D8298"/>
                </a:solidFill>
                <a:latin typeface="PT Sans" charset="-52"/>
                <a:ea typeface="PT Sans" charset="-52"/>
                <a:cs typeface="PT Sans" charset="-52"/>
              </a:rPr>
              <a:t> </a:t>
            </a:r>
            <a:r>
              <a:rPr lang="en-GB" sz="1800" b="0" noProof="0" dirty="0" err="1">
                <a:solidFill>
                  <a:srgbClr val="5D8298"/>
                </a:solidFill>
                <a:latin typeface="PT Sans" charset="-52"/>
                <a:ea typeface="PT Sans" charset="-52"/>
                <a:cs typeface="PT Sans" charset="-52"/>
              </a:rPr>
              <a:t>Sosef</a:t>
            </a:r>
            <a:r>
              <a:rPr lang="en-GB" sz="1800" b="0" noProof="0" dirty="0">
                <a:solidFill>
                  <a:srgbClr val="5D8298"/>
                </a:solidFill>
                <a:latin typeface="PT Sans" charset="-52"/>
                <a:ea typeface="PT Sans" charset="-52"/>
                <a:cs typeface="PT Sans" charset="-52"/>
              </a:rPr>
              <a:t> </a:t>
            </a:r>
          </a:p>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PT Sans" charset="-52"/>
                <a:ea typeface="PT Sans" charset="-52"/>
                <a:cs typeface="PT Sans" charset="-52"/>
              </a:rPr>
              <a:t>MD</a:t>
            </a:r>
            <a:br>
              <a:rPr lang="en-GB" sz="1800" b="0" noProof="0" dirty="0">
                <a:solidFill>
                  <a:srgbClr val="5D8298"/>
                </a:solidFill>
                <a:latin typeface="PT Sans" charset="-52"/>
                <a:ea typeface="PT Sans" charset="-52"/>
                <a:cs typeface="PT Sans" charset="-52"/>
              </a:rPr>
            </a:br>
            <a:r>
              <a:rPr lang="en-GB" sz="1800" b="0" noProof="0" dirty="0">
                <a:solidFill>
                  <a:srgbClr val="5D8298"/>
                </a:solidFill>
                <a:latin typeface="PT Sans" charset="-52"/>
                <a:ea typeface="PT Sans" charset="-52"/>
                <a:cs typeface="PT Sans" charset="-52"/>
              </a:rPr>
              <a:t>Phone: +31 6 2324 3636</a:t>
            </a:r>
            <a:br>
              <a:rPr lang="en-GB" sz="1800" b="0" noProof="0" dirty="0">
                <a:solidFill>
                  <a:srgbClr val="5D8298"/>
                </a:solidFill>
                <a:latin typeface="PT Sans" charset="-52"/>
                <a:ea typeface="PT Sans" charset="-52"/>
                <a:cs typeface="PT Sans" charset="-52"/>
              </a:rPr>
            </a:br>
            <a:r>
              <a:rPr lang="en-GB" sz="1800" b="0" u="sng" noProof="0" dirty="0">
                <a:solidFill>
                  <a:srgbClr val="5D8298"/>
                </a:solidFill>
                <a:latin typeface="PT Sans" charset="-52"/>
                <a:ea typeface="PT Sans" charset="-52"/>
                <a:cs typeface="PT Sans" charset="-52"/>
              </a:rPr>
              <a:t>froukje.sosef@cor2ed.com</a:t>
            </a:r>
            <a:endParaRPr kumimoji="0" lang="en-GB" sz="1800" b="0" i="0" u="sng" strike="noStrike" kern="1200" cap="all" spc="300" normalizeH="0" baseline="0" noProof="0" dirty="0">
              <a:ln>
                <a:noFill/>
              </a:ln>
              <a:solidFill>
                <a:srgbClr val="5D8298"/>
              </a:solidFill>
              <a:effectLst/>
              <a:uLnTx/>
              <a:uFillTx/>
              <a:latin typeface="PT Sans" charset="-52"/>
              <a:ea typeface="PT Sans" charset="-52"/>
              <a:cs typeface="PT Sans" charset="-52"/>
            </a:endParaRPr>
          </a:p>
        </p:txBody>
      </p:sp>
      <p:sp>
        <p:nvSpPr>
          <p:cNvPr id="7" name="Titre 1"/>
          <p:cNvSpPr txBox="1">
            <a:spLocks/>
          </p:cNvSpPr>
          <p:nvPr userDrawn="1"/>
        </p:nvSpPr>
        <p:spPr>
          <a:xfrm>
            <a:off x="2742184" y="556030"/>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PT Sans" charset="-52"/>
                <a:ea typeface="PT Sans" charset="-52"/>
                <a:cs typeface="PT Sans" charset="-52"/>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PT Sans" charset="-52"/>
                <a:ea typeface="PT Sans" charset="-52"/>
                <a:cs typeface="PT Sans" charset="-52"/>
              </a:rPr>
              <a:t>Bodenackerstrasse</a:t>
            </a:r>
            <a:r>
              <a:rPr kumimoji="0" lang="fr-FR" sz="1800" b="0" i="0" u="none" strike="noStrike" kern="1200" cap="none" spc="0" normalizeH="0" baseline="0" noProof="0" dirty="0">
                <a:ln>
                  <a:noFill/>
                </a:ln>
                <a:solidFill>
                  <a:srgbClr val="5D8298"/>
                </a:solidFill>
                <a:effectLst/>
                <a:uLnTx/>
                <a:uFillTx/>
                <a:latin typeface="PT Sans" charset="-52"/>
                <a:ea typeface="PT Sans" charset="-52"/>
                <a:cs typeface="PT Sans" charset="-52"/>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PT Sans" charset="-52"/>
                <a:ea typeface="PT Sans" charset="-52"/>
                <a:cs typeface="PT Sans" charset="-52"/>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PT Sans" charset="-52"/>
                <a:ea typeface="PT Sans" charset="-52"/>
                <a:cs typeface="PT Sans" charset="-52"/>
              </a:rPr>
              <a:t>SWITZERLAND</a:t>
            </a:r>
          </a:p>
        </p:txBody>
      </p:sp>
      <p:pic>
        <p:nvPicPr>
          <p:cNvPr id="8" name="Imag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20890" y="18749"/>
            <a:ext cx="5657756" cy="6858000"/>
          </a:xfrm>
          <a:prstGeom prst="rect">
            <a:avLst/>
          </a:prstGeom>
        </p:spPr>
      </p:pic>
      <p:pic>
        <p:nvPicPr>
          <p:cNvPr id="9" name="Image 4" descr="logo.pdf"/>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95536" y="406078"/>
            <a:ext cx="2241683" cy="106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p:cNvSpPr/>
          <p:nvPr userDrawn="1"/>
        </p:nvSpPr>
        <p:spPr>
          <a:xfrm>
            <a:off x="0" y="0"/>
            <a:ext cx="9144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5821362"/>
          </a:xfrm>
          <a:prstGeom prst="rect">
            <a:avLst/>
          </a:prstGeom>
        </p:spPr>
        <p:txBody>
          <a:bodyPr anchor="ctr">
            <a:normAutofit/>
          </a:bodyPr>
          <a:lstStyle>
            <a:lvl1pPr algn="ctr">
              <a:defRPr sz="4000">
                <a:solidFill>
                  <a:schemeClr val="bg1"/>
                </a:solidFill>
                <a:latin typeface="PT Sans Narrow" charset="-52"/>
                <a:ea typeface="PT Sans Narrow" charset="-52"/>
                <a:cs typeface="PT Sans Narrow" charset="-52"/>
              </a:defRPr>
            </a:lvl1pPr>
          </a:lstStyle>
          <a:p>
            <a:r>
              <a:rPr lang="en-GB" noProof="0" dirty="0"/>
              <a:t>Click and Modify the text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pic>
        <p:nvPicPr>
          <p:cNvPr id="8" name="Image 4"/>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4177786" y="-1525682"/>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re 1"/>
          <p:cNvSpPr>
            <a:spLocks noGrp="1"/>
          </p:cNvSpPr>
          <p:nvPr>
            <p:ph type="title" hasCustomPrompt="1"/>
          </p:nvPr>
        </p:nvSpPr>
        <p:spPr>
          <a:xfrm>
            <a:off x="457200" y="274638"/>
            <a:ext cx="8229600" cy="5821362"/>
          </a:xfrm>
          <a:prstGeom prst="rect">
            <a:avLst/>
          </a:prstGeom>
        </p:spPr>
        <p:txBody>
          <a:bodyPr anchor="ctr">
            <a:normAutofit/>
          </a:bodyPr>
          <a:lstStyle>
            <a:lvl1pPr algn="ctr">
              <a:defRPr sz="4000" b="1" i="0">
                <a:solidFill>
                  <a:srgbClr val="5D8298"/>
                </a:solidFill>
                <a:latin typeface="PT Sans Narrow" charset="-52"/>
                <a:ea typeface="PT Sans Narrow" charset="-52"/>
                <a:cs typeface="PT Sans Narrow" charset="-52"/>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9144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pic>
        <p:nvPicPr>
          <p:cNvPr id="10" name="Image 4"/>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4177786" y="-1525682"/>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userDrawn="1"/>
        </p:nvSpPr>
        <p:spPr>
          <a:xfrm>
            <a:off x="0" y="0"/>
            <a:ext cx="9144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5" name="Content Placeholder 5"/>
          <p:cNvSpPr>
            <a:spLocks noGrp="1"/>
          </p:cNvSpPr>
          <p:nvPr>
            <p:ph sz="quarter" idx="13"/>
          </p:nvPr>
        </p:nvSpPr>
        <p:spPr>
          <a:xfrm>
            <a:off x="465138" y="6238800"/>
            <a:ext cx="6087600" cy="365125"/>
          </a:xfrm>
          <a:prstGeom prst="rect">
            <a:avLst/>
          </a:prstGeom>
        </p:spPr>
        <p:txBody>
          <a:bodyPr lIns="0" tIns="0" rIns="0" bIns="0" anchor="ctr" anchorCtr="0">
            <a:noAutofit/>
          </a:bodyPr>
          <a:lstStyle>
            <a:lvl1pPr marL="0" indent="0">
              <a:buNone/>
              <a:defRPr sz="1200">
                <a:solidFill>
                  <a:schemeClr val="tx2"/>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4" name="Title 3"/>
          <p:cNvSpPr>
            <a:spLocks noGrp="1"/>
          </p:cNvSpPr>
          <p:nvPr>
            <p:ph type="title"/>
          </p:nvPr>
        </p:nvSpPr>
        <p:spPr/>
        <p:txBody>
          <a:bodyPr/>
          <a:lstStyle/>
          <a:p>
            <a:r>
              <a:rPr lang="en-GB"/>
              <a:t>Click to edit Master title style</a:t>
            </a:r>
            <a:endParaRPr lang="en-US"/>
          </a:p>
        </p:txBody>
      </p:sp>
      <p:sp>
        <p:nvSpPr>
          <p:cNvPr id="6" name="Content Placeholder 5"/>
          <p:cNvSpPr>
            <a:spLocks noGrp="1"/>
          </p:cNvSpPr>
          <p:nvPr>
            <p:ph sz="quarter" idx="14"/>
          </p:nvPr>
        </p:nvSpPr>
        <p:spPr>
          <a:xfrm>
            <a:off x="465138" y="1425600"/>
            <a:ext cx="8221662" cy="4460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457200" y="1214362"/>
            <a:ext cx="8229600" cy="702470"/>
          </a:xfrm>
          <a:prstGeom prst="rect">
            <a:avLst/>
          </a:prstGeom>
        </p:spPr>
        <p:txBody>
          <a:bodyPr wrap="square" lIns="0" tIns="0" rIns="0" bIns="0" anchor="t"/>
          <a:lstStyle>
            <a:lvl1pPr marL="0" indent="0" algn="l">
              <a:buNone/>
              <a:defRPr sz="2000" b="1" i="0" cap="all" spc="100" baseline="0">
                <a:solidFill>
                  <a:srgbClr val="C7573C"/>
                </a:solidFill>
                <a:latin typeface="PT Sans Narrow" charset="-52"/>
                <a:ea typeface="PT Sans Narrow" charset="-52"/>
                <a:cs typeface="PT Sans Narrow" charset="-5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12" name="Content Placeholder 5"/>
          <p:cNvSpPr>
            <a:spLocks noGrp="1"/>
          </p:cNvSpPr>
          <p:nvPr>
            <p:ph sz="quarter" idx="13"/>
          </p:nvPr>
        </p:nvSpPr>
        <p:spPr>
          <a:xfrm>
            <a:off x="465138" y="6238800"/>
            <a:ext cx="6087600" cy="365125"/>
          </a:xfrm>
          <a:prstGeom prst="rect">
            <a:avLst/>
          </a:prstGeom>
        </p:spPr>
        <p:txBody>
          <a:bodyPr lIns="0" tIns="0" rIns="0" bIns="0" anchor="ctr" anchorCtr="0">
            <a:noAutofit/>
          </a:bodyPr>
          <a:lstStyle>
            <a:lvl1pPr marL="0" indent="0">
              <a:buNone/>
              <a:defRPr sz="1200">
                <a:solidFill>
                  <a:schemeClr val="tx2"/>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13" name="Espace réservé du numéro de diapositive 6"/>
          <p:cNvSpPr>
            <a:spLocks noGrp="1"/>
          </p:cNvSpPr>
          <p:nvPr>
            <p:ph type="sldNum" sz="quarter" idx="4"/>
          </p:nvPr>
        </p:nvSpPr>
        <p:spPr>
          <a:xfrm>
            <a:off x="7596336" y="6237312"/>
            <a:ext cx="1090464"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noProof="0" smtClean="0"/>
              <a:pPr/>
              <a:t>‹#›</a:t>
            </a:fld>
            <a:endParaRPr lang="en-GB" noProof="0" dirty="0"/>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4"/>
          </p:nvPr>
        </p:nvSpPr>
        <p:spPr>
          <a:xfrm>
            <a:off x="464400" y="1987200"/>
            <a:ext cx="82224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465911" y="239346"/>
            <a:ext cx="6698377" cy="4465706"/>
          </a:xfrm>
          <a:prstGeom prst="rect">
            <a:avLst/>
          </a:prstGeom>
        </p:spPr>
        <p:txBody>
          <a:bodyPr/>
          <a:lstStyle>
            <a:lvl1pPr marL="0" indent="0">
              <a:buNone/>
              <a:defRPr sz="3200" baseline="0">
                <a:latin typeface="Aileron" charset="0"/>
                <a:ea typeface="Aileron" charset="0"/>
                <a:cs typeface="Aileron"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457200" y="5013176"/>
            <a:ext cx="6707088" cy="804862"/>
          </a:xfrm>
          <a:prstGeom prst="rect">
            <a:avLst/>
          </a:prstGeom>
        </p:spPr>
        <p:txBody>
          <a:bodyPr lIns="0" tIns="0" rIns="0" bIns="0">
            <a:normAutofit/>
          </a:bodyPr>
          <a:lstStyle>
            <a:lvl1pPr marL="0" indent="0" algn="l">
              <a:buNone/>
              <a:defRPr sz="2000" b="0" i="0" baseline="0">
                <a:solidFill>
                  <a:srgbClr val="5D8298"/>
                </a:solidFill>
                <a:latin typeface="PT Sans" charset="-52"/>
                <a:ea typeface="PT Sans" charset="-52"/>
                <a:cs typeface="PT Sans" charset="-5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Content Placeholder 5"/>
          <p:cNvSpPr>
            <a:spLocks noGrp="1"/>
          </p:cNvSpPr>
          <p:nvPr>
            <p:ph sz="quarter" idx="13"/>
          </p:nvPr>
        </p:nvSpPr>
        <p:spPr>
          <a:xfrm>
            <a:off x="465138" y="6238800"/>
            <a:ext cx="6087600" cy="365125"/>
          </a:xfrm>
          <a:prstGeom prst="rect">
            <a:avLst/>
          </a:prstGeom>
        </p:spPr>
        <p:txBody>
          <a:bodyPr lIns="0" tIns="0" rIns="0" bIns="0" anchor="ctr" anchorCtr="0">
            <a:noAutofit/>
          </a:bodyPr>
          <a:lstStyle>
            <a:lvl1pPr marL="0" indent="0">
              <a:buNone/>
              <a:defRPr sz="1200">
                <a:solidFill>
                  <a:schemeClr val="tx2"/>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10" name="Espace réservé du numéro de diapositive 6"/>
          <p:cNvSpPr>
            <a:spLocks noGrp="1"/>
          </p:cNvSpPr>
          <p:nvPr>
            <p:ph type="sldNum" sz="quarter" idx="4"/>
          </p:nvPr>
        </p:nvSpPr>
        <p:spPr>
          <a:xfrm>
            <a:off x="7596336" y="6237312"/>
            <a:ext cx="1090464"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noProof="0" smtClean="0"/>
              <a:pPr/>
              <a:t>‹#›</a:t>
            </a:fld>
            <a:endParaRPr lang="en-GB" noProof="0"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65911" y="284704"/>
            <a:ext cx="6626370" cy="552008"/>
          </a:xfrm>
          <a:prstGeom prst="rect">
            <a:avLst/>
          </a:prstGeom>
        </p:spPr>
        <p:txBody>
          <a:bodyPr lIns="0" tIns="0" rIns="0" bIns="0" anchor="t"/>
          <a:lstStyle>
            <a:lvl1pPr algn="l">
              <a:defRPr sz="2000" b="1" spc="100" baseline="0">
                <a:solidFill>
                  <a:srgbClr val="C7573C"/>
                </a:solidFill>
                <a:latin typeface="PT Sans Narrow" charset="-52"/>
                <a:ea typeface="PT Sans Narrow" charset="-52"/>
                <a:cs typeface="PT Sans Narrow" charset="-52"/>
              </a:defRPr>
            </a:lvl1pPr>
          </a:lstStyle>
          <a:p>
            <a:r>
              <a:rPr lang="en-GB" noProof="0" dirty="0"/>
              <a:t>Click and add text</a:t>
            </a:r>
          </a:p>
        </p:txBody>
      </p:sp>
      <p:sp>
        <p:nvSpPr>
          <p:cNvPr id="3" name="Espace réservé pour une image  2"/>
          <p:cNvSpPr>
            <a:spLocks noGrp="1"/>
          </p:cNvSpPr>
          <p:nvPr>
            <p:ph type="pic" idx="1" hasCustomPrompt="1"/>
          </p:nvPr>
        </p:nvSpPr>
        <p:spPr>
          <a:xfrm>
            <a:off x="457200" y="1228609"/>
            <a:ext cx="3886200" cy="465704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4618810" y="1270566"/>
            <a:ext cx="4067989" cy="4618263"/>
          </a:xfrm>
          <a:prstGeom prst="rect">
            <a:avLst/>
          </a:prstGeom>
        </p:spPr>
        <p:txBody>
          <a:bodyPr lIns="0" tIns="0" rIns="0" bIns="0"/>
          <a:lstStyle>
            <a:lvl1pPr marL="342900" indent="-342900">
              <a:buFont typeface="Arial" charset="0"/>
              <a:buChar char="•"/>
              <a:defRPr sz="2000" baseline="0">
                <a:solidFill>
                  <a:srgbClr val="5D8298"/>
                </a:solidFill>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a:p>
            <a:pPr lvl="1"/>
            <a:r>
              <a:rPr lang="en-GB" sz="2000" noProof="0" dirty="0">
                <a:solidFill>
                  <a:srgbClr val="5D8298"/>
                </a:solidFill>
                <a:latin typeface="PT Sans" charset="-52"/>
                <a:ea typeface="PT Sans" charset="-52"/>
                <a:cs typeface="PT Sans" charset="-52"/>
              </a:rPr>
              <a:t>Add text</a:t>
            </a:r>
          </a:p>
          <a:p>
            <a:pPr lvl="2"/>
            <a:r>
              <a:rPr lang="en-GB" sz="2000" noProof="0" dirty="0">
                <a:solidFill>
                  <a:srgbClr val="5D8298"/>
                </a:solidFill>
                <a:latin typeface="PT Sans" charset="-52"/>
                <a:ea typeface="PT Sans" charset="-52"/>
                <a:cs typeface="PT Sans" charset="-52"/>
              </a:rPr>
              <a:t>Add text</a:t>
            </a:r>
          </a:p>
          <a:p>
            <a:pPr lvl="3"/>
            <a:r>
              <a:rPr lang="en-GB" sz="2000" noProof="0" dirty="0">
                <a:solidFill>
                  <a:srgbClr val="5D8298"/>
                </a:solidFill>
                <a:latin typeface="PT Sans" charset="-52"/>
                <a:ea typeface="PT Sans" charset="-52"/>
                <a:cs typeface="PT Sans" charset="-52"/>
              </a:rPr>
              <a:t>Add text</a:t>
            </a:r>
          </a:p>
          <a:p>
            <a:pPr lvl="4"/>
            <a:r>
              <a:rPr lang="en-GB" sz="2000" noProof="0" dirty="0">
                <a:solidFill>
                  <a:srgbClr val="5D8298"/>
                </a:solidFill>
                <a:latin typeface="PT Sans" charset="-52"/>
                <a:ea typeface="PT Sans" charset="-52"/>
                <a:cs typeface="PT Sans" charset="-52"/>
              </a:rPr>
              <a:t>Add text</a:t>
            </a:r>
          </a:p>
        </p:txBody>
      </p:sp>
      <p:sp>
        <p:nvSpPr>
          <p:cNvPr id="11" name="Content Placeholder 5"/>
          <p:cNvSpPr>
            <a:spLocks noGrp="1"/>
          </p:cNvSpPr>
          <p:nvPr>
            <p:ph sz="quarter" idx="13"/>
          </p:nvPr>
        </p:nvSpPr>
        <p:spPr>
          <a:xfrm>
            <a:off x="465138" y="6238800"/>
            <a:ext cx="6087600" cy="365125"/>
          </a:xfrm>
          <a:prstGeom prst="rect">
            <a:avLst/>
          </a:prstGeom>
        </p:spPr>
        <p:txBody>
          <a:bodyPr lIns="0" tIns="0" rIns="0" bIns="0" anchor="ctr" anchorCtr="0">
            <a:noAutofit/>
          </a:bodyPr>
          <a:lstStyle>
            <a:lvl1pPr marL="0" indent="0">
              <a:buNone/>
              <a:defRPr sz="1200">
                <a:solidFill>
                  <a:schemeClr val="tx2"/>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12" name="Espace réservé du numéro de diapositive 6"/>
          <p:cNvSpPr>
            <a:spLocks noGrp="1"/>
          </p:cNvSpPr>
          <p:nvPr>
            <p:ph type="sldNum" sz="quarter" idx="4"/>
          </p:nvPr>
        </p:nvSpPr>
        <p:spPr>
          <a:xfrm>
            <a:off x="7596336" y="6237312"/>
            <a:ext cx="1090464"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noProof="0" smtClean="0"/>
              <a:pPr/>
              <a:t>‹#›</a:t>
            </a:fld>
            <a:endParaRPr lang="en-GB" noProof="0"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4" name="Image 10" descr="logo.pdf"/>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7236296" y="163657"/>
            <a:ext cx="1584176" cy="756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 4"/>
          <p:cNvPicPr>
            <a:picLocks noChangeAspect="1" noChangeArrowheads="1"/>
          </p:cNvPicPr>
          <p:nvPr userDrawn="1"/>
        </p:nvPicPr>
        <p:blipFill>
          <a:blip r:embed="rId15">
            <a:alphaModFix amt="36000"/>
            <a:extLst>
              <a:ext uri="{28A0092B-C50C-407E-A947-70E740481C1C}">
                <a14:useLocalDpi xmlns:a14="http://schemas.microsoft.com/office/drawing/2010/main"/>
              </a:ext>
            </a:extLst>
          </a:blip>
          <a:srcRect/>
          <a:stretch>
            <a:fillRect/>
          </a:stretch>
        </p:blipFill>
        <p:spPr bwMode="auto">
          <a:xfrm rot="9573297">
            <a:off x="7649165" y="1234247"/>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64400" y="259200"/>
            <a:ext cx="6555599" cy="864000"/>
          </a:xfrm>
          <a:prstGeom prst="rect">
            <a:avLst/>
          </a:prstGeom>
        </p:spPr>
        <p:txBody>
          <a:bodyPr vert="horz" lIns="0" tIns="0" rIns="0" bIns="0" rtlCol="0" anchor="t" anchorCtr="0">
            <a:normAutofit/>
          </a:bodyPr>
          <a:lstStyle/>
          <a:p>
            <a:r>
              <a:rPr lang="en-GB"/>
              <a:t>Click to edit Master title style</a:t>
            </a:r>
            <a:endParaRPr lang="en-US"/>
          </a:p>
        </p:txBody>
      </p:sp>
      <p:sp>
        <p:nvSpPr>
          <p:cNvPr id="6" name="Text Placeholder 4"/>
          <p:cNvSpPr>
            <a:spLocks noGrp="1"/>
          </p:cNvSpPr>
          <p:nvPr>
            <p:ph type="body" idx="1"/>
          </p:nvPr>
        </p:nvSpPr>
        <p:spPr>
          <a:xfrm>
            <a:off x="464400" y="1425600"/>
            <a:ext cx="8222400" cy="44604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Lst>
  <p:hf hdr="0" ftr="0" dt="0"/>
  <p:txStyles>
    <p:titleStyle>
      <a:lvl1pPr algn="l" defTabSz="457200" rtl="0" eaLnBrk="1" latinLnBrk="0" hangingPunct="1">
        <a:spcBef>
          <a:spcPct val="0"/>
        </a:spcBef>
        <a:buNone/>
        <a:defRPr sz="3200" b="1" i="0" kern="1200" cap="all" spc="100" baseline="0">
          <a:solidFill>
            <a:srgbClr val="5D8298"/>
          </a:solidFill>
          <a:latin typeface="PT Sans Narrow"/>
          <a:ea typeface="+mj-ea"/>
          <a:cs typeface="PT Sans Narrow"/>
        </a:defRPr>
      </a:lvl1pPr>
    </p:titleStyle>
    <p:bodyStyle>
      <a:lvl1pPr marL="357188" indent="-357188" algn="l" defTabSz="457200" rtl="0" eaLnBrk="1" latinLnBrk="0" hangingPunct="1">
        <a:spcBef>
          <a:spcPts val="900"/>
        </a:spcBef>
        <a:buClr>
          <a:schemeClr val="accent2"/>
        </a:buClr>
        <a:buFont typeface="Arial"/>
        <a:buChar char="•"/>
        <a:defRPr sz="2000" b="0" i="0" kern="1200">
          <a:solidFill>
            <a:srgbClr val="5D8298"/>
          </a:solidFill>
          <a:latin typeface="PT Sans"/>
          <a:ea typeface="+mn-ea"/>
          <a:cs typeface="PT Sans"/>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PT Sans"/>
          <a:ea typeface="+mn-ea"/>
          <a:cs typeface="PT Sans"/>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PT Sans"/>
          <a:ea typeface="+mn-ea"/>
          <a:cs typeface="PT Sans"/>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PT Sans"/>
          <a:ea typeface="+mn-ea"/>
          <a:cs typeface="PT Sans"/>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PT Sans"/>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cor2ed.com/n-connect/programmes/understand-the-mechanism-of-action-of-parp-inhibitors-and-targeting-dna-damage-response-ddr-a-short-vide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756FE1E-3F5E-C74C-BD26-DA0D8800E60B}"/>
              </a:ext>
            </a:extLst>
          </p:cNvPr>
          <p:cNvSpPr>
            <a:spLocks noGrp="1"/>
          </p:cNvSpPr>
          <p:nvPr>
            <p:ph type="title"/>
          </p:nvPr>
        </p:nvSpPr>
        <p:spPr/>
        <p:txBody>
          <a:bodyPr>
            <a:normAutofit/>
          </a:bodyPr>
          <a:lstStyle/>
          <a:p>
            <a:r>
              <a:rPr lang="en-GB" sz="2200" dirty="0"/>
              <a:t>Summary of the video on the </a:t>
            </a:r>
            <a:br>
              <a:rPr lang="en-GB" sz="3200" dirty="0"/>
            </a:br>
            <a:r>
              <a:rPr lang="en-GB" sz="3200" dirty="0"/>
              <a:t>Mechanism of action (</a:t>
            </a:r>
            <a:r>
              <a:rPr lang="en-GB" sz="3200" dirty="0" err="1"/>
              <a:t>mOA</a:t>
            </a:r>
            <a:r>
              <a:rPr lang="en-GB" sz="3200" dirty="0"/>
              <a:t>) of PARP inhibitors and Targeting DNA Damage Response (DDR)</a:t>
            </a:r>
            <a:br>
              <a:rPr lang="en-GB" sz="3200" dirty="0"/>
            </a:br>
            <a:br>
              <a:rPr lang="en-GB" sz="3200" dirty="0"/>
            </a:br>
            <a:r>
              <a:rPr lang="en-GB" sz="2200" dirty="0"/>
              <a:t>Created by</a:t>
            </a:r>
            <a:br>
              <a:rPr lang="en-GB" sz="3200" dirty="0"/>
            </a:br>
            <a:r>
              <a:rPr lang="en-GB" sz="3200" dirty="0"/>
              <a:t>Robert L. Coleman, MD</a:t>
            </a:r>
            <a:br>
              <a:rPr lang="en-GB" sz="3200" dirty="0"/>
            </a:br>
            <a:r>
              <a:rPr lang="en-GB" sz="3200" dirty="0"/>
              <a:t>Simon Boulton, P</a:t>
            </a:r>
            <a:r>
              <a:rPr lang="en-GB" sz="3200" cap="none" dirty="0"/>
              <a:t>h</a:t>
            </a:r>
            <a:r>
              <a:rPr lang="en-GB" sz="3200" dirty="0"/>
              <a:t>D</a:t>
            </a:r>
            <a:br>
              <a:rPr lang="en-GB" sz="3200" dirty="0"/>
            </a:br>
            <a:r>
              <a:rPr lang="en-GB" sz="3200" dirty="0"/>
              <a:t> </a:t>
            </a:r>
            <a:br>
              <a:rPr lang="en-GB" sz="3200" dirty="0"/>
            </a:br>
            <a:r>
              <a:rPr lang="en-GB" sz="2200" cap="none" dirty="0"/>
              <a:t>To view and download chapters or the full video, please visit:</a:t>
            </a:r>
            <a:br>
              <a:rPr lang="en-GB" sz="2200" cap="none" dirty="0">
                <a:hlinkClick r:id="rId2"/>
              </a:rPr>
            </a:br>
            <a:r>
              <a:rPr lang="en-GB" sz="2200" cap="none" dirty="0">
                <a:hlinkClick r:id="rId2"/>
              </a:rPr>
              <a:t>MoA of PARP inhibitors and targeting DDR</a:t>
            </a:r>
            <a:endParaRPr lang="en-GB" sz="3200" dirty="0">
              <a:solidFill>
                <a:srgbClr val="FFFF00"/>
              </a:solidFill>
            </a:endParaRPr>
          </a:p>
        </p:txBody>
      </p:sp>
      <p:sp>
        <p:nvSpPr>
          <p:cNvPr id="6" name="TextBox 5">
            <a:extLst>
              <a:ext uri="{FF2B5EF4-FFF2-40B4-BE49-F238E27FC236}">
                <a16:creationId xmlns:a16="http://schemas.microsoft.com/office/drawing/2014/main" id="{3415B7D9-154B-48DD-94E5-BEF1D8D69190}"/>
              </a:ext>
            </a:extLst>
          </p:cNvPr>
          <p:cNvSpPr txBox="1"/>
          <p:nvPr/>
        </p:nvSpPr>
        <p:spPr>
          <a:xfrm>
            <a:off x="611560" y="5921404"/>
            <a:ext cx="7920880" cy="1107996"/>
          </a:xfrm>
          <a:prstGeom prst="rect">
            <a:avLst/>
          </a:prstGeom>
          <a:noFill/>
        </p:spPr>
        <p:txBody>
          <a:bodyPr wrap="square" rtlCol="0">
            <a:spAutoFit/>
          </a:bodyPr>
          <a:lstStyle/>
          <a:p>
            <a:pPr algn="ctr"/>
            <a:endParaRPr lang="en-GB" sz="1600" dirty="0">
              <a:solidFill>
                <a:schemeClr val="bg1"/>
              </a:solidFill>
              <a:latin typeface="PT Sans Narrow" panose="020B0506020203020204" pitchFamily="34" charset="0"/>
              <a:ea typeface="PT Sans Narrow" panose="020B0506020203020204" pitchFamily="34" charset="0"/>
              <a:cs typeface="Aileron" charset="0"/>
            </a:endParaRPr>
          </a:p>
          <a:p>
            <a:pPr algn="ctr"/>
            <a:r>
              <a:rPr lang="en-GB" sz="1600" dirty="0">
                <a:solidFill>
                  <a:schemeClr val="bg1"/>
                </a:solidFill>
                <a:latin typeface="PT Sans Narrow" panose="020B0506020203020204" pitchFamily="34" charset="0"/>
                <a:ea typeface="PT Sans Narrow" panose="020B0506020203020204" pitchFamily="34" charset="0"/>
                <a:cs typeface="Aileron" charset="0"/>
              </a:rPr>
              <a:t>This video is an educational resource created by COR2ED and </a:t>
            </a:r>
            <a:br>
              <a:rPr lang="en-GB" sz="1600" dirty="0">
                <a:solidFill>
                  <a:schemeClr val="bg1"/>
                </a:solidFill>
                <a:latin typeface="PT Sans Narrow" panose="020B0506020203020204" pitchFamily="34" charset="0"/>
                <a:ea typeface="PT Sans Narrow" panose="020B0506020203020204" pitchFamily="34" charset="0"/>
                <a:cs typeface="Aileron" charset="0"/>
              </a:rPr>
            </a:br>
            <a:r>
              <a:rPr lang="en-GB" sz="1600" dirty="0">
                <a:solidFill>
                  <a:schemeClr val="bg1"/>
                </a:solidFill>
                <a:latin typeface="PT Sans Narrow" panose="020B0506020203020204" pitchFamily="34" charset="0"/>
                <a:ea typeface="PT Sans Narrow" panose="020B0506020203020204" pitchFamily="34" charset="0"/>
                <a:cs typeface="Aileron" charset="0"/>
              </a:rPr>
              <a:t>supported by a sponsorship grant from AstraZeneca</a:t>
            </a:r>
          </a:p>
          <a:p>
            <a:pPr algn="ctr"/>
            <a:endParaRPr lang="en-GB" sz="1600" dirty="0">
              <a:solidFill>
                <a:schemeClr val="bg1"/>
              </a:solidFill>
              <a:latin typeface="PT Sans Narrow" panose="020B0506020203020204" pitchFamily="34" charset="0"/>
              <a:ea typeface="PT Sans Narrow" panose="020B0506020203020204" pitchFamily="34" charset="0"/>
              <a:cs typeface="Aileron" charset="0"/>
            </a:endParaRPr>
          </a:p>
        </p:txBody>
      </p:sp>
    </p:spTree>
    <p:extLst>
      <p:ext uri="{BB962C8B-B14F-4D97-AF65-F5344CB8AC3E}">
        <p14:creationId xmlns:p14="http://schemas.microsoft.com/office/powerpoint/2010/main" val="1439283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1431C00F-4CA2-2946-87B2-E8AAB38A25D4}"/>
              </a:ext>
            </a:extLst>
          </p:cNvPr>
          <p:cNvSpPr>
            <a:spLocks noGrp="1"/>
          </p:cNvSpPr>
          <p:nvPr>
            <p:ph sz="quarter" idx="13"/>
          </p:nvPr>
        </p:nvSpPr>
        <p:spPr/>
        <p:txBody>
          <a:bodyPr/>
          <a:lstStyle/>
          <a:p>
            <a:r>
              <a:rPr lang="en-GB" dirty="0"/>
              <a:t>DDR, DNA damage response; HRR, homologous recombination repair</a:t>
            </a:r>
            <a:br>
              <a:rPr lang="en-GB" dirty="0"/>
            </a:br>
            <a:r>
              <a:rPr lang="en-GB" dirty="0"/>
              <a:t>Gourley C, et al. J Clin Oncol 2019 May 3:JCO1802050</a:t>
            </a:r>
          </a:p>
        </p:txBody>
      </p:sp>
      <p:sp>
        <p:nvSpPr>
          <p:cNvPr id="7" name="Titel 6">
            <a:extLst>
              <a:ext uri="{FF2B5EF4-FFF2-40B4-BE49-F238E27FC236}">
                <a16:creationId xmlns:a16="http://schemas.microsoft.com/office/drawing/2014/main" id="{F88EDD73-CE0F-7944-A3AE-3E7650AD2801}"/>
              </a:ext>
            </a:extLst>
          </p:cNvPr>
          <p:cNvSpPr>
            <a:spLocks noGrp="1"/>
          </p:cNvSpPr>
          <p:nvPr>
            <p:ph type="title"/>
          </p:nvPr>
        </p:nvSpPr>
        <p:spPr/>
        <p:txBody>
          <a:bodyPr>
            <a:noAutofit/>
          </a:bodyPr>
          <a:lstStyle/>
          <a:p>
            <a:r>
              <a:rPr lang="en-GB" sz="2800" dirty="0"/>
              <a:t>DNA Damage response repairs DNA damage</a:t>
            </a:r>
          </a:p>
        </p:txBody>
      </p:sp>
      <p:sp>
        <p:nvSpPr>
          <p:cNvPr id="11" name="Tijdelijke aanduiding voor inhoud 10">
            <a:extLst>
              <a:ext uri="{FF2B5EF4-FFF2-40B4-BE49-F238E27FC236}">
                <a16:creationId xmlns:a16="http://schemas.microsoft.com/office/drawing/2014/main" id="{DFE8A9D1-1EF1-F848-A259-D6E123578C1D}"/>
              </a:ext>
            </a:extLst>
          </p:cNvPr>
          <p:cNvSpPr>
            <a:spLocks noGrp="1"/>
          </p:cNvSpPr>
          <p:nvPr>
            <p:ph sz="quarter" idx="14"/>
          </p:nvPr>
        </p:nvSpPr>
        <p:spPr>
          <a:xfrm>
            <a:off x="395535" y="4170584"/>
            <a:ext cx="3058315" cy="1766456"/>
          </a:xfrm>
        </p:spPr>
        <p:txBody>
          <a:bodyPr>
            <a:noAutofit/>
          </a:bodyPr>
          <a:lstStyle/>
          <a:p>
            <a:pPr marL="0" indent="0">
              <a:buNone/>
            </a:pPr>
            <a:r>
              <a:rPr lang="en-GB" sz="1600" dirty="0">
                <a:latin typeface="PT Sans" panose="020B0503020203020204" pitchFamily="34" charset="77"/>
              </a:rPr>
              <a:t>DNA is under </a:t>
            </a:r>
            <a:r>
              <a:rPr lang="en-GB" sz="1600" b="1" dirty="0">
                <a:solidFill>
                  <a:schemeClr val="accent1"/>
                </a:solidFill>
                <a:latin typeface="PT Sans" panose="020B0503020203020204" pitchFamily="34" charset="77"/>
              </a:rPr>
              <a:t>constant risk of damage </a:t>
            </a:r>
            <a:r>
              <a:rPr lang="en-GB" sz="1600" dirty="0">
                <a:latin typeface="PT Sans" panose="020B0503020203020204" pitchFamily="34" charset="77"/>
              </a:rPr>
              <a:t>by endogenous and exogenous factors. Multiple repair systems, collectively referred to as </a:t>
            </a:r>
            <a:r>
              <a:rPr lang="en-GB" sz="1600" b="1" dirty="0">
                <a:solidFill>
                  <a:schemeClr val="accent1"/>
                </a:solidFill>
                <a:latin typeface="PT Sans" panose="020B0503020203020204" pitchFamily="34" charset="77"/>
              </a:rPr>
              <a:t>DNA damage response</a:t>
            </a:r>
            <a:r>
              <a:rPr lang="en-GB" sz="1600" dirty="0">
                <a:latin typeface="PT Sans" panose="020B0503020203020204" pitchFamily="34" charset="77"/>
              </a:rPr>
              <a:t> (DDR), can repair this damage.</a:t>
            </a:r>
          </a:p>
          <a:p>
            <a:endParaRPr lang="nl-NL" sz="1600" dirty="0"/>
          </a:p>
        </p:txBody>
      </p:sp>
      <p:pic>
        <p:nvPicPr>
          <p:cNvPr id="12" name="Tijdelijke aanduiding voor afbeelding 2" descr="Afbeelding met binnen&#10;&#10;Automatisch gegenereerde beschrijving">
            <a:extLst>
              <a:ext uri="{FF2B5EF4-FFF2-40B4-BE49-F238E27FC236}">
                <a16:creationId xmlns:a16="http://schemas.microsoft.com/office/drawing/2014/main" id="{75C2F2EE-2106-A744-B6B4-9EF6388F6134}"/>
              </a:ext>
            </a:extLst>
          </p:cNvPr>
          <p:cNvPicPr>
            <a:picLocks noChangeAspect="1"/>
          </p:cNvPicPr>
          <p:nvPr/>
        </p:nvPicPr>
        <p:blipFill rotWithShape="1">
          <a:blip r:embed="rId2"/>
          <a:stretch/>
        </p:blipFill>
        <p:spPr>
          <a:xfrm>
            <a:off x="3708046" y="1126215"/>
            <a:ext cx="5155784" cy="2900129"/>
          </a:xfrm>
          <a:prstGeom prst="rect">
            <a:avLst/>
          </a:prstGeom>
        </p:spPr>
      </p:pic>
      <p:sp>
        <p:nvSpPr>
          <p:cNvPr id="16" name="Rechthoek 15">
            <a:extLst>
              <a:ext uri="{FF2B5EF4-FFF2-40B4-BE49-F238E27FC236}">
                <a16:creationId xmlns:a16="http://schemas.microsoft.com/office/drawing/2014/main" id="{C7F15099-E905-3448-99ED-CC79D2EBE202}"/>
              </a:ext>
            </a:extLst>
          </p:cNvPr>
          <p:cNvSpPr/>
          <p:nvPr/>
        </p:nvSpPr>
        <p:spPr>
          <a:xfrm>
            <a:off x="3708047" y="4170584"/>
            <a:ext cx="5155784" cy="1766456"/>
          </a:xfrm>
          <a:prstGeom prst="rect">
            <a:avLst/>
          </a:prstGeom>
        </p:spPr>
        <p:txBody>
          <a:bodyPr vert="horz" lIns="0" tIns="0" rIns="0" bIns="0" rtlCol="0">
            <a:normAutofit/>
          </a:bodyPr>
          <a:lstStyle/>
          <a:p>
            <a:pPr>
              <a:spcBef>
                <a:spcPts val="900"/>
              </a:spcBef>
              <a:buClr>
                <a:schemeClr val="accent2"/>
              </a:buClr>
            </a:pPr>
            <a:r>
              <a:rPr lang="en-GB" sz="1600" b="1" dirty="0">
                <a:solidFill>
                  <a:schemeClr val="accent1"/>
                </a:solidFill>
                <a:latin typeface="PT Sans" panose="020B0503020203020204" pitchFamily="34" charset="77"/>
              </a:rPr>
              <a:t>Homologous recombination repair </a:t>
            </a:r>
            <a:r>
              <a:rPr lang="en-GB" sz="1600" dirty="0">
                <a:solidFill>
                  <a:srgbClr val="5D8298"/>
                </a:solidFill>
                <a:latin typeface="PT Sans" panose="020B0503020203020204" pitchFamily="34" charset="77"/>
              </a:rPr>
              <a:t>(HRR) repairs </a:t>
            </a:r>
            <a:br>
              <a:rPr lang="en-GB" sz="1600" dirty="0">
                <a:solidFill>
                  <a:srgbClr val="5D8298"/>
                </a:solidFill>
                <a:latin typeface="PT Sans" panose="020B0503020203020204" pitchFamily="34" charset="77"/>
              </a:rPr>
            </a:br>
            <a:r>
              <a:rPr lang="en-GB" sz="1600" b="1" dirty="0">
                <a:solidFill>
                  <a:schemeClr val="accent1"/>
                </a:solidFill>
                <a:latin typeface="PT Sans" panose="020B0503020203020204" pitchFamily="34" charset="77"/>
              </a:rPr>
              <a:t>double-strand breaks</a:t>
            </a:r>
            <a:r>
              <a:rPr lang="en-GB" sz="1600" dirty="0">
                <a:solidFill>
                  <a:schemeClr val="tx2"/>
                </a:solidFill>
                <a:latin typeface="PT Sans" panose="020B0503020203020204" pitchFamily="34" charset="77"/>
              </a:rPr>
              <a:t>:</a:t>
            </a:r>
          </a:p>
          <a:p>
            <a:pPr marL="342900" indent="-342900">
              <a:spcBef>
                <a:spcPts val="400"/>
              </a:spcBef>
              <a:buClr>
                <a:schemeClr val="accent2"/>
              </a:buClr>
              <a:buFont typeface="+mj-lt"/>
              <a:buAutoNum type="arabicPeriod"/>
            </a:pPr>
            <a:r>
              <a:rPr lang="en-GB" sz="1400" dirty="0">
                <a:solidFill>
                  <a:srgbClr val="5D8298"/>
                </a:solidFill>
                <a:latin typeface="PT Sans" panose="020B0503020203020204" pitchFamily="34" charset="77"/>
              </a:rPr>
              <a:t>The broken DNA is trimmed back</a:t>
            </a:r>
          </a:p>
          <a:p>
            <a:pPr marL="342900" indent="-342900">
              <a:spcBef>
                <a:spcPts val="400"/>
              </a:spcBef>
              <a:buClr>
                <a:schemeClr val="accent2"/>
              </a:buClr>
              <a:buFont typeface="+mj-lt"/>
              <a:buAutoNum type="arabicPeriod"/>
            </a:pPr>
            <a:r>
              <a:rPr lang="en-GB" sz="1400" dirty="0">
                <a:solidFill>
                  <a:srgbClr val="5D8298"/>
                </a:solidFill>
                <a:latin typeface="PT Sans" panose="020B0503020203020204" pitchFamily="34" charset="77"/>
              </a:rPr>
              <a:t>One of the broken strands invades a sister chromatid </a:t>
            </a:r>
          </a:p>
          <a:p>
            <a:pPr marL="342900" indent="-342900">
              <a:spcBef>
                <a:spcPts val="400"/>
              </a:spcBef>
              <a:buClr>
                <a:schemeClr val="accent2"/>
              </a:buClr>
              <a:buFont typeface="+mj-lt"/>
              <a:buAutoNum type="arabicPeriod"/>
            </a:pPr>
            <a:r>
              <a:rPr lang="en-GB" sz="1400" dirty="0">
                <a:solidFill>
                  <a:srgbClr val="5D8298"/>
                </a:solidFill>
                <a:latin typeface="PT Sans" panose="020B0503020203020204" pitchFamily="34" charset="77"/>
              </a:rPr>
              <a:t>The missing information is copied</a:t>
            </a:r>
          </a:p>
          <a:p>
            <a:pPr marL="342900" indent="-342900">
              <a:spcBef>
                <a:spcPts val="400"/>
              </a:spcBef>
              <a:buClr>
                <a:schemeClr val="accent2"/>
              </a:buClr>
              <a:buFont typeface="+mj-lt"/>
              <a:buAutoNum type="arabicPeriod"/>
            </a:pPr>
            <a:r>
              <a:rPr lang="en-GB" sz="1400" dirty="0">
                <a:solidFill>
                  <a:srgbClr val="5D8298"/>
                </a:solidFill>
                <a:latin typeface="PT Sans" panose="020B0503020203020204" pitchFamily="34" charset="77"/>
              </a:rPr>
              <a:t>The break is repaired</a:t>
            </a:r>
          </a:p>
        </p:txBody>
      </p:sp>
      <p:pic>
        <p:nvPicPr>
          <p:cNvPr id="3" name="Afbeelding 2">
            <a:extLst>
              <a:ext uri="{FF2B5EF4-FFF2-40B4-BE49-F238E27FC236}">
                <a16:creationId xmlns:a16="http://schemas.microsoft.com/office/drawing/2014/main" id="{BA95C3F6-6879-054C-97F6-CA1C256115F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95535" y="1124744"/>
            <a:ext cx="3058315" cy="2901600"/>
          </a:xfrm>
          <a:prstGeom prst="rect">
            <a:avLst/>
          </a:prstGeom>
        </p:spPr>
      </p:pic>
    </p:spTree>
    <p:extLst>
      <p:ext uri="{BB962C8B-B14F-4D97-AF65-F5344CB8AC3E}">
        <p14:creationId xmlns:p14="http://schemas.microsoft.com/office/powerpoint/2010/main" val="234903733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1431C00F-4CA2-2946-87B2-E8AAB38A25D4}"/>
              </a:ext>
            </a:extLst>
          </p:cNvPr>
          <p:cNvSpPr>
            <a:spLocks noGrp="1"/>
          </p:cNvSpPr>
          <p:nvPr>
            <p:ph sz="quarter" idx="13"/>
          </p:nvPr>
        </p:nvSpPr>
        <p:spPr/>
        <p:txBody>
          <a:bodyPr/>
          <a:lstStyle/>
          <a:p>
            <a:r>
              <a:rPr lang="en-GB" dirty="0"/>
              <a:t>DDR, DNA damage response; HRR, homologous recombination repair</a:t>
            </a:r>
            <a:br>
              <a:rPr lang="en-GB" dirty="0"/>
            </a:br>
            <a:r>
              <a:rPr lang="en-GB" dirty="0"/>
              <a:t>Gourley C, et al. J Clin Oncol 2019 May 3:JCO1802050 </a:t>
            </a:r>
          </a:p>
        </p:txBody>
      </p:sp>
      <p:sp>
        <p:nvSpPr>
          <p:cNvPr id="7" name="Titel 6">
            <a:extLst>
              <a:ext uri="{FF2B5EF4-FFF2-40B4-BE49-F238E27FC236}">
                <a16:creationId xmlns:a16="http://schemas.microsoft.com/office/drawing/2014/main" id="{F88EDD73-CE0F-7944-A3AE-3E7650AD2801}"/>
              </a:ext>
            </a:extLst>
          </p:cNvPr>
          <p:cNvSpPr>
            <a:spLocks noGrp="1"/>
          </p:cNvSpPr>
          <p:nvPr>
            <p:ph type="title"/>
          </p:nvPr>
        </p:nvSpPr>
        <p:spPr/>
        <p:txBody>
          <a:bodyPr>
            <a:noAutofit/>
          </a:bodyPr>
          <a:lstStyle/>
          <a:p>
            <a:r>
              <a:rPr lang="en-GB" sz="2800" dirty="0"/>
              <a:t>HRR deficiency leads to inaccurate DNA repair</a:t>
            </a:r>
          </a:p>
        </p:txBody>
      </p:sp>
      <p:sp>
        <p:nvSpPr>
          <p:cNvPr id="11" name="Tijdelijke aanduiding voor inhoud 10">
            <a:extLst>
              <a:ext uri="{FF2B5EF4-FFF2-40B4-BE49-F238E27FC236}">
                <a16:creationId xmlns:a16="http://schemas.microsoft.com/office/drawing/2014/main" id="{DFE8A9D1-1EF1-F848-A259-D6E123578C1D}"/>
              </a:ext>
            </a:extLst>
          </p:cNvPr>
          <p:cNvSpPr>
            <a:spLocks noGrp="1"/>
          </p:cNvSpPr>
          <p:nvPr>
            <p:ph sz="quarter" idx="14"/>
          </p:nvPr>
        </p:nvSpPr>
        <p:spPr>
          <a:xfrm>
            <a:off x="465139" y="4293096"/>
            <a:ext cx="4977704" cy="1820886"/>
          </a:xfrm>
        </p:spPr>
        <p:txBody>
          <a:bodyPr>
            <a:noAutofit/>
          </a:bodyPr>
          <a:lstStyle/>
          <a:p>
            <a:pPr marL="0" indent="0">
              <a:buNone/>
            </a:pPr>
            <a:r>
              <a:rPr lang="en-GB" sz="1600" dirty="0"/>
              <a:t>In </a:t>
            </a:r>
            <a:r>
              <a:rPr lang="en-GB" sz="1600" b="1" dirty="0">
                <a:solidFill>
                  <a:schemeClr val="accent1"/>
                </a:solidFill>
              </a:rPr>
              <a:t>HRR deficient cells</a:t>
            </a:r>
            <a:r>
              <a:rPr lang="en-GB" sz="1600" dirty="0"/>
              <a:t>, DNA damage is </a:t>
            </a:r>
            <a:r>
              <a:rPr lang="en-GB" sz="1600" b="1" dirty="0">
                <a:solidFill>
                  <a:schemeClr val="accent1"/>
                </a:solidFill>
              </a:rPr>
              <a:t>repaired inaccurately </a:t>
            </a:r>
            <a:r>
              <a:rPr lang="en-GB" sz="1600" dirty="0"/>
              <a:t>by a backup pathway. Persistent damage leads to genome instability, so defects in DDR pathways </a:t>
            </a:r>
            <a:r>
              <a:rPr lang="en-GB" sz="1600" b="1" dirty="0">
                <a:solidFill>
                  <a:schemeClr val="accent1"/>
                </a:solidFill>
              </a:rPr>
              <a:t>drive cancer progression.</a:t>
            </a:r>
          </a:p>
          <a:p>
            <a:pPr marL="0" indent="0">
              <a:buNone/>
            </a:pPr>
            <a:r>
              <a:rPr lang="en-GB" sz="1600" i="1" dirty="0"/>
              <a:t>BRCA1</a:t>
            </a:r>
            <a:r>
              <a:rPr lang="en-GB" sz="1600" dirty="0"/>
              <a:t> and </a:t>
            </a:r>
            <a:r>
              <a:rPr lang="en-GB" sz="1600" i="1" dirty="0"/>
              <a:t>BRCA2</a:t>
            </a:r>
            <a:r>
              <a:rPr lang="en-GB" sz="1600" dirty="0"/>
              <a:t> mutations are the most well-known HRR mutations.</a:t>
            </a:r>
          </a:p>
          <a:p>
            <a:pPr marL="0" indent="0">
              <a:buNone/>
            </a:pPr>
            <a:endParaRPr lang="en-GB" sz="1800" b="1" dirty="0">
              <a:solidFill>
                <a:schemeClr val="accent1"/>
              </a:solidFill>
            </a:endParaRPr>
          </a:p>
        </p:txBody>
      </p:sp>
      <p:pic>
        <p:nvPicPr>
          <p:cNvPr id="12" name="Tijdelijke aanduiding voor afbeelding 2">
            <a:extLst>
              <a:ext uri="{FF2B5EF4-FFF2-40B4-BE49-F238E27FC236}">
                <a16:creationId xmlns:a16="http://schemas.microsoft.com/office/drawing/2014/main" id="{75C2F2EE-2106-A744-B6B4-9EF6388F6134}"/>
              </a:ext>
            </a:extLst>
          </p:cNvPr>
          <p:cNvPicPr>
            <a:picLocks noChangeAspect="1"/>
          </p:cNvPicPr>
          <p:nvPr/>
        </p:nvPicPr>
        <p:blipFill rotWithShape="1">
          <a:blip r:embed="rId2">
            <a:extLst>
              <a:ext uri="{28A0092B-C50C-407E-A947-70E740481C1C}">
                <a14:useLocalDpi xmlns:a14="http://schemas.microsoft.com/office/drawing/2010/main"/>
              </a:ext>
            </a:extLst>
          </a:blip>
          <a:srcRect r="6474"/>
          <a:stretch/>
        </p:blipFill>
        <p:spPr>
          <a:xfrm>
            <a:off x="464400" y="1166799"/>
            <a:ext cx="4978442" cy="2994239"/>
          </a:xfrm>
          <a:prstGeom prst="rect">
            <a:avLst/>
          </a:prstGeom>
        </p:spPr>
      </p:pic>
      <p:pic>
        <p:nvPicPr>
          <p:cNvPr id="10" name="Tijdelijke aanduiding voor afbeelding 2">
            <a:extLst>
              <a:ext uri="{FF2B5EF4-FFF2-40B4-BE49-F238E27FC236}">
                <a16:creationId xmlns:a16="http://schemas.microsoft.com/office/drawing/2014/main" id="{95886D52-F26E-0144-B8FC-10AD8C4A233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616453" y="1166800"/>
            <a:ext cx="3063147" cy="2994239"/>
          </a:xfrm>
          <a:prstGeom prst="rect">
            <a:avLst/>
          </a:prstGeom>
        </p:spPr>
      </p:pic>
      <p:sp>
        <p:nvSpPr>
          <p:cNvPr id="14" name="Tijdelijke aanduiding voor inhoud 10">
            <a:extLst>
              <a:ext uri="{FF2B5EF4-FFF2-40B4-BE49-F238E27FC236}">
                <a16:creationId xmlns:a16="http://schemas.microsoft.com/office/drawing/2014/main" id="{BA668D48-E852-3349-9F4D-FAF32B872CFC}"/>
              </a:ext>
            </a:extLst>
          </p:cNvPr>
          <p:cNvSpPr txBox="1">
            <a:spLocks/>
          </p:cNvSpPr>
          <p:nvPr/>
        </p:nvSpPr>
        <p:spPr>
          <a:xfrm>
            <a:off x="5616453" y="4293096"/>
            <a:ext cx="3062408" cy="1944216"/>
          </a:xfrm>
          <a:prstGeom prst="rect">
            <a:avLst/>
          </a:prstGeom>
        </p:spPr>
        <p:txBody>
          <a:bodyPr vert="horz" lIns="0" tIns="0" rIns="0" bIns="0" rtlCol="0">
            <a:noAutofit/>
          </a:bodyPr>
          <a:lstStyle>
            <a:lvl1pPr marL="357188" indent="-357188" algn="l" defTabSz="457200" rtl="0" eaLnBrk="1" latinLnBrk="0" hangingPunct="1">
              <a:spcBef>
                <a:spcPts val="900"/>
              </a:spcBef>
              <a:buClr>
                <a:schemeClr val="accent2"/>
              </a:buClr>
              <a:buFont typeface="Arial"/>
              <a:buChar char="•"/>
              <a:defRPr sz="2000" b="0" i="0" kern="1200">
                <a:solidFill>
                  <a:srgbClr val="5D8298"/>
                </a:solidFill>
                <a:latin typeface="PT Sans"/>
                <a:ea typeface="+mn-ea"/>
                <a:cs typeface="PT Sans"/>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PT Sans"/>
                <a:ea typeface="+mn-ea"/>
                <a:cs typeface="PT Sans"/>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PT Sans"/>
                <a:ea typeface="+mn-ea"/>
                <a:cs typeface="PT Sans"/>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PT Sans"/>
                <a:ea typeface="+mn-ea"/>
                <a:cs typeface="PT Sans"/>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PT Sans"/>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b="1" dirty="0">
                <a:solidFill>
                  <a:schemeClr val="accent1"/>
                </a:solidFill>
              </a:rPr>
              <a:t>Targeting DDR </a:t>
            </a:r>
            <a:r>
              <a:rPr lang="en-GB" sz="1600" dirty="0"/>
              <a:t>is an approach that can be applied in </a:t>
            </a:r>
            <a:r>
              <a:rPr lang="en-GB" sz="1600" b="1" dirty="0">
                <a:solidFill>
                  <a:schemeClr val="accent1"/>
                </a:solidFill>
              </a:rPr>
              <a:t>cancer treatment</a:t>
            </a:r>
            <a:r>
              <a:rPr lang="en-GB" sz="1600" dirty="0">
                <a:solidFill>
                  <a:schemeClr val="tx2"/>
                </a:solidFill>
              </a:rPr>
              <a:t>.</a:t>
            </a:r>
            <a:r>
              <a:rPr lang="en-GB" sz="1600" dirty="0">
                <a:solidFill>
                  <a:schemeClr val="accent1"/>
                </a:solidFill>
              </a:rPr>
              <a:t> </a:t>
            </a:r>
          </a:p>
          <a:p>
            <a:pPr marL="342900" indent="-342900">
              <a:buFont typeface="Arial" panose="020B0604020202020204" pitchFamily="34" charset="0"/>
              <a:buChar char="•"/>
            </a:pPr>
            <a:endParaRPr lang="en-GB" sz="1600" dirty="0">
              <a:latin typeface="PT Sans" panose="020B0503020203020204" pitchFamily="34" charset="77"/>
            </a:endParaRPr>
          </a:p>
        </p:txBody>
      </p:sp>
    </p:spTree>
    <p:extLst>
      <p:ext uri="{BB962C8B-B14F-4D97-AF65-F5344CB8AC3E}">
        <p14:creationId xmlns:p14="http://schemas.microsoft.com/office/powerpoint/2010/main" val="17476499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1431C00F-4CA2-2946-87B2-E8AAB38A25D4}"/>
              </a:ext>
            </a:extLst>
          </p:cNvPr>
          <p:cNvSpPr>
            <a:spLocks noGrp="1"/>
          </p:cNvSpPr>
          <p:nvPr>
            <p:ph sz="quarter" idx="13"/>
          </p:nvPr>
        </p:nvSpPr>
        <p:spPr/>
        <p:txBody>
          <a:bodyPr/>
          <a:lstStyle/>
          <a:p>
            <a:r>
              <a:rPr lang="en-GB"/>
              <a:t>DDR, DNA damage response; HRR, homologous recombination repair; PARP, poly (ADP-ribose) polymerase</a:t>
            </a:r>
            <a:br>
              <a:rPr lang="en-GB"/>
            </a:br>
            <a:r>
              <a:rPr lang="en-GB"/>
              <a:t>Gourley C, et al. J Clin Oncol 2019 May 3:JCO1802050</a:t>
            </a:r>
          </a:p>
        </p:txBody>
      </p:sp>
      <p:sp>
        <p:nvSpPr>
          <p:cNvPr id="7" name="Titel 6">
            <a:extLst>
              <a:ext uri="{FF2B5EF4-FFF2-40B4-BE49-F238E27FC236}">
                <a16:creationId xmlns:a16="http://schemas.microsoft.com/office/drawing/2014/main" id="{F88EDD73-CE0F-7944-A3AE-3E7650AD2801}"/>
              </a:ext>
            </a:extLst>
          </p:cNvPr>
          <p:cNvSpPr>
            <a:spLocks noGrp="1"/>
          </p:cNvSpPr>
          <p:nvPr>
            <p:ph type="title"/>
          </p:nvPr>
        </p:nvSpPr>
        <p:spPr/>
        <p:txBody>
          <a:bodyPr>
            <a:noAutofit/>
          </a:bodyPr>
          <a:lstStyle/>
          <a:p>
            <a:r>
              <a:rPr lang="en-GB" sz="2800" dirty="0"/>
              <a:t>PARP inhibitors are the proof of concept of targeting DDR</a:t>
            </a:r>
          </a:p>
        </p:txBody>
      </p:sp>
      <p:sp>
        <p:nvSpPr>
          <p:cNvPr id="11" name="Tijdelijke aanduiding voor inhoud 10">
            <a:extLst>
              <a:ext uri="{FF2B5EF4-FFF2-40B4-BE49-F238E27FC236}">
                <a16:creationId xmlns:a16="http://schemas.microsoft.com/office/drawing/2014/main" id="{DFE8A9D1-1EF1-F848-A259-D6E123578C1D}"/>
              </a:ext>
            </a:extLst>
          </p:cNvPr>
          <p:cNvSpPr>
            <a:spLocks noGrp="1"/>
          </p:cNvSpPr>
          <p:nvPr>
            <p:ph sz="quarter" idx="14"/>
          </p:nvPr>
        </p:nvSpPr>
        <p:spPr>
          <a:xfrm>
            <a:off x="464399" y="4178533"/>
            <a:ext cx="8335361" cy="864001"/>
          </a:xfrm>
        </p:spPr>
        <p:txBody>
          <a:bodyPr>
            <a:noAutofit/>
          </a:bodyPr>
          <a:lstStyle/>
          <a:p>
            <a:pPr marL="0" indent="0">
              <a:spcBef>
                <a:spcPts val="0"/>
              </a:spcBef>
              <a:buNone/>
            </a:pPr>
            <a:r>
              <a:rPr lang="en-GB" sz="1600" dirty="0"/>
              <a:t>PARP inhibitors </a:t>
            </a:r>
            <a:r>
              <a:rPr lang="en-GB" sz="1600" b="1" dirty="0">
                <a:solidFill>
                  <a:schemeClr val="accent1"/>
                </a:solidFill>
              </a:rPr>
              <a:t>trap PARP on the DNA</a:t>
            </a:r>
            <a:r>
              <a:rPr lang="en-GB" sz="1600" dirty="0"/>
              <a:t>, where the complex then presents a </a:t>
            </a:r>
            <a:r>
              <a:rPr lang="en-GB" sz="1600" b="1" dirty="0">
                <a:solidFill>
                  <a:schemeClr val="accent1"/>
                </a:solidFill>
              </a:rPr>
              <a:t>physical obstacle</a:t>
            </a:r>
            <a:r>
              <a:rPr lang="en-GB" sz="1600" dirty="0"/>
              <a:t> to the DNA replication machinery, resulting in a double-strand break. The HRR pathway is essential for repairing this type of DNA damage.</a:t>
            </a:r>
          </a:p>
        </p:txBody>
      </p:sp>
      <p:pic>
        <p:nvPicPr>
          <p:cNvPr id="12" name="Tijdelijke aanduiding voor afbeelding 2">
            <a:extLst>
              <a:ext uri="{FF2B5EF4-FFF2-40B4-BE49-F238E27FC236}">
                <a16:creationId xmlns:a16="http://schemas.microsoft.com/office/drawing/2014/main" id="{75C2F2EE-2106-A744-B6B4-9EF6388F613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18872" y="1239070"/>
            <a:ext cx="3117024" cy="2823593"/>
          </a:xfrm>
          <a:prstGeom prst="rect">
            <a:avLst/>
          </a:prstGeom>
        </p:spPr>
      </p:pic>
      <p:pic>
        <p:nvPicPr>
          <p:cNvPr id="4" name="Afbeelding 3" descr="Afbeelding met binnen, tafel&#10;&#10;Automatisch gegenereerde beschrijving">
            <a:extLst>
              <a:ext uri="{FF2B5EF4-FFF2-40B4-BE49-F238E27FC236}">
                <a16:creationId xmlns:a16="http://schemas.microsoft.com/office/drawing/2014/main" id="{DC09BAC9-DB42-654C-91C1-15DC6B5D53F4}"/>
              </a:ext>
            </a:extLst>
          </p:cNvPr>
          <p:cNvPicPr>
            <a:picLocks noChangeAspect="1"/>
          </p:cNvPicPr>
          <p:nvPr/>
        </p:nvPicPr>
        <p:blipFill>
          <a:blip r:embed="rId3"/>
          <a:stretch>
            <a:fillRect/>
          </a:stretch>
        </p:blipFill>
        <p:spPr>
          <a:xfrm>
            <a:off x="3780039" y="1239070"/>
            <a:ext cx="5019722" cy="2823593"/>
          </a:xfrm>
          <a:prstGeom prst="rect">
            <a:avLst/>
          </a:prstGeom>
        </p:spPr>
      </p:pic>
      <p:sp>
        <p:nvSpPr>
          <p:cNvPr id="2" name="Rechthoek 1">
            <a:extLst>
              <a:ext uri="{FF2B5EF4-FFF2-40B4-BE49-F238E27FC236}">
                <a16:creationId xmlns:a16="http://schemas.microsoft.com/office/drawing/2014/main" id="{3B39FA20-C3AA-1A4C-8EB6-84E0F149378F}"/>
              </a:ext>
            </a:extLst>
          </p:cNvPr>
          <p:cNvSpPr/>
          <p:nvPr/>
        </p:nvSpPr>
        <p:spPr>
          <a:xfrm>
            <a:off x="1528200" y="5013176"/>
            <a:ext cx="6087600" cy="1107996"/>
          </a:xfrm>
          <a:prstGeom prst="rect">
            <a:avLst/>
          </a:prstGeom>
          <a:solidFill>
            <a:schemeClr val="accent4"/>
          </a:solidFill>
          <a:ln>
            <a:solidFill>
              <a:schemeClr val="accent1"/>
            </a:solidFill>
          </a:ln>
        </p:spPr>
        <p:txBody>
          <a:bodyPr wrap="square">
            <a:spAutoFit/>
          </a:bodyPr>
          <a:lstStyle/>
          <a:p>
            <a:r>
              <a:rPr lang="en-GB" dirty="0">
                <a:solidFill>
                  <a:schemeClr val="tx2"/>
                </a:solidFill>
                <a:latin typeface="PT Sans Narrow" panose="020B0506020203020204" pitchFamily="34" charset="77"/>
              </a:rPr>
              <a:t>In HRR deficient cancer cells, PARP trapping by a PARP inhibitor results in:</a:t>
            </a:r>
          </a:p>
          <a:p>
            <a:pPr marL="800100" lvl="1" indent="-342900">
              <a:spcBef>
                <a:spcPts val="0"/>
              </a:spcBef>
              <a:buFont typeface="+mj-lt"/>
              <a:buAutoNum type="arabicPeriod"/>
            </a:pPr>
            <a:r>
              <a:rPr lang="en-GB" sz="1600" dirty="0">
                <a:solidFill>
                  <a:schemeClr val="tx2"/>
                </a:solidFill>
                <a:latin typeface="PT Sans Narrow" panose="020B0506020203020204" pitchFamily="34" charset="77"/>
              </a:rPr>
              <a:t>Replication-fork collapse</a:t>
            </a:r>
          </a:p>
          <a:p>
            <a:pPr marL="800100" lvl="1" indent="-342900">
              <a:spcBef>
                <a:spcPts val="0"/>
              </a:spcBef>
              <a:buFont typeface="+mj-lt"/>
              <a:buAutoNum type="arabicPeriod"/>
            </a:pPr>
            <a:r>
              <a:rPr lang="en-GB" sz="1600" dirty="0">
                <a:solidFill>
                  <a:schemeClr val="tx2"/>
                </a:solidFill>
                <a:latin typeface="PT Sans Narrow" panose="020B0506020203020204" pitchFamily="34" charset="77"/>
              </a:rPr>
              <a:t>Accumulation of double-strand breaks</a:t>
            </a:r>
          </a:p>
          <a:p>
            <a:pPr marL="800100" lvl="1" indent="-342900">
              <a:spcBef>
                <a:spcPts val="0"/>
              </a:spcBef>
              <a:buFont typeface="+mj-lt"/>
              <a:buAutoNum type="arabicPeriod"/>
            </a:pPr>
            <a:r>
              <a:rPr lang="en-GB" sz="1600" dirty="0">
                <a:solidFill>
                  <a:schemeClr val="tx2"/>
                </a:solidFill>
                <a:latin typeface="PT Sans Narrow" panose="020B0506020203020204" pitchFamily="34" charset="77"/>
              </a:rPr>
              <a:t>Cell death </a:t>
            </a:r>
          </a:p>
        </p:txBody>
      </p:sp>
    </p:spTree>
    <p:extLst>
      <p:ext uri="{BB962C8B-B14F-4D97-AF65-F5344CB8AC3E}">
        <p14:creationId xmlns:p14="http://schemas.microsoft.com/office/powerpoint/2010/main" val="254375755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1431C00F-4CA2-2946-87B2-E8AAB38A25D4}"/>
              </a:ext>
            </a:extLst>
          </p:cNvPr>
          <p:cNvSpPr>
            <a:spLocks noGrp="1"/>
          </p:cNvSpPr>
          <p:nvPr>
            <p:ph sz="quarter" idx="13"/>
          </p:nvPr>
        </p:nvSpPr>
        <p:spPr/>
        <p:txBody>
          <a:bodyPr/>
          <a:lstStyle/>
          <a:p>
            <a:r>
              <a:rPr lang="en-GB" dirty="0"/>
              <a:t>HRR, homologous recombination repair; PARP, poly (ADP-ribose) polymerase</a:t>
            </a:r>
            <a:br>
              <a:rPr lang="en-GB" dirty="0"/>
            </a:br>
            <a:r>
              <a:rPr lang="en-GB" dirty="0"/>
              <a:t>Gourley C, et al. J Clin Oncol 2019 May 3:JCO1802050</a:t>
            </a:r>
          </a:p>
        </p:txBody>
      </p:sp>
      <p:sp>
        <p:nvSpPr>
          <p:cNvPr id="7" name="Titel 6">
            <a:extLst>
              <a:ext uri="{FF2B5EF4-FFF2-40B4-BE49-F238E27FC236}">
                <a16:creationId xmlns:a16="http://schemas.microsoft.com/office/drawing/2014/main" id="{F88EDD73-CE0F-7944-A3AE-3E7650AD2801}"/>
              </a:ext>
            </a:extLst>
          </p:cNvPr>
          <p:cNvSpPr>
            <a:spLocks noGrp="1"/>
          </p:cNvSpPr>
          <p:nvPr>
            <p:ph type="title"/>
          </p:nvPr>
        </p:nvSpPr>
        <p:spPr/>
        <p:txBody>
          <a:bodyPr>
            <a:noAutofit/>
          </a:bodyPr>
          <a:lstStyle/>
          <a:p>
            <a:r>
              <a:rPr lang="en-GB" sz="2800" dirty="0"/>
              <a:t>PARP inhibitors in clinical practice</a:t>
            </a:r>
          </a:p>
        </p:txBody>
      </p:sp>
      <p:sp>
        <p:nvSpPr>
          <p:cNvPr id="11" name="Tijdelijke aanduiding voor inhoud 10">
            <a:extLst>
              <a:ext uri="{FF2B5EF4-FFF2-40B4-BE49-F238E27FC236}">
                <a16:creationId xmlns:a16="http://schemas.microsoft.com/office/drawing/2014/main" id="{DFE8A9D1-1EF1-F848-A259-D6E123578C1D}"/>
              </a:ext>
            </a:extLst>
          </p:cNvPr>
          <p:cNvSpPr>
            <a:spLocks noGrp="1"/>
          </p:cNvSpPr>
          <p:nvPr>
            <p:ph sz="quarter" idx="14"/>
          </p:nvPr>
        </p:nvSpPr>
        <p:spPr>
          <a:xfrm>
            <a:off x="464400" y="4653136"/>
            <a:ext cx="8222400" cy="1368152"/>
          </a:xfrm>
        </p:spPr>
        <p:txBody>
          <a:bodyPr>
            <a:normAutofit/>
          </a:bodyPr>
          <a:lstStyle/>
          <a:p>
            <a:pPr marL="0" indent="0">
              <a:buNone/>
            </a:pPr>
            <a:r>
              <a:rPr lang="en-GB" sz="1600" dirty="0"/>
              <a:t>PARP inhibitors have shown clinical benefit in </a:t>
            </a:r>
            <a:r>
              <a:rPr lang="en-GB" sz="1600" b="1" dirty="0">
                <a:solidFill>
                  <a:schemeClr val="accent1"/>
                </a:solidFill>
              </a:rPr>
              <a:t>ovarian and breast cancer</a:t>
            </a:r>
            <a:r>
              <a:rPr lang="en-GB" sz="1600" dirty="0"/>
              <a:t>, with clinical data supporting the use of PARP inhibitors in patients with an </a:t>
            </a:r>
            <a:r>
              <a:rPr lang="en-GB" sz="1600" b="1" dirty="0">
                <a:solidFill>
                  <a:schemeClr val="accent1"/>
                </a:solidFill>
              </a:rPr>
              <a:t>HRR deficiency</a:t>
            </a:r>
            <a:r>
              <a:rPr lang="en-GB" sz="1600" dirty="0"/>
              <a:t>. </a:t>
            </a:r>
          </a:p>
          <a:p>
            <a:pPr marL="0" indent="0">
              <a:buNone/>
            </a:pPr>
            <a:r>
              <a:rPr lang="en-GB" sz="1600" dirty="0"/>
              <a:t>Platinum also exploits HRR defects, so </a:t>
            </a:r>
            <a:r>
              <a:rPr lang="en-GB" sz="1600" b="1" dirty="0">
                <a:solidFill>
                  <a:schemeClr val="accent1"/>
                </a:solidFill>
              </a:rPr>
              <a:t>platinum sensitivity </a:t>
            </a:r>
            <a:r>
              <a:rPr lang="en-GB" sz="1600" dirty="0"/>
              <a:t>serves as a </a:t>
            </a:r>
            <a:r>
              <a:rPr lang="en-GB" sz="1600" b="1" dirty="0">
                <a:solidFill>
                  <a:schemeClr val="accent1"/>
                </a:solidFill>
              </a:rPr>
              <a:t>surrogate</a:t>
            </a:r>
            <a:r>
              <a:rPr lang="en-GB" sz="1600" dirty="0"/>
              <a:t> for HRR deficiency.</a:t>
            </a:r>
          </a:p>
        </p:txBody>
      </p:sp>
      <p:grpSp>
        <p:nvGrpSpPr>
          <p:cNvPr id="2" name="Groep 1">
            <a:extLst>
              <a:ext uri="{FF2B5EF4-FFF2-40B4-BE49-F238E27FC236}">
                <a16:creationId xmlns:a16="http://schemas.microsoft.com/office/drawing/2014/main" id="{5F0D1D27-72F4-0F4E-AE69-FF7A0F9C4D1E}"/>
              </a:ext>
            </a:extLst>
          </p:cNvPr>
          <p:cNvGrpSpPr/>
          <p:nvPr/>
        </p:nvGrpSpPr>
        <p:grpSpPr>
          <a:xfrm>
            <a:off x="875044" y="1035673"/>
            <a:ext cx="7254641" cy="3355327"/>
            <a:chOff x="695897" y="1057061"/>
            <a:chExt cx="6873873" cy="3060000"/>
          </a:xfrm>
        </p:grpSpPr>
        <p:pic>
          <p:nvPicPr>
            <p:cNvPr id="12" name="Tijdelijke aanduiding voor afbeelding 2">
              <a:extLst>
                <a:ext uri="{FF2B5EF4-FFF2-40B4-BE49-F238E27FC236}">
                  <a16:creationId xmlns:a16="http://schemas.microsoft.com/office/drawing/2014/main" id="{75C2F2EE-2106-A744-B6B4-9EF6388F613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95897" y="1057061"/>
              <a:ext cx="1319603" cy="3060000"/>
            </a:xfrm>
            <a:prstGeom prst="rect">
              <a:avLst/>
            </a:prstGeom>
          </p:spPr>
        </p:pic>
        <p:pic>
          <p:nvPicPr>
            <p:cNvPr id="4" name="Afbeelding 3">
              <a:extLst>
                <a:ext uri="{FF2B5EF4-FFF2-40B4-BE49-F238E27FC236}">
                  <a16:creationId xmlns:a16="http://schemas.microsoft.com/office/drawing/2014/main" id="{DC09BAC9-DB42-654C-91C1-15DC6B5D53F4}"/>
                </a:ext>
              </a:extLst>
            </p:cNvPr>
            <p:cNvPicPr>
              <a:picLocks noChangeAspect="1"/>
            </p:cNvPicPr>
            <p:nvPr/>
          </p:nvPicPr>
          <p:blipFill>
            <a:blip r:embed="rId3"/>
            <a:srcRect/>
            <a:stretch/>
          </p:blipFill>
          <p:spPr>
            <a:xfrm>
              <a:off x="2129772" y="1057061"/>
              <a:ext cx="5439998" cy="3060000"/>
            </a:xfrm>
            <a:prstGeom prst="rect">
              <a:avLst/>
            </a:prstGeom>
          </p:spPr>
        </p:pic>
      </p:grpSp>
    </p:spTree>
    <p:extLst>
      <p:ext uri="{BB962C8B-B14F-4D97-AF65-F5344CB8AC3E}">
        <p14:creationId xmlns:p14="http://schemas.microsoft.com/office/powerpoint/2010/main" val="343012909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inhoud 12">
            <a:extLst>
              <a:ext uri="{FF2B5EF4-FFF2-40B4-BE49-F238E27FC236}">
                <a16:creationId xmlns:a16="http://schemas.microsoft.com/office/drawing/2014/main" id="{1431C00F-4CA2-2946-87B2-E8AAB38A25D4}"/>
              </a:ext>
            </a:extLst>
          </p:cNvPr>
          <p:cNvSpPr>
            <a:spLocks noGrp="1"/>
          </p:cNvSpPr>
          <p:nvPr>
            <p:ph sz="quarter" idx="13"/>
          </p:nvPr>
        </p:nvSpPr>
        <p:spPr>
          <a:xfrm>
            <a:off x="465138" y="6238800"/>
            <a:ext cx="7563246" cy="365125"/>
          </a:xfrm>
        </p:spPr>
        <p:txBody>
          <a:bodyPr/>
          <a:lstStyle/>
          <a:p>
            <a:r>
              <a:rPr lang="en-GB" dirty="0"/>
              <a:t>BER, base excision repair; DDR, DNA damage response; HRR, homologous recombination repair; MMEJ, microhomology-mediated end joining; NHEJ, nonhomologous end joining; PARP, poly (ADP-ribose) polymerase</a:t>
            </a:r>
            <a:br>
              <a:rPr lang="en-GB" dirty="0"/>
            </a:br>
            <a:r>
              <a:rPr lang="en-GB" dirty="0"/>
              <a:t>Gourley C, et al. J Clin Oncol 2019 May 3:JCO1802050</a:t>
            </a:r>
          </a:p>
        </p:txBody>
      </p:sp>
      <p:sp>
        <p:nvSpPr>
          <p:cNvPr id="7" name="Titel 6">
            <a:extLst>
              <a:ext uri="{FF2B5EF4-FFF2-40B4-BE49-F238E27FC236}">
                <a16:creationId xmlns:a16="http://schemas.microsoft.com/office/drawing/2014/main" id="{F88EDD73-CE0F-7944-A3AE-3E7650AD2801}"/>
              </a:ext>
            </a:extLst>
          </p:cNvPr>
          <p:cNvSpPr>
            <a:spLocks noGrp="1"/>
          </p:cNvSpPr>
          <p:nvPr>
            <p:ph type="title"/>
          </p:nvPr>
        </p:nvSpPr>
        <p:spPr>
          <a:xfrm>
            <a:off x="464400" y="259200"/>
            <a:ext cx="6699888" cy="864000"/>
          </a:xfrm>
        </p:spPr>
        <p:txBody>
          <a:bodyPr>
            <a:noAutofit/>
          </a:bodyPr>
          <a:lstStyle/>
          <a:p>
            <a:r>
              <a:rPr lang="en-GB" sz="2800" dirty="0"/>
              <a:t>The future of PARP inhibition and targeting DDR</a:t>
            </a:r>
          </a:p>
        </p:txBody>
      </p:sp>
      <p:sp>
        <p:nvSpPr>
          <p:cNvPr id="11" name="Tijdelijke aanduiding voor inhoud 10">
            <a:extLst>
              <a:ext uri="{FF2B5EF4-FFF2-40B4-BE49-F238E27FC236}">
                <a16:creationId xmlns:a16="http://schemas.microsoft.com/office/drawing/2014/main" id="{DFE8A9D1-1EF1-F848-A259-D6E123578C1D}"/>
              </a:ext>
            </a:extLst>
          </p:cNvPr>
          <p:cNvSpPr>
            <a:spLocks noGrp="1"/>
          </p:cNvSpPr>
          <p:nvPr>
            <p:ph sz="quarter" idx="14"/>
          </p:nvPr>
        </p:nvSpPr>
        <p:spPr>
          <a:xfrm>
            <a:off x="464400" y="4760862"/>
            <a:ext cx="8222400" cy="1260426"/>
          </a:xfrm>
        </p:spPr>
        <p:txBody>
          <a:bodyPr>
            <a:normAutofit/>
          </a:bodyPr>
          <a:lstStyle/>
          <a:p>
            <a:pPr marL="0" indent="0">
              <a:buNone/>
            </a:pPr>
            <a:r>
              <a:rPr lang="en-GB" sz="1600" b="1" dirty="0">
                <a:solidFill>
                  <a:schemeClr val="accent1"/>
                </a:solidFill>
              </a:rPr>
              <a:t>HRR deficiency is seen in a range of cancers</a:t>
            </a:r>
            <a:r>
              <a:rPr lang="en-GB" sz="1600" dirty="0"/>
              <a:t>, so it is anticipated PARP inhibitors will be effective in various tumour types.</a:t>
            </a:r>
          </a:p>
          <a:p>
            <a:pPr marL="0" indent="0">
              <a:buNone/>
            </a:pPr>
            <a:r>
              <a:rPr lang="en-GB" sz="1600" dirty="0"/>
              <a:t>Various </a:t>
            </a:r>
            <a:r>
              <a:rPr lang="en-GB" sz="1600" b="1" dirty="0">
                <a:solidFill>
                  <a:schemeClr val="accent1"/>
                </a:solidFill>
              </a:rPr>
              <a:t>other compounds targeting DDR </a:t>
            </a:r>
            <a:r>
              <a:rPr lang="en-GB" sz="1600" dirty="0"/>
              <a:t>are currently under investigation. </a:t>
            </a:r>
          </a:p>
        </p:txBody>
      </p:sp>
      <p:grpSp>
        <p:nvGrpSpPr>
          <p:cNvPr id="3" name="Groep 2">
            <a:extLst>
              <a:ext uri="{FF2B5EF4-FFF2-40B4-BE49-F238E27FC236}">
                <a16:creationId xmlns:a16="http://schemas.microsoft.com/office/drawing/2014/main" id="{590E34AF-1389-2A4C-949C-042FDFFAAB2E}"/>
              </a:ext>
            </a:extLst>
          </p:cNvPr>
          <p:cNvGrpSpPr>
            <a:grpSpLocks noChangeAspect="1"/>
          </p:cNvGrpSpPr>
          <p:nvPr/>
        </p:nvGrpSpPr>
        <p:grpSpPr>
          <a:xfrm>
            <a:off x="611560" y="1268760"/>
            <a:ext cx="7823256" cy="3346542"/>
            <a:chOff x="231120" y="1009779"/>
            <a:chExt cx="7153398" cy="3059998"/>
          </a:xfrm>
        </p:grpSpPr>
        <p:pic>
          <p:nvPicPr>
            <p:cNvPr id="12" name="Tijdelijke aanduiding voor afbeelding 2">
              <a:extLst>
                <a:ext uri="{FF2B5EF4-FFF2-40B4-BE49-F238E27FC236}">
                  <a16:creationId xmlns:a16="http://schemas.microsoft.com/office/drawing/2014/main" id="{75C2F2EE-2106-A744-B6B4-9EF6388F613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712872" y="1009779"/>
              <a:ext cx="2671646" cy="3059998"/>
            </a:xfrm>
            <a:prstGeom prst="rect">
              <a:avLst/>
            </a:prstGeom>
          </p:spPr>
        </p:pic>
        <p:pic>
          <p:nvPicPr>
            <p:cNvPr id="4" name="Afbeelding 3">
              <a:extLst>
                <a:ext uri="{FF2B5EF4-FFF2-40B4-BE49-F238E27FC236}">
                  <a16:creationId xmlns:a16="http://schemas.microsoft.com/office/drawing/2014/main" id="{DC09BAC9-DB42-654C-91C1-15DC6B5D53F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31120" y="1009779"/>
              <a:ext cx="4392488" cy="3059998"/>
            </a:xfrm>
            <a:prstGeom prst="rect">
              <a:avLst/>
            </a:prstGeom>
          </p:spPr>
        </p:pic>
      </p:grpSp>
    </p:spTree>
    <p:extLst>
      <p:ext uri="{BB962C8B-B14F-4D97-AF65-F5344CB8AC3E}">
        <p14:creationId xmlns:p14="http://schemas.microsoft.com/office/powerpoint/2010/main" val="16007165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44918"/>
      </p:ext>
    </p:extLst>
  </p:cSld>
  <p:clrMapOvr>
    <a:masterClrMapping/>
  </p:clrMapOvr>
  <p:transition>
    <p:fade/>
  </p:transition>
</p:sld>
</file>

<file path=ppt/theme/theme1.xml><?xml version="1.0" encoding="utf-8"?>
<a:theme xmlns:a="http://schemas.openxmlformats.org/drawingml/2006/main" name="Thème Office">
  <a:themeElements>
    <a:clrScheme name="Giconnect">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DC7CD"/>
      </a:hlink>
      <a:folHlink>
        <a:srgbClr val="F0EAE7"/>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1629</TotalTime>
  <Words>550</Words>
  <Application>Microsoft Macintosh PowerPoint</Application>
  <PresentationFormat>On-screen Show (4:3)</PresentationFormat>
  <Paragraphs>32</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Aileron</vt:lpstr>
      <vt:lpstr>Arial</vt:lpstr>
      <vt:lpstr>Calibri</vt:lpstr>
      <vt:lpstr>Lucida Grande</vt:lpstr>
      <vt:lpstr>PT Sans</vt:lpstr>
      <vt:lpstr>PT Sans Narrow</vt:lpstr>
      <vt:lpstr>Thème Office</vt:lpstr>
      <vt:lpstr>PowerPoint Presentation</vt:lpstr>
      <vt:lpstr>Summary of the video on the  Mechanism of action (mOA) of PARP inhibitors and Targeting DNA Damage Response (DDR)  Created by Robert L. Coleman, MD Simon Boulton, PhD   To view and download chapters or the full video, please visit: MoA of PARP inhibitors and targeting DDR</vt:lpstr>
      <vt:lpstr>DNA Damage response repairs DNA damage</vt:lpstr>
      <vt:lpstr>HRR deficiency leads to inaccurate DNA repair</vt:lpstr>
      <vt:lpstr>PARP inhibitors are the proof of concept of targeting DDR</vt:lpstr>
      <vt:lpstr>PARP inhibitors in clinical practice</vt:lpstr>
      <vt:lpstr>The future of PARP inhibition and targeting DDR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Veronica Thomlinson</cp:lastModifiedBy>
  <cp:revision>299</cp:revision>
  <cp:lastPrinted>2017-12-13T14:15:53Z</cp:lastPrinted>
  <dcterms:created xsi:type="dcterms:W3CDTF">2016-10-14T09:38:18Z</dcterms:created>
  <dcterms:modified xsi:type="dcterms:W3CDTF">2023-09-28T10:41:53Z</dcterms:modified>
</cp:coreProperties>
</file>