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12537" r:id="rId2"/>
    <p:sldId id="275" r:id="rId3"/>
    <p:sldId id="12293" r:id="rId4"/>
    <p:sldId id="2147470778" r:id="rId5"/>
    <p:sldId id="2147470779" r:id="rId6"/>
    <p:sldId id="2147470780" r:id="rId7"/>
    <p:sldId id="2147470785" r:id="rId8"/>
    <p:sldId id="566" r:id="rId9"/>
    <p:sldId id="2147470781" r:id="rId10"/>
    <p:sldId id="289" r:id="rId11"/>
    <p:sldId id="290" r:id="rId12"/>
    <p:sldId id="303" r:id="rId13"/>
    <p:sldId id="282" r:id="rId14"/>
    <p:sldId id="569" r:id="rId15"/>
    <p:sldId id="2147470792" r:id="rId16"/>
    <p:sldId id="715" r:id="rId17"/>
    <p:sldId id="716" r:id="rId18"/>
    <p:sldId id="2147470786" r:id="rId19"/>
    <p:sldId id="283" r:id="rId20"/>
    <p:sldId id="2147470750" r:id="rId21"/>
    <p:sldId id="2147470772" r:id="rId22"/>
    <p:sldId id="2147470783" r:id="rId23"/>
    <p:sldId id="2147470775" r:id="rId24"/>
    <p:sldId id="717" r:id="rId25"/>
    <p:sldId id="2147470776" r:id="rId26"/>
    <p:sldId id="2147470784" r:id="rId27"/>
    <p:sldId id="2147470777" r:id="rId28"/>
    <p:sldId id="278" r:id="rId29"/>
    <p:sldId id="12539" r:id="rId3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2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583B"/>
    <a:srgbClr val="C6573B"/>
    <a:srgbClr val="03C750"/>
    <a:srgbClr val="FF85FF"/>
    <a:srgbClr val="5D8298"/>
    <a:srgbClr val="C7573C"/>
    <a:srgbClr val="FFA402"/>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9" autoAdjust="0"/>
    <p:restoredTop sz="95604"/>
  </p:normalViewPr>
  <p:slideViewPr>
    <p:cSldViewPr snapToObjects="1">
      <p:cViewPr varScale="1">
        <p:scale>
          <a:sx n="105" d="100"/>
          <a:sy n="105" d="100"/>
        </p:scale>
        <p:origin x="492" y="72"/>
      </p:cViewPr>
      <p:guideLst>
        <p:guide orient="horz" pos="2160"/>
        <p:guide pos="3840"/>
        <p:guide pos="1906"/>
        <p:guide orient="horz" pos="3475"/>
        <p:guide orient="horz" pos="3706"/>
        <p:guide orient="horz" pos="3803"/>
        <p:guide orient="horz" pos="42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8/22/2023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8/22/2023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465887">
              <a:defRPr/>
            </a:pPr>
            <a:fld id="{3C53626E-BC0F-674C-9570-A9D62C09EB52}" type="slidenum">
              <a:rPr lang="fr-FR">
                <a:solidFill>
                  <a:prstClr val="black"/>
                </a:solidFill>
                <a:latin typeface="Calibri"/>
              </a:rPr>
              <a:pPr defTabSz="465887">
                <a:defRPr/>
              </a:pPr>
              <a:t>25</a:t>
            </a:fld>
            <a:endParaRPr lang="fr-FR" dirty="0">
              <a:solidFill>
                <a:prstClr val="black"/>
              </a:solidFill>
              <a:latin typeface="Calibri"/>
            </a:endParaRPr>
          </a:p>
        </p:txBody>
      </p:sp>
    </p:spTree>
    <p:extLst>
      <p:ext uri="{BB962C8B-B14F-4D97-AF65-F5344CB8AC3E}">
        <p14:creationId xmlns:p14="http://schemas.microsoft.com/office/powerpoint/2010/main" val="179657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284676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29</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318691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381006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425496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198505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263451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40980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82266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465887">
              <a:defRPr/>
            </a:pPr>
            <a:fld id="{3C53626E-BC0F-674C-9570-A9D62C09EB52}" type="slidenum">
              <a:rPr lang="fr-FR">
                <a:solidFill>
                  <a:prstClr val="black"/>
                </a:solidFill>
                <a:latin typeface="Calibri"/>
              </a:rPr>
              <a:pPr defTabSz="465887">
                <a:defRPr/>
              </a:pPr>
              <a:t>24</a:t>
            </a:fld>
            <a:endParaRPr lang="fr-FR" dirty="0">
              <a:solidFill>
                <a:prstClr val="black"/>
              </a:solidFill>
              <a:latin typeface="Calibri"/>
            </a:endParaRPr>
          </a:p>
        </p:txBody>
      </p:sp>
    </p:spTree>
    <p:extLst>
      <p:ext uri="{BB962C8B-B14F-4D97-AF65-F5344CB8AC3E}">
        <p14:creationId xmlns:p14="http://schemas.microsoft.com/office/powerpoint/2010/main" val="2255608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image" Target="../media/image13.jpg"/><Relationship Id="rId26" Type="http://schemas.openxmlformats.org/officeDocument/2006/relationships/image" Target="../media/image19.svg"/><Relationship Id="rId3" Type="http://schemas.openxmlformats.org/officeDocument/2006/relationships/image" Target="../media/image3.svg"/><Relationship Id="rId21" Type="http://schemas.openxmlformats.org/officeDocument/2006/relationships/image" Target="../media/image14.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7.svg"/><Relationship Id="rId5" Type="http://schemas.openxmlformats.org/officeDocument/2006/relationships/image" Target="../media/image5.svg"/><Relationship Id="rId15" Type="http://schemas.openxmlformats.org/officeDocument/2006/relationships/hyperlink" Target="https://twitter.com/giconnectinfo" TargetMode="External"/><Relationship Id="rId23" Type="http://schemas.openxmlformats.org/officeDocument/2006/relationships/image" Target="../media/image16.png"/><Relationship Id="rId28" Type="http://schemas.openxmlformats.org/officeDocument/2006/relationships/image" Target="../media/image21.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5.svg"/><Relationship Id="rId27"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83161B-39C5-AE43-83DB-C0B2FF0A3E8B}"/>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5"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938931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6048944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9764611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DA8B23-E322-4BD7-AA7E-F36429E360F4}" type="datetimeFigureOut">
              <a:rPr lang="de-DE" smtClean="0"/>
              <a:t>22.08.2023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E0CEAB5-56AC-4880-8098-2071FA176124}" type="slidenum">
              <a:rPr lang="de-DE" smtClean="0"/>
              <a:t>‹#›</a:t>
            </a:fld>
            <a:endParaRPr lang="de-DE" dirty="0"/>
          </a:p>
        </p:txBody>
      </p:sp>
    </p:spTree>
    <p:extLst>
      <p:ext uri="{BB962C8B-B14F-4D97-AF65-F5344CB8AC3E}">
        <p14:creationId xmlns:p14="http://schemas.microsoft.com/office/powerpoint/2010/main" val="599372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FDA8B23-E322-4BD7-AA7E-F36429E360F4}" type="datetimeFigureOut">
              <a:rPr lang="de-DE" smtClean="0"/>
              <a:t>22.08.2023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9E0CEAB5-56AC-4880-8098-2071FA176124}" type="slidenum">
              <a:rPr lang="de-DE" smtClean="0"/>
              <a:t>‹#›</a:t>
            </a:fld>
            <a:endParaRPr lang="de-DE" dirty="0"/>
          </a:p>
        </p:txBody>
      </p:sp>
    </p:spTree>
    <p:extLst>
      <p:ext uri="{BB962C8B-B14F-4D97-AF65-F5344CB8AC3E}">
        <p14:creationId xmlns:p14="http://schemas.microsoft.com/office/powerpoint/2010/main" val="389663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91"/>
            <a:ext cx="10972800" cy="702471"/>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EE24256E-4036-AF47-887A-CFEBCB3FBA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3033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8F9640F8-1FD3-3541-875E-9076AB502E63}"/>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879115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989F61-B860-AA41-A8B9-6C82D4D458EF}"/>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8"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457409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DD52759E-8E4A-3A06-B9C0-5E50FB65F6C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cn.org/professionals/physician_gls/pdf/colon.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3" Type="http://schemas.openxmlformats.org/officeDocument/2006/relationships/hyperlink" Target="https://twitter.com/giconnectinfo" TargetMode="External"/><Relationship Id="rId7" Type="http://schemas.openxmlformats.org/officeDocument/2006/relationships/hyperlink" Target="https://giconnect.cor2ed.com/" TargetMode="External"/><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vimeo.com/channels/giconnect" TargetMode="External"/><Relationship Id="rId11" Type="http://schemas.openxmlformats.org/officeDocument/2006/relationships/image" Target="../media/image41.png"/><Relationship Id="rId5" Type="http://schemas.openxmlformats.org/officeDocument/2006/relationships/hyperlink" Target="mailto:louise.handbury@cor2ed.com" TargetMode="External"/><Relationship Id="rId10" Type="http://schemas.openxmlformats.org/officeDocument/2006/relationships/image" Target="../media/image40.png"/><Relationship Id="rId4" Type="http://schemas.openxmlformats.org/officeDocument/2006/relationships/hyperlink" Target="https://www.linkedin.com/company/23701925" TargetMode="External"/><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46FEA-3C03-CBAA-5FCA-5506DC301E44}"/>
              </a:ext>
            </a:extLst>
          </p:cNvPr>
          <p:cNvSpPr>
            <a:spLocks noGrp="1"/>
          </p:cNvSpPr>
          <p:nvPr>
            <p:ph sz="quarter" idx="12"/>
          </p:nvPr>
        </p:nvSpPr>
        <p:spPr>
          <a:xfrm>
            <a:off x="620184" y="951048"/>
            <a:ext cx="6349856" cy="4782207"/>
          </a:xfrm>
        </p:spPr>
        <p:txBody>
          <a:bodyPr>
            <a:normAutofit/>
          </a:bodyPr>
          <a:lstStyle/>
          <a:p>
            <a:pPr fontAlgn="base"/>
            <a:r>
              <a:rPr lang="en-GB" sz="1600" b="0" i="0" dirty="0">
                <a:effectLst/>
              </a:rPr>
              <a:t>A retrospective analysis of data from the </a:t>
            </a:r>
            <a:r>
              <a:rPr lang="en-GB" sz="1600" dirty="0"/>
              <a:t>CALGB/SWOG 80405</a:t>
            </a:r>
            <a:r>
              <a:rPr lang="en-GB" sz="1600" b="1" i="0" dirty="0">
                <a:effectLst/>
              </a:rPr>
              <a:t> </a:t>
            </a:r>
            <a:r>
              <a:rPr lang="en-GB" sz="1600" b="0" i="0" dirty="0">
                <a:effectLst/>
              </a:rPr>
              <a:t>trial found that patients whose cancer originated in the left side of the colon lived more than a year longer after initial treatment than patients whose disease originated in the right side of the colon</a:t>
            </a:r>
            <a:r>
              <a:rPr lang="en-GB" sz="1600" b="0" i="0" baseline="30000" dirty="0">
                <a:effectLst/>
              </a:rPr>
              <a:t>1</a:t>
            </a:r>
          </a:p>
          <a:p>
            <a:pPr algn="l" rtl="0" fontAlgn="base"/>
            <a:r>
              <a:rPr lang="en-GB" sz="1600" b="0" i="0" dirty="0">
                <a:effectLst/>
              </a:rPr>
              <a:t>The study also linked tumour location to the likelihood of benefit from specific </a:t>
            </a:r>
            <a:r>
              <a:rPr lang="en-GB" sz="1600" b="0" i="0" u="none" strike="noStrike" dirty="0">
                <a:effectLst/>
              </a:rPr>
              <a:t>targeted therapies</a:t>
            </a:r>
            <a:r>
              <a:rPr lang="en-GB" sz="1600" b="0" i="0" dirty="0">
                <a:effectLst/>
              </a:rPr>
              <a:t> used to treat patients with colorectal cancer</a:t>
            </a:r>
            <a:r>
              <a:rPr lang="en-GB" sz="1600" b="0" i="0" baseline="30000" dirty="0">
                <a:effectLst/>
              </a:rPr>
              <a:t>1</a:t>
            </a:r>
          </a:p>
          <a:p>
            <a:pPr fontAlgn="base"/>
            <a:r>
              <a:rPr lang="en-GB" sz="1600" dirty="0"/>
              <a:t>Tumour sidedness may also be predictive of response to treatment; greater benefit from treatment with an anti-EGFR therapy was observed in patients with RAS wild-type disease who </a:t>
            </a:r>
            <a:br>
              <a:rPr lang="en-GB" sz="1600" dirty="0"/>
            </a:br>
            <a:r>
              <a:rPr lang="en-GB" sz="1600" dirty="0"/>
              <a:t>had left-sided tumours than in patients with right-sided tumours</a:t>
            </a:r>
            <a:r>
              <a:rPr lang="en-GB" sz="1600" baseline="30000" dirty="0"/>
              <a:t>1,2</a:t>
            </a:r>
            <a:r>
              <a:rPr lang="en-GB" sz="1600" dirty="0"/>
              <a:t> </a:t>
            </a:r>
          </a:p>
          <a:p>
            <a:pPr algn="l" rtl="0" fontAlgn="base"/>
            <a:r>
              <a:rPr lang="en-GB" sz="1600" dirty="0"/>
              <a:t>Bevacizumab plus chemotherapy may provide greater clinical benefit than anti-EGFR therapies in patients with right-sided tumours</a:t>
            </a:r>
            <a:r>
              <a:rPr lang="en-GB" sz="1600" baseline="30000" dirty="0"/>
              <a:t>2</a:t>
            </a:r>
          </a:p>
          <a:p>
            <a:pPr algn="l" rtl="0" fontAlgn="base"/>
            <a:r>
              <a:rPr lang="en-GB" sz="1600" dirty="0"/>
              <a:t>Anti-EGFR therapy when added to an irinotecan-based regimen has been shown to have significant activity in patients with irinotecan-refractory colorectal cancer</a:t>
            </a:r>
            <a:r>
              <a:rPr lang="en-GB" sz="1600" baseline="30000" dirty="0"/>
              <a:t>3</a:t>
            </a:r>
          </a:p>
        </p:txBody>
      </p:sp>
      <p:sp>
        <p:nvSpPr>
          <p:cNvPr id="2" name="Title 1">
            <a:extLst>
              <a:ext uri="{FF2B5EF4-FFF2-40B4-BE49-F238E27FC236}">
                <a16:creationId xmlns:a16="http://schemas.microsoft.com/office/drawing/2014/main" id="{35747737-7BE2-F13B-BB6F-5F306988680F}"/>
              </a:ext>
            </a:extLst>
          </p:cNvPr>
          <p:cNvSpPr>
            <a:spLocks noGrp="1"/>
          </p:cNvSpPr>
          <p:nvPr>
            <p:ph type="title"/>
          </p:nvPr>
        </p:nvSpPr>
        <p:spPr/>
        <p:txBody>
          <a:bodyPr/>
          <a:lstStyle/>
          <a:p>
            <a:r>
              <a:rPr lang="en-GB" b="1" dirty="0"/>
              <a:t>Tumour sidedness and treatment considerations</a:t>
            </a:r>
          </a:p>
        </p:txBody>
      </p:sp>
      <p:sp>
        <p:nvSpPr>
          <p:cNvPr id="6" name="Content Placeholder 5">
            <a:extLst>
              <a:ext uri="{FF2B5EF4-FFF2-40B4-BE49-F238E27FC236}">
                <a16:creationId xmlns:a16="http://schemas.microsoft.com/office/drawing/2014/main" id="{882395BA-997B-734E-E7AE-E8B3620F049D}"/>
              </a:ext>
            </a:extLst>
          </p:cNvPr>
          <p:cNvSpPr>
            <a:spLocks noGrp="1"/>
          </p:cNvSpPr>
          <p:nvPr>
            <p:ph sz="quarter" idx="15"/>
          </p:nvPr>
        </p:nvSpPr>
        <p:spPr>
          <a:xfrm>
            <a:off x="620183" y="6138000"/>
            <a:ext cx="11092441" cy="365125"/>
          </a:xfrm>
        </p:spPr>
        <p:txBody>
          <a:bodyPr/>
          <a:lstStyle/>
          <a:p>
            <a:r>
              <a:rPr lang="en-GB" sz="1200" dirty="0">
                <a:solidFill>
                  <a:schemeClr val="tx2"/>
                </a:solidFill>
                <a:latin typeface="Arial" panose="020B0604020202020204" pitchFamily="34" charset="0"/>
                <a:cs typeface="Arial" panose="020B0604020202020204" pitchFamily="34" charset="0"/>
              </a:rPr>
              <a:t>bev, bevacizumab; ChT, chemotherapy; EGFR, epidermal growth factor receptor; FP fluoropyrimidine; </a:t>
            </a:r>
            <a:r>
              <a:rPr lang="en-GB" sz="1200" b="0" i="0" u="none" strike="noStrike" baseline="0" dirty="0">
                <a:solidFill>
                  <a:schemeClr val="tx2"/>
                </a:solidFill>
                <a:latin typeface="Arial" panose="020B0604020202020204" pitchFamily="34" charset="0"/>
                <a:cs typeface="Arial" panose="020B0604020202020204" pitchFamily="34" charset="0"/>
              </a:rPr>
              <a:t>mCRC, metastatic colorectal cancer; </a:t>
            </a:r>
            <a:r>
              <a:rPr lang="en-GB" dirty="0">
                <a:solidFill>
                  <a:schemeClr val="tx2"/>
                </a:solidFill>
              </a:rPr>
              <a:t>RAS, rat sarcoma viral oncogene homologue</a:t>
            </a:r>
          </a:p>
          <a:p>
            <a:r>
              <a:rPr lang="en-GB" dirty="0">
                <a:solidFill>
                  <a:schemeClr val="tx2"/>
                </a:solidFill>
              </a:rPr>
              <a:t>Figure adapted from: </a:t>
            </a:r>
            <a:r>
              <a:rPr lang="en-GB" sz="1200" dirty="0" err="1">
                <a:solidFill>
                  <a:schemeClr val="tx2"/>
                </a:solidFill>
                <a:latin typeface="Arial" panose="020B0604020202020204" pitchFamily="34" charset="0"/>
                <a:cs typeface="Arial" panose="020B0604020202020204" pitchFamily="34" charset="0"/>
              </a:rPr>
              <a:t>Cremolini</a:t>
            </a:r>
            <a:r>
              <a:rPr lang="en-GB" sz="1200" dirty="0">
                <a:solidFill>
                  <a:schemeClr val="tx2"/>
                </a:solidFill>
                <a:latin typeface="Arial" panose="020B0604020202020204" pitchFamily="34" charset="0"/>
                <a:cs typeface="Arial" panose="020B0604020202020204" pitchFamily="34" charset="0"/>
              </a:rPr>
              <a:t> C, et al. Gastrointestinal tumours, Essentials for Clinicians (2</a:t>
            </a:r>
            <a:r>
              <a:rPr lang="en-GB" sz="1200" baseline="30000" dirty="0">
                <a:solidFill>
                  <a:schemeClr val="tx2"/>
                </a:solidFill>
                <a:latin typeface="Arial" panose="020B0604020202020204" pitchFamily="34" charset="0"/>
                <a:cs typeface="Arial" panose="020B0604020202020204" pitchFamily="34" charset="0"/>
              </a:rPr>
              <a:t>nd</a:t>
            </a:r>
            <a:r>
              <a:rPr lang="en-GB" sz="1200" dirty="0">
                <a:solidFill>
                  <a:schemeClr val="tx2"/>
                </a:solidFill>
                <a:latin typeface="Arial" panose="020B0604020202020204" pitchFamily="34" charset="0"/>
                <a:cs typeface="Arial" panose="020B0604020202020204" pitchFamily="34" charset="0"/>
              </a:rPr>
              <a:t> Edition, Chapter 7), ESMO Press 2021</a:t>
            </a:r>
            <a:endParaRPr lang="en-GB" dirty="0">
              <a:solidFill>
                <a:schemeClr val="tx2"/>
              </a:solidFill>
            </a:endParaRPr>
          </a:p>
          <a:p>
            <a:r>
              <a:rPr lang="en-GB" sz="1200" dirty="0">
                <a:solidFill>
                  <a:schemeClr val="tx2"/>
                </a:solidFill>
                <a:latin typeface="Arial" panose="020B0604020202020204" pitchFamily="34" charset="0"/>
                <a:cs typeface="Arial" panose="020B0604020202020204" pitchFamily="34" charset="0"/>
              </a:rPr>
              <a:t>1. </a:t>
            </a:r>
            <a:r>
              <a:rPr lang="en-GB" sz="1200" dirty="0" err="1">
                <a:solidFill>
                  <a:schemeClr val="tx2"/>
                </a:solidFill>
                <a:latin typeface="Arial" panose="020B0604020202020204" pitchFamily="34" charset="0"/>
                <a:cs typeface="Arial" panose="020B0604020202020204" pitchFamily="34" charset="0"/>
              </a:rPr>
              <a:t>Venook</a:t>
            </a:r>
            <a:r>
              <a:rPr lang="en-GB" sz="1200" dirty="0">
                <a:solidFill>
                  <a:schemeClr val="tx2"/>
                </a:solidFill>
                <a:latin typeface="Arial" panose="020B0604020202020204" pitchFamily="34" charset="0"/>
                <a:cs typeface="Arial" panose="020B0604020202020204" pitchFamily="34" charset="0"/>
              </a:rPr>
              <a:t>, AP, et al. </a:t>
            </a:r>
            <a:r>
              <a:rPr lang="en-GB" sz="1200" b="0" dirty="0">
                <a:solidFill>
                  <a:schemeClr val="tx2"/>
                </a:solidFill>
                <a:effectLst/>
                <a:latin typeface="Arial" panose="020B0604020202020204" pitchFamily="34" charset="0"/>
                <a:cs typeface="Arial" panose="020B0604020202020204" pitchFamily="34" charset="0"/>
              </a:rPr>
              <a:t>J Clin Oncol. 2016;</a:t>
            </a:r>
            <a:r>
              <a:rPr lang="en-GB" sz="1200" b="0" i="0" dirty="0">
                <a:solidFill>
                  <a:schemeClr val="tx2"/>
                </a:solidFill>
                <a:effectLst/>
                <a:latin typeface="Arial" panose="020B0604020202020204" pitchFamily="34" charset="0"/>
                <a:cs typeface="Arial" panose="020B0604020202020204" pitchFamily="34" charset="0"/>
              </a:rPr>
              <a:t>34</a:t>
            </a:r>
            <a:r>
              <a:rPr lang="en-GB" sz="1200" dirty="0">
                <a:solidFill>
                  <a:schemeClr val="tx2"/>
                </a:solidFill>
                <a:latin typeface="Arial" panose="020B0604020202020204" pitchFamily="34" charset="0"/>
                <a:cs typeface="Arial" panose="020B0604020202020204" pitchFamily="34" charset="0"/>
              </a:rPr>
              <a:t> </a:t>
            </a:r>
            <a:r>
              <a:rPr lang="en-GB" sz="1200" b="0" i="0" dirty="0">
                <a:solidFill>
                  <a:schemeClr val="tx2"/>
                </a:solidFill>
                <a:effectLst/>
                <a:latin typeface="Arial" panose="020B0604020202020204" pitchFamily="34" charset="0"/>
                <a:cs typeface="Arial" panose="020B0604020202020204" pitchFamily="34" charset="0"/>
              </a:rPr>
              <a:t>no. 15_suppl:3504-3504;</a:t>
            </a:r>
            <a:r>
              <a:rPr lang="en-GB" sz="1200" dirty="0">
                <a:solidFill>
                  <a:schemeClr val="tx2"/>
                </a:solidFill>
                <a:latin typeface="Arial" panose="020B0604020202020204" pitchFamily="34" charset="0"/>
                <a:cs typeface="Arial" panose="020B0604020202020204" pitchFamily="34" charset="0"/>
              </a:rPr>
              <a:t> 2. Arnold D, et al. </a:t>
            </a:r>
            <a:r>
              <a:rPr lang="en-GB" sz="1200" b="0" i="0" u="none" strike="noStrike" dirty="0">
                <a:solidFill>
                  <a:schemeClr val="tx2"/>
                </a:solidFill>
                <a:effectLst/>
                <a:latin typeface="Arial" panose="020B0604020202020204" pitchFamily="34" charset="0"/>
                <a:cs typeface="Arial" panose="020B0604020202020204" pitchFamily="34" charset="0"/>
              </a:rPr>
              <a:t>Ann Oncol. 2017;</a:t>
            </a:r>
            <a:r>
              <a:rPr lang="en-GB" sz="1200" dirty="0">
                <a:solidFill>
                  <a:schemeClr val="tx2"/>
                </a:solidFill>
                <a:latin typeface="Arial" panose="020B0604020202020204" pitchFamily="34" charset="0"/>
                <a:cs typeface="Arial" panose="020B0604020202020204" pitchFamily="34" charset="0"/>
              </a:rPr>
              <a:t>28(8):</a:t>
            </a:r>
            <a:r>
              <a:rPr lang="en-GB" sz="1200" b="0" i="0" dirty="0">
                <a:solidFill>
                  <a:schemeClr val="tx2"/>
                </a:solidFill>
                <a:effectLst/>
                <a:latin typeface="Arial" panose="020B0604020202020204" pitchFamily="34" charset="0"/>
                <a:cs typeface="Arial" panose="020B0604020202020204" pitchFamily="34" charset="0"/>
              </a:rPr>
              <a:t>1713-1729; 3. </a:t>
            </a:r>
            <a:r>
              <a:rPr lang="en-GB" dirty="0">
                <a:solidFill>
                  <a:schemeClr val="tx2"/>
                </a:solidFill>
              </a:rPr>
              <a:t>Cunningham D, et al. New Engl J Med. 2004;351:337-345; </a:t>
            </a:r>
            <a:endParaRPr lang="en-GB" sz="1200" dirty="0">
              <a:solidFill>
                <a:schemeClr val="tx2"/>
              </a:solidFill>
              <a:highlight>
                <a:srgbClr val="FFFF00"/>
              </a:highlight>
              <a:latin typeface="Arial" panose="020B060402020202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E40574B9-D6B2-423E-FB79-05DE957B90C5}"/>
              </a:ext>
            </a:extLst>
          </p:cNvPr>
          <p:cNvSpPr>
            <a:spLocks noGrp="1"/>
          </p:cNvSpPr>
          <p:nvPr>
            <p:ph type="sldNum" sz="quarter" idx="4"/>
          </p:nvPr>
        </p:nvSpPr>
        <p:spPr/>
        <p:txBody>
          <a:bodyPr/>
          <a:lstStyle/>
          <a:p>
            <a:fld id="{FCE43C0F-8A7B-3A4B-9DB5-B3472E36E833}" type="slidenum">
              <a:rPr lang="en-GB" smtClean="0"/>
              <a:pPr/>
              <a:t>10</a:t>
            </a:fld>
            <a:endParaRPr lang="en-GB" dirty="0"/>
          </a:p>
        </p:txBody>
      </p:sp>
      <p:cxnSp>
        <p:nvCxnSpPr>
          <p:cNvPr id="14" name="Gerade Verbindung mit Pfeil 33">
            <a:extLst>
              <a:ext uri="{FF2B5EF4-FFF2-40B4-BE49-F238E27FC236}">
                <a16:creationId xmlns:a16="http://schemas.microsoft.com/office/drawing/2014/main" id="{D3DB81F3-5F0B-5FA4-F6C5-A7CA7F4DDBCA}"/>
              </a:ext>
            </a:extLst>
          </p:cNvPr>
          <p:cNvCxnSpPr>
            <a:cxnSpLocks noChangeShapeType="1"/>
          </p:cNvCxnSpPr>
          <p:nvPr/>
        </p:nvCxnSpPr>
        <p:spPr bwMode="auto">
          <a:xfrm>
            <a:off x="9039056" y="2362421"/>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5" name="AutoShape 17">
            <a:extLst>
              <a:ext uri="{FF2B5EF4-FFF2-40B4-BE49-F238E27FC236}">
                <a16:creationId xmlns:a16="http://schemas.microsoft.com/office/drawing/2014/main" id="{0B7602CE-4703-6BA6-2B44-5F7D0F22F640}"/>
              </a:ext>
            </a:extLst>
          </p:cNvPr>
          <p:cNvSpPr>
            <a:spLocks noChangeArrowheads="1"/>
          </p:cNvSpPr>
          <p:nvPr/>
        </p:nvSpPr>
        <p:spPr bwMode="ltGray">
          <a:xfrm>
            <a:off x="8178763" y="2162879"/>
            <a:ext cx="1720586" cy="386399"/>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Patients clinical condition</a:t>
            </a:r>
          </a:p>
        </p:txBody>
      </p:sp>
      <p:sp>
        <p:nvSpPr>
          <p:cNvPr id="17" name="Textfeld 18">
            <a:extLst>
              <a:ext uri="{FF2B5EF4-FFF2-40B4-BE49-F238E27FC236}">
                <a16:creationId xmlns:a16="http://schemas.microsoft.com/office/drawing/2014/main" id="{CCA9CE66-3BC1-6791-EDC2-86B5550EB045}"/>
              </a:ext>
            </a:extLst>
          </p:cNvPr>
          <p:cNvSpPr txBox="1">
            <a:spLocks noChangeArrowheads="1"/>
          </p:cNvSpPr>
          <p:nvPr/>
        </p:nvSpPr>
        <p:spPr bwMode="auto">
          <a:xfrm>
            <a:off x="7408286" y="1869765"/>
            <a:ext cx="3925095" cy="184666"/>
          </a:xfrm>
          <a:prstGeom prst="rect">
            <a:avLst/>
          </a:prstGeom>
          <a:solidFill>
            <a:schemeClr val="bg1"/>
          </a:solidFill>
          <a:ln>
            <a:noFill/>
          </a:ln>
        </p:spPr>
        <p:txBody>
          <a:bodyPr wrap="none" lIns="72000" tIns="0" rIns="7200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de-DE" sz="1200" b="1" dirty="0">
                <a:solidFill>
                  <a:srgbClr val="000000"/>
                </a:solidFill>
                <a:ea typeface="ヒラギノ角ゴ Pro W3" panose="020B0300000000000000" pitchFamily="34" charset="-128"/>
                <a:cs typeface="Arial" panose="020B0604020202020204" pitchFamily="34" charset="0"/>
              </a:rPr>
              <a:t>Tailoring first-line treatment for patients with mCRC</a:t>
            </a:r>
            <a:endParaRPr lang="en-GB" altLang="de-DE" sz="1200" b="1" dirty="0">
              <a:solidFill>
                <a:srgbClr val="000000"/>
              </a:solidFill>
              <a:cs typeface="Arial" panose="020B0604020202020204" pitchFamily="34" charset="0"/>
            </a:endParaRPr>
          </a:p>
        </p:txBody>
      </p:sp>
      <p:cxnSp>
        <p:nvCxnSpPr>
          <p:cNvPr id="18" name="Gerade Verbindung mit Pfeil 33">
            <a:extLst>
              <a:ext uri="{FF2B5EF4-FFF2-40B4-BE49-F238E27FC236}">
                <a16:creationId xmlns:a16="http://schemas.microsoft.com/office/drawing/2014/main" id="{6439BA9A-2316-93C7-B5BC-34487B644BB5}"/>
              </a:ext>
            </a:extLst>
          </p:cNvPr>
          <p:cNvCxnSpPr>
            <a:cxnSpLocks noChangeShapeType="1"/>
          </p:cNvCxnSpPr>
          <p:nvPr/>
        </p:nvCxnSpPr>
        <p:spPr bwMode="auto">
          <a:xfrm>
            <a:off x="9039056" y="2921736"/>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9" name="AutoShape 17">
            <a:extLst>
              <a:ext uri="{FF2B5EF4-FFF2-40B4-BE49-F238E27FC236}">
                <a16:creationId xmlns:a16="http://schemas.microsoft.com/office/drawing/2014/main" id="{CB122A59-CCF8-0D72-025D-A961F2A9AB21}"/>
              </a:ext>
            </a:extLst>
          </p:cNvPr>
          <p:cNvSpPr>
            <a:spLocks noChangeArrowheads="1"/>
          </p:cNvSpPr>
          <p:nvPr/>
        </p:nvSpPr>
        <p:spPr bwMode="ltGray">
          <a:xfrm>
            <a:off x="8391056" y="2830258"/>
            <a:ext cx="1296000" cy="386399"/>
          </a:xfrm>
          <a:prstGeom prst="roundRect">
            <a:avLst>
              <a:gd name="adj" fmla="val 11663"/>
            </a:avLst>
          </a:prstGeom>
          <a:solidFill>
            <a:schemeClr val="tx2">
              <a:lumMod val="40000"/>
              <a:lumOff val="60000"/>
            </a:schemeClr>
          </a:solidFill>
          <a:ln w="25400">
            <a:noFill/>
            <a:round/>
            <a:headEnd/>
            <a:tailEnd/>
          </a:ln>
        </p:spPr>
        <p:txBody>
          <a:bodyPr lIns="0" tIns="44451" rIns="0" bIns="44451" anchor="ctr"/>
          <a:lstStyle/>
          <a:p>
            <a:pPr algn="ctr" defTabSz="892152">
              <a:lnSpc>
                <a:spcPct val="90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Unfit for combination</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therapies</a:t>
            </a:r>
          </a:p>
        </p:txBody>
      </p:sp>
      <p:cxnSp>
        <p:nvCxnSpPr>
          <p:cNvPr id="20" name="Gerade Verbindung mit Pfeil 33">
            <a:extLst>
              <a:ext uri="{FF2B5EF4-FFF2-40B4-BE49-F238E27FC236}">
                <a16:creationId xmlns:a16="http://schemas.microsoft.com/office/drawing/2014/main" id="{67E39943-5B16-E38B-88CD-4B7077BE0C26}"/>
              </a:ext>
            </a:extLst>
          </p:cNvPr>
          <p:cNvCxnSpPr>
            <a:cxnSpLocks noChangeShapeType="1"/>
          </p:cNvCxnSpPr>
          <p:nvPr/>
        </p:nvCxnSpPr>
        <p:spPr bwMode="auto">
          <a:xfrm>
            <a:off x="7680156" y="2921736"/>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1" name="AutoShape 17">
            <a:extLst>
              <a:ext uri="{FF2B5EF4-FFF2-40B4-BE49-F238E27FC236}">
                <a16:creationId xmlns:a16="http://schemas.microsoft.com/office/drawing/2014/main" id="{4DF910ED-3087-855C-C3B7-A0B089EABFBD}"/>
              </a:ext>
            </a:extLst>
          </p:cNvPr>
          <p:cNvSpPr>
            <a:spLocks noChangeArrowheads="1"/>
          </p:cNvSpPr>
          <p:nvPr/>
        </p:nvSpPr>
        <p:spPr bwMode="ltGray">
          <a:xfrm>
            <a:off x="7032156" y="2830258"/>
            <a:ext cx="1296000" cy="386399"/>
          </a:xfrm>
          <a:prstGeom prst="roundRect">
            <a:avLst>
              <a:gd name="adj" fmla="val 11663"/>
            </a:avLst>
          </a:prstGeom>
          <a:solidFill>
            <a:schemeClr val="tx2">
              <a:lumMod val="40000"/>
              <a:lumOff val="60000"/>
            </a:schemeClr>
          </a:solidFill>
          <a:ln w="25400">
            <a:noFill/>
            <a:round/>
            <a:headEnd/>
            <a:tailEnd/>
          </a:ln>
        </p:spPr>
        <p:txBody>
          <a:bodyPr lIns="0" tIns="44451" rIns="0" bIns="44451" anchor="ctr"/>
          <a:lstStyle/>
          <a:p>
            <a:pPr algn="ctr" defTabSz="892152">
              <a:lnSpc>
                <a:spcPct val="90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Unfit for </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any treatment</a:t>
            </a:r>
          </a:p>
        </p:txBody>
      </p:sp>
      <p:cxnSp>
        <p:nvCxnSpPr>
          <p:cNvPr id="22" name="Gerade Verbindung mit Pfeil 33">
            <a:extLst>
              <a:ext uri="{FF2B5EF4-FFF2-40B4-BE49-F238E27FC236}">
                <a16:creationId xmlns:a16="http://schemas.microsoft.com/office/drawing/2014/main" id="{278C44AE-47EF-2D84-7857-A87EF5C08B54}"/>
              </a:ext>
            </a:extLst>
          </p:cNvPr>
          <p:cNvCxnSpPr>
            <a:cxnSpLocks noChangeShapeType="1"/>
          </p:cNvCxnSpPr>
          <p:nvPr/>
        </p:nvCxnSpPr>
        <p:spPr bwMode="auto">
          <a:xfrm>
            <a:off x="10401131" y="2921736"/>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3" name="AutoShape 17">
            <a:extLst>
              <a:ext uri="{FF2B5EF4-FFF2-40B4-BE49-F238E27FC236}">
                <a16:creationId xmlns:a16="http://schemas.microsoft.com/office/drawing/2014/main" id="{D473DA05-0152-5E80-EC67-6AF0FCEA9595}"/>
              </a:ext>
            </a:extLst>
          </p:cNvPr>
          <p:cNvSpPr>
            <a:spLocks noChangeArrowheads="1"/>
          </p:cNvSpPr>
          <p:nvPr/>
        </p:nvSpPr>
        <p:spPr bwMode="ltGray">
          <a:xfrm>
            <a:off x="9753131" y="2830258"/>
            <a:ext cx="1296000" cy="386399"/>
          </a:xfrm>
          <a:prstGeom prst="roundRect">
            <a:avLst>
              <a:gd name="adj" fmla="val 11663"/>
            </a:avLst>
          </a:prstGeom>
          <a:solidFill>
            <a:schemeClr val="tx2">
              <a:lumMod val="40000"/>
              <a:lumOff val="60000"/>
            </a:schemeClr>
          </a:solidFill>
          <a:ln w="25400">
            <a:noFill/>
            <a:round/>
            <a:headEnd/>
            <a:tailEnd/>
          </a:ln>
        </p:spPr>
        <p:txBody>
          <a:bodyPr lIns="0" tIns="44451" rIns="0" bIns="44451" anchor="ctr"/>
          <a:lstStyle/>
          <a:p>
            <a:pPr algn="ctr" defTabSz="892152">
              <a:lnSpc>
                <a:spcPct val="90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Fit for combination</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therapies</a:t>
            </a:r>
          </a:p>
        </p:txBody>
      </p:sp>
      <p:cxnSp>
        <p:nvCxnSpPr>
          <p:cNvPr id="24" name="Gerade Verbindung mit Pfeil 33">
            <a:extLst>
              <a:ext uri="{FF2B5EF4-FFF2-40B4-BE49-F238E27FC236}">
                <a16:creationId xmlns:a16="http://schemas.microsoft.com/office/drawing/2014/main" id="{54010DB3-E61A-227E-B276-C6E633C9BAAE}"/>
              </a:ext>
            </a:extLst>
          </p:cNvPr>
          <p:cNvCxnSpPr>
            <a:cxnSpLocks noChangeShapeType="1"/>
          </p:cNvCxnSpPr>
          <p:nvPr/>
        </p:nvCxnSpPr>
        <p:spPr bwMode="auto">
          <a:xfrm>
            <a:off x="7680156" y="2650421"/>
            <a:ext cx="0" cy="180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25" name="Gerade Verbindung mit Pfeil 33">
            <a:extLst>
              <a:ext uri="{FF2B5EF4-FFF2-40B4-BE49-F238E27FC236}">
                <a16:creationId xmlns:a16="http://schemas.microsoft.com/office/drawing/2014/main" id="{5C2EB9C9-703F-8CA4-CCFC-01301C3AABBE}"/>
              </a:ext>
            </a:extLst>
          </p:cNvPr>
          <p:cNvCxnSpPr>
            <a:cxnSpLocks noChangeShapeType="1"/>
          </p:cNvCxnSpPr>
          <p:nvPr/>
        </p:nvCxnSpPr>
        <p:spPr bwMode="auto">
          <a:xfrm>
            <a:off x="10401131" y="2650421"/>
            <a:ext cx="0" cy="180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26" name="Gerade Verbindung mit Pfeil 33">
            <a:extLst>
              <a:ext uri="{FF2B5EF4-FFF2-40B4-BE49-F238E27FC236}">
                <a16:creationId xmlns:a16="http://schemas.microsoft.com/office/drawing/2014/main" id="{7B643411-C9CC-85DD-642F-CBB9B1B72673}"/>
              </a:ext>
            </a:extLst>
          </p:cNvPr>
          <p:cNvCxnSpPr>
            <a:cxnSpLocks noChangeShapeType="1"/>
          </p:cNvCxnSpPr>
          <p:nvPr/>
        </p:nvCxnSpPr>
        <p:spPr bwMode="auto">
          <a:xfrm>
            <a:off x="7666711" y="2646424"/>
            <a:ext cx="27468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7" name="AutoShape 17">
            <a:extLst>
              <a:ext uri="{FF2B5EF4-FFF2-40B4-BE49-F238E27FC236}">
                <a16:creationId xmlns:a16="http://schemas.microsoft.com/office/drawing/2014/main" id="{3D8544BC-9139-98A0-63C2-24235FFFB085}"/>
              </a:ext>
            </a:extLst>
          </p:cNvPr>
          <p:cNvSpPr>
            <a:spLocks noChangeArrowheads="1"/>
          </p:cNvSpPr>
          <p:nvPr/>
        </p:nvSpPr>
        <p:spPr bwMode="ltGray">
          <a:xfrm>
            <a:off x="8391056" y="3392117"/>
            <a:ext cx="1296000" cy="540000"/>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FP plus anti-EGFR or bev; or personalised low-intensity ChT</a:t>
            </a:r>
          </a:p>
        </p:txBody>
      </p:sp>
      <p:sp>
        <p:nvSpPr>
          <p:cNvPr id="28" name="AutoShape 17">
            <a:extLst>
              <a:ext uri="{FF2B5EF4-FFF2-40B4-BE49-F238E27FC236}">
                <a16:creationId xmlns:a16="http://schemas.microsoft.com/office/drawing/2014/main" id="{BD85040C-8EF9-9150-87C8-3D69C52D8ADF}"/>
              </a:ext>
            </a:extLst>
          </p:cNvPr>
          <p:cNvSpPr>
            <a:spLocks noChangeArrowheads="1"/>
          </p:cNvSpPr>
          <p:nvPr/>
        </p:nvSpPr>
        <p:spPr bwMode="ltGray">
          <a:xfrm>
            <a:off x="7032156" y="3392117"/>
            <a:ext cx="1296000" cy="540000"/>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Best supportive care</a:t>
            </a:r>
          </a:p>
        </p:txBody>
      </p:sp>
      <p:cxnSp>
        <p:nvCxnSpPr>
          <p:cNvPr id="30" name="Gerade Verbindung mit Pfeil 33">
            <a:extLst>
              <a:ext uri="{FF2B5EF4-FFF2-40B4-BE49-F238E27FC236}">
                <a16:creationId xmlns:a16="http://schemas.microsoft.com/office/drawing/2014/main" id="{6DEA0DAF-47A3-A1B7-EEB2-08A7B2C567B7}"/>
              </a:ext>
            </a:extLst>
          </p:cNvPr>
          <p:cNvCxnSpPr>
            <a:cxnSpLocks noChangeShapeType="1"/>
          </p:cNvCxnSpPr>
          <p:nvPr/>
        </p:nvCxnSpPr>
        <p:spPr bwMode="auto">
          <a:xfrm>
            <a:off x="10383114" y="3861048"/>
            <a:ext cx="0" cy="2520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31" name="Gerade Verbindung mit Pfeil 33">
            <a:extLst>
              <a:ext uri="{FF2B5EF4-FFF2-40B4-BE49-F238E27FC236}">
                <a16:creationId xmlns:a16="http://schemas.microsoft.com/office/drawing/2014/main" id="{779FA65E-85F9-782F-6757-6366CA65A4F3}"/>
              </a:ext>
            </a:extLst>
          </p:cNvPr>
          <p:cNvCxnSpPr>
            <a:cxnSpLocks noChangeShapeType="1"/>
          </p:cNvCxnSpPr>
          <p:nvPr/>
        </p:nvCxnSpPr>
        <p:spPr bwMode="auto">
          <a:xfrm>
            <a:off x="9699436" y="4388360"/>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2" name="AutoShape 17">
            <a:extLst>
              <a:ext uri="{FF2B5EF4-FFF2-40B4-BE49-F238E27FC236}">
                <a16:creationId xmlns:a16="http://schemas.microsoft.com/office/drawing/2014/main" id="{8202ED14-A8E7-EAA8-41E6-0D740BA94538}"/>
              </a:ext>
            </a:extLst>
          </p:cNvPr>
          <p:cNvSpPr>
            <a:spLocks noChangeArrowheads="1"/>
          </p:cNvSpPr>
          <p:nvPr/>
        </p:nvSpPr>
        <p:spPr bwMode="ltGray">
          <a:xfrm>
            <a:off x="9051436" y="4296882"/>
            <a:ext cx="1296000" cy="386399"/>
          </a:xfrm>
          <a:prstGeom prst="roundRect">
            <a:avLst>
              <a:gd name="adj" fmla="val 11663"/>
            </a:avLst>
          </a:prstGeom>
          <a:solidFill>
            <a:schemeClr val="tx2">
              <a:lumMod val="40000"/>
              <a:lumOff val="60000"/>
            </a:schemeClr>
          </a:solidFill>
          <a:ln w="25400">
            <a:noFill/>
            <a:round/>
            <a:headEnd/>
            <a:tailEnd/>
          </a:ln>
        </p:spPr>
        <p:txBody>
          <a:bodyPr lIns="0" tIns="44451" rIns="0" bIns="44451" anchor="ctr"/>
          <a:lstStyle/>
          <a:p>
            <a:pPr algn="ctr" defTabSz="892152">
              <a:lnSpc>
                <a:spcPct val="90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Unfit for combination</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therapies</a:t>
            </a:r>
          </a:p>
        </p:txBody>
      </p:sp>
      <p:cxnSp>
        <p:nvCxnSpPr>
          <p:cNvPr id="33" name="Gerade Verbindung mit Pfeil 33">
            <a:extLst>
              <a:ext uri="{FF2B5EF4-FFF2-40B4-BE49-F238E27FC236}">
                <a16:creationId xmlns:a16="http://schemas.microsoft.com/office/drawing/2014/main" id="{0CAD53E7-DC4D-49E4-5A43-F3E27FFF95FC}"/>
              </a:ext>
            </a:extLst>
          </p:cNvPr>
          <p:cNvCxnSpPr>
            <a:cxnSpLocks noChangeShapeType="1"/>
          </p:cNvCxnSpPr>
          <p:nvPr/>
        </p:nvCxnSpPr>
        <p:spPr bwMode="auto">
          <a:xfrm>
            <a:off x="11061511" y="4388360"/>
            <a:ext cx="0" cy="468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4" name="AutoShape 17">
            <a:extLst>
              <a:ext uri="{FF2B5EF4-FFF2-40B4-BE49-F238E27FC236}">
                <a16:creationId xmlns:a16="http://schemas.microsoft.com/office/drawing/2014/main" id="{10C77D63-870D-D61A-48E8-265C87F62AAE}"/>
              </a:ext>
            </a:extLst>
          </p:cNvPr>
          <p:cNvSpPr>
            <a:spLocks noChangeArrowheads="1"/>
          </p:cNvSpPr>
          <p:nvPr/>
        </p:nvSpPr>
        <p:spPr bwMode="ltGray">
          <a:xfrm>
            <a:off x="10413511" y="4296882"/>
            <a:ext cx="1296000" cy="386399"/>
          </a:xfrm>
          <a:prstGeom prst="roundRect">
            <a:avLst>
              <a:gd name="adj" fmla="val 11663"/>
            </a:avLst>
          </a:prstGeom>
          <a:solidFill>
            <a:schemeClr val="tx2">
              <a:lumMod val="40000"/>
              <a:lumOff val="60000"/>
            </a:schemeClr>
          </a:solidFill>
          <a:ln w="25400">
            <a:noFill/>
            <a:round/>
            <a:headEnd/>
            <a:tailEnd/>
          </a:ln>
        </p:spPr>
        <p:txBody>
          <a:bodyPr lIns="0" tIns="44451" rIns="0" bIns="44451" anchor="ctr"/>
          <a:lstStyle/>
          <a:p>
            <a:pPr algn="ctr" defTabSz="892152">
              <a:lnSpc>
                <a:spcPct val="90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Fit for combination</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therapies</a:t>
            </a:r>
          </a:p>
        </p:txBody>
      </p:sp>
      <p:cxnSp>
        <p:nvCxnSpPr>
          <p:cNvPr id="35" name="Gerade Verbindung mit Pfeil 33">
            <a:extLst>
              <a:ext uri="{FF2B5EF4-FFF2-40B4-BE49-F238E27FC236}">
                <a16:creationId xmlns:a16="http://schemas.microsoft.com/office/drawing/2014/main" id="{D5FB3FB5-38B5-7B8D-6318-21D9B53DCB8F}"/>
              </a:ext>
            </a:extLst>
          </p:cNvPr>
          <p:cNvCxnSpPr>
            <a:cxnSpLocks noChangeShapeType="1"/>
          </p:cNvCxnSpPr>
          <p:nvPr/>
        </p:nvCxnSpPr>
        <p:spPr bwMode="auto">
          <a:xfrm>
            <a:off x="11061511" y="4117045"/>
            <a:ext cx="0" cy="180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36" name="Gerade Verbindung mit Pfeil 33">
            <a:extLst>
              <a:ext uri="{FF2B5EF4-FFF2-40B4-BE49-F238E27FC236}">
                <a16:creationId xmlns:a16="http://schemas.microsoft.com/office/drawing/2014/main" id="{8BEE91CC-E8B4-1FBD-D020-1D1D14C9BF4F}"/>
              </a:ext>
            </a:extLst>
          </p:cNvPr>
          <p:cNvCxnSpPr>
            <a:cxnSpLocks noChangeShapeType="1"/>
          </p:cNvCxnSpPr>
          <p:nvPr/>
        </p:nvCxnSpPr>
        <p:spPr bwMode="auto">
          <a:xfrm>
            <a:off x="9687056" y="4113048"/>
            <a:ext cx="13896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37" name="Gerade Verbindung mit Pfeil 33">
            <a:extLst>
              <a:ext uri="{FF2B5EF4-FFF2-40B4-BE49-F238E27FC236}">
                <a16:creationId xmlns:a16="http://schemas.microsoft.com/office/drawing/2014/main" id="{52F417F2-9202-0F9A-FF23-47C9E2C5104B}"/>
              </a:ext>
            </a:extLst>
          </p:cNvPr>
          <p:cNvCxnSpPr>
            <a:cxnSpLocks noChangeShapeType="1"/>
          </p:cNvCxnSpPr>
          <p:nvPr/>
        </p:nvCxnSpPr>
        <p:spPr bwMode="auto">
          <a:xfrm>
            <a:off x="9699436" y="4117045"/>
            <a:ext cx="0" cy="18000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9" name="AutoShape 17">
            <a:extLst>
              <a:ext uri="{FF2B5EF4-FFF2-40B4-BE49-F238E27FC236}">
                <a16:creationId xmlns:a16="http://schemas.microsoft.com/office/drawing/2014/main" id="{DB873849-152A-366A-C8B2-839D846FF675}"/>
              </a:ext>
            </a:extLst>
          </p:cNvPr>
          <p:cNvSpPr>
            <a:spLocks noChangeArrowheads="1"/>
          </p:cNvSpPr>
          <p:nvPr/>
        </p:nvSpPr>
        <p:spPr bwMode="ltGray">
          <a:xfrm>
            <a:off x="9753131" y="3392117"/>
            <a:ext cx="1296000" cy="540000"/>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Tumour location</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and mutational status</a:t>
            </a:r>
          </a:p>
        </p:txBody>
      </p:sp>
      <p:sp>
        <p:nvSpPr>
          <p:cNvPr id="38" name="AutoShape 17">
            <a:extLst>
              <a:ext uri="{FF2B5EF4-FFF2-40B4-BE49-F238E27FC236}">
                <a16:creationId xmlns:a16="http://schemas.microsoft.com/office/drawing/2014/main" id="{C1118FDC-4931-B386-1C62-5F7B7552642D}"/>
              </a:ext>
            </a:extLst>
          </p:cNvPr>
          <p:cNvSpPr>
            <a:spLocks noChangeArrowheads="1"/>
          </p:cNvSpPr>
          <p:nvPr/>
        </p:nvSpPr>
        <p:spPr bwMode="ltGray">
          <a:xfrm>
            <a:off x="9051436" y="4874420"/>
            <a:ext cx="1296000" cy="540000"/>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First choice:</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doublet ChT plus</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anti-EGFR</a:t>
            </a:r>
          </a:p>
        </p:txBody>
      </p:sp>
      <p:sp>
        <p:nvSpPr>
          <p:cNvPr id="39" name="AutoShape 17">
            <a:extLst>
              <a:ext uri="{FF2B5EF4-FFF2-40B4-BE49-F238E27FC236}">
                <a16:creationId xmlns:a16="http://schemas.microsoft.com/office/drawing/2014/main" id="{918644C1-AEA4-1B92-481E-EC6E15101A92}"/>
              </a:ext>
            </a:extLst>
          </p:cNvPr>
          <p:cNvSpPr>
            <a:spLocks noChangeArrowheads="1"/>
          </p:cNvSpPr>
          <p:nvPr/>
        </p:nvSpPr>
        <p:spPr bwMode="ltGray">
          <a:xfrm>
            <a:off x="10413511" y="4874420"/>
            <a:ext cx="1296000" cy="540000"/>
          </a:xfrm>
          <a:prstGeom prst="roundRect">
            <a:avLst>
              <a:gd name="adj" fmla="val 11663"/>
            </a:avLst>
          </a:prstGeom>
          <a:solidFill>
            <a:schemeClr val="tx2"/>
          </a:solidFill>
          <a:ln w="25400">
            <a:noFill/>
            <a:round/>
            <a:headEnd/>
            <a:tailEnd/>
          </a:ln>
        </p:spPr>
        <p:txBody>
          <a:bodyPr lIns="0" tIns="44451" rIns="0" bIns="44451" anchor="ctr"/>
          <a:lstStyle/>
          <a:p>
            <a:pPr algn="ctr" defTabSz="892152">
              <a:lnSpc>
                <a:spcPct val="90000"/>
              </a:lnSpc>
              <a:spcBef>
                <a:spcPts val="9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First choice:</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ChT (triplet if feasible)</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plus bev</a:t>
            </a:r>
          </a:p>
        </p:txBody>
      </p:sp>
      <p:sp>
        <p:nvSpPr>
          <p:cNvPr id="8" name="Rectangle 7">
            <a:extLst>
              <a:ext uri="{FF2B5EF4-FFF2-40B4-BE49-F238E27FC236}">
                <a16:creationId xmlns:a16="http://schemas.microsoft.com/office/drawing/2014/main" id="{5CD4CA0E-4F50-0FAE-E2F6-3E9E999B9EDC}"/>
              </a:ext>
            </a:extLst>
          </p:cNvPr>
          <p:cNvSpPr/>
          <p:nvPr/>
        </p:nvSpPr>
        <p:spPr>
          <a:xfrm>
            <a:off x="8965832" y="4167552"/>
            <a:ext cx="2818800" cy="1320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05030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B3FA9-D8D9-9FBB-E7F7-172E243F916D}"/>
              </a:ext>
            </a:extLst>
          </p:cNvPr>
          <p:cNvSpPr>
            <a:spLocks noGrp="1"/>
          </p:cNvSpPr>
          <p:nvPr>
            <p:ph sz="quarter" idx="12"/>
          </p:nvPr>
        </p:nvSpPr>
        <p:spPr>
          <a:xfrm>
            <a:off x="620713" y="1981017"/>
            <a:ext cx="4971231" cy="3970521"/>
          </a:xfrm>
        </p:spPr>
        <p:txBody>
          <a:bodyPr>
            <a:normAutofit/>
          </a:bodyPr>
          <a:lstStyle/>
          <a:p>
            <a:r>
              <a:rPr lang="en-GB" dirty="0"/>
              <a:t>In the BEACON CRC study, treatment with doublet therapy (encorafenib plus cetuximab) improved OS, ORR, and PFS in previously treated patients in the metastatic setting compared with standard chemotherapy</a:t>
            </a:r>
            <a:r>
              <a:rPr lang="en-GB" baseline="30000" dirty="0"/>
              <a:t>a</a:t>
            </a:r>
          </a:p>
        </p:txBody>
      </p:sp>
      <p:sp>
        <p:nvSpPr>
          <p:cNvPr id="2" name="Title 1">
            <a:extLst>
              <a:ext uri="{FF2B5EF4-FFF2-40B4-BE49-F238E27FC236}">
                <a16:creationId xmlns:a16="http://schemas.microsoft.com/office/drawing/2014/main" id="{5DFFEF66-59EE-0A02-4F6B-6AA76E62EF60}"/>
              </a:ext>
            </a:extLst>
          </p:cNvPr>
          <p:cNvSpPr>
            <a:spLocks noGrp="1"/>
          </p:cNvSpPr>
          <p:nvPr>
            <p:ph type="title"/>
          </p:nvPr>
        </p:nvSpPr>
        <p:spPr>
          <a:xfrm>
            <a:off x="619201" y="259200"/>
            <a:ext cx="10963199" cy="864000"/>
          </a:xfrm>
        </p:spPr>
        <p:txBody>
          <a:bodyPr>
            <a:noAutofit/>
          </a:bodyPr>
          <a:lstStyle/>
          <a:p>
            <a:r>
              <a:rPr lang="en-GB" dirty="0"/>
              <a:t>Encorafenib plus cetuximab improves survival </a:t>
            </a:r>
            <a:br>
              <a:rPr lang="en-GB" dirty="0"/>
            </a:br>
            <a:r>
              <a:rPr lang="en-GB" dirty="0"/>
              <a:t>in previously treated patients with </a:t>
            </a:r>
            <a:r>
              <a:rPr lang="en-GB" i="1" dirty="0"/>
              <a:t>BRAF</a:t>
            </a:r>
            <a:r>
              <a:rPr lang="en-GB" dirty="0"/>
              <a:t> V600E–mutant </a:t>
            </a:r>
            <a:r>
              <a:rPr lang="en-GB" cap="none" dirty="0"/>
              <a:t>m</a:t>
            </a:r>
            <a:r>
              <a:rPr lang="en-GB" dirty="0"/>
              <a:t>CRC</a:t>
            </a:r>
          </a:p>
        </p:txBody>
      </p:sp>
      <p:sp>
        <p:nvSpPr>
          <p:cNvPr id="11" name="Content Placeholder 10">
            <a:extLst>
              <a:ext uri="{FF2B5EF4-FFF2-40B4-BE49-F238E27FC236}">
                <a16:creationId xmlns:a16="http://schemas.microsoft.com/office/drawing/2014/main" id="{31E01052-23BE-A8E2-169B-9D41C334CD26}"/>
              </a:ext>
            </a:extLst>
          </p:cNvPr>
          <p:cNvSpPr>
            <a:spLocks noGrp="1"/>
          </p:cNvSpPr>
          <p:nvPr>
            <p:ph sz="quarter" idx="15"/>
          </p:nvPr>
        </p:nvSpPr>
        <p:spPr>
          <a:xfrm>
            <a:off x="620713" y="6376243"/>
            <a:ext cx="10179050" cy="365125"/>
          </a:xfrm>
        </p:spPr>
        <p:txBody>
          <a:bodyPr anchor="b"/>
          <a:lstStyle/>
          <a:p>
            <a:pPr>
              <a:lnSpc>
                <a:spcPct val="95000"/>
              </a:lnSpc>
              <a:spcBef>
                <a:spcPts val="0"/>
              </a:spcBef>
              <a:spcAft>
                <a:spcPts val="300"/>
              </a:spcAft>
            </a:pPr>
            <a:r>
              <a:rPr lang="en-GB" baseline="30000" dirty="0">
                <a:solidFill>
                  <a:schemeClr val="tx2"/>
                </a:solidFill>
              </a:rPr>
              <a:t>a </a:t>
            </a:r>
            <a:r>
              <a:rPr lang="en-GB" dirty="0">
                <a:solidFill>
                  <a:schemeClr val="tx2"/>
                </a:solidFill>
              </a:rPr>
              <a:t>Standard chemotherapy: cetuximab and irinotecan or cetuximab and FOLFIRI</a:t>
            </a:r>
          </a:p>
          <a:p>
            <a:pPr>
              <a:lnSpc>
                <a:spcPct val="95000"/>
              </a:lnSpc>
              <a:spcBef>
                <a:spcPts val="0"/>
              </a:spcBef>
              <a:spcAft>
                <a:spcPts val="300"/>
              </a:spcAft>
            </a:pPr>
            <a:r>
              <a:rPr lang="en-GB" dirty="0">
                <a:solidFill>
                  <a:schemeClr val="tx2"/>
                </a:solidFill>
              </a:rPr>
              <a:t>BRAF, </a:t>
            </a:r>
            <a:r>
              <a:rPr lang="en-GB" sz="1200" dirty="0">
                <a:solidFill>
                  <a:schemeClr val="tx2"/>
                </a:solidFill>
              </a:rPr>
              <a:t>proto-oncogene B-Raf</a:t>
            </a:r>
            <a:r>
              <a:rPr lang="en-GB" dirty="0">
                <a:solidFill>
                  <a:schemeClr val="tx2"/>
                </a:solidFill>
              </a:rPr>
              <a:t>; CI, confidence interval; FOLFIRI, folinic acid, fluorouracil and irinotecan; (m)CRC, (metastatic) colorectal cancer; mo, months; ORR, objective response rate; OS, overall survival; PFS, progression-free survival </a:t>
            </a:r>
          </a:p>
          <a:p>
            <a:pPr>
              <a:lnSpc>
                <a:spcPct val="95000"/>
              </a:lnSpc>
              <a:spcBef>
                <a:spcPts val="0"/>
              </a:spcBef>
              <a:spcAft>
                <a:spcPts val="300"/>
              </a:spcAft>
            </a:pPr>
            <a:r>
              <a:rPr lang="en-GB" dirty="0">
                <a:solidFill>
                  <a:schemeClr val="tx2"/>
                </a:solidFill>
              </a:rPr>
              <a:t>Kopetz S, et al. N Engl J Med. 2019;381:1632-1643; Tabernero J, et al. J Clin Oncol. 2021;39(4):273-284</a:t>
            </a:r>
          </a:p>
        </p:txBody>
      </p:sp>
      <p:sp>
        <p:nvSpPr>
          <p:cNvPr id="15" name="Slide Number Placeholder 14">
            <a:extLst>
              <a:ext uri="{FF2B5EF4-FFF2-40B4-BE49-F238E27FC236}">
                <a16:creationId xmlns:a16="http://schemas.microsoft.com/office/drawing/2014/main" id="{776F335E-183B-35EC-A8AE-7F2C3BD0A2AE}"/>
              </a:ext>
            </a:extLst>
          </p:cNvPr>
          <p:cNvSpPr>
            <a:spLocks noGrp="1"/>
          </p:cNvSpPr>
          <p:nvPr>
            <p:ph type="sldNum" sz="quarter" idx="4"/>
          </p:nvPr>
        </p:nvSpPr>
        <p:spPr/>
        <p:txBody>
          <a:bodyPr/>
          <a:lstStyle/>
          <a:p>
            <a:fld id="{FCE43C0F-8A7B-3A4B-9DB5-B3472E36E833}" type="slidenum">
              <a:rPr lang="en-GB" smtClean="0"/>
              <a:pPr/>
              <a:t>11</a:t>
            </a:fld>
            <a:endParaRPr lang="en-GB" dirty="0"/>
          </a:p>
        </p:txBody>
      </p:sp>
      <p:pic>
        <p:nvPicPr>
          <p:cNvPr id="111" name="Picture 110" descr="A graph of a graph showing a line of red and white and gray&#10;&#10;Description automatically generated">
            <a:extLst>
              <a:ext uri="{FF2B5EF4-FFF2-40B4-BE49-F238E27FC236}">
                <a16:creationId xmlns:a16="http://schemas.microsoft.com/office/drawing/2014/main" id="{D46A4A84-C11D-072F-B546-AF51FD422E98}"/>
              </a:ext>
            </a:extLst>
          </p:cNvPr>
          <p:cNvPicPr>
            <a:picLocks noChangeAspect="1"/>
          </p:cNvPicPr>
          <p:nvPr/>
        </p:nvPicPr>
        <p:blipFill>
          <a:blip r:embed="rId2"/>
          <a:stretch>
            <a:fillRect/>
          </a:stretch>
        </p:blipFill>
        <p:spPr>
          <a:xfrm>
            <a:off x="6755220" y="1742549"/>
            <a:ext cx="4631159" cy="3207871"/>
          </a:xfrm>
          <a:prstGeom prst="rect">
            <a:avLst/>
          </a:prstGeom>
        </p:spPr>
      </p:pic>
      <p:sp>
        <p:nvSpPr>
          <p:cNvPr id="21" name="TextBox 20">
            <a:extLst>
              <a:ext uri="{FF2B5EF4-FFF2-40B4-BE49-F238E27FC236}">
                <a16:creationId xmlns:a16="http://schemas.microsoft.com/office/drawing/2014/main" id="{3F99F0AD-EC86-93BF-5925-BFD30CE4BDB3}"/>
              </a:ext>
            </a:extLst>
          </p:cNvPr>
          <p:cNvSpPr txBox="1"/>
          <p:nvPr/>
        </p:nvSpPr>
        <p:spPr>
          <a:xfrm>
            <a:off x="7216397"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a:t>
            </a:r>
          </a:p>
        </p:txBody>
      </p:sp>
      <p:sp>
        <p:nvSpPr>
          <p:cNvPr id="34" name="TextBox 33">
            <a:extLst>
              <a:ext uri="{FF2B5EF4-FFF2-40B4-BE49-F238E27FC236}">
                <a16:creationId xmlns:a16="http://schemas.microsoft.com/office/drawing/2014/main" id="{0E0DDFA3-24EA-6C39-2C09-EB9422854EC9}"/>
              </a:ext>
            </a:extLst>
          </p:cNvPr>
          <p:cNvSpPr txBox="1"/>
          <p:nvPr/>
        </p:nvSpPr>
        <p:spPr>
          <a:xfrm>
            <a:off x="6730586"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220</a:t>
            </a:r>
          </a:p>
          <a:p>
            <a:pPr algn="ctr">
              <a:lnSpc>
                <a:spcPct val="90000"/>
              </a:lnSpc>
            </a:pPr>
            <a:r>
              <a:rPr lang="en-GB" sz="1200" dirty="0">
                <a:latin typeface="Arial" panose="020B0604020202020204" pitchFamily="34" charset="0"/>
                <a:ea typeface="Aileron" charset="0"/>
                <a:cs typeface="Arial" panose="020B0604020202020204" pitchFamily="34" charset="0"/>
              </a:rPr>
              <a:t>221</a:t>
            </a:r>
          </a:p>
        </p:txBody>
      </p:sp>
      <p:sp>
        <p:nvSpPr>
          <p:cNvPr id="36" name="TextBox 35">
            <a:extLst>
              <a:ext uri="{FF2B5EF4-FFF2-40B4-BE49-F238E27FC236}">
                <a16:creationId xmlns:a16="http://schemas.microsoft.com/office/drawing/2014/main" id="{6F45D73F-0AEB-8AC8-3907-19B96B689CC7}"/>
              </a:ext>
            </a:extLst>
          </p:cNvPr>
          <p:cNvSpPr txBox="1"/>
          <p:nvPr/>
        </p:nvSpPr>
        <p:spPr>
          <a:xfrm>
            <a:off x="8408636"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57</a:t>
            </a:r>
          </a:p>
          <a:p>
            <a:pPr algn="ctr">
              <a:lnSpc>
                <a:spcPct val="90000"/>
              </a:lnSpc>
            </a:pPr>
            <a:r>
              <a:rPr lang="en-GB" sz="1200" dirty="0">
                <a:latin typeface="Arial" panose="020B0604020202020204" pitchFamily="34" charset="0"/>
                <a:ea typeface="Aileron" charset="0"/>
                <a:cs typeface="Arial" panose="020B0604020202020204" pitchFamily="34" charset="0"/>
              </a:rPr>
              <a:t>34</a:t>
            </a:r>
          </a:p>
        </p:txBody>
      </p:sp>
      <p:sp>
        <p:nvSpPr>
          <p:cNvPr id="40" name="TextBox 39">
            <a:extLst>
              <a:ext uri="{FF2B5EF4-FFF2-40B4-BE49-F238E27FC236}">
                <a16:creationId xmlns:a16="http://schemas.microsoft.com/office/drawing/2014/main" id="{7642CEDE-2200-7870-FD1F-C6BB93EFCA98}"/>
              </a:ext>
            </a:extLst>
          </p:cNvPr>
          <p:cNvSpPr txBox="1"/>
          <p:nvPr/>
        </p:nvSpPr>
        <p:spPr>
          <a:xfrm rot="16200000">
            <a:off x="5307650" y="3174012"/>
            <a:ext cx="1869101"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Probability of survival</a:t>
            </a:r>
          </a:p>
        </p:txBody>
      </p:sp>
      <p:sp>
        <p:nvSpPr>
          <p:cNvPr id="45" name="TextBox 44">
            <a:extLst>
              <a:ext uri="{FF2B5EF4-FFF2-40B4-BE49-F238E27FC236}">
                <a16:creationId xmlns:a16="http://schemas.microsoft.com/office/drawing/2014/main" id="{E6CE72E2-A240-08D3-6A1B-22717AE12565}"/>
              </a:ext>
            </a:extLst>
          </p:cNvPr>
          <p:cNvSpPr txBox="1"/>
          <p:nvPr/>
        </p:nvSpPr>
        <p:spPr>
          <a:xfrm>
            <a:off x="6795891"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47" name="TextBox 46">
            <a:extLst>
              <a:ext uri="{FF2B5EF4-FFF2-40B4-BE49-F238E27FC236}">
                <a16:creationId xmlns:a16="http://schemas.microsoft.com/office/drawing/2014/main" id="{2D4B03F9-7F38-D791-D6DC-F4340B00C3A6}"/>
              </a:ext>
            </a:extLst>
          </p:cNvPr>
          <p:cNvSpPr txBox="1"/>
          <p:nvPr/>
        </p:nvSpPr>
        <p:spPr>
          <a:xfrm>
            <a:off x="7623411"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a:t>
            </a:r>
          </a:p>
        </p:txBody>
      </p:sp>
      <p:sp>
        <p:nvSpPr>
          <p:cNvPr id="54" name="TextBox 53">
            <a:extLst>
              <a:ext uri="{FF2B5EF4-FFF2-40B4-BE49-F238E27FC236}">
                <a16:creationId xmlns:a16="http://schemas.microsoft.com/office/drawing/2014/main" id="{E3586BC4-6512-4717-55EF-AE34B395731C}"/>
              </a:ext>
            </a:extLst>
          </p:cNvPr>
          <p:cNvSpPr txBox="1"/>
          <p:nvPr/>
        </p:nvSpPr>
        <p:spPr>
          <a:xfrm>
            <a:off x="6470814" y="445247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0.1</a:t>
            </a:r>
          </a:p>
        </p:txBody>
      </p:sp>
      <p:sp>
        <p:nvSpPr>
          <p:cNvPr id="56" name="TextBox 55">
            <a:extLst>
              <a:ext uri="{FF2B5EF4-FFF2-40B4-BE49-F238E27FC236}">
                <a16:creationId xmlns:a16="http://schemas.microsoft.com/office/drawing/2014/main" id="{4DCA3D38-D362-80C7-9DE3-33FDD5C91163}"/>
              </a:ext>
            </a:extLst>
          </p:cNvPr>
          <p:cNvSpPr txBox="1"/>
          <p:nvPr/>
        </p:nvSpPr>
        <p:spPr>
          <a:xfrm>
            <a:off x="6470814" y="4760829"/>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0.0</a:t>
            </a:r>
          </a:p>
        </p:txBody>
      </p:sp>
      <p:sp>
        <p:nvSpPr>
          <p:cNvPr id="57" name="TextBox 56">
            <a:extLst>
              <a:ext uri="{FF2B5EF4-FFF2-40B4-BE49-F238E27FC236}">
                <a16:creationId xmlns:a16="http://schemas.microsoft.com/office/drawing/2014/main" id="{70EF1094-0AF3-6639-8375-372A4B3336EC}"/>
              </a:ext>
            </a:extLst>
          </p:cNvPr>
          <p:cNvSpPr txBox="1"/>
          <p:nvPr/>
        </p:nvSpPr>
        <p:spPr>
          <a:xfrm>
            <a:off x="7130677"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184</a:t>
            </a:r>
          </a:p>
          <a:p>
            <a:pPr algn="ctr">
              <a:lnSpc>
                <a:spcPct val="90000"/>
              </a:lnSpc>
            </a:pPr>
            <a:r>
              <a:rPr lang="en-GB" sz="1200" dirty="0">
                <a:latin typeface="Arial" panose="020B0604020202020204" pitchFamily="34" charset="0"/>
                <a:ea typeface="Aileron" charset="0"/>
                <a:cs typeface="Arial" panose="020B0604020202020204" pitchFamily="34" charset="0"/>
              </a:rPr>
              <a:t>158</a:t>
            </a:r>
          </a:p>
        </p:txBody>
      </p:sp>
      <p:sp>
        <p:nvSpPr>
          <p:cNvPr id="58" name="TextBox 57">
            <a:extLst>
              <a:ext uri="{FF2B5EF4-FFF2-40B4-BE49-F238E27FC236}">
                <a16:creationId xmlns:a16="http://schemas.microsoft.com/office/drawing/2014/main" id="{DE3800D7-450E-3458-71D6-6A1E887B0F75}"/>
              </a:ext>
            </a:extLst>
          </p:cNvPr>
          <p:cNvSpPr txBox="1"/>
          <p:nvPr/>
        </p:nvSpPr>
        <p:spPr>
          <a:xfrm>
            <a:off x="5480816" y="5390790"/>
            <a:ext cx="1075615" cy="498598"/>
          </a:xfrm>
          <a:prstGeom prst="rect">
            <a:avLst/>
          </a:prstGeom>
          <a:noFill/>
        </p:spPr>
        <p:txBody>
          <a:bodyPr wrap="none" lIns="0" tIns="0" rIns="0" bIns="0" rtlCol="0">
            <a:spAutoFit/>
          </a:bodyPr>
          <a:lstStyle/>
          <a:p>
            <a:pPr algn="r">
              <a:lnSpc>
                <a:spcPct val="90000"/>
              </a:lnSpc>
            </a:pPr>
            <a:r>
              <a:rPr lang="en-GB" sz="12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200" b="1" dirty="0">
                <a:solidFill>
                  <a:schemeClr val="accent1"/>
                </a:solidFill>
                <a:latin typeface="Arial" panose="020B0604020202020204" pitchFamily="34" charset="0"/>
                <a:ea typeface="Aileron" charset="0"/>
                <a:cs typeface="Arial" panose="020B0604020202020204" pitchFamily="34" charset="0"/>
              </a:rPr>
              <a:t>Doublet</a:t>
            </a:r>
          </a:p>
          <a:p>
            <a:pPr algn="r">
              <a:lnSpc>
                <a:spcPct val="90000"/>
              </a:lnSpc>
            </a:pPr>
            <a:r>
              <a:rPr lang="en-GB" sz="1200" b="1" dirty="0">
                <a:solidFill>
                  <a:schemeClr val="accent6"/>
                </a:solidFill>
                <a:latin typeface="Arial" panose="020B0604020202020204" pitchFamily="34" charset="0"/>
                <a:ea typeface="Aileron" charset="0"/>
                <a:cs typeface="Arial" panose="020B0604020202020204" pitchFamily="34" charset="0"/>
              </a:rPr>
              <a:t>Control</a:t>
            </a:r>
          </a:p>
        </p:txBody>
      </p:sp>
      <p:sp>
        <p:nvSpPr>
          <p:cNvPr id="59" name="TextBox 58">
            <a:extLst>
              <a:ext uri="{FF2B5EF4-FFF2-40B4-BE49-F238E27FC236}">
                <a16:creationId xmlns:a16="http://schemas.microsoft.com/office/drawing/2014/main" id="{4EDC3819-1C23-3082-B24F-5037C8F992C2}"/>
              </a:ext>
            </a:extLst>
          </p:cNvPr>
          <p:cNvSpPr txBox="1"/>
          <p:nvPr/>
        </p:nvSpPr>
        <p:spPr>
          <a:xfrm>
            <a:off x="8803766"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33</a:t>
            </a:r>
          </a:p>
          <a:p>
            <a:pPr algn="ctr">
              <a:lnSpc>
                <a:spcPct val="90000"/>
              </a:lnSpc>
            </a:pPr>
            <a:r>
              <a:rPr lang="en-GB" sz="1200" dirty="0">
                <a:latin typeface="Arial" panose="020B0604020202020204" pitchFamily="34" charset="0"/>
                <a:ea typeface="Aileron" charset="0"/>
                <a:cs typeface="Arial" panose="020B0604020202020204" pitchFamily="34" charset="0"/>
              </a:rPr>
              <a:t>18</a:t>
            </a:r>
          </a:p>
        </p:txBody>
      </p:sp>
      <p:sp>
        <p:nvSpPr>
          <p:cNvPr id="60" name="TextBox 59">
            <a:extLst>
              <a:ext uri="{FF2B5EF4-FFF2-40B4-BE49-F238E27FC236}">
                <a16:creationId xmlns:a16="http://schemas.microsoft.com/office/drawing/2014/main" id="{3F66084B-653C-0558-1D1B-AD4C0E3443DB}"/>
              </a:ext>
            </a:extLst>
          </p:cNvPr>
          <p:cNvSpPr txBox="1"/>
          <p:nvPr/>
        </p:nvSpPr>
        <p:spPr>
          <a:xfrm>
            <a:off x="8795848" y="5215284"/>
            <a:ext cx="634790"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62" name="TextBox 61">
            <a:extLst>
              <a:ext uri="{FF2B5EF4-FFF2-40B4-BE49-F238E27FC236}">
                <a16:creationId xmlns:a16="http://schemas.microsoft.com/office/drawing/2014/main" id="{A572ABA4-869E-8271-8A9C-8FC781322B2F}"/>
              </a:ext>
            </a:extLst>
          </p:cNvPr>
          <p:cNvSpPr txBox="1"/>
          <p:nvPr/>
        </p:nvSpPr>
        <p:spPr>
          <a:xfrm>
            <a:off x="8042318"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63" name="TextBox 62">
            <a:extLst>
              <a:ext uri="{FF2B5EF4-FFF2-40B4-BE49-F238E27FC236}">
                <a16:creationId xmlns:a16="http://schemas.microsoft.com/office/drawing/2014/main" id="{77776FA0-BD6E-2D47-73C7-5C7FA025D606}"/>
              </a:ext>
            </a:extLst>
          </p:cNvPr>
          <p:cNvSpPr txBox="1"/>
          <p:nvPr/>
        </p:nvSpPr>
        <p:spPr>
          <a:xfrm>
            <a:off x="6470814" y="4139925"/>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0.2</a:t>
            </a:r>
          </a:p>
        </p:txBody>
      </p:sp>
      <p:sp>
        <p:nvSpPr>
          <p:cNvPr id="65" name="TextBox 64">
            <a:extLst>
              <a:ext uri="{FF2B5EF4-FFF2-40B4-BE49-F238E27FC236}">
                <a16:creationId xmlns:a16="http://schemas.microsoft.com/office/drawing/2014/main" id="{DFBA82B1-BCB5-0203-3555-8D3B4C843BB2}"/>
              </a:ext>
            </a:extLst>
          </p:cNvPr>
          <p:cNvSpPr txBox="1"/>
          <p:nvPr/>
        </p:nvSpPr>
        <p:spPr>
          <a:xfrm>
            <a:off x="6470814" y="383373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0.3</a:t>
            </a:r>
          </a:p>
        </p:txBody>
      </p:sp>
      <p:sp>
        <p:nvSpPr>
          <p:cNvPr id="67" name="TextBox 66">
            <a:extLst>
              <a:ext uri="{FF2B5EF4-FFF2-40B4-BE49-F238E27FC236}">
                <a16:creationId xmlns:a16="http://schemas.microsoft.com/office/drawing/2014/main" id="{4FDF0D45-C3CB-E5F5-3C46-C7496E863AAB}"/>
              </a:ext>
            </a:extLst>
          </p:cNvPr>
          <p:cNvSpPr txBox="1"/>
          <p:nvPr/>
        </p:nvSpPr>
        <p:spPr>
          <a:xfrm>
            <a:off x="6470814" y="3218663"/>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0.5</a:t>
            </a:r>
          </a:p>
        </p:txBody>
      </p:sp>
      <p:sp>
        <p:nvSpPr>
          <p:cNvPr id="69" name="TextBox 68">
            <a:extLst>
              <a:ext uri="{FF2B5EF4-FFF2-40B4-BE49-F238E27FC236}">
                <a16:creationId xmlns:a16="http://schemas.microsoft.com/office/drawing/2014/main" id="{7646E66A-0313-BCEB-47F8-58511899825E}"/>
              </a:ext>
            </a:extLst>
          </p:cNvPr>
          <p:cNvSpPr txBox="1"/>
          <p:nvPr/>
        </p:nvSpPr>
        <p:spPr>
          <a:xfrm>
            <a:off x="6470814" y="2603544"/>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0.7</a:t>
            </a:r>
          </a:p>
        </p:txBody>
      </p:sp>
      <p:sp>
        <p:nvSpPr>
          <p:cNvPr id="71" name="TextBox 70">
            <a:extLst>
              <a:ext uri="{FF2B5EF4-FFF2-40B4-BE49-F238E27FC236}">
                <a16:creationId xmlns:a16="http://schemas.microsoft.com/office/drawing/2014/main" id="{B2D986B0-153D-4E2B-630E-922DAC2CA31F}"/>
              </a:ext>
            </a:extLst>
          </p:cNvPr>
          <p:cNvSpPr txBox="1"/>
          <p:nvPr/>
        </p:nvSpPr>
        <p:spPr>
          <a:xfrm>
            <a:off x="6470814" y="3517078"/>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0.4</a:t>
            </a:r>
          </a:p>
        </p:txBody>
      </p:sp>
      <p:sp>
        <p:nvSpPr>
          <p:cNvPr id="73" name="TextBox 72">
            <a:extLst>
              <a:ext uri="{FF2B5EF4-FFF2-40B4-BE49-F238E27FC236}">
                <a16:creationId xmlns:a16="http://schemas.microsoft.com/office/drawing/2014/main" id="{E78E7D21-CEC7-9AB6-3888-2EAA9D7C53F6}"/>
              </a:ext>
            </a:extLst>
          </p:cNvPr>
          <p:cNvSpPr txBox="1"/>
          <p:nvPr/>
        </p:nvSpPr>
        <p:spPr>
          <a:xfrm>
            <a:off x="6470814" y="2910304"/>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0.6</a:t>
            </a:r>
          </a:p>
        </p:txBody>
      </p:sp>
      <p:sp>
        <p:nvSpPr>
          <p:cNvPr id="75" name="TextBox 74">
            <a:extLst>
              <a:ext uri="{FF2B5EF4-FFF2-40B4-BE49-F238E27FC236}">
                <a16:creationId xmlns:a16="http://schemas.microsoft.com/office/drawing/2014/main" id="{CC289E15-172D-86C5-1B23-9FC964F4FFDE}"/>
              </a:ext>
            </a:extLst>
          </p:cNvPr>
          <p:cNvSpPr txBox="1"/>
          <p:nvPr/>
        </p:nvSpPr>
        <p:spPr>
          <a:xfrm>
            <a:off x="6470814" y="2277673"/>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0.8</a:t>
            </a:r>
          </a:p>
        </p:txBody>
      </p:sp>
      <p:sp>
        <p:nvSpPr>
          <p:cNvPr id="77" name="TextBox 76">
            <a:extLst>
              <a:ext uri="{FF2B5EF4-FFF2-40B4-BE49-F238E27FC236}">
                <a16:creationId xmlns:a16="http://schemas.microsoft.com/office/drawing/2014/main" id="{6A150C40-7890-EA69-C074-EE0234AF288B}"/>
              </a:ext>
            </a:extLst>
          </p:cNvPr>
          <p:cNvSpPr txBox="1"/>
          <p:nvPr/>
        </p:nvSpPr>
        <p:spPr>
          <a:xfrm>
            <a:off x="6470814" y="1986096"/>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0.9</a:t>
            </a:r>
          </a:p>
        </p:txBody>
      </p:sp>
      <p:sp>
        <p:nvSpPr>
          <p:cNvPr id="79" name="TextBox 78">
            <a:extLst>
              <a:ext uri="{FF2B5EF4-FFF2-40B4-BE49-F238E27FC236}">
                <a16:creationId xmlns:a16="http://schemas.microsoft.com/office/drawing/2014/main" id="{A36AB02C-A663-EB9F-C7FA-956AD5B9FA62}"/>
              </a:ext>
            </a:extLst>
          </p:cNvPr>
          <p:cNvSpPr txBox="1"/>
          <p:nvPr/>
        </p:nvSpPr>
        <p:spPr>
          <a:xfrm>
            <a:off x="6470814" y="1678245"/>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83" name="TextBox 82">
            <a:extLst>
              <a:ext uri="{FF2B5EF4-FFF2-40B4-BE49-F238E27FC236}">
                <a16:creationId xmlns:a16="http://schemas.microsoft.com/office/drawing/2014/main" id="{881A506A-AC81-0928-D53B-C9B8EA186F46}"/>
              </a:ext>
            </a:extLst>
          </p:cNvPr>
          <p:cNvSpPr txBox="1"/>
          <p:nvPr/>
        </p:nvSpPr>
        <p:spPr>
          <a:xfrm>
            <a:off x="8461225" y="5006424"/>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a:t>
            </a:r>
          </a:p>
        </p:txBody>
      </p:sp>
      <p:sp>
        <p:nvSpPr>
          <p:cNvPr id="85" name="TextBox 84">
            <a:extLst>
              <a:ext uri="{FF2B5EF4-FFF2-40B4-BE49-F238E27FC236}">
                <a16:creationId xmlns:a16="http://schemas.microsoft.com/office/drawing/2014/main" id="{9B24636C-2EF0-AB47-BAF7-704B17B93499}"/>
              </a:ext>
            </a:extLst>
          </p:cNvPr>
          <p:cNvSpPr txBox="1"/>
          <p:nvPr/>
        </p:nvSpPr>
        <p:spPr>
          <a:xfrm>
            <a:off x="8808254"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87" name="TextBox 86">
            <a:extLst>
              <a:ext uri="{FF2B5EF4-FFF2-40B4-BE49-F238E27FC236}">
                <a16:creationId xmlns:a16="http://schemas.microsoft.com/office/drawing/2014/main" id="{C3CE467E-51FB-FD5C-1E56-C11A7F855C5C}"/>
              </a:ext>
            </a:extLst>
          </p:cNvPr>
          <p:cNvSpPr txBox="1"/>
          <p:nvPr/>
        </p:nvSpPr>
        <p:spPr>
          <a:xfrm>
            <a:off x="9211629"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89" name="TextBox 88">
            <a:extLst>
              <a:ext uri="{FF2B5EF4-FFF2-40B4-BE49-F238E27FC236}">
                <a16:creationId xmlns:a16="http://schemas.microsoft.com/office/drawing/2014/main" id="{06D10E51-9AC3-A1C8-31B9-77AB1939D3E7}"/>
              </a:ext>
            </a:extLst>
          </p:cNvPr>
          <p:cNvSpPr txBox="1"/>
          <p:nvPr/>
        </p:nvSpPr>
        <p:spPr>
          <a:xfrm>
            <a:off x="9618670"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14</a:t>
            </a:r>
          </a:p>
        </p:txBody>
      </p:sp>
      <p:sp>
        <p:nvSpPr>
          <p:cNvPr id="91" name="TextBox 90">
            <a:extLst>
              <a:ext uri="{FF2B5EF4-FFF2-40B4-BE49-F238E27FC236}">
                <a16:creationId xmlns:a16="http://schemas.microsoft.com/office/drawing/2014/main" id="{51982A37-A6E1-3D42-3A58-C5D08E97FDB7}"/>
              </a:ext>
            </a:extLst>
          </p:cNvPr>
          <p:cNvSpPr txBox="1"/>
          <p:nvPr/>
        </p:nvSpPr>
        <p:spPr>
          <a:xfrm>
            <a:off x="10051241"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16</a:t>
            </a:r>
          </a:p>
        </p:txBody>
      </p:sp>
      <p:sp>
        <p:nvSpPr>
          <p:cNvPr id="93" name="TextBox 92">
            <a:extLst>
              <a:ext uri="{FF2B5EF4-FFF2-40B4-BE49-F238E27FC236}">
                <a16:creationId xmlns:a16="http://schemas.microsoft.com/office/drawing/2014/main" id="{596F2478-F0AB-99FC-76D2-C1B20122DE77}"/>
              </a:ext>
            </a:extLst>
          </p:cNvPr>
          <p:cNvSpPr txBox="1"/>
          <p:nvPr/>
        </p:nvSpPr>
        <p:spPr>
          <a:xfrm>
            <a:off x="10456813"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95" name="TextBox 94">
            <a:extLst>
              <a:ext uri="{FF2B5EF4-FFF2-40B4-BE49-F238E27FC236}">
                <a16:creationId xmlns:a16="http://schemas.microsoft.com/office/drawing/2014/main" id="{B314A862-5334-C6BC-3331-2AABA472AAA9}"/>
              </a:ext>
            </a:extLst>
          </p:cNvPr>
          <p:cNvSpPr txBox="1"/>
          <p:nvPr/>
        </p:nvSpPr>
        <p:spPr>
          <a:xfrm>
            <a:off x="10889434"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sp>
        <p:nvSpPr>
          <p:cNvPr id="97" name="TextBox 96">
            <a:extLst>
              <a:ext uri="{FF2B5EF4-FFF2-40B4-BE49-F238E27FC236}">
                <a16:creationId xmlns:a16="http://schemas.microsoft.com/office/drawing/2014/main" id="{EC5DA466-4904-2B33-2825-688CFE181C4D}"/>
              </a:ext>
            </a:extLst>
          </p:cNvPr>
          <p:cNvSpPr txBox="1"/>
          <p:nvPr/>
        </p:nvSpPr>
        <p:spPr>
          <a:xfrm>
            <a:off x="11301419" y="5006424"/>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22</a:t>
            </a:r>
          </a:p>
        </p:txBody>
      </p:sp>
      <p:sp>
        <p:nvSpPr>
          <p:cNvPr id="98" name="TextBox 97">
            <a:extLst>
              <a:ext uri="{FF2B5EF4-FFF2-40B4-BE49-F238E27FC236}">
                <a16:creationId xmlns:a16="http://schemas.microsoft.com/office/drawing/2014/main" id="{A829F730-88F8-0B0F-3435-B93358DAAE82}"/>
              </a:ext>
            </a:extLst>
          </p:cNvPr>
          <p:cNvSpPr txBox="1"/>
          <p:nvPr/>
        </p:nvSpPr>
        <p:spPr>
          <a:xfrm>
            <a:off x="7543250" y="5529289"/>
            <a:ext cx="254878"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133</a:t>
            </a:r>
          </a:p>
          <a:p>
            <a:pPr algn="ctr">
              <a:lnSpc>
                <a:spcPct val="90000"/>
              </a:lnSpc>
            </a:pPr>
            <a:r>
              <a:rPr lang="en-GB" sz="1200" dirty="0">
                <a:latin typeface="Arial" panose="020B0604020202020204" pitchFamily="34" charset="0"/>
                <a:ea typeface="Aileron" charset="0"/>
                <a:cs typeface="Arial" panose="020B0604020202020204" pitchFamily="34" charset="0"/>
              </a:rPr>
              <a:t>102</a:t>
            </a:r>
          </a:p>
        </p:txBody>
      </p:sp>
      <p:sp>
        <p:nvSpPr>
          <p:cNvPr id="99" name="TextBox 98">
            <a:extLst>
              <a:ext uri="{FF2B5EF4-FFF2-40B4-BE49-F238E27FC236}">
                <a16:creationId xmlns:a16="http://schemas.microsoft.com/office/drawing/2014/main" id="{AAD24271-A165-AA3C-522D-9C523A84F99B}"/>
              </a:ext>
            </a:extLst>
          </p:cNvPr>
          <p:cNvSpPr txBox="1"/>
          <p:nvPr/>
        </p:nvSpPr>
        <p:spPr>
          <a:xfrm>
            <a:off x="7992430"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87</a:t>
            </a:r>
          </a:p>
          <a:p>
            <a:pPr algn="ctr">
              <a:lnSpc>
                <a:spcPct val="90000"/>
              </a:lnSpc>
            </a:pPr>
            <a:r>
              <a:rPr lang="en-GB" sz="1200" dirty="0">
                <a:latin typeface="Arial" panose="020B0604020202020204" pitchFamily="34" charset="0"/>
                <a:ea typeface="Aileron" charset="0"/>
                <a:cs typeface="Arial" panose="020B0604020202020204" pitchFamily="34" charset="0"/>
              </a:rPr>
              <a:t>60</a:t>
            </a:r>
          </a:p>
        </p:txBody>
      </p:sp>
      <p:sp>
        <p:nvSpPr>
          <p:cNvPr id="100" name="TextBox 99">
            <a:extLst>
              <a:ext uri="{FF2B5EF4-FFF2-40B4-BE49-F238E27FC236}">
                <a16:creationId xmlns:a16="http://schemas.microsoft.com/office/drawing/2014/main" id="{AFE62A15-BA6F-E85E-3E26-5F4BEC244615}"/>
              </a:ext>
            </a:extLst>
          </p:cNvPr>
          <p:cNvSpPr txBox="1"/>
          <p:nvPr/>
        </p:nvSpPr>
        <p:spPr>
          <a:xfrm>
            <a:off x="9192777" y="5529289"/>
            <a:ext cx="169919"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21</a:t>
            </a:r>
          </a:p>
          <a:p>
            <a:pPr algn="ctr">
              <a:lnSpc>
                <a:spcPct val="90000"/>
              </a:lnSpc>
            </a:pPr>
            <a:r>
              <a:rPr lang="en-GB" sz="1200" dirty="0">
                <a:latin typeface="Arial" panose="020B0604020202020204" pitchFamily="34" charset="0"/>
                <a:ea typeface="Aileron" charset="0"/>
                <a:cs typeface="Arial" panose="020B0604020202020204" pitchFamily="34" charset="0"/>
              </a:rPr>
              <a:t>15</a:t>
            </a:r>
          </a:p>
        </p:txBody>
      </p:sp>
      <p:sp>
        <p:nvSpPr>
          <p:cNvPr id="101" name="TextBox 100">
            <a:extLst>
              <a:ext uri="{FF2B5EF4-FFF2-40B4-BE49-F238E27FC236}">
                <a16:creationId xmlns:a16="http://schemas.microsoft.com/office/drawing/2014/main" id="{11536B44-41EC-09D7-1EBF-A9E68341DC9D}"/>
              </a:ext>
            </a:extLst>
          </p:cNvPr>
          <p:cNvSpPr txBox="1"/>
          <p:nvPr/>
        </p:nvSpPr>
        <p:spPr>
          <a:xfrm>
            <a:off x="9598349" y="5529289"/>
            <a:ext cx="169918" cy="3323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12</a:t>
            </a:r>
          </a:p>
          <a:p>
            <a:pPr algn="r">
              <a:lnSpc>
                <a:spcPct val="90000"/>
              </a:lnSpc>
            </a:pPr>
            <a:r>
              <a:rPr lang="en-GB" sz="1200" dirty="0">
                <a:latin typeface="Arial" panose="020B0604020202020204" pitchFamily="34" charset="0"/>
                <a:ea typeface="Aileron" charset="0"/>
                <a:cs typeface="Arial" panose="020B0604020202020204" pitchFamily="34" charset="0"/>
              </a:rPr>
              <a:t>7</a:t>
            </a:r>
          </a:p>
        </p:txBody>
      </p:sp>
      <p:sp>
        <p:nvSpPr>
          <p:cNvPr id="102" name="TextBox 101">
            <a:extLst>
              <a:ext uri="{FF2B5EF4-FFF2-40B4-BE49-F238E27FC236}">
                <a16:creationId xmlns:a16="http://schemas.microsoft.com/office/drawing/2014/main" id="{66177335-41D6-1398-D5E2-E95C6537CB6B}"/>
              </a:ext>
            </a:extLst>
          </p:cNvPr>
          <p:cNvSpPr txBox="1"/>
          <p:nvPr/>
        </p:nvSpPr>
        <p:spPr>
          <a:xfrm>
            <a:off x="10100268"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8</a:t>
            </a:r>
          </a:p>
          <a:p>
            <a:pPr algn="ctr">
              <a:lnSpc>
                <a:spcPct val="90000"/>
              </a:lnSpc>
            </a:pPr>
            <a:r>
              <a:rPr lang="en-GB" sz="1200" dirty="0">
                <a:latin typeface="Arial" panose="020B0604020202020204" pitchFamily="34" charset="0"/>
                <a:ea typeface="Aileron" charset="0"/>
                <a:cs typeface="Arial" panose="020B0604020202020204" pitchFamily="34" charset="0"/>
              </a:rPr>
              <a:t>4</a:t>
            </a:r>
          </a:p>
        </p:txBody>
      </p:sp>
      <p:sp>
        <p:nvSpPr>
          <p:cNvPr id="103" name="TextBox 102">
            <a:extLst>
              <a:ext uri="{FF2B5EF4-FFF2-40B4-BE49-F238E27FC236}">
                <a16:creationId xmlns:a16="http://schemas.microsoft.com/office/drawing/2014/main" id="{F7F50A55-D649-F7D3-C7ED-3CD67F9AE134}"/>
              </a:ext>
            </a:extLst>
          </p:cNvPr>
          <p:cNvSpPr txBox="1"/>
          <p:nvPr/>
        </p:nvSpPr>
        <p:spPr>
          <a:xfrm>
            <a:off x="10489279"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a:t>
            </a:r>
          </a:p>
          <a:p>
            <a:pPr algn="ctr">
              <a:lnSpc>
                <a:spcPct val="90000"/>
              </a:lnSpc>
            </a:pPr>
            <a:r>
              <a:rPr lang="en-GB" sz="1200" dirty="0">
                <a:latin typeface="Arial" panose="020B0604020202020204" pitchFamily="34" charset="0"/>
                <a:ea typeface="Aileron" charset="0"/>
                <a:cs typeface="Arial" panose="020B0604020202020204" pitchFamily="34" charset="0"/>
              </a:rPr>
              <a:t>2</a:t>
            </a:r>
          </a:p>
        </p:txBody>
      </p:sp>
      <p:sp>
        <p:nvSpPr>
          <p:cNvPr id="104" name="TextBox 103">
            <a:extLst>
              <a:ext uri="{FF2B5EF4-FFF2-40B4-BE49-F238E27FC236}">
                <a16:creationId xmlns:a16="http://schemas.microsoft.com/office/drawing/2014/main" id="{9E109D9A-7F35-6B9B-1B75-C93FE9597BD7}"/>
              </a:ext>
            </a:extLst>
          </p:cNvPr>
          <p:cNvSpPr txBox="1"/>
          <p:nvPr/>
        </p:nvSpPr>
        <p:spPr>
          <a:xfrm>
            <a:off x="10925570"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a:t>
            </a:r>
          </a:p>
          <a:p>
            <a:pPr algn="ctr">
              <a:lnSpc>
                <a:spcPct val="90000"/>
              </a:lnSpc>
            </a:pPr>
            <a:r>
              <a:rPr lang="en-GB" sz="1200" dirty="0">
                <a:latin typeface="Arial" panose="020B0604020202020204" pitchFamily="34" charset="0"/>
                <a:ea typeface="Aileron" charset="0"/>
                <a:cs typeface="Arial" panose="020B0604020202020204" pitchFamily="34" charset="0"/>
              </a:rPr>
              <a:t>1</a:t>
            </a:r>
          </a:p>
        </p:txBody>
      </p:sp>
      <p:sp>
        <p:nvSpPr>
          <p:cNvPr id="105" name="TextBox 104">
            <a:extLst>
              <a:ext uri="{FF2B5EF4-FFF2-40B4-BE49-F238E27FC236}">
                <a16:creationId xmlns:a16="http://schemas.microsoft.com/office/drawing/2014/main" id="{59427E00-459E-1706-3984-6B35E1699593}"/>
              </a:ext>
            </a:extLst>
          </p:cNvPr>
          <p:cNvSpPr txBox="1"/>
          <p:nvPr/>
        </p:nvSpPr>
        <p:spPr>
          <a:xfrm>
            <a:off x="11343898" y="5529289"/>
            <a:ext cx="84960" cy="3323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0</a:t>
            </a:r>
          </a:p>
          <a:p>
            <a:pPr algn="ct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107" name="TextBox 106">
            <a:extLst>
              <a:ext uri="{FF2B5EF4-FFF2-40B4-BE49-F238E27FC236}">
                <a16:creationId xmlns:a16="http://schemas.microsoft.com/office/drawing/2014/main" id="{82D7A116-D895-C4C2-9C0A-79F25AF120AE}"/>
              </a:ext>
            </a:extLst>
          </p:cNvPr>
          <p:cNvSpPr txBox="1"/>
          <p:nvPr/>
        </p:nvSpPr>
        <p:spPr>
          <a:xfrm>
            <a:off x="7357860" y="1471101"/>
            <a:ext cx="3728585"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 doublet regimen vs control</a:t>
            </a:r>
          </a:p>
        </p:txBody>
      </p:sp>
      <p:sp>
        <p:nvSpPr>
          <p:cNvPr id="108" name="TextBox 107">
            <a:extLst>
              <a:ext uri="{FF2B5EF4-FFF2-40B4-BE49-F238E27FC236}">
                <a16:creationId xmlns:a16="http://schemas.microsoft.com/office/drawing/2014/main" id="{F81E0F64-9BD6-B19D-0710-6AD88FE30FC7}"/>
              </a:ext>
            </a:extLst>
          </p:cNvPr>
          <p:cNvSpPr txBox="1"/>
          <p:nvPr/>
        </p:nvSpPr>
        <p:spPr>
          <a:xfrm>
            <a:off x="10344486" y="3937731"/>
            <a:ext cx="573875" cy="166199"/>
          </a:xfrm>
          <a:prstGeom prst="rect">
            <a:avLst/>
          </a:prstGeom>
          <a:noFill/>
        </p:spPr>
        <p:txBody>
          <a:bodyPr wrap="none" lIns="0" tIns="0" rIns="0" bIns="0" rtlCol="0">
            <a:spAutoFit/>
          </a:bodyPr>
          <a:lstStyle/>
          <a:p>
            <a:pPr algn="r">
              <a:lnSpc>
                <a:spcPct val="90000"/>
              </a:lnSpc>
            </a:pPr>
            <a:r>
              <a:rPr lang="en-GB" sz="1200" b="1" dirty="0">
                <a:solidFill>
                  <a:schemeClr val="accent1"/>
                </a:solidFill>
                <a:latin typeface="Arial" panose="020B0604020202020204" pitchFamily="34" charset="0"/>
                <a:ea typeface="Aileron" charset="0"/>
                <a:cs typeface="Arial" panose="020B0604020202020204" pitchFamily="34" charset="0"/>
              </a:rPr>
              <a:t>Doublet</a:t>
            </a:r>
          </a:p>
        </p:txBody>
      </p:sp>
      <p:sp>
        <p:nvSpPr>
          <p:cNvPr id="109" name="TextBox 108">
            <a:extLst>
              <a:ext uri="{FF2B5EF4-FFF2-40B4-BE49-F238E27FC236}">
                <a16:creationId xmlns:a16="http://schemas.microsoft.com/office/drawing/2014/main" id="{6B51A110-1ED2-FD78-EA33-53AA1EF21030}"/>
              </a:ext>
            </a:extLst>
          </p:cNvPr>
          <p:cNvSpPr txBox="1"/>
          <p:nvPr/>
        </p:nvSpPr>
        <p:spPr>
          <a:xfrm>
            <a:off x="10349294" y="4645736"/>
            <a:ext cx="548228" cy="166199"/>
          </a:xfrm>
          <a:prstGeom prst="rect">
            <a:avLst/>
          </a:prstGeom>
          <a:noFill/>
        </p:spPr>
        <p:txBody>
          <a:bodyPr wrap="none" lIns="0" tIns="0" rIns="0" bIns="0" rtlCol="0">
            <a:spAutoFit/>
          </a:bodyPr>
          <a:lstStyle/>
          <a:p>
            <a:pPr algn="r">
              <a:lnSpc>
                <a:spcPct val="90000"/>
              </a:lnSpc>
            </a:pPr>
            <a:r>
              <a:rPr lang="en-GB" sz="1200" b="1" dirty="0">
                <a:solidFill>
                  <a:schemeClr val="accent6"/>
                </a:solidFill>
                <a:latin typeface="Arial" panose="020B0604020202020204" pitchFamily="34" charset="0"/>
                <a:ea typeface="Aileron" charset="0"/>
                <a:cs typeface="Arial" panose="020B0604020202020204" pitchFamily="34" charset="0"/>
              </a:rPr>
              <a:t>Control</a:t>
            </a:r>
          </a:p>
        </p:txBody>
      </p:sp>
      <p:sp>
        <p:nvSpPr>
          <p:cNvPr id="112" name="TextBox 111">
            <a:extLst>
              <a:ext uri="{FF2B5EF4-FFF2-40B4-BE49-F238E27FC236}">
                <a16:creationId xmlns:a16="http://schemas.microsoft.com/office/drawing/2014/main" id="{CB9A663F-7806-0F73-54BA-576671CB406A}"/>
              </a:ext>
            </a:extLst>
          </p:cNvPr>
          <p:cNvSpPr txBox="1"/>
          <p:nvPr/>
        </p:nvSpPr>
        <p:spPr>
          <a:xfrm>
            <a:off x="9122071" y="2788803"/>
            <a:ext cx="1912383" cy="498598"/>
          </a:xfrm>
          <a:prstGeom prst="rect">
            <a:avLst/>
          </a:prstGeom>
          <a:noFill/>
        </p:spPr>
        <p:txBody>
          <a:bodyPr wrap="none" lIns="0" tIns="0" rIns="0" bIns="0" rtlCol="0">
            <a:spAutoFit/>
          </a:bodyPr>
          <a:lstStyle/>
          <a:p>
            <a:pPr>
              <a:lnSpc>
                <a:spcPct val="90000"/>
              </a:lnSpc>
            </a:pPr>
            <a:r>
              <a:rPr lang="en-GB" sz="1200" dirty="0">
                <a:latin typeface="Arial" panose="020B0604020202020204" pitchFamily="34" charset="0"/>
                <a:ea typeface="Aileron" charset="0"/>
                <a:cs typeface="Arial" panose="020B0604020202020204" pitchFamily="34" charset="0"/>
              </a:rPr>
              <a:t>Hazard ratio for death,</a:t>
            </a:r>
          </a:p>
          <a:p>
            <a:pPr indent="185738">
              <a:lnSpc>
                <a:spcPct val="90000"/>
              </a:lnSpc>
            </a:pPr>
            <a:r>
              <a:rPr lang="en-GB" sz="1200" dirty="0">
                <a:latin typeface="Arial" panose="020B0604020202020204" pitchFamily="34" charset="0"/>
                <a:ea typeface="Aileron" charset="0"/>
                <a:cs typeface="Arial" panose="020B0604020202020204" pitchFamily="34" charset="0"/>
              </a:rPr>
              <a:t>0.60 (95% CI, 0.45-0.79)</a:t>
            </a:r>
          </a:p>
          <a:p>
            <a:pPr indent="185738">
              <a:lnSpc>
                <a:spcPct val="90000"/>
              </a:lnSpc>
            </a:pPr>
            <a:r>
              <a:rPr lang="en-GB" sz="1200" dirty="0">
                <a:latin typeface="Arial" panose="020B0604020202020204" pitchFamily="34" charset="0"/>
                <a:ea typeface="Aileron" charset="0"/>
                <a:cs typeface="Arial" panose="020B0604020202020204" pitchFamily="34" charset="0"/>
              </a:rPr>
              <a:t>p&lt;0.001</a:t>
            </a:r>
          </a:p>
        </p:txBody>
      </p:sp>
      <p:graphicFrame>
        <p:nvGraphicFramePr>
          <p:cNvPr id="113" name="Table 113">
            <a:extLst>
              <a:ext uri="{FF2B5EF4-FFF2-40B4-BE49-F238E27FC236}">
                <a16:creationId xmlns:a16="http://schemas.microsoft.com/office/drawing/2014/main" id="{7BF915A2-69E9-9061-6550-D3CDAD602D67}"/>
              </a:ext>
            </a:extLst>
          </p:cNvPr>
          <p:cNvGraphicFramePr>
            <a:graphicFrameLocks noGrp="1"/>
          </p:cNvGraphicFramePr>
          <p:nvPr>
            <p:extLst>
              <p:ext uri="{D42A27DB-BD31-4B8C-83A1-F6EECF244321}">
                <p14:modId xmlns:p14="http://schemas.microsoft.com/office/powerpoint/2010/main" val="3147980792"/>
              </p:ext>
            </p:extLst>
          </p:nvPr>
        </p:nvGraphicFramePr>
        <p:xfrm>
          <a:off x="9048328" y="1885774"/>
          <a:ext cx="2743348" cy="7898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3409351779"/>
                    </a:ext>
                  </a:extLst>
                </a:gridCol>
                <a:gridCol w="1879252">
                  <a:extLst>
                    <a:ext uri="{9D8B030D-6E8A-4147-A177-3AD203B41FA5}">
                      <a16:colId xmlns:a16="http://schemas.microsoft.com/office/drawing/2014/main" val="3853142125"/>
                    </a:ext>
                  </a:extLst>
                </a:gridCol>
              </a:tblGrid>
              <a:tr h="255226">
                <a:tc>
                  <a:txBody>
                    <a:bodyPr/>
                    <a:lstStyle/>
                    <a:p>
                      <a:endParaRPr lang="en-GB" sz="1200" dirty="0">
                        <a:solidFill>
                          <a:schemeClr val="tx1"/>
                        </a:solidFill>
                        <a:latin typeface="Arial" panose="020B0604020202020204" pitchFamily="34" charset="0"/>
                        <a:cs typeface="Arial" panose="020B0604020202020204" pitchFamily="34" charset="0"/>
                      </a:endParaRP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Median overall survival</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 (95% CI)</a:t>
                      </a: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75745"/>
                  </a:ext>
                </a:extLst>
              </a:tr>
              <a:tr h="157062">
                <a:tc>
                  <a:txBody>
                    <a:bodyPr/>
                    <a:lstStyle/>
                    <a:p>
                      <a:r>
                        <a:rPr lang="en-GB" sz="1200" b="1" dirty="0">
                          <a:solidFill>
                            <a:schemeClr val="accent1"/>
                          </a:solidFill>
                          <a:latin typeface="Arial" panose="020B0604020202020204" pitchFamily="34" charset="0"/>
                          <a:cs typeface="Arial" panose="020B0604020202020204" pitchFamily="34" charset="0"/>
                        </a:rPr>
                        <a:t>Doublet</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 (7.5-11.0)</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3019459"/>
                  </a:ext>
                </a:extLst>
              </a:tr>
              <a:tr h="157062">
                <a:tc>
                  <a:txBody>
                    <a:bodyPr/>
                    <a:lstStyle/>
                    <a:p>
                      <a:r>
                        <a:rPr lang="en-GB" sz="1200" b="1" dirty="0">
                          <a:solidFill>
                            <a:schemeClr val="accent6"/>
                          </a:solidFill>
                          <a:latin typeface="Arial" panose="020B0604020202020204" pitchFamily="34" charset="0"/>
                          <a:cs typeface="Arial" panose="020B0604020202020204" pitchFamily="34" charset="0"/>
                        </a:rPr>
                        <a:t>Control</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 (4.8-6.6)</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3281336"/>
                  </a:ext>
                </a:extLst>
              </a:tr>
            </a:tbl>
          </a:graphicData>
        </a:graphic>
      </p:graphicFrame>
    </p:spTree>
    <p:extLst>
      <p:ext uri="{BB962C8B-B14F-4D97-AF65-F5344CB8AC3E}">
        <p14:creationId xmlns:p14="http://schemas.microsoft.com/office/powerpoint/2010/main" val="1313387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2C38A0E-4E34-A241-BCE7-75532A56042C}"/>
              </a:ext>
            </a:extLst>
          </p:cNvPr>
          <p:cNvSpPr>
            <a:spLocks noGrp="1"/>
          </p:cNvSpPr>
          <p:nvPr>
            <p:ph sz="quarter" idx="12"/>
          </p:nvPr>
        </p:nvSpPr>
        <p:spPr/>
        <p:txBody>
          <a:bodyPr/>
          <a:lstStyle/>
          <a:p>
            <a:r>
              <a:rPr lang="en-GB" dirty="0">
                <a:solidFill>
                  <a:schemeClr val="tx2"/>
                </a:solidFill>
                <a:latin typeface="Arial" panose="020B0604020202020204" pitchFamily="34" charset="0"/>
                <a:cs typeface="Arial" panose="020B0604020202020204" pitchFamily="34" charset="0"/>
              </a:rPr>
              <a:t>Cetuximab has clinically significant activity when given alone or in combination with irinotecan in patients with irinotecan-refractory colorectal cancer</a:t>
            </a:r>
          </a:p>
        </p:txBody>
      </p:sp>
      <p:sp>
        <p:nvSpPr>
          <p:cNvPr id="2" name="Title 1">
            <a:extLst>
              <a:ext uri="{FF2B5EF4-FFF2-40B4-BE49-F238E27FC236}">
                <a16:creationId xmlns:a16="http://schemas.microsoft.com/office/drawing/2014/main" id="{1C8C0054-80B7-684C-8BFA-8EF6F2EECE33}"/>
              </a:ext>
            </a:extLst>
          </p:cNvPr>
          <p:cNvSpPr>
            <a:spLocks noGrp="1"/>
          </p:cNvSpPr>
          <p:nvPr>
            <p:ph type="title"/>
          </p:nvPr>
        </p:nvSpPr>
        <p:spPr/>
        <p:txBody>
          <a:bodyPr>
            <a:normAutofit/>
          </a:bodyPr>
          <a:lstStyle/>
          <a:p>
            <a:r>
              <a:rPr lang="en-GB" b="1" dirty="0"/>
              <a:t>Anti-EGFR plus irinotecan based chemotherapy has benefit in irinotecan-refractory CRC</a:t>
            </a:r>
          </a:p>
        </p:txBody>
      </p:sp>
      <p:sp>
        <p:nvSpPr>
          <p:cNvPr id="12" name="Content Placeholder 11">
            <a:extLst>
              <a:ext uri="{FF2B5EF4-FFF2-40B4-BE49-F238E27FC236}">
                <a16:creationId xmlns:a16="http://schemas.microsoft.com/office/drawing/2014/main" id="{9DF4C2D7-E95C-90B3-FA85-01B1A9DE0695}"/>
              </a:ext>
            </a:extLst>
          </p:cNvPr>
          <p:cNvSpPr>
            <a:spLocks noGrp="1"/>
          </p:cNvSpPr>
          <p:nvPr>
            <p:ph sz="quarter" idx="15"/>
          </p:nvPr>
        </p:nvSpPr>
        <p:spPr>
          <a:xfrm>
            <a:off x="620183" y="6337380"/>
            <a:ext cx="10180339" cy="365125"/>
          </a:xfrm>
        </p:spPr>
        <p:txBody>
          <a:bodyPr anchor="b"/>
          <a:lstStyle/>
          <a:p>
            <a:r>
              <a:rPr lang="en-GB" sz="1100" dirty="0">
                <a:solidFill>
                  <a:schemeClr val="tx2"/>
                </a:solidFill>
                <a:latin typeface="Arial" panose="020B0604020202020204" pitchFamily="34" charset="0"/>
                <a:cs typeface="Arial" panose="020B0604020202020204" pitchFamily="34" charset="0"/>
              </a:rPr>
              <a:t>CI, confidence </a:t>
            </a:r>
            <a:r>
              <a:rPr lang="en-GB" sz="1100" dirty="0">
                <a:solidFill>
                  <a:schemeClr val="tx2"/>
                </a:solidFill>
              </a:rPr>
              <a:t>interval; </a:t>
            </a:r>
            <a:r>
              <a:rPr lang="en-GB" sz="1100" dirty="0">
                <a:solidFill>
                  <a:schemeClr val="tx2"/>
                </a:solidFill>
                <a:latin typeface="Arial" panose="020B0604020202020204" pitchFamily="34" charset="0"/>
                <a:cs typeface="Arial" panose="020B0604020202020204" pitchFamily="34" charset="0"/>
              </a:rPr>
              <a:t>CRC, colorectal cancer; EGFR, epidermal growth factor receptor</a:t>
            </a:r>
          </a:p>
          <a:p>
            <a:r>
              <a:rPr lang="en-GB" sz="1100" dirty="0">
                <a:solidFill>
                  <a:schemeClr val="tx2"/>
                </a:solidFill>
                <a:latin typeface="Arial" panose="020B0604020202020204" pitchFamily="34" charset="0"/>
                <a:cs typeface="Arial" panose="020B0604020202020204" pitchFamily="34" charset="0"/>
              </a:rPr>
              <a:t>Cunningham D, et al. N Engl J Med. 2004;351:337-345</a:t>
            </a:r>
          </a:p>
        </p:txBody>
      </p:sp>
      <p:graphicFrame>
        <p:nvGraphicFramePr>
          <p:cNvPr id="13" name="Table 12">
            <a:extLst>
              <a:ext uri="{FF2B5EF4-FFF2-40B4-BE49-F238E27FC236}">
                <a16:creationId xmlns:a16="http://schemas.microsoft.com/office/drawing/2014/main" id="{26F5EB4F-9B9F-4AE3-A0FD-08BEB28DD90C}"/>
              </a:ext>
            </a:extLst>
          </p:cNvPr>
          <p:cNvGraphicFramePr>
            <a:graphicFrameLocks noGrp="1"/>
          </p:cNvGraphicFramePr>
          <p:nvPr>
            <p:extLst>
              <p:ext uri="{D42A27DB-BD31-4B8C-83A1-F6EECF244321}">
                <p14:modId xmlns:p14="http://schemas.microsoft.com/office/powerpoint/2010/main" val="1393604455"/>
              </p:ext>
            </p:extLst>
          </p:nvPr>
        </p:nvGraphicFramePr>
        <p:xfrm>
          <a:off x="619200" y="2427104"/>
          <a:ext cx="5472002" cy="23895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982419516"/>
                    </a:ext>
                  </a:extLst>
                </a:gridCol>
                <a:gridCol w="1476001">
                  <a:extLst>
                    <a:ext uri="{9D8B030D-6E8A-4147-A177-3AD203B41FA5}">
                      <a16:colId xmlns:a16="http://schemas.microsoft.com/office/drawing/2014/main" val="2280215746"/>
                    </a:ext>
                  </a:extLst>
                </a:gridCol>
                <a:gridCol w="1476001">
                  <a:extLst>
                    <a:ext uri="{9D8B030D-6E8A-4147-A177-3AD203B41FA5}">
                      <a16:colId xmlns:a16="http://schemas.microsoft.com/office/drawing/2014/main" val="191772272"/>
                    </a:ext>
                  </a:extLst>
                </a:gridCol>
              </a:tblGrid>
              <a:tr h="124573">
                <a:tc>
                  <a:txBody>
                    <a:bodyPr/>
                    <a:lstStyle/>
                    <a:p>
                      <a:pPr algn="ctr"/>
                      <a:r>
                        <a:rPr lang="en-US" sz="1200" dirty="0">
                          <a:latin typeface="Arial" panose="020B0604020202020204" pitchFamily="34" charset="0"/>
                          <a:cs typeface="Arial" panose="020B0604020202020204" pitchFamily="34" charset="0"/>
                        </a:rPr>
                        <a:t>Subgroup and variable</a:t>
                      </a:r>
                    </a:p>
                  </a:txBody>
                  <a:tcPr marL="0" marR="0" marT="36000" marB="36000" anchor="b"/>
                </a:tc>
                <a:tc>
                  <a:txBody>
                    <a:bodyPr/>
                    <a:lstStyle/>
                    <a:p>
                      <a:pPr algn="ctr"/>
                      <a:r>
                        <a:rPr lang="en-US" sz="1200" dirty="0">
                          <a:latin typeface="Arial" panose="020B0604020202020204" pitchFamily="34" charset="0"/>
                          <a:cs typeface="Arial" panose="020B0604020202020204" pitchFamily="34" charset="0"/>
                        </a:rPr>
                        <a:t>Cetuximab plus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irinotecan</a:t>
                      </a:r>
                    </a:p>
                    <a:p>
                      <a:pPr algn="ctr"/>
                      <a:r>
                        <a:rPr lang="en-US" sz="1200" dirty="0">
                          <a:latin typeface="Arial" panose="020B0604020202020204" pitchFamily="34" charset="0"/>
                          <a:cs typeface="Arial" panose="020B0604020202020204" pitchFamily="34" charset="0"/>
                        </a:rPr>
                        <a:t>n=218</a:t>
                      </a:r>
                    </a:p>
                  </a:txBody>
                  <a:tcPr marL="0" marR="0" marT="36000" marB="36000" anchor="ctr"/>
                </a:tc>
                <a:tc>
                  <a:txBody>
                    <a:bodyPr/>
                    <a:lstStyle/>
                    <a:p>
                      <a:pPr algn="ctr"/>
                      <a:r>
                        <a:rPr lang="en-US" sz="1200" dirty="0">
                          <a:latin typeface="Arial" panose="020B0604020202020204" pitchFamily="34" charset="0"/>
                          <a:cs typeface="Arial" panose="020B0604020202020204" pitchFamily="34" charset="0"/>
                        </a:rPr>
                        <a:t>Cetuximab</a:t>
                      </a:r>
                    </a:p>
                    <a:p>
                      <a:pPr algn="ctr"/>
                      <a:r>
                        <a:rPr lang="en-US" sz="1200" dirty="0">
                          <a:latin typeface="Arial" panose="020B0604020202020204" pitchFamily="34" charset="0"/>
                          <a:cs typeface="Arial" panose="020B0604020202020204" pitchFamily="34" charset="0"/>
                        </a:rPr>
                        <a:t>n=111</a:t>
                      </a:r>
                    </a:p>
                  </a:txBody>
                  <a:tcPr marL="0" marR="0" marT="36000" marB="36000" anchor="b"/>
                </a:tc>
                <a:extLst>
                  <a:ext uri="{0D108BD9-81ED-4DB2-BD59-A6C34878D82A}">
                    <a16:rowId xmlns:a16="http://schemas.microsoft.com/office/drawing/2014/main" val="2644384733"/>
                  </a:ext>
                </a:extLst>
              </a:tr>
              <a:tr h="0">
                <a:tc gridSpan="3">
                  <a:txBody>
                    <a:bodyPr/>
                    <a:lstStyle/>
                    <a:p>
                      <a:pPr marL="72000" algn="l"/>
                      <a:r>
                        <a:rPr lang="en-US" sz="1200" b="1" dirty="0">
                          <a:latin typeface="Arial" panose="020B0604020202020204" pitchFamily="34" charset="0"/>
                          <a:cs typeface="Arial" panose="020B0604020202020204" pitchFamily="34" charset="0"/>
                        </a:rPr>
                        <a:t>Response </a:t>
                      </a:r>
                      <a:r>
                        <a:rPr lang="en-US" sz="1200" b="1" strike="noStrike" dirty="0">
                          <a:solidFill>
                            <a:schemeClr val="tx1"/>
                          </a:solidFill>
                          <a:latin typeface="Arial" panose="020B0604020202020204" pitchFamily="34" charset="0"/>
                          <a:cs typeface="Arial" panose="020B0604020202020204" pitchFamily="34" charset="0"/>
                        </a:rPr>
                        <a:t>– n (%)</a:t>
                      </a:r>
                    </a:p>
                  </a:txBody>
                  <a:tcPr marL="0" marR="0" marT="36000" marB="36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0114107"/>
                  </a:ext>
                </a:extLst>
              </a:tr>
              <a:tr h="0">
                <a:tc>
                  <a:txBody>
                    <a:bodyPr/>
                    <a:lstStyle/>
                    <a:p>
                      <a:pPr marL="0" indent="185738" algn="l">
                        <a:tabLst/>
                      </a:pPr>
                      <a:r>
                        <a:rPr lang="en-US" sz="1200" b="0" dirty="0">
                          <a:latin typeface="Arial" panose="020B0604020202020204" pitchFamily="34" charset="0"/>
                          <a:cs typeface="Arial" panose="020B0604020202020204" pitchFamily="34" charset="0"/>
                        </a:rPr>
                        <a:t>Complete response</a:t>
                      </a:r>
                    </a:p>
                  </a:txBody>
                  <a:tcPr marL="0" marR="0" marT="36000" marB="36000"/>
                </a:tc>
                <a:tc>
                  <a:txBody>
                    <a:bodyPr/>
                    <a:lstStyle/>
                    <a:p>
                      <a:pPr marL="0" indent="9525" algn="ctr">
                        <a:tabLst/>
                      </a:pPr>
                      <a:r>
                        <a:rPr lang="en-US" sz="1200" dirty="0">
                          <a:latin typeface="Arial" panose="020B0604020202020204" pitchFamily="34" charset="0"/>
                          <a:cs typeface="Arial" panose="020B0604020202020204" pitchFamily="34" charset="0"/>
                        </a:rPr>
                        <a:t>0</a:t>
                      </a:r>
                      <a:endParaRPr lang="en-US" sz="1200" b="0" dirty="0">
                        <a:latin typeface="Arial" panose="020B0604020202020204" pitchFamily="34" charset="0"/>
                        <a:cs typeface="Arial" panose="020B0604020202020204" pitchFamily="34" charset="0"/>
                      </a:endParaRPr>
                    </a:p>
                  </a:txBody>
                  <a:tcPr marL="0" marR="0" marT="36000" marB="36000" anchor="ctr"/>
                </a:tc>
                <a:tc>
                  <a:txBody>
                    <a:bodyPr/>
                    <a:lstStyle/>
                    <a:p>
                      <a:pPr marL="0" indent="9525" algn="ctr">
                        <a:tabLst/>
                      </a:pPr>
                      <a:r>
                        <a:rPr lang="en-US" sz="1200" dirty="0">
                          <a:latin typeface="Arial" panose="020B0604020202020204" pitchFamily="34" charset="0"/>
                          <a:cs typeface="Arial" panose="020B0604020202020204" pitchFamily="34" charset="0"/>
                        </a:rPr>
                        <a:t>0</a:t>
                      </a:r>
                      <a:endParaRPr lang="en-US" sz="1200" b="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3368973542"/>
                  </a:ext>
                </a:extLst>
              </a:tr>
              <a:tr h="0">
                <a:tc>
                  <a:txBody>
                    <a:bodyPr/>
                    <a:lstStyle/>
                    <a:p>
                      <a:pPr marL="0" indent="185738" algn="l">
                        <a:tabLst/>
                      </a:pPr>
                      <a:r>
                        <a:rPr lang="en-US" sz="1200" b="0" dirty="0">
                          <a:latin typeface="Arial" panose="020B0604020202020204" pitchFamily="34" charset="0"/>
                          <a:cs typeface="Arial" panose="020B0604020202020204" pitchFamily="34" charset="0"/>
                        </a:rPr>
                        <a:t>Partial response</a:t>
                      </a:r>
                    </a:p>
                  </a:txBody>
                  <a:tcPr marL="0" marR="0" marT="36000" marB="36000"/>
                </a:tc>
                <a:tc>
                  <a:txBody>
                    <a:bodyPr/>
                    <a:lstStyle/>
                    <a:p>
                      <a:pPr marL="0" indent="9525" algn="ctr">
                        <a:tabLst/>
                      </a:pPr>
                      <a:r>
                        <a:rPr lang="en-US" sz="1200" dirty="0">
                          <a:latin typeface="Arial" panose="020B0604020202020204" pitchFamily="34" charset="0"/>
                          <a:cs typeface="Arial" panose="020B0604020202020204" pitchFamily="34" charset="0"/>
                        </a:rPr>
                        <a:t>50 (22.9)</a:t>
                      </a:r>
                      <a:endParaRPr lang="en-US" sz="1200" b="0" dirty="0">
                        <a:latin typeface="Arial" panose="020B0604020202020204" pitchFamily="34" charset="0"/>
                        <a:cs typeface="Arial" panose="020B0604020202020204" pitchFamily="34" charset="0"/>
                      </a:endParaRPr>
                    </a:p>
                  </a:txBody>
                  <a:tcPr marL="0" marR="0" marT="36000" marB="36000" anchor="ctr"/>
                </a:tc>
                <a:tc>
                  <a:txBody>
                    <a:bodyPr/>
                    <a:lstStyle/>
                    <a:p>
                      <a:pPr marL="0" indent="9525" algn="ctr">
                        <a:tabLst/>
                      </a:pPr>
                      <a:r>
                        <a:rPr lang="en-US" sz="1200" dirty="0">
                          <a:latin typeface="Arial" panose="020B0604020202020204" pitchFamily="34" charset="0"/>
                          <a:cs typeface="Arial" panose="020B0604020202020204" pitchFamily="34" charset="0"/>
                        </a:rPr>
                        <a:t>12 (10.8)</a:t>
                      </a:r>
                      <a:endParaRPr lang="en-US" sz="1200" b="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975237111"/>
                  </a:ext>
                </a:extLst>
              </a:tr>
              <a:tr h="0">
                <a:tc>
                  <a:txBody>
                    <a:bodyPr/>
                    <a:lstStyle/>
                    <a:p>
                      <a:pPr marL="0" indent="185738" algn="l">
                        <a:tabLst/>
                      </a:pPr>
                      <a:r>
                        <a:rPr lang="en-US" sz="1200" b="0" dirty="0">
                          <a:latin typeface="Arial" panose="020B0604020202020204" pitchFamily="34" charset="0"/>
                          <a:cs typeface="Arial" panose="020B0604020202020204" pitchFamily="34" charset="0"/>
                        </a:rPr>
                        <a:t>Stable disease</a:t>
                      </a:r>
                    </a:p>
                  </a:txBody>
                  <a:tcPr marL="0" marR="0" marT="36000" marB="36000"/>
                </a:tc>
                <a:tc>
                  <a:txBody>
                    <a:bodyPr/>
                    <a:lstStyle/>
                    <a:p>
                      <a:pPr marL="0" indent="9525" algn="ctr">
                        <a:tabLst/>
                      </a:pPr>
                      <a:r>
                        <a:rPr lang="en-US" sz="1200" dirty="0">
                          <a:latin typeface="Arial" panose="020B0604020202020204" pitchFamily="34" charset="0"/>
                          <a:cs typeface="Arial" panose="020B0604020202020204" pitchFamily="34" charset="0"/>
                        </a:rPr>
                        <a:t>71 (32.6)</a:t>
                      </a:r>
                      <a:endParaRPr lang="en-US" sz="1200" b="0" dirty="0">
                        <a:latin typeface="Arial" panose="020B0604020202020204" pitchFamily="34" charset="0"/>
                        <a:cs typeface="Arial" panose="020B0604020202020204" pitchFamily="34" charset="0"/>
                      </a:endParaRPr>
                    </a:p>
                  </a:txBody>
                  <a:tcPr marL="0" marR="0" marT="36000" marB="36000" anchor="ctr"/>
                </a:tc>
                <a:tc>
                  <a:txBody>
                    <a:bodyPr/>
                    <a:lstStyle/>
                    <a:p>
                      <a:pPr marL="0" indent="9525" algn="ctr">
                        <a:tabLst/>
                      </a:pPr>
                      <a:r>
                        <a:rPr lang="en-US" sz="1200" dirty="0">
                          <a:latin typeface="Arial" panose="020B0604020202020204" pitchFamily="34" charset="0"/>
                          <a:cs typeface="Arial" panose="020B0604020202020204" pitchFamily="34" charset="0"/>
                        </a:rPr>
                        <a:t>24 (21.6)</a:t>
                      </a:r>
                      <a:endParaRPr lang="en-US" sz="1200" b="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276999975"/>
                  </a:ext>
                </a:extLst>
              </a:tr>
              <a:tr h="0">
                <a:tc>
                  <a:txBody>
                    <a:bodyPr/>
                    <a:lstStyle/>
                    <a:p>
                      <a:pPr marL="0" indent="185738" algn="l">
                        <a:tabLst/>
                      </a:pPr>
                      <a:r>
                        <a:rPr lang="en-US" sz="1200" b="0" dirty="0">
                          <a:latin typeface="Arial" panose="020B0604020202020204" pitchFamily="34" charset="0"/>
                          <a:cs typeface="Arial" panose="020B0604020202020204" pitchFamily="34" charset="0"/>
                        </a:rPr>
                        <a:t>Progressive disease</a:t>
                      </a:r>
                    </a:p>
                  </a:txBody>
                  <a:tcPr marL="0" marR="0" marT="36000" marB="36000"/>
                </a:tc>
                <a:tc>
                  <a:txBody>
                    <a:bodyPr/>
                    <a:lstStyle/>
                    <a:p>
                      <a:pPr marL="0" indent="9525" algn="ctr">
                        <a:tabLst/>
                      </a:pPr>
                      <a:r>
                        <a:rPr lang="en-US" sz="1200" dirty="0">
                          <a:latin typeface="Arial" panose="020B0604020202020204" pitchFamily="34" charset="0"/>
                          <a:cs typeface="Arial" panose="020B0604020202020204" pitchFamily="34" charset="0"/>
                        </a:rPr>
                        <a:t>68 (31.2)</a:t>
                      </a:r>
                      <a:endParaRPr lang="en-US" sz="1200" b="0" dirty="0">
                        <a:latin typeface="Arial" panose="020B0604020202020204" pitchFamily="34" charset="0"/>
                        <a:cs typeface="Arial" panose="020B0604020202020204" pitchFamily="34" charset="0"/>
                      </a:endParaRPr>
                    </a:p>
                  </a:txBody>
                  <a:tcPr marL="0" marR="0" marT="36000" marB="36000" anchor="ctr"/>
                </a:tc>
                <a:tc>
                  <a:txBody>
                    <a:bodyPr/>
                    <a:lstStyle/>
                    <a:p>
                      <a:pPr marL="0" indent="9525" algn="ctr">
                        <a:tabLst/>
                      </a:pPr>
                      <a:r>
                        <a:rPr lang="en-US" sz="1200" dirty="0">
                          <a:latin typeface="Arial" panose="020B0604020202020204" pitchFamily="34" charset="0"/>
                          <a:cs typeface="Arial" panose="020B0604020202020204" pitchFamily="34" charset="0"/>
                        </a:rPr>
                        <a:t>59 (53.2)</a:t>
                      </a:r>
                      <a:endParaRPr lang="en-US" sz="1200" b="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2134879618"/>
                  </a:ext>
                </a:extLst>
              </a:tr>
              <a:tr h="0">
                <a:tc>
                  <a:txBody>
                    <a:bodyPr/>
                    <a:lstStyle/>
                    <a:p>
                      <a:pPr marL="0" indent="185738" algn="l">
                        <a:tabLst/>
                      </a:pPr>
                      <a:r>
                        <a:rPr lang="en-US" sz="1200" b="0" dirty="0">
                          <a:latin typeface="Arial" panose="020B0604020202020204" pitchFamily="34" charset="0"/>
                          <a:cs typeface="Arial" panose="020B0604020202020204" pitchFamily="34" charset="0"/>
                        </a:rPr>
                        <a:t>Could not be evaluated</a:t>
                      </a:r>
                    </a:p>
                  </a:txBody>
                  <a:tcPr marL="0" marR="0" marT="36000" marB="36000"/>
                </a:tc>
                <a:tc>
                  <a:txBody>
                    <a:bodyPr/>
                    <a:lstStyle/>
                    <a:p>
                      <a:pPr marL="0" indent="9525" algn="ctr">
                        <a:tabLst/>
                      </a:pPr>
                      <a:r>
                        <a:rPr lang="en-US" sz="1200" dirty="0">
                          <a:latin typeface="Arial" panose="020B0604020202020204" pitchFamily="34" charset="0"/>
                          <a:cs typeface="Arial" panose="020B0604020202020204" pitchFamily="34" charset="0"/>
                        </a:rPr>
                        <a:t>29 (13.3)</a:t>
                      </a:r>
                      <a:endParaRPr lang="en-US" sz="1200" b="0" dirty="0">
                        <a:latin typeface="Arial" panose="020B0604020202020204" pitchFamily="34" charset="0"/>
                        <a:cs typeface="Arial" panose="020B0604020202020204" pitchFamily="34" charset="0"/>
                      </a:endParaRPr>
                    </a:p>
                  </a:txBody>
                  <a:tcPr marL="0" marR="0" marT="36000" marB="36000" anchor="ctr"/>
                </a:tc>
                <a:tc>
                  <a:txBody>
                    <a:bodyPr/>
                    <a:lstStyle/>
                    <a:p>
                      <a:pPr marL="0" indent="9525" algn="ctr">
                        <a:tabLst/>
                      </a:pPr>
                      <a:r>
                        <a:rPr lang="en-US" sz="1200" dirty="0">
                          <a:latin typeface="Arial" panose="020B0604020202020204" pitchFamily="34" charset="0"/>
                          <a:cs typeface="Arial" panose="020B0604020202020204" pitchFamily="34" charset="0"/>
                        </a:rPr>
                        <a:t>16 (14.4)</a:t>
                      </a:r>
                      <a:endParaRPr lang="en-US" sz="1200" b="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4136826207"/>
                  </a:ext>
                </a:extLst>
              </a:tr>
              <a:tr h="0">
                <a:tc gridSpan="3">
                  <a:txBody>
                    <a:bodyPr/>
                    <a:lstStyle/>
                    <a:p>
                      <a:pPr marL="0" indent="0" algn="l">
                        <a:buFont typeface="Arial" panose="020B0604020202020204" pitchFamily="34" charset="0"/>
                        <a:buNone/>
                        <a:tabLst/>
                      </a:pPr>
                      <a:endParaRPr lang="en-US" sz="1100" b="0" dirty="0">
                        <a:solidFill>
                          <a:schemeClr val="tx1"/>
                        </a:solidFill>
                        <a:latin typeface="Arial" panose="020B0604020202020204" pitchFamily="34" charset="0"/>
                        <a:cs typeface="Arial" panose="020B0604020202020204" pitchFamily="34" charset="0"/>
                      </a:endParaRPr>
                    </a:p>
                  </a:txBody>
                  <a:tcPr marL="0" marR="0" marT="36000" marB="36000">
                    <a:noFill/>
                  </a:tcPr>
                </a:tc>
                <a:tc hMerge="1">
                  <a:txBody>
                    <a:bodyPr/>
                    <a:lstStyle/>
                    <a:p>
                      <a:pPr marL="0" indent="9525" algn="ctr">
                        <a:tabLst/>
                      </a:pPr>
                      <a:endParaRPr lang="en-US" sz="1000" b="0" dirty="0">
                        <a:latin typeface="Arial" panose="020B0604020202020204" pitchFamily="34" charset="0"/>
                        <a:cs typeface="Arial" panose="020B0604020202020204" pitchFamily="34" charset="0"/>
                      </a:endParaRPr>
                    </a:p>
                  </a:txBody>
                  <a:tcPr marL="55440" marR="55440" marT="36000" marB="36000" anchor="ctr"/>
                </a:tc>
                <a:tc hMerge="1">
                  <a:txBody>
                    <a:bodyPr/>
                    <a:lstStyle/>
                    <a:p>
                      <a:pPr marL="0" indent="9525" algn="ctr">
                        <a:tabLst/>
                      </a:pPr>
                      <a:endParaRPr lang="en-US" sz="1000" b="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334339314"/>
                  </a:ext>
                </a:extLst>
              </a:tr>
            </a:tbl>
          </a:graphicData>
        </a:graphic>
      </p:graphicFrame>
      <p:sp>
        <p:nvSpPr>
          <p:cNvPr id="14" name="Slide Number Placeholder 13">
            <a:extLst>
              <a:ext uri="{FF2B5EF4-FFF2-40B4-BE49-F238E27FC236}">
                <a16:creationId xmlns:a16="http://schemas.microsoft.com/office/drawing/2014/main" id="{CCD0759B-0458-3A9B-FA89-EAB5D52F60F6}"/>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15" name="TextBox 14">
            <a:extLst>
              <a:ext uri="{FF2B5EF4-FFF2-40B4-BE49-F238E27FC236}">
                <a16:creationId xmlns:a16="http://schemas.microsoft.com/office/drawing/2014/main" id="{9B654216-5E9B-45B3-684E-36D49B6D639F}"/>
              </a:ext>
            </a:extLst>
          </p:cNvPr>
          <p:cNvSpPr txBox="1"/>
          <p:nvPr/>
        </p:nvSpPr>
        <p:spPr>
          <a:xfrm>
            <a:off x="619200" y="2060848"/>
            <a:ext cx="4487319"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RATES OF RADIOLOGIC RESPONSE*</a:t>
            </a:r>
          </a:p>
        </p:txBody>
      </p:sp>
      <p:sp>
        <p:nvSpPr>
          <p:cNvPr id="16" name="TextBox 15">
            <a:extLst>
              <a:ext uri="{FF2B5EF4-FFF2-40B4-BE49-F238E27FC236}">
                <a16:creationId xmlns:a16="http://schemas.microsoft.com/office/drawing/2014/main" id="{D3AD42ED-D31D-2998-13AC-FF7E40CDB37B}"/>
              </a:ext>
            </a:extLst>
          </p:cNvPr>
          <p:cNvSpPr txBox="1"/>
          <p:nvPr/>
        </p:nvSpPr>
        <p:spPr>
          <a:xfrm rot="16200000">
            <a:off x="6344140" y="3385116"/>
            <a:ext cx="1362552"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Patients free of</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progression (%)</a:t>
            </a:r>
          </a:p>
        </p:txBody>
      </p:sp>
      <p:sp>
        <p:nvSpPr>
          <p:cNvPr id="17" name="TextBox 16">
            <a:extLst>
              <a:ext uri="{FF2B5EF4-FFF2-40B4-BE49-F238E27FC236}">
                <a16:creationId xmlns:a16="http://schemas.microsoft.com/office/drawing/2014/main" id="{017EDCCA-ED49-E9F9-17A5-437D4019F383}"/>
              </a:ext>
            </a:extLst>
          </p:cNvPr>
          <p:cNvSpPr txBox="1"/>
          <p:nvPr/>
        </p:nvSpPr>
        <p:spPr>
          <a:xfrm>
            <a:off x="7694560" y="431081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0" name="TextBox 19">
            <a:extLst>
              <a:ext uri="{FF2B5EF4-FFF2-40B4-BE49-F238E27FC236}">
                <a16:creationId xmlns:a16="http://schemas.microsoft.com/office/drawing/2014/main" id="{C85E20C0-7FC4-1FE6-868A-2E9824D6EAAD}"/>
              </a:ext>
            </a:extLst>
          </p:cNvPr>
          <p:cNvSpPr txBox="1"/>
          <p:nvPr/>
        </p:nvSpPr>
        <p:spPr>
          <a:xfrm>
            <a:off x="8697823" y="4576107"/>
            <a:ext cx="2180533"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Time to progression (months)</a:t>
            </a:r>
            <a:endParaRPr lang="en-GB" sz="1200" b="1" dirty="0">
              <a:solidFill>
                <a:schemeClr val="accent6"/>
              </a:solidFill>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74014A19-FC5C-1D9D-1AA1-A02590A58A69}"/>
              </a:ext>
            </a:extLst>
          </p:cNvPr>
          <p:cNvSpPr txBox="1"/>
          <p:nvPr/>
        </p:nvSpPr>
        <p:spPr>
          <a:xfrm>
            <a:off x="7369371" y="2855916"/>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30" name="TextBox 29">
            <a:extLst>
              <a:ext uri="{FF2B5EF4-FFF2-40B4-BE49-F238E27FC236}">
                <a16:creationId xmlns:a16="http://schemas.microsoft.com/office/drawing/2014/main" id="{7564A206-7277-4A50-E841-F8698F59EC5F}"/>
              </a:ext>
            </a:extLst>
          </p:cNvPr>
          <p:cNvSpPr txBox="1"/>
          <p:nvPr/>
        </p:nvSpPr>
        <p:spPr>
          <a:xfrm>
            <a:off x="6843730" y="2060848"/>
            <a:ext cx="4548361" cy="553998"/>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TIME TO DISEASE PROGRESSION IN </a:t>
            </a:r>
            <a:br>
              <a:rPr lang="en-GB" b="1" spc="100" dirty="0">
                <a:solidFill>
                  <a:schemeClr val="accent1"/>
                </a:solidFill>
                <a:latin typeface="Arial" panose="020B0604020202020204" pitchFamily="34" charset="0"/>
                <a:ea typeface="Aileron" charset="0"/>
                <a:cs typeface="Arial" panose="020B0604020202020204" pitchFamily="34" charset="0"/>
              </a:rPr>
            </a:br>
            <a:r>
              <a:rPr lang="en-GB" b="1" spc="100" dirty="0">
                <a:solidFill>
                  <a:schemeClr val="accent1"/>
                </a:solidFill>
                <a:latin typeface="Arial" panose="020B0604020202020204" pitchFamily="34" charset="0"/>
                <a:ea typeface="Aileron" charset="0"/>
                <a:cs typeface="Arial" panose="020B0604020202020204" pitchFamily="34" charset="0"/>
              </a:rPr>
              <a:t>THE TWO STUDY GROUPS</a:t>
            </a:r>
          </a:p>
        </p:txBody>
      </p:sp>
      <p:sp>
        <p:nvSpPr>
          <p:cNvPr id="31" name="TextBox 30">
            <a:extLst>
              <a:ext uri="{FF2B5EF4-FFF2-40B4-BE49-F238E27FC236}">
                <a16:creationId xmlns:a16="http://schemas.microsoft.com/office/drawing/2014/main" id="{B6F85A15-E700-9A36-1BD2-73B209201671}"/>
              </a:ext>
            </a:extLst>
          </p:cNvPr>
          <p:cNvSpPr txBox="1"/>
          <p:nvPr/>
        </p:nvSpPr>
        <p:spPr>
          <a:xfrm>
            <a:off x="6843730" y="4818219"/>
            <a:ext cx="5087290" cy="707886"/>
          </a:xfrm>
          <a:prstGeom prst="rect">
            <a:avLst/>
          </a:prstGeom>
          <a:noFill/>
        </p:spPr>
        <p:txBody>
          <a:bodyPr wrap="none" lIns="0" rtlCol="0">
            <a:spAutoFit/>
          </a:bodyPr>
          <a:lstStyle/>
          <a:p>
            <a:pPr marL="9525" indent="-9525" algn="l">
              <a:buFont typeface="Arial" panose="020B0604020202020204" pitchFamily="34" charset="0"/>
              <a:buNone/>
            </a:pPr>
            <a:r>
              <a:rPr lang="en-GB" sz="1000" dirty="0">
                <a:latin typeface="Arial" panose="020B0604020202020204" pitchFamily="34" charset="0"/>
                <a:ea typeface="Aileron" charset="0"/>
                <a:cs typeface="Arial" panose="020B0604020202020204" pitchFamily="34" charset="0"/>
              </a:rPr>
              <a:t>The hazard ratio for disease progression in the combination-therapy group as compared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with the monotherapy group was 0.54 (95 percent confidence interval, 0.42 to 0.71)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(p&lt;0.001 by the log-rank test). The points on the curves represent the dates on which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a patient’s data were censored</a:t>
            </a:r>
            <a:endParaRPr lang="en-GB" sz="1000" dirty="0">
              <a:latin typeface="Aileron" charset="0"/>
              <a:ea typeface="Aileron" charset="0"/>
              <a:cs typeface="Aileron" charset="0"/>
            </a:endParaRPr>
          </a:p>
        </p:txBody>
      </p:sp>
      <p:sp>
        <p:nvSpPr>
          <p:cNvPr id="37" name="TextBox 36">
            <a:extLst>
              <a:ext uri="{FF2B5EF4-FFF2-40B4-BE49-F238E27FC236}">
                <a16:creationId xmlns:a16="http://schemas.microsoft.com/office/drawing/2014/main" id="{CA0DD42A-2117-1834-C527-8B8FDED79EF6}"/>
              </a:ext>
            </a:extLst>
          </p:cNvPr>
          <p:cNvSpPr txBox="1"/>
          <p:nvPr/>
        </p:nvSpPr>
        <p:spPr>
          <a:xfrm>
            <a:off x="7454330" y="318702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39" name="TextBox 38">
            <a:extLst>
              <a:ext uri="{FF2B5EF4-FFF2-40B4-BE49-F238E27FC236}">
                <a16:creationId xmlns:a16="http://schemas.microsoft.com/office/drawing/2014/main" id="{10277F3A-3800-9EB4-32CB-C5556367392A}"/>
              </a:ext>
            </a:extLst>
          </p:cNvPr>
          <p:cNvSpPr txBox="1"/>
          <p:nvPr/>
        </p:nvSpPr>
        <p:spPr>
          <a:xfrm>
            <a:off x="7454330" y="350452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41" name="TextBox 40">
            <a:extLst>
              <a:ext uri="{FF2B5EF4-FFF2-40B4-BE49-F238E27FC236}">
                <a16:creationId xmlns:a16="http://schemas.microsoft.com/office/drawing/2014/main" id="{35B072C9-5700-4B19-FE21-B790BFDBB3D2}"/>
              </a:ext>
            </a:extLst>
          </p:cNvPr>
          <p:cNvSpPr txBox="1"/>
          <p:nvPr/>
        </p:nvSpPr>
        <p:spPr>
          <a:xfrm>
            <a:off x="7454330" y="381567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43" name="TextBox 42">
            <a:extLst>
              <a:ext uri="{FF2B5EF4-FFF2-40B4-BE49-F238E27FC236}">
                <a16:creationId xmlns:a16="http://schemas.microsoft.com/office/drawing/2014/main" id="{6FE3C05F-D81D-B002-2AA9-B2774E61CC6B}"/>
              </a:ext>
            </a:extLst>
          </p:cNvPr>
          <p:cNvSpPr txBox="1"/>
          <p:nvPr/>
        </p:nvSpPr>
        <p:spPr>
          <a:xfrm>
            <a:off x="7539289" y="4133179"/>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50" name="TextBox 49">
            <a:extLst>
              <a:ext uri="{FF2B5EF4-FFF2-40B4-BE49-F238E27FC236}">
                <a16:creationId xmlns:a16="http://schemas.microsoft.com/office/drawing/2014/main" id="{362A5DFD-0FD3-8310-15B5-55D4365A2718}"/>
              </a:ext>
            </a:extLst>
          </p:cNvPr>
          <p:cNvSpPr txBox="1"/>
          <p:nvPr/>
        </p:nvSpPr>
        <p:spPr>
          <a:xfrm>
            <a:off x="8371605" y="431081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a:t>
            </a:r>
          </a:p>
        </p:txBody>
      </p:sp>
      <p:sp>
        <p:nvSpPr>
          <p:cNvPr id="52" name="TextBox 51">
            <a:extLst>
              <a:ext uri="{FF2B5EF4-FFF2-40B4-BE49-F238E27FC236}">
                <a16:creationId xmlns:a16="http://schemas.microsoft.com/office/drawing/2014/main" id="{7C014100-3E61-2E1D-B565-554E4F97F0F6}"/>
              </a:ext>
            </a:extLst>
          </p:cNvPr>
          <p:cNvSpPr txBox="1"/>
          <p:nvPr/>
        </p:nvSpPr>
        <p:spPr>
          <a:xfrm>
            <a:off x="9059810" y="431081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a:t>
            </a:r>
          </a:p>
        </p:txBody>
      </p:sp>
      <p:sp>
        <p:nvSpPr>
          <p:cNvPr id="54" name="TextBox 53">
            <a:extLst>
              <a:ext uri="{FF2B5EF4-FFF2-40B4-BE49-F238E27FC236}">
                <a16:creationId xmlns:a16="http://schemas.microsoft.com/office/drawing/2014/main" id="{A5B01A74-C8A3-0DDB-1B3C-F1094CBCC0EF}"/>
              </a:ext>
            </a:extLst>
          </p:cNvPr>
          <p:cNvSpPr txBox="1"/>
          <p:nvPr/>
        </p:nvSpPr>
        <p:spPr>
          <a:xfrm>
            <a:off x="9745610" y="431081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56" name="TextBox 55">
            <a:extLst>
              <a:ext uri="{FF2B5EF4-FFF2-40B4-BE49-F238E27FC236}">
                <a16:creationId xmlns:a16="http://schemas.microsoft.com/office/drawing/2014/main" id="{46384FEA-DFB4-743A-EE59-EC0E676B19AB}"/>
              </a:ext>
            </a:extLst>
          </p:cNvPr>
          <p:cNvSpPr txBox="1"/>
          <p:nvPr/>
        </p:nvSpPr>
        <p:spPr>
          <a:xfrm>
            <a:off x="10418710" y="4310812"/>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a:t>
            </a:r>
          </a:p>
        </p:txBody>
      </p:sp>
      <p:sp>
        <p:nvSpPr>
          <p:cNvPr id="58" name="TextBox 57">
            <a:extLst>
              <a:ext uri="{FF2B5EF4-FFF2-40B4-BE49-F238E27FC236}">
                <a16:creationId xmlns:a16="http://schemas.microsoft.com/office/drawing/2014/main" id="{CBDBB173-3328-D404-748F-AA0597C48CCE}"/>
              </a:ext>
            </a:extLst>
          </p:cNvPr>
          <p:cNvSpPr txBox="1"/>
          <p:nvPr/>
        </p:nvSpPr>
        <p:spPr>
          <a:xfrm>
            <a:off x="11055681" y="431081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60" name="TextBox 59">
            <a:extLst>
              <a:ext uri="{FF2B5EF4-FFF2-40B4-BE49-F238E27FC236}">
                <a16:creationId xmlns:a16="http://schemas.microsoft.com/office/drawing/2014/main" id="{57C8302F-E3E9-57E5-3A6D-B74A87EF9AAF}"/>
              </a:ext>
            </a:extLst>
          </p:cNvPr>
          <p:cNvSpPr txBox="1"/>
          <p:nvPr/>
        </p:nvSpPr>
        <p:spPr>
          <a:xfrm>
            <a:off x="11684331" y="431081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pic>
        <p:nvPicPr>
          <p:cNvPr id="65" name="Picture 64">
            <a:extLst>
              <a:ext uri="{FF2B5EF4-FFF2-40B4-BE49-F238E27FC236}">
                <a16:creationId xmlns:a16="http://schemas.microsoft.com/office/drawing/2014/main" id="{7CE38EF9-6FB2-33B3-64F8-71E4293DECAB}"/>
              </a:ext>
            </a:extLst>
          </p:cNvPr>
          <p:cNvPicPr>
            <a:picLocks noChangeAspect="1"/>
          </p:cNvPicPr>
          <p:nvPr/>
        </p:nvPicPr>
        <p:blipFill>
          <a:blip r:embed="rId2"/>
          <a:stretch>
            <a:fillRect/>
          </a:stretch>
        </p:blipFill>
        <p:spPr>
          <a:xfrm>
            <a:off x="7661526" y="2913688"/>
            <a:ext cx="4119275" cy="1370067"/>
          </a:xfrm>
          <a:prstGeom prst="rect">
            <a:avLst/>
          </a:prstGeom>
        </p:spPr>
      </p:pic>
      <p:sp>
        <p:nvSpPr>
          <p:cNvPr id="62" name="TextBox 61">
            <a:extLst>
              <a:ext uri="{FF2B5EF4-FFF2-40B4-BE49-F238E27FC236}">
                <a16:creationId xmlns:a16="http://schemas.microsoft.com/office/drawing/2014/main" id="{8516BDD3-335F-4460-EE9B-1107733A3152}"/>
              </a:ext>
            </a:extLst>
          </p:cNvPr>
          <p:cNvSpPr txBox="1"/>
          <p:nvPr/>
        </p:nvSpPr>
        <p:spPr>
          <a:xfrm>
            <a:off x="8072584" y="3929183"/>
            <a:ext cx="785472" cy="166199"/>
          </a:xfrm>
          <a:prstGeom prst="rect">
            <a:avLst/>
          </a:prstGeom>
          <a:noFill/>
        </p:spPr>
        <p:txBody>
          <a:bodyPr wrap="none" lIns="0" tIns="0" rIns="0" bIns="0" rtlCol="0">
            <a:spAutoFit/>
          </a:bodyPr>
          <a:lstStyle/>
          <a:p>
            <a:pPr algn="r">
              <a:lnSpc>
                <a:spcPct val="90000"/>
              </a:lnSpc>
            </a:pPr>
            <a:r>
              <a:rPr lang="en-GB" sz="1200" b="1" dirty="0">
                <a:latin typeface="Arial" panose="020B0604020202020204" pitchFamily="34" charset="0"/>
                <a:ea typeface="Aileron" charset="0"/>
                <a:cs typeface="Arial" panose="020B0604020202020204" pitchFamily="34" charset="0"/>
              </a:rPr>
              <a:t>Cetuximab</a:t>
            </a:r>
          </a:p>
        </p:txBody>
      </p:sp>
      <p:sp>
        <p:nvSpPr>
          <p:cNvPr id="63" name="TextBox 62">
            <a:extLst>
              <a:ext uri="{FF2B5EF4-FFF2-40B4-BE49-F238E27FC236}">
                <a16:creationId xmlns:a16="http://schemas.microsoft.com/office/drawing/2014/main" id="{80397FA6-5BD0-7A21-1371-0D07EE2B9D0D}"/>
              </a:ext>
            </a:extLst>
          </p:cNvPr>
          <p:cNvSpPr txBox="1"/>
          <p:nvPr/>
        </p:nvSpPr>
        <p:spPr>
          <a:xfrm>
            <a:off x="10009084" y="3696191"/>
            <a:ext cx="1925207" cy="166199"/>
          </a:xfrm>
          <a:prstGeom prst="rect">
            <a:avLst/>
          </a:prstGeom>
          <a:noFill/>
        </p:spPr>
        <p:txBody>
          <a:bodyPr wrap="none" lIns="0" tIns="0" rIns="0" bIns="0" rtlCol="0">
            <a:spAutoFit/>
          </a:bodyPr>
          <a:lstStyle/>
          <a:p>
            <a:pPr algn="r">
              <a:lnSpc>
                <a:spcPct val="90000"/>
              </a:lnSpc>
            </a:pPr>
            <a:r>
              <a:rPr lang="en-GB" sz="1200" b="1" dirty="0">
                <a:latin typeface="Arial" panose="020B0604020202020204" pitchFamily="34" charset="0"/>
                <a:ea typeface="Aileron" charset="0"/>
                <a:cs typeface="Arial" panose="020B0604020202020204" pitchFamily="34" charset="0"/>
              </a:rPr>
              <a:t>Cetuximab plus irinotecan</a:t>
            </a:r>
          </a:p>
        </p:txBody>
      </p:sp>
      <p:sp>
        <p:nvSpPr>
          <p:cNvPr id="3" name="TextBox 2">
            <a:extLst>
              <a:ext uri="{FF2B5EF4-FFF2-40B4-BE49-F238E27FC236}">
                <a16:creationId xmlns:a16="http://schemas.microsoft.com/office/drawing/2014/main" id="{56A23A25-5C16-3E61-0710-E6FA0BB502C9}"/>
              </a:ext>
            </a:extLst>
          </p:cNvPr>
          <p:cNvSpPr txBox="1"/>
          <p:nvPr/>
        </p:nvSpPr>
        <p:spPr>
          <a:xfrm>
            <a:off x="571493" y="4734443"/>
            <a:ext cx="6171290" cy="1200329"/>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Patients treated with cetuximab plus irinotecan vs cetuximab, achieved: </a:t>
            </a:r>
          </a:p>
          <a:p>
            <a:pPr marL="342900" indent="-34290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Overall response: 22.9% vs 10.8%, p=0.007</a:t>
            </a:r>
          </a:p>
          <a:p>
            <a:pPr marL="342900" indent="-34290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Disease control rate: 55.5% vs 32.4%, p&lt;0.001</a:t>
            </a:r>
          </a:p>
        </p:txBody>
      </p:sp>
    </p:spTree>
    <p:extLst>
      <p:ext uri="{BB962C8B-B14F-4D97-AF65-F5344CB8AC3E}">
        <p14:creationId xmlns:p14="http://schemas.microsoft.com/office/powerpoint/2010/main" val="31540305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dirty="0"/>
              <a:t>third line treatment options</a:t>
            </a:r>
          </a:p>
        </p:txBody>
      </p:sp>
      <p:sp>
        <p:nvSpPr>
          <p:cNvPr id="3" name="Slide Number Placeholder 2"/>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35074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25EB74-8724-B996-A57F-B17F639A7A99}"/>
              </a:ext>
            </a:extLst>
          </p:cNvPr>
          <p:cNvSpPr>
            <a:spLocks noGrp="1"/>
          </p:cNvSpPr>
          <p:nvPr>
            <p:ph type="body" idx="1"/>
          </p:nvPr>
        </p:nvSpPr>
        <p:spPr>
          <a:xfrm>
            <a:off x="609600" y="1130400"/>
            <a:ext cx="10972800" cy="702471"/>
          </a:xfrm>
        </p:spPr>
        <p:txBody>
          <a:bodyPr/>
          <a:lstStyle/>
          <a:p>
            <a:r>
              <a:rPr lang="en-GB" dirty="0"/>
              <a:t>ESMO CLINICAL PRACTICE GUIDELINES</a:t>
            </a:r>
          </a:p>
        </p:txBody>
      </p:sp>
      <p:sp>
        <p:nvSpPr>
          <p:cNvPr id="20" name="Title 19">
            <a:extLst>
              <a:ext uri="{FF2B5EF4-FFF2-40B4-BE49-F238E27FC236}">
                <a16:creationId xmlns:a16="http://schemas.microsoft.com/office/drawing/2014/main" id="{1EA58FFD-6B9D-FA4A-A0AE-68763B5825E6}"/>
              </a:ext>
            </a:extLst>
          </p:cNvPr>
          <p:cNvSpPr>
            <a:spLocks noGrp="1"/>
          </p:cNvSpPr>
          <p:nvPr>
            <p:ph type="title"/>
          </p:nvPr>
        </p:nvSpPr>
        <p:spPr>
          <a:xfrm>
            <a:off x="619200" y="246572"/>
            <a:ext cx="10963200" cy="807285"/>
          </a:xfrm>
        </p:spPr>
        <p:txBody>
          <a:bodyPr/>
          <a:lstStyle/>
          <a:p>
            <a:r>
              <a:rPr lang="en-GB" dirty="0"/>
              <a:t>Management of stage IV unresectable </a:t>
            </a:r>
            <a:r>
              <a:rPr lang="en-GB" cap="none" dirty="0"/>
              <a:t>m</a:t>
            </a:r>
            <a:r>
              <a:rPr lang="en-GB" dirty="0"/>
              <a:t>CRC in </a:t>
            </a:r>
            <a:br>
              <a:rPr lang="en-GB" dirty="0"/>
            </a:br>
            <a:r>
              <a:rPr lang="en-GB" dirty="0"/>
              <a:t>third-line therapy and beyond</a:t>
            </a:r>
          </a:p>
        </p:txBody>
      </p:sp>
      <p:sp>
        <p:nvSpPr>
          <p:cNvPr id="3" name="Marcador de número de diapositiva 2">
            <a:extLst>
              <a:ext uri="{FF2B5EF4-FFF2-40B4-BE49-F238E27FC236}">
                <a16:creationId xmlns:a16="http://schemas.microsoft.com/office/drawing/2014/main" id="{C882E303-B050-F2F1-0A73-37F1FF69808C}"/>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9" name="Content Placeholder 8">
            <a:extLst>
              <a:ext uri="{FF2B5EF4-FFF2-40B4-BE49-F238E27FC236}">
                <a16:creationId xmlns:a16="http://schemas.microsoft.com/office/drawing/2014/main" id="{9753253B-6FE0-9544-B906-0C3C02E6B3F8}"/>
              </a:ext>
            </a:extLst>
          </p:cNvPr>
          <p:cNvSpPr>
            <a:spLocks noGrp="1"/>
          </p:cNvSpPr>
          <p:nvPr>
            <p:ph sz="quarter" idx="15"/>
          </p:nvPr>
        </p:nvSpPr>
        <p:spPr>
          <a:xfrm>
            <a:off x="620183" y="6130800"/>
            <a:ext cx="10660393" cy="365125"/>
          </a:xfrm>
        </p:spPr>
        <p:txBody>
          <a:bodyPr/>
          <a:lstStyle/>
          <a:p>
            <a:r>
              <a:rPr lang="en-GB" dirty="0">
                <a:solidFill>
                  <a:schemeClr val="tx2"/>
                </a:solidFill>
              </a:rPr>
              <a:t>BRAF, proto-oncogene B-Raf; ESCAT, ESMO Scale for Clinical Actionability of Molecular Targets; EGFR, epidermal growth factor receptor; ESMO, European Society for Medical Oncology; HER2, </a:t>
            </a:r>
            <a:r>
              <a:rPr lang="en-GB" dirty="0">
                <a:solidFill>
                  <a:schemeClr val="tx2"/>
                </a:solidFill>
                <a:effectLst/>
                <a:latin typeface="arial" panose="020B0604020202020204" pitchFamily="34" charset="0"/>
              </a:rPr>
              <a:t>human epidermal growth factor receptor 2; mAb, monoclonal antibody; </a:t>
            </a:r>
            <a:r>
              <a:rPr lang="en-GB" dirty="0">
                <a:solidFill>
                  <a:schemeClr val="tx2"/>
                </a:solidFill>
              </a:rPr>
              <a:t>MCBS, ESMO Magnitude of Clinical Benefit Scale; </a:t>
            </a:r>
            <a:br>
              <a:rPr lang="en-GB" dirty="0">
                <a:solidFill>
                  <a:schemeClr val="tx2"/>
                </a:solidFill>
                <a:highlight>
                  <a:srgbClr val="FFFF00"/>
                </a:highlight>
              </a:rPr>
            </a:br>
            <a:r>
              <a:rPr lang="en-GB" dirty="0">
                <a:solidFill>
                  <a:schemeClr val="tx2"/>
                </a:solidFill>
              </a:rPr>
              <a:t>mCRC, metastatic colorectal cancer; mut, mutant; PD, progressive disease; </a:t>
            </a:r>
            <a:r>
              <a:rPr lang="en-GB" dirty="0">
                <a:solidFill>
                  <a:schemeClr val="tx2"/>
                </a:solidFill>
                <a:latin typeface="Arial" panose="020B0604020202020204" pitchFamily="34" charset="0"/>
                <a:ea typeface="PT Sans" panose="020B0503020203020204" pitchFamily="34" charset="0"/>
                <a:cs typeface="Arial" panose="020B0604020202020204" pitchFamily="34" charset="0"/>
              </a:rPr>
              <a:t>RAS, </a:t>
            </a:r>
            <a:r>
              <a:rPr lang="en-GB" dirty="0">
                <a:solidFill>
                  <a:schemeClr val="tx2"/>
                </a:solidFill>
              </a:rPr>
              <a:t>rat sarcoma viral oncogene homologue; </a:t>
            </a:r>
            <a:r>
              <a:rPr lang="en-GB" dirty="0">
                <a:solidFill>
                  <a:schemeClr val="tx2"/>
                </a:solidFill>
                <a:ea typeface="PT Sans" panose="020B0503020203020204" pitchFamily="34" charset="0"/>
              </a:rPr>
              <a:t>; </a:t>
            </a:r>
            <a:r>
              <a:rPr lang="en-GB" dirty="0">
                <a:solidFill>
                  <a:schemeClr val="tx2"/>
                </a:solidFill>
              </a:rPr>
              <a:t>wt, wild-type</a:t>
            </a:r>
          </a:p>
          <a:p>
            <a:r>
              <a:rPr lang="en-GB" dirty="0">
                <a:solidFill>
                  <a:schemeClr val="tx2"/>
                </a:solidFill>
              </a:rPr>
              <a:t>Cervantes A, et al. Ann Oncol. 2022;4(1):10-32</a:t>
            </a:r>
          </a:p>
        </p:txBody>
      </p:sp>
      <p:cxnSp>
        <p:nvCxnSpPr>
          <p:cNvPr id="28" name="Gerade Verbindung mit Pfeil 33">
            <a:extLst>
              <a:ext uri="{FF2B5EF4-FFF2-40B4-BE49-F238E27FC236}">
                <a16:creationId xmlns:a16="http://schemas.microsoft.com/office/drawing/2014/main" id="{2618E5A2-CDE6-7C4E-9982-E1CFB91C1EF4}"/>
              </a:ext>
            </a:extLst>
          </p:cNvPr>
          <p:cNvCxnSpPr>
            <a:cxnSpLocks noChangeShapeType="1"/>
          </p:cNvCxnSpPr>
          <p:nvPr/>
        </p:nvCxnSpPr>
        <p:spPr bwMode="auto">
          <a:xfrm>
            <a:off x="7237689" y="2192692"/>
            <a:ext cx="0" cy="78578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9" name="Gerade Verbindung mit Pfeil 33">
            <a:extLst>
              <a:ext uri="{FF2B5EF4-FFF2-40B4-BE49-F238E27FC236}">
                <a16:creationId xmlns:a16="http://schemas.microsoft.com/office/drawing/2014/main" id="{3190AC90-B6F9-8D46-B1B8-C67CB60D4C04}"/>
              </a:ext>
            </a:extLst>
          </p:cNvPr>
          <p:cNvCxnSpPr>
            <a:cxnSpLocks noChangeShapeType="1"/>
          </p:cNvCxnSpPr>
          <p:nvPr/>
        </p:nvCxnSpPr>
        <p:spPr bwMode="auto">
          <a:xfrm>
            <a:off x="5306260" y="3807063"/>
            <a:ext cx="375682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31" name="AutoShape 17">
            <a:extLst>
              <a:ext uri="{FF2B5EF4-FFF2-40B4-BE49-F238E27FC236}">
                <a16:creationId xmlns:a16="http://schemas.microsoft.com/office/drawing/2014/main" id="{ECB97A7D-1FBB-E540-9758-B1A7A7DD0A21}"/>
              </a:ext>
            </a:extLst>
          </p:cNvPr>
          <p:cNvSpPr>
            <a:spLocks noChangeArrowheads="1"/>
          </p:cNvSpPr>
          <p:nvPr/>
        </p:nvSpPr>
        <p:spPr bwMode="ltGray">
          <a:xfrm>
            <a:off x="3793373" y="4480504"/>
            <a:ext cx="2205719" cy="1044000"/>
          </a:xfrm>
          <a:prstGeom prst="roundRect">
            <a:avLst>
              <a:gd name="adj" fmla="val 11663"/>
            </a:avLst>
          </a:prstGeom>
          <a:solidFill>
            <a:schemeClr val="tx2"/>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Single agent anti-EGFR mAb</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 A; panitumumab MCBS 3)</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or</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Irinotecan–cetuximab (II,B)</a:t>
            </a:r>
          </a:p>
        </p:txBody>
      </p:sp>
      <p:cxnSp>
        <p:nvCxnSpPr>
          <p:cNvPr id="32" name="Gerade Verbindung mit Pfeil 33">
            <a:extLst>
              <a:ext uri="{FF2B5EF4-FFF2-40B4-BE49-F238E27FC236}">
                <a16:creationId xmlns:a16="http://schemas.microsoft.com/office/drawing/2014/main" id="{FB9D41DE-8E01-264B-A597-9747467A1652}"/>
              </a:ext>
            </a:extLst>
          </p:cNvPr>
          <p:cNvCxnSpPr>
            <a:cxnSpLocks noChangeShapeType="1"/>
          </p:cNvCxnSpPr>
          <p:nvPr/>
        </p:nvCxnSpPr>
        <p:spPr bwMode="auto">
          <a:xfrm>
            <a:off x="4896232" y="3425784"/>
            <a:ext cx="0" cy="1029194"/>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0" name="Textfeld 18">
            <a:extLst>
              <a:ext uri="{FF2B5EF4-FFF2-40B4-BE49-F238E27FC236}">
                <a16:creationId xmlns:a16="http://schemas.microsoft.com/office/drawing/2014/main" id="{EACBE6EE-6F0C-754E-83D4-66758A967CDC}"/>
              </a:ext>
            </a:extLst>
          </p:cNvPr>
          <p:cNvSpPr txBox="1">
            <a:spLocks noChangeArrowheads="1"/>
          </p:cNvSpPr>
          <p:nvPr/>
        </p:nvSpPr>
        <p:spPr bwMode="auto">
          <a:xfrm>
            <a:off x="4716929" y="4009729"/>
            <a:ext cx="358606" cy="184666"/>
          </a:xfrm>
          <a:prstGeom prst="rect">
            <a:avLst/>
          </a:prstGeom>
          <a:solidFill>
            <a:schemeClr val="bg1"/>
          </a:solidFill>
          <a:ln>
            <a:noFill/>
          </a:ln>
        </p:spPr>
        <p:txBody>
          <a:bodyPr wrap="none" lIns="72000" tIns="0" rIns="7200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200" b="1" dirty="0">
                <a:solidFill>
                  <a:srgbClr val="000000"/>
                </a:solidFill>
                <a:ea typeface="ヒラギノ角ゴ Pro W3" panose="020B0300000000000000" pitchFamily="34" charset="-128"/>
                <a:cs typeface="Arial" panose="020B0604020202020204" pitchFamily="34" charset="0"/>
              </a:rPr>
              <a:t>PD</a:t>
            </a:r>
            <a:endParaRPr lang="en-GB" altLang="de-DE" sz="1200" b="1" dirty="0">
              <a:solidFill>
                <a:srgbClr val="000000"/>
              </a:solidFill>
              <a:cs typeface="Arial" panose="020B0604020202020204" pitchFamily="34" charset="0"/>
            </a:endParaRPr>
          </a:p>
        </p:txBody>
      </p:sp>
      <p:sp>
        <p:nvSpPr>
          <p:cNvPr id="34" name="AutoShape 17">
            <a:extLst>
              <a:ext uri="{FF2B5EF4-FFF2-40B4-BE49-F238E27FC236}">
                <a16:creationId xmlns:a16="http://schemas.microsoft.com/office/drawing/2014/main" id="{116EAB18-ECA0-9349-8F45-63E5E8402F9F}"/>
              </a:ext>
            </a:extLst>
          </p:cNvPr>
          <p:cNvSpPr>
            <a:spLocks noChangeArrowheads="1"/>
          </p:cNvSpPr>
          <p:nvPr/>
        </p:nvSpPr>
        <p:spPr bwMode="ltGray">
          <a:xfrm>
            <a:off x="5249514" y="1979014"/>
            <a:ext cx="3976346" cy="539204"/>
          </a:xfrm>
          <a:prstGeom prst="roundRect">
            <a:avLst>
              <a:gd name="adj" fmla="val 11663"/>
            </a:avLst>
          </a:prstGeom>
          <a:solidFill>
            <a:schemeClr val="accent1">
              <a:lumMod val="75000"/>
            </a:schemeClr>
          </a:solidFill>
          <a:ln w="25400">
            <a:noFill/>
            <a:round/>
            <a:headEnd/>
            <a:tailEnd/>
          </a:ln>
        </p:spPr>
        <p:txBody>
          <a:bodyPr lIns="0" tIns="44451" rIns="0" bIns="44451" anchor="ctr"/>
          <a:lstStyle/>
          <a:p>
            <a:pPr algn="ctr" defTabSz="892152">
              <a:spcBef>
                <a:spcPts val="900"/>
              </a:spcBef>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Stage IV unresectable mCRC: third-line and beyond</a:t>
            </a:r>
          </a:p>
        </p:txBody>
      </p:sp>
      <p:sp>
        <p:nvSpPr>
          <p:cNvPr id="35" name="AutoShape 17">
            <a:extLst>
              <a:ext uri="{FF2B5EF4-FFF2-40B4-BE49-F238E27FC236}">
                <a16:creationId xmlns:a16="http://schemas.microsoft.com/office/drawing/2014/main" id="{62C49AC6-A5EA-C541-B634-7E4D4DA421FA}"/>
              </a:ext>
            </a:extLst>
          </p:cNvPr>
          <p:cNvSpPr>
            <a:spLocks noChangeArrowheads="1"/>
          </p:cNvSpPr>
          <p:nvPr/>
        </p:nvSpPr>
        <p:spPr bwMode="ltGray">
          <a:xfrm>
            <a:off x="1468066" y="4480504"/>
            <a:ext cx="2205719" cy="1044000"/>
          </a:xfrm>
          <a:prstGeom prst="roundRect">
            <a:avLst>
              <a:gd name="adj" fmla="val 11663"/>
            </a:avLst>
          </a:prstGeom>
          <a:solidFill>
            <a:schemeClr val="tx2"/>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Anti-HER2 drugs</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(III, C; ESCAT II-B)</a:t>
            </a:r>
          </a:p>
        </p:txBody>
      </p:sp>
      <p:sp>
        <p:nvSpPr>
          <p:cNvPr id="36" name="AutoShape 17">
            <a:extLst>
              <a:ext uri="{FF2B5EF4-FFF2-40B4-BE49-F238E27FC236}">
                <a16:creationId xmlns:a16="http://schemas.microsoft.com/office/drawing/2014/main" id="{A6B141CB-340C-E840-9E02-6F3F98CE8DDB}"/>
              </a:ext>
            </a:extLst>
          </p:cNvPr>
          <p:cNvSpPr>
            <a:spLocks noChangeArrowheads="1"/>
          </p:cNvSpPr>
          <p:nvPr/>
        </p:nvSpPr>
        <p:spPr bwMode="ltGray">
          <a:xfrm>
            <a:off x="8451493" y="4480504"/>
            <a:ext cx="2205719" cy="1044000"/>
          </a:xfrm>
          <a:prstGeom prst="roundRect">
            <a:avLst>
              <a:gd name="adj" fmla="val 11663"/>
            </a:avLst>
          </a:prstGeom>
          <a:solidFill>
            <a:schemeClr val="tx2"/>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Encorafenib–cetuximab</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 A; MCBS 4; ESCAT I-A)</a:t>
            </a:r>
          </a:p>
        </p:txBody>
      </p:sp>
      <p:sp>
        <p:nvSpPr>
          <p:cNvPr id="37" name="AutoShape 17">
            <a:extLst>
              <a:ext uri="{FF2B5EF4-FFF2-40B4-BE49-F238E27FC236}">
                <a16:creationId xmlns:a16="http://schemas.microsoft.com/office/drawing/2014/main" id="{29D72D7E-DA24-B34A-BE40-8748C74610B1}"/>
              </a:ext>
            </a:extLst>
          </p:cNvPr>
          <p:cNvSpPr>
            <a:spLocks noChangeArrowheads="1"/>
          </p:cNvSpPr>
          <p:nvPr/>
        </p:nvSpPr>
        <p:spPr bwMode="ltGray">
          <a:xfrm>
            <a:off x="6123684" y="4480504"/>
            <a:ext cx="2205719" cy="1044000"/>
          </a:xfrm>
          <a:prstGeom prst="roundRect">
            <a:avLst>
              <a:gd name="adj" fmla="val 11663"/>
            </a:avLst>
          </a:prstGeom>
          <a:solidFill>
            <a:schemeClr val="tx2"/>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Regorafenib</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 A; MCBS 1)</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or</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Trifluridine–tipiracil</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(I, A; MCBS 3)</a:t>
            </a:r>
          </a:p>
        </p:txBody>
      </p:sp>
      <p:cxnSp>
        <p:nvCxnSpPr>
          <p:cNvPr id="40" name="Gerade Verbindung mit Pfeil 33">
            <a:extLst>
              <a:ext uri="{FF2B5EF4-FFF2-40B4-BE49-F238E27FC236}">
                <a16:creationId xmlns:a16="http://schemas.microsoft.com/office/drawing/2014/main" id="{BF151D1B-8239-4243-BE58-F305D80EBFDE}"/>
              </a:ext>
            </a:extLst>
          </p:cNvPr>
          <p:cNvCxnSpPr>
            <a:cxnSpLocks noChangeShapeType="1"/>
          </p:cNvCxnSpPr>
          <p:nvPr/>
        </p:nvCxnSpPr>
        <p:spPr bwMode="auto">
          <a:xfrm>
            <a:off x="7226543" y="3425784"/>
            <a:ext cx="0" cy="1029194"/>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41" name="Textfeld 18">
            <a:extLst>
              <a:ext uri="{FF2B5EF4-FFF2-40B4-BE49-F238E27FC236}">
                <a16:creationId xmlns:a16="http://schemas.microsoft.com/office/drawing/2014/main" id="{31945F8C-BAB0-8A4C-8830-66AB038280F8}"/>
              </a:ext>
            </a:extLst>
          </p:cNvPr>
          <p:cNvSpPr txBox="1">
            <a:spLocks noChangeArrowheads="1"/>
          </p:cNvSpPr>
          <p:nvPr/>
        </p:nvSpPr>
        <p:spPr bwMode="auto">
          <a:xfrm>
            <a:off x="7047240" y="4009729"/>
            <a:ext cx="358606" cy="184666"/>
          </a:xfrm>
          <a:prstGeom prst="rect">
            <a:avLst/>
          </a:prstGeom>
          <a:solidFill>
            <a:schemeClr val="bg1"/>
          </a:solidFill>
          <a:ln>
            <a:noFill/>
          </a:ln>
        </p:spPr>
        <p:txBody>
          <a:bodyPr wrap="none" lIns="72000" tIns="0" rIns="7200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200" b="1" dirty="0">
                <a:solidFill>
                  <a:srgbClr val="000000"/>
                </a:solidFill>
                <a:ea typeface="ヒラギノ角ゴ Pro W3" panose="020B0300000000000000" pitchFamily="34" charset="-128"/>
                <a:cs typeface="Arial" panose="020B0604020202020204" pitchFamily="34" charset="0"/>
              </a:rPr>
              <a:t>PD</a:t>
            </a:r>
            <a:endParaRPr lang="en-GB" altLang="de-DE" sz="1200" b="1" dirty="0">
              <a:solidFill>
                <a:srgbClr val="000000"/>
              </a:solidFill>
              <a:cs typeface="Arial" panose="020B0604020202020204" pitchFamily="34" charset="0"/>
            </a:endParaRPr>
          </a:p>
        </p:txBody>
      </p:sp>
      <p:sp>
        <p:nvSpPr>
          <p:cNvPr id="42" name="AutoShape 17">
            <a:extLst>
              <a:ext uri="{FF2B5EF4-FFF2-40B4-BE49-F238E27FC236}">
                <a16:creationId xmlns:a16="http://schemas.microsoft.com/office/drawing/2014/main" id="{ED523214-1A1A-6F40-9170-48E0A219EFF9}"/>
              </a:ext>
            </a:extLst>
          </p:cNvPr>
          <p:cNvSpPr>
            <a:spLocks noChangeArrowheads="1"/>
          </p:cNvSpPr>
          <p:nvPr/>
        </p:nvSpPr>
        <p:spPr bwMode="ltGray">
          <a:xfrm>
            <a:off x="6366250" y="2980629"/>
            <a:ext cx="1720586" cy="540000"/>
          </a:xfrm>
          <a:prstGeom prst="roundRect">
            <a:avLst>
              <a:gd name="adj" fmla="val 11663"/>
            </a:avLst>
          </a:prstGeom>
          <a:solidFill>
            <a:schemeClr val="accent6"/>
          </a:solidFill>
          <a:ln w="25400">
            <a:noFill/>
            <a:round/>
            <a:headEnd/>
            <a:tailEnd/>
          </a:ln>
        </p:spPr>
        <p:txBody>
          <a:bodyPr lIns="0" tIns="44451" rIns="0" bIns="44451" anchor="ctr"/>
          <a:lstStyle/>
          <a:p>
            <a:pPr algn="ctr" defTabSz="892152">
              <a:spcBef>
                <a:spcPts val="900"/>
              </a:spcBef>
              <a:defRPr/>
            </a:pPr>
            <a:r>
              <a:rPr lang="en-GB" sz="1200" i="1" kern="0" dirty="0">
                <a:solidFill>
                  <a:schemeClr val="bg1"/>
                </a:solidFill>
                <a:latin typeface="Arial" panose="020B0604020202020204" pitchFamily="34" charset="0"/>
                <a:ea typeface="ＭＳ Ｐゴシック" charset="0"/>
                <a:cs typeface="Arial" panose="020B0604020202020204" pitchFamily="34" charset="0"/>
              </a:rPr>
              <a:t>RAS</a:t>
            </a:r>
            <a:r>
              <a:rPr lang="en-GB" sz="1200" kern="0" dirty="0">
                <a:solidFill>
                  <a:schemeClr val="bg1"/>
                </a:solidFill>
                <a:latin typeface="Arial" panose="020B0604020202020204" pitchFamily="34" charset="0"/>
                <a:ea typeface="ＭＳ Ｐゴシック" charset="0"/>
                <a:cs typeface="Arial" panose="020B0604020202020204" pitchFamily="34" charset="0"/>
              </a:rPr>
              <a:t>-mut</a:t>
            </a:r>
          </a:p>
        </p:txBody>
      </p:sp>
      <p:cxnSp>
        <p:nvCxnSpPr>
          <p:cNvPr id="43" name="Gerade Verbindung mit Pfeil 33">
            <a:extLst>
              <a:ext uri="{FF2B5EF4-FFF2-40B4-BE49-F238E27FC236}">
                <a16:creationId xmlns:a16="http://schemas.microsoft.com/office/drawing/2014/main" id="{FD2B0036-F58A-7C4C-B839-D2963715EDB7}"/>
              </a:ext>
            </a:extLst>
          </p:cNvPr>
          <p:cNvCxnSpPr>
            <a:cxnSpLocks noChangeShapeType="1"/>
          </p:cNvCxnSpPr>
          <p:nvPr/>
        </p:nvCxnSpPr>
        <p:spPr bwMode="auto">
          <a:xfrm>
            <a:off x="9554352" y="3425784"/>
            <a:ext cx="0" cy="1029194"/>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44" name="Textfeld 18">
            <a:extLst>
              <a:ext uri="{FF2B5EF4-FFF2-40B4-BE49-F238E27FC236}">
                <a16:creationId xmlns:a16="http://schemas.microsoft.com/office/drawing/2014/main" id="{70F00412-1C69-F340-84F8-91EC3B086326}"/>
              </a:ext>
            </a:extLst>
          </p:cNvPr>
          <p:cNvSpPr txBox="1">
            <a:spLocks noChangeArrowheads="1"/>
          </p:cNvSpPr>
          <p:nvPr/>
        </p:nvSpPr>
        <p:spPr bwMode="auto">
          <a:xfrm>
            <a:off x="9375049" y="4009729"/>
            <a:ext cx="358606" cy="184666"/>
          </a:xfrm>
          <a:prstGeom prst="rect">
            <a:avLst/>
          </a:prstGeom>
          <a:solidFill>
            <a:schemeClr val="bg1"/>
          </a:solidFill>
          <a:ln>
            <a:noFill/>
          </a:ln>
        </p:spPr>
        <p:txBody>
          <a:bodyPr wrap="none" lIns="72000" tIns="0" rIns="7200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200" b="1" dirty="0">
                <a:solidFill>
                  <a:srgbClr val="000000"/>
                </a:solidFill>
                <a:ea typeface="ヒラギノ角ゴ Pro W3" panose="020B0300000000000000" pitchFamily="34" charset="-128"/>
                <a:cs typeface="Arial" panose="020B0604020202020204" pitchFamily="34" charset="0"/>
              </a:rPr>
              <a:t>PD</a:t>
            </a:r>
            <a:endParaRPr lang="en-GB" altLang="de-DE" sz="1200" b="1" dirty="0">
              <a:solidFill>
                <a:srgbClr val="000000"/>
              </a:solidFill>
              <a:cs typeface="Arial" panose="020B0604020202020204" pitchFamily="34" charset="0"/>
            </a:endParaRPr>
          </a:p>
        </p:txBody>
      </p:sp>
      <p:cxnSp>
        <p:nvCxnSpPr>
          <p:cNvPr id="47" name="Gerade Verbindung mit Pfeil 33">
            <a:extLst>
              <a:ext uri="{FF2B5EF4-FFF2-40B4-BE49-F238E27FC236}">
                <a16:creationId xmlns:a16="http://schemas.microsoft.com/office/drawing/2014/main" id="{FEAA06F4-F1B2-914A-982A-9F38EEABC52A}"/>
              </a:ext>
            </a:extLst>
          </p:cNvPr>
          <p:cNvCxnSpPr>
            <a:cxnSpLocks noChangeShapeType="1"/>
          </p:cNvCxnSpPr>
          <p:nvPr/>
        </p:nvCxnSpPr>
        <p:spPr bwMode="auto">
          <a:xfrm>
            <a:off x="5300834" y="3401508"/>
            <a:ext cx="0" cy="412691"/>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50" name="Gerade Verbindung mit Pfeil 33">
            <a:extLst>
              <a:ext uri="{FF2B5EF4-FFF2-40B4-BE49-F238E27FC236}">
                <a16:creationId xmlns:a16="http://schemas.microsoft.com/office/drawing/2014/main" id="{4A149E6B-A5D3-314B-BB35-E8F07E92060D}"/>
              </a:ext>
            </a:extLst>
          </p:cNvPr>
          <p:cNvCxnSpPr>
            <a:cxnSpLocks noChangeShapeType="1"/>
          </p:cNvCxnSpPr>
          <p:nvPr/>
        </p:nvCxnSpPr>
        <p:spPr bwMode="auto">
          <a:xfrm>
            <a:off x="9063630" y="3401508"/>
            <a:ext cx="0" cy="412691"/>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45" name="AutoShape 17">
            <a:extLst>
              <a:ext uri="{FF2B5EF4-FFF2-40B4-BE49-F238E27FC236}">
                <a16:creationId xmlns:a16="http://schemas.microsoft.com/office/drawing/2014/main" id="{C52BA866-6D6A-E246-811B-99B2CB294A88}"/>
              </a:ext>
            </a:extLst>
          </p:cNvPr>
          <p:cNvSpPr>
            <a:spLocks noChangeArrowheads="1"/>
          </p:cNvSpPr>
          <p:nvPr/>
        </p:nvSpPr>
        <p:spPr bwMode="ltGray">
          <a:xfrm>
            <a:off x="8694059" y="2980629"/>
            <a:ext cx="1720586" cy="540000"/>
          </a:xfrm>
          <a:prstGeom prst="roundRect">
            <a:avLst>
              <a:gd name="adj" fmla="val 11663"/>
            </a:avLst>
          </a:prstGeom>
          <a:solidFill>
            <a:schemeClr val="accent6"/>
          </a:solidFill>
          <a:ln w="25400">
            <a:noFill/>
            <a:round/>
            <a:headEnd/>
            <a:tailEnd/>
          </a:ln>
        </p:spPr>
        <p:txBody>
          <a:bodyPr lIns="0" tIns="44451" rIns="0" bIns="44451" anchor="ctr"/>
          <a:lstStyle/>
          <a:p>
            <a:pPr algn="ctr" defTabSz="892152">
              <a:spcBef>
                <a:spcPts val="900"/>
              </a:spcBef>
              <a:defRPr/>
            </a:pPr>
            <a:r>
              <a:rPr lang="en-GB" sz="1200" i="1" kern="0" dirty="0">
                <a:solidFill>
                  <a:schemeClr val="bg1"/>
                </a:solidFill>
                <a:latin typeface="Arial" panose="020B0604020202020204" pitchFamily="34" charset="0"/>
                <a:ea typeface="ＭＳ Ｐゴシック" charset="0"/>
                <a:cs typeface="Arial" panose="020B0604020202020204" pitchFamily="34" charset="0"/>
              </a:rPr>
              <a:t>BRAF</a:t>
            </a:r>
            <a:r>
              <a:rPr lang="en-GB" sz="1200" kern="0" dirty="0">
                <a:solidFill>
                  <a:schemeClr val="bg1"/>
                </a:solidFill>
                <a:latin typeface="Arial" panose="020B0604020202020204" pitchFamily="34" charset="0"/>
                <a:ea typeface="ＭＳ Ｐゴシック" charset="0"/>
                <a:cs typeface="Arial" panose="020B0604020202020204" pitchFamily="34" charset="0"/>
              </a:rPr>
              <a:t>V600E-mut</a:t>
            </a:r>
          </a:p>
        </p:txBody>
      </p:sp>
      <p:cxnSp>
        <p:nvCxnSpPr>
          <p:cNvPr id="51" name="Gerade Verbindung mit Pfeil 33">
            <a:extLst>
              <a:ext uri="{FF2B5EF4-FFF2-40B4-BE49-F238E27FC236}">
                <a16:creationId xmlns:a16="http://schemas.microsoft.com/office/drawing/2014/main" id="{6145C4D2-A730-904F-AB41-2287357BAF61}"/>
              </a:ext>
            </a:extLst>
          </p:cNvPr>
          <p:cNvCxnSpPr>
            <a:cxnSpLocks noChangeShapeType="1"/>
          </p:cNvCxnSpPr>
          <p:nvPr/>
        </p:nvCxnSpPr>
        <p:spPr bwMode="auto">
          <a:xfrm>
            <a:off x="4887590" y="2727972"/>
            <a:ext cx="4661012" cy="0"/>
          </a:xfrm>
          <a:prstGeom prst="straightConnector1">
            <a:avLst/>
          </a:prstGeom>
          <a:noFill/>
          <a:ln w="25400">
            <a:solidFill>
              <a:schemeClr val="accent1"/>
            </a:solidFill>
            <a:round/>
            <a:headEnd/>
            <a:tailEnd type="none" w="med" len="med"/>
          </a:ln>
          <a:extLst>
            <a:ext uri="{909E8E84-426E-40DD-AFC4-6F175D3DCCD1}">
              <a14:hiddenFill xmlns:a14="http://schemas.microsoft.com/office/drawing/2010/main">
                <a:noFill/>
              </a14:hiddenFill>
            </a:ext>
          </a:extLst>
        </p:spPr>
      </p:cxnSp>
      <p:cxnSp>
        <p:nvCxnSpPr>
          <p:cNvPr id="52" name="Gerade Verbindung mit Pfeil 33">
            <a:extLst>
              <a:ext uri="{FF2B5EF4-FFF2-40B4-BE49-F238E27FC236}">
                <a16:creationId xmlns:a16="http://schemas.microsoft.com/office/drawing/2014/main" id="{C64C4413-5268-5842-980D-C3F4E89829B7}"/>
              </a:ext>
            </a:extLst>
          </p:cNvPr>
          <p:cNvCxnSpPr>
            <a:cxnSpLocks noChangeShapeType="1"/>
          </p:cNvCxnSpPr>
          <p:nvPr/>
        </p:nvCxnSpPr>
        <p:spPr bwMode="auto">
          <a:xfrm>
            <a:off x="9554352" y="2716567"/>
            <a:ext cx="0" cy="261910"/>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3" name="Gerade Verbindung mit Pfeil 33">
            <a:extLst>
              <a:ext uri="{FF2B5EF4-FFF2-40B4-BE49-F238E27FC236}">
                <a16:creationId xmlns:a16="http://schemas.microsoft.com/office/drawing/2014/main" id="{55B0EA84-A040-4B44-A069-0FB84B62AA44}"/>
              </a:ext>
            </a:extLst>
          </p:cNvPr>
          <p:cNvCxnSpPr>
            <a:cxnSpLocks noChangeShapeType="1"/>
          </p:cNvCxnSpPr>
          <p:nvPr/>
        </p:nvCxnSpPr>
        <p:spPr bwMode="auto">
          <a:xfrm>
            <a:off x="4896233" y="2716567"/>
            <a:ext cx="0" cy="261910"/>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60" name="Gerade Verbindung mit Pfeil 33">
            <a:extLst>
              <a:ext uri="{FF2B5EF4-FFF2-40B4-BE49-F238E27FC236}">
                <a16:creationId xmlns:a16="http://schemas.microsoft.com/office/drawing/2014/main" id="{8CD9FFCE-53A9-9145-A8B1-493241222BAE}"/>
              </a:ext>
            </a:extLst>
          </p:cNvPr>
          <p:cNvCxnSpPr>
            <a:cxnSpLocks noChangeShapeType="1"/>
          </p:cNvCxnSpPr>
          <p:nvPr/>
        </p:nvCxnSpPr>
        <p:spPr bwMode="auto">
          <a:xfrm>
            <a:off x="2570925" y="3862751"/>
            <a:ext cx="0" cy="592227"/>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59" name="AutoShape 17">
            <a:extLst>
              <a:ext uri="{FF2B5EF4-FFF2-40B4-BE49-F238E27FC236}">
                <a16:creationId xmlns:a16="http://schemas.microsoft.com/office/drawing/2014/main" id="{B4BA1A23-32FD-504C-B4C9-9565EB7D4CA0}"/>
              </a:ext>
            </a:extLst>
          </p:cNvPr>
          <p:cNvSpPr>
            <a:spLocks noChangeArrowheads="1"/>
          </p:cNvSpPr>
          <p:nvPr/>
        </p:nvSpPr>
        <p:spPr bwMode="ltGray">
          <a:xfrm>
            <a:off x="1695468" y="3663209"/>
            <a:ext cx="1720586" cy="540000"/>
          </a:xfrm>
          <a:prstGeom prst="roundRect">
            <a:avLst>
              <a:gd name="adj" fmla="val 11663"/>
            </a:avLst>
          </a:prstGeom>
          <a:solidFill>
            <a:schemeClr val="accent6"/>
          </a:solidFill>
          <a:ln w="25400">
            <a:noFill/>
            <a:round/>
            <a:headEnd/>
            <a:tailEnd/>
          </a:ln>
        </p:spPr>
        <p:txBody>
          <a:bodyPr lIns="0" tIns="44451" rIns="0" bIns="44451" anchor="ctr"/>
          <a:lstStyle/>
          <a:p>
            <a:pPr algn="ctr" defTabSz="892152">
              <a:spcBef>
                <a:spcPts val="900"/>
              </a:spcBef>
              <a:defRPr/>
            </a:pPr>
            <a:r>
              <a:rPr lang="en-GB" sz="1200" i="1" kern="0" dirty="0">
                <a:solidFill>
                  <a:schemeClr val="bg1"/>
                </a:solidFill>
                <a:latin typeface="Arial" panose="020B0604020202020204" pitchFamily="34" charset="0"/>
                <a:ea typeface="ＭＳ Ｐゴシック" charset="0"/>
                <a:cs typeface="Arial" panose="020B0604020202020204" pitchFamily="34" charset="0"/>
              </a:rPr>
              <a:t>HER2</a:t>
            </a:r>
            <a:r>
              <a:rPr lang="en-GB" sz="1200" kern="0" dirty="0">
                <a:solidFill>
                  <a:schemeClr val="bg1"/>
                </a:solidFill>
                <a:latin typeface="Arial" panose="020B0604020202020204" pitchFamily="34" charset="0"/>
                <a:ea typeface="ＭＳ Ｐゴシック" charset="0"/>
                <a:cs typeface="Arial" panose="020B0604020202020204" pitchFamily="34" charset="0"/>
              </a:rPr>
              <a:t>-positive</a:t>
            </a:r>
          </a:p>
        </p:txBody>
      </p:sp>
      <p:cxnSp>
        <p:nvCxnSpPr>
          <p:cNvPr id="62" name="Gerade Verbindung mit Pfeil 33">
            <a:extLst>
              <a:ext uri="{FF2B5EF4-FFF2-40B4-BE49-F238E27FC236}">
                <a16:creationId xmlns:a16="http://schemas.microsoft.com/office/drawing/2014/main" id="{C7435699-AEF8-B44C-8869-BA3A71F92CCD}"/>
              </a:ext>
            </a:extLst>
          </p:cNvPr>
          <p:cNvCxnSpPr>
            <a:cxnSpLocks noChangeShapeType="1"/>
          </p:cNvCxnSpPr>
          <p:nvPr/>
        </p:nvCxnSpPr>
        <p:spPr bwMode="auto">
          <a:xfrm>
            <a:off x="2565176" y="3253954"/>
            <a:ext cx="27432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6" name="Gerade Verbindung mit Pfeil 33">
            <a:extLst>
              <a:ext uri="{FF2B5EF4-FFF2-40B4-BE49-F238E27FC236}">
                <a16:creationId xmlns:a16="http://schemas.microsoft.com/office/drawing/2014/main" id="{F9ADCC46-CE58-ED4E-B565-7ACE34B99781}"/>
              </a:ext>
            </a:extLst>
          </p:cNvPr>
          <p:cNvCxnSpPr>
            <a:cxnSpLocks noChangeShapeType="1"/>
          </p:cNvCxnSpPr>
          <p:nvPr/>
        </p:nvCxnSpPr>
        <p:spPr bwMode="auto">
          <a:xfrm>
            <a:off x="2570925" y="3240439"/>
            <a:ext cx="0" cy="418669"/>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9" name="AutoShape 17">
            <a:extLst>
              <a:ext uri="{FF2B5EF4-FFF2-40B4-BE49-F238E27FC236}">
                <a16:creationId xmlns:a16="http://schemas.microsoft.com/office/drawing/2014/main" id="{6A50AD3A-85C8-E94A-8245-C04A1BEABAE6}"/>
              </a:ext>
            </a:extLst>
          </p:cNvPr>
          <p:cNvSpPr>
            <a:spLocks noChangeArrowheads="1"/>
          </p:cNvSpPr>
          <p:nvPr/>
        </p:nvSpPr>
        <p:spPr bwMode="ltGray">
          <a:xfrm>
            <a:off x="4035939" y="2980629"/>
            <a:ext cx="1720586" cy="540000"/>
          </a:xfrm>
          <a:prstGeom prst="roundRect">
            <a:avLst>
              <a:gd name="adj" fmla="val 11663"/>
            </a:avLst>
          </a:prstGeom>
          <a:solidFill>
            <a:schemeClr val="accent6"/>
          </a:solidFill>
          <a:ln w="25400">
            <a:noFill/>
            <a:round/>
            <a:headEnd/>
            <a:tailEnd/>
          </a:ln>
        </p:spPr>
        <p:txBody>
          <a:bodyPr lIns="0" tIns="44451" rIns="0" bIns="44451" anchor="ctr"/>
          <a:lstStyle/>
          <a:p>
            <a:pPr algn="ctr" defTabSz="892152">
              <a:spcBef>
                <a:spcPts val="900"/>
              </a:spcBef>
              <a:defRPr/>
            </a:pPr>
            <a:r>
              <a:rPr lang="en-GB" sz="1200" i="1" kern="0" dirty="0">
                <a:solidFill>
                  <a:schemeClr val="bg1"/>
                </a:solidFill>
                <a:latin typeface="Arial" panose="020B0604020202020204" pitchFamily="34" charset="0"/>
                <a:ea typeface="ＭＳ Ｐゴシック" charset="0"/>
                <a:cs typeface="Arial" panose="020B0604020202020204" pitchFamily="34" charset="0"/>
              </a:rPr>
              <a:t>RAS</a:t>
            </a:r>
            <a:r>
              <a:rPr lang="en-GB" sz="1200" kern="0" dirty="0">
                <a:solidFill>
                  <a:schemeClr val="bg1"/>
                </a:solidFill>
                <a:latin typeface="Arial" panose="020B0604020202020204" pitchFamily="34" charset="0"/>
                <a:ea typeface="ＭＳ Ｐゴシック" charset="0"/>
                <a:cs typeface="Arial" panose="020B0604020202020204" pitchFamily="34" charset="0"/>
              </a:rPr>
              <a:t>-wt and </a:t>
            </a:r>
            <a:r>
              <a:rPr lang="en-GB" sz="1200" i="1" kern="0" dirty="0">
                <a:solidFill>
                  <a:schemeClr val="bg1"/>
                </a:solidFill>
                <a:latin typeface="Arial" panose="020B0604020202020204" pitchFamily="34" charset="0"/>
                <a:ea typeface="ＭＳ Ｐゴシック" charset="0"/>
                <a:cs typeface="Arial" panose="020B0604020202020204" pitchFamily="34" charset="0"/>
              </a:rPr>
              <a:t>BRAF</a:t>
            </a:r>
            <a:r>
              <a:rPr lang="en-GB" sz="1200" kern="0" dirty="0">
                <a:solidFill>
                  <a:schemeClr val="bg1"/>
                </a:solidFill>
                <a:latin typeface="Arial" panose="020B0604020202020204" pitchFamily="34" charset="0"/>
                <a:ea typeface="ＭＳ Ｐゴシック" charset="0"/>
                <a:cs typeface="Arial" panose="020B0604020202020204" pitchFamily="34" charset="0"/>
              </a:rPr>
              <a:t>-wt</a:t>
            </a:r>
          </a:p>
        </p:txBody>
      </p:sp>
      <p:sp>
        <p:nvSpPr>
          <p:cNvPr id="68" name="Textfeld 18">
            <a:extLst>
              <a:ext uri="{FF2B5EF4-FFF2-40B4-BE49-F238E27FC236}">
                <a16:creationId xmlns:a16="http://schemas.microsoft.com/office/drawing/2014/main" id="{D9BC3E51-0066-D240-8115-09AF61BAD725}"/>
              </a:ext>
            </a:extLst>
          </p:cNvPr>
          <p:cNvSpPr txBox="1">
            <a:spLocks noChangeArrowheads="1"/>
          </p:cNvSpPr>
          <p:nvPr/>
        </p:nvSpPr>
        <p:spPr bwMode="auto">
          <a:xfrm>
            <a:off x="2394515" y="3325717"/>
            <a:ext cx="358606" cy="184666"/>
          </a:xfrm>
          <a:prstGeom prst="rect">
            <a:avLst/>
          </a:prstGeom>
          <a:solidFill>
            <a:schemeClr val="bg1"/>
          </a:solidFill>
          <a:ln>
            <a:noFill/>
          </a:ln>
        </p:spPr>
        <p:txBody>
          <a:bodyPr wrap="none" lIns="72000" tIns="0" rIns="7200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200" b="1" dirty="0">
                <a:solidFill>
                  <a:srgbClr val="000000"/>
                </a:solidFill>
                <a:ea typeface="ヒラギノ角ゴ Pro W3" panose="020B0300000000000000" pitchFamily="34" charset="-128"/>
                <a:cs typeface="Arial" panose="020B0604020202020204" pitchFamily="34" charset="0"/>
              </a:rPr>
              <a:t>PD</a:t>
            </a:r>
            <a:endParaRPr lang="en-GB" altLang="de-DE" sz="12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3525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Placeholder 84">
            <a:extLst>
              <a:ext uri="{FF2B5EF4-FFF2-40B4-BE49-F238E27FC236}">
                <a16:creationId xmlns:a16="http://schemas.microsoft.com/office/drawing/2014/main" id="{124C13DE-5D3A-1341-8786-24E31BD548D0}"/>
              </a:ext>
            </a:extLst>
          </p:cNvPr>
          <p:cNvSpPr>
            <a:spLocks noGrp="1"/>
          </p:cNvSpPr>
          <p:nvPr>
            <p:ph type="body" idx="1"/>
          </p:nvPr>
        </p:nvSpPr>
        <p:spPr>
          <a:xfrm>
            <a:off x="609600" y="1130986"/>
            <a:ext cx="10972800" cy="702471"/>
          </a:xfrm>
        </p:spPr>
        <p:txBody>
          <a:bodyPr/>
          <a:lstStyle/>
          <a:p>
            <a:r>
              <a:rPr lang="en-GB" dirty="0"/>
              <a:t>NCCN CLINICAL PRACTICE GUIDELINES</a:t>
            </a:r>
          </a:p>
          <a:p>
            <a:endParaRPr lang="en-GB" dirty="0"/>
          </a:p>
        </p:txBody>
      </p:sp>
      <p:sp>
        <p:nvSpPr>
          <p:cNvPr id="6" name="Title 5">
            <a:extLst>
              <a:ext uri="{FF2B5EF4-FFF2-40B4-BE49-F238E27FC236}">
                <a16:creationId xmlns:a16="http://schemas.microsoft.com/office/drawing/2014/main" id="{0A5C1570-2185-5175-6FAD-5A4E99910298}"/>
              </a:ext>
            </a:extLst>
          </p:cNvPr>
          <p:cNvSpPr>
            <a:spLocks noGrp="1"/>
          </p:cNvSpPr>
          <p:nvPr>
            <p:ph type="title"/>
          </p:nvPr>
        </p:nvSpPr>
        <p:spPr>
          <a:xfrm>
            <a:off x="619200" y="246572"/>
            <a:ext cx="11165432" cy="807285"/>
          </a:xfrm>
        </p:spPr>
        <p:txBody>
          <a:bodyPr/>
          <a:lstStyle/>
          <a:p>
            <a:r>
              <a:rPr lang="en-GB" dirty="0"/>
              <a:t>Systemic therapy for advanced or metastatic crc</a:t>
            </a:r>
          </a:p>
        </p:txBody>
      </p:sp>
      <p:sp>
        <p:nvSpPr>
          <p:cNvPr id="4" name="Slide Number Placeholder 3">
            <a:extLst>
              <a:ext uri="{FF2B5EF4-FFF2-40B4-BE49-F238E27FC236}">
                <a16:creationId xmlns:a16="http://schemas.microsoft.com/office/drawing/2014/main" id="{AA741A43-1236-C77F-4C60-AAFACB64EF2E}"/>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86" name="Content Placeholder 85">
            <a:extLst>
              <a:ext uri="{FF2B5EF4-FFF2-40B4-BE49-F238E27FC236}">
                <a16:creationId xmlns:a16="http://schemas.microsoft.com/office/drawing/2014/main" id="{9D8EBBC2-4029-1F48-B7D8-4E65AEA618B5}"/>
              </a:ext>
            </a:extLst>
          </p:cNvPr>
          <p:cNvSpPr>
            <a:spLocks noGrp="1"/>
          </p:cNvSpPr>
          <p:nvPr>
            <p:ph sz="quarter" idx="15"/>
          </p:nvPr>
        </p:nvSpPr>
        <p:spPr>
          <a:xfrm>
            <a:off x="620183" y="6130981"/>
            <a:ext cx="11092441" cy="365125"/>
          </a:xfrm>
        </p:spPr>
        <p:txBody>
          <a:bodyPr/>
          <a:lstStyle/>
          <a:p>
            <a:r>
              <a:rPr lang="en-GB" dirty="0">
                <a:solidFill>
                  <a:schemeClr val="tx2"/>
                </a:solidFill>
              </a:rPr>
              <a:t>BRAF, proto-oncogene B-Raf; CRC, colorectal cancer; dMMR, deficient mismatch repair; HER2, </a:t>
            </a:r>
            <a:r>
              <a:rPr lang="en-GB" i="0" dirty="0">
                <a:solidFill>
                  <a:schemeClr val="tx2"/>
                </a:solidFill>
                <a:effectLst/>
              </a:rPr>
              <a:t>human epidermal growth factor receptor 2; </a:t>
            </a:r>
            <a:r>
              <a:rPr lang="en-GB" dirty="0">
                <a:solidFill>
                  <a:schemeClr val="tx2"/>
                </a:solidFill>
              </a:rPr>
              <a:t>KRAS, Kirsten rat sarcoma virus; MSI-H, microsatellite instability-high; NCCN, National Comprehensive Cancer Network; NRAS, </a:t>
            </a:r>
            <a:r>
              <a:rPr lang="en-GB" b="0" i="0" dirty="0">
                <a:solidFill>
                  <a:schemeClr val="tx2"/>
                </a:solidFill>
                <a:effectLst/>
              </a:rPr>
              <a:t>neuroblastoma </a:t>
            </a:r>
            <a:r>
              <a:rPr lang="en-GB" b="0" i="0" dirty="0" err="1">
                <a:solidFill>
                  <a:schemeClr val="tx2"/>
                </a:solidFill>
                <a:effectLst/>
              </a:rPr>
              <a:t>ras</a:t>
            </a:r>
            <a:r>
              <a:rPr lang="en-GB" b="0" i="0" dirty="0">
                <a:solidFill>
                  <a:schemeClr val="tx2"/>
                </a:solidFill>
                <a:effectLst/>
              </a:rPr>
              <a:t> viral oncogene homolog</a:t>
            </a:r>
            <a:r>
              <a:rPr lang="en-GB" dirty="0">
                <a:solidFill>
                  <a:schemeClr val="tx2"/>
                </a:solidFill>
              </a:rPr>
              <a:t>; </a:t>
            </a:r>
            <a:r>
              <a:rPr lang="en-GB" dirty="0">
                <a:solidFill>
                  <a:schemeClr val="tx2"/>
                </a:solidFill>
                <a:ea typeface="PT Sans" panose="020B0503020203020204" pitchFamily="34" charset="0"/>
              </a:rPr>
              <a:t>RAS, </a:t>
            </a:r>
            <a:r>
              <a:rPr lang="en-GB" dirty="0">
                <a:solidFill>
                  <a:schemeClr val="tx2"/>
                </a:solidFill>
              </a:rPr>
              <a:t>rat sarcoma viral oncogene homologue; WT, wild-type</a:t>
            </a:r>
            <a:endParaRPr lang="en-GB" dirty="0">
              <a:solidFill>
                <a:schemeClr val="tx2"/>
              </a:solidFill>
              <a:hlinkClick r:id="rId3">
                <a:extLst>
                  <a:ext uri="{A12FA001-AC4F-418D-AE19-62706E023703}">
                    <ahyp:hlinkClr xmlns:ahyp="http://schemas.microsoft.com/office/drawing/2018/hyperlinkcolor" val="tx"/>
                  </a:ext>
                </a:extLst>
              </a:hlinkClick>
            </a:endParaRPr>
          </a:p>
          <a:p>
            <a:r>
              <a:rPr lang="en-GB" dirty="0">
                <a:solidFill>
                  <a:schemeClr val="tx2"/>
                </a:solidFill>
              </a:rPr>
              <a:t>NCCN guidelines, Version 2.2023. </a:t>
            </a:r>
            <a:r>
              <a:rPr lang="en-GB" dirty="0">
                <a:solidFill>
                  <a:schemeClr val="tx2"/>
                </a:solidFill>
                <a:hlinkClick r:id="rId3">
                  <a:extLst>
                    <a:ext uri="{A12FA001-AC4F-418D-AE19-62706E023703}">
                      <ahyp:hlinkClr xmlns:ahyp="http://schemas.microsoft.com/office/drawing/2018/hyperlinkcolor" val="tx"/>
                    </a:ext>
                  </a:extLst>
                </a:hlinkClick>
              </a:rPr>
              <a:t>https://www.nccn.org/professionals/physician_gls/pdf/colon.pdf</a:t>
            </a:r>
            <a:r>
              <a:rPr lang="en-GB" dirty="0">
                <a:solidFill>
                  <a:schemeClr val="tx2"/>
                </a:solidFill>
              </a:rPr>
              <a:t>. Accessed July 2023</a:t>
            </a:r>
          </a:p>
        </p:txBody>
      </p:sp>
      <p:sp>
        <p:nvSpPr>
          <p:cNvPr id="14" name="Rectangle 13">
            <a:extLst>
              <a:ext uri="{FF2B5EF4-FFF2-40B4-BE49-F238E27FC236}">
                <a16:creationId xmlns:a16="http://schemas.microsoft.com/office/drawing/2014/main" id="{702ED394-CD33-2747-ADDD-0BA0CE58ED60}"/>
              </a:ext>
            </a:extLst>
          </p:cNvPr>
          <p:cNvSpPr/>
          <p:nvPr/>
        </p:nvSpPr>
        <p:spPr>
          <a:xfrm>
            <a:off x="2532882" y="1813108"/>
            <a:ext cx="181393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000" b="1" dirty="0">
                <a:solidFill>
                  <a:schemeClr val="tx1"/>
                </a:solidFill>
                <a:latin typeface="Arial" panose="020B0604020202020204" pitchFamily="34" charset="0"/>
                <a:cs typeface="Arial" panose="020B0604020202020204" pitchFamily="34" charset="0"/>
              </a:rPr>
              <a:t>SUBSEQUENT THERAPY</a:t>
            </a:r>
          </a:p>
        </p:txBody>
      </p:sp>
      <p:cxnSp>
        <p:nvCxnSpPr>
          <p:cNvPr id="17" name="Gerade Verbindung mit Pfeil 33">
            <a:extLst>
              <a:ext uri="{FF2B5EF4-FFF2-40B4-BE49-F238E27FC236}">
                <a16:creationId xmlns:a16="http://schemas.microsoft.com/office/drawing/2014/main" id="{A4F88A81-9E40-5B4C-A001-E6E6B81426A1}"/>
              </a:ext>
            </a:extLst>
          </p:cNvPr>
          <p:cNvCxnSpPr>
            <a:cxnSpLocks noChangeShapeType="1"/>
          </p:cNvCxnSpPr>
          <p:nvPr/>
        </p:nvCxnSpPr>
        <p:spPr bwMode="auto">
          <a:xfrm flipV="1">
            <a:off x="5605837" y="2092278"/>
            <a:ext cx="0" cy="1551357"/>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18" name="Gerade Verbindung mit Pfeil 33">
            <a:extLst>
              <a:ext uri="{FF2B5EF4-FFF2-40B4-BE49-F238E27FC236}">
                <a16:creationId xmlns:a16="http://schemas.microsoft.com/office/drawing/2014/main" id="{920AD8D7-94DC-6B40-9574-E7687761F1E2}"/>
              </a:ext>
            </a:extLst>
          </p:cNvPr>
          <p:cNvCxnSpPr>
            <a:cxnSpLocks noChangeShapeType="1"/>
          </p:cNvCxnSpPr>
          <p:nvPr/>
        </p:nvCxnSpPr>
        <p:spPr bwMode="auto">
          <a:xfrm>
            <a:off x="5095875" y="2866755"/>
            <a:ext cx="48709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Gerade Verbindung mit Pfeil 33">
            <a:extLst>
              <a:ext uri="{FF2B5EF4-FFF2-40B4-BE49-F238E27FC236}">
                <a16:creationId xmlns:a16="http://schemas.microsoft.com/office/drawing/2014/main" id="{F8DF5A3B-5FB4-D549-8334-CA14D3776270}"/>
              </a:ext>
            </a:extLst>
          </p:cNvPr>
          <p:cNvCxnSpPr>
            <a:cxnSpLocks noChangeShapeType="1"/>
          </p:cNvCxnSpPr>
          <p:nvPr/>
        </p:nvCxnSpPr>
        <p:spPr bwMode="auto">
          <a:xfrm flipV="1">
            <a:off x="5097837" y="2567310"/>
            <a:ext cx="0" cy="62865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22" name="Gerade Verbindung mit Pfeil 33">
            <a:extLst>
              <a:ext uri="{FF2B5EF4-FFF2-40B4-BE49-F238E27FC236}">
                <a16:creationId xmlns:a16="http://schemas.microsoft.com/office/drawing/2014/main" id="{15CB396B-AC3F-FA4F-B37A-3EA7688B84BB}"/>
              </a:ext>
            </a:extLst>
          </p:cNvPr>
          <p:cNvCxnSpPr>
            <a:cxnSpLocks noChangeShapeType="1"/>
          </p:cNvCxnSpPr>
          <p:nvPr/>
        </p:nvCxnSpPr>
        <p:spPr bwMode="auto">
          <a:xfrm flipV="1">
            <a:off x="7739437" y="2576835"/>
            <a:ext cx="0" cy="104140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24" name="Gerade Verbindung mit Pfeil 33">
            <a:extLst>
              <a:ext uri="{FF2B5EF4-FFF2-40B4-BE49-F238E27FC236}">
                <a16:creationId xmlns:a16="http://schemas.microsoft.com/office/drawing/2014/main" id="{375CDF88-9956-9B41-9293-D175816B6113}"/>
              </a:ext>
            </a:extLst>
          </p:cNvPr>
          <p:cNvCxnSpPr>
            <a:cxnSpLocks noChangeShapeType="1"/>
          </p:cNvCxnSpPr>
          <p:nvPr/>
        </p:nvCxnSpPr>
        <p:spPr bwMode="auto">
          <a:xfrm>
            <a:off x="7696200" y="2282555"/>
            <a:ext cx="21722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Gerade Verbindung mit Pfeil 33">
            <a:extLst>
              <a:ext uri="{FF2B5EF4-FFF2-40B4-BE49-F238E27FC236}">
                <a16:creationId xmlns:a16="http://schemas.microsoft.com/office/drawing/2014/main" id="{F89E7F81-AFEA-AA45-A4F8-2A485A1D28FB}"/>
              </a:ext>
            </a:extLst>
          </p:cNvPr>
          <p:cNvCxnSpPr>
            <a:cxnSpLocks noChangeShapeType="1"/>
          </p:cNvCxnSpPr>
          <p:nvPr/>
        </p:nvCxnSpPr>
        <p:spPr bwMode="auto">
          <a:xfrm flipV="1">
            <a:off x="7701337" y="2103760"/>
            <a:ext cx="0" cy="36195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28" name="Gerade Verbindung mit Pfeil 33">
            <a:extLst>
              <a:ext uri="{FF2B5EF4-FFF2-40B4-BE49-F238E27FC236}">
                <a16:creationId xmlns:a16="http://schemas.microsoft.com/office/drawing/2014/main" id="{63876FD5-B1C0-2946-A7F8-3C4CF07E33A3}"/>
              </a:ext>
            </a:extLst>
          </p:cNvPr>
          <p:cNvCxnSpPr>
            <a:cxnSpLocks noChangeShapeType="1"/>
          </p:cNvCxnSpPr>
          <p:nvPr/>
        </p:nvCxnSpPr>
        <p:spPr bwMode="auto">
          <a:xfrm flipV="1">
            <a:off x="5391810" y="2894671"/>
            <a:ext cx="0" cy="831514"/>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 name="Gerade Verbindung mit Pfeil 33">
            <a:extLst>
              <a:ext uri="{FF2B5EF4-FFF2-40B4-BE49-F238E27FC236}">
                <a16:creationId xmlns:a16="http://schemas.microsoft.com/office/drawing/2014/main" id="{9330BB53-8C1C-5C49-A376-9B3B4D03DA4A}"/>
              </a:ext>
            </a:extLst>
          </p:cNvPr>
          <p:cNvCxnSpPr>
            <a:cxnSpLocks noChangeShapeType="1"/>
          </p:cNvCxnSpPr>
          <p:nvPr/>
        </p:nvCxnSpPr>
        <p:spPr bwMode="auto">
          <a:xfrm flipH="1">
            <a:off x="5386762" y="3716660"/>
            <a:ext cx="210763" cy="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32" name="Gerade Verbindung mit Pfeil 33">
            <a:extLst>
              <a:ext uri="{FF2B5EF4-FFF2-40B4-BE49-F238E27FC236}">
                <a16:creationId xmlns:a16="http://schemas.microsoft.com/office/drawing/2014/main" id="{C95CC5ED-98C6-E64C-B521-F876202413C0}"/>
              </a:ext>
            </a:extLst>
          </p:cNvPr>
          <p:cNvCxnSpPr>
            <a:cxnSpLocks noChangeShapeType="1"/>
          </p:cNvCxnSpPr>
          <p:nvPr/>
        </p:nvCxnSpPr>
        <p:spPr bwMode="auto">
          <a:xfrm flipH="1">
            <a:off x="7739438" y="3084835"/>
            <a:ext cx="112337" cy="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34" name="Gerade Verbindung mit Pfeil 33">
            <a:extLst>
              <a:ext uri="{FF2B5EF4-FFF2-40B4-BE49-F238E27FC236}">
                <a16:creationId xmlns:a16="http://schemas.microsoft.com/office/drawing/2014/main" id="{37D7836E-CDAA-D845-8C6A-D1DF242F0539}"/>
              </a:ext>
            </a:extLst>
          </p:cNvPr>
          <p:cNvCxnSpPr>
            <a:cxnSpLocks noChangeShapeType="1"/>
          </p:cNvCxnSpPr>
          <p:nvPr/>
        </p:nvCxnSpPr>
        <p:spPr bwMode="auto">
          <a:xfrm flipV="1">
            <a:off x="7844212" y="3075310"/>
            <a:ext cx="0" cy="663575"/>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36" name="Gerade Verbindung mit Pfeil 33">
            <a:extLst>
              <a:ext uri="{FF2B5EF4-FFF2-40B4-BE49-F238E27FC236}">
                <a16:creationId xmlns:a16="http://schemas.microsoft.com/office/drawing/2014/main" id="{87499C4B-96FD-BB48-B009-CC30E1CA3C77}"/>
              </a:ext>
            </a:extLst>
          </p:cNvPr>
          <p:cNvCxnSpPr>
            <a:cxnSpLocks noChangeShapeType="1"/>
          </p:cNvCxnSpPr>
          <p:nvPr/>
        </p:nvCxnSpPr>
        <p:spPr bwMode="auto">
          <a:xfrm flipH="1">
            <a:off x="7051675" y="3733530"/>
            <a:ext cx="7969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 name="Gerade Verbindung mit Pfeil 33">
            <a:extLst>
              <a:ext uri="{FF2B5EF4-FFF2-40B4-BE49-F238E27FC236}">
                <a16:creationId xmlns:a16="http://schemas.microsoft.com/office/drawing/2014/main" id="{FE5A0D08-847C-784A-8A66-87F59B890874}"/>
              </a:ext>
            </a:extLst>
          </p:cNvPr>
          <p:cNvCxnSpPr>
            <a:cxnSpLocks noChangeShapeType="1"/>
          </p:cNvCxnSpPr>
          <p:nvPr/>
        </p:nvCxnSpPr>
        <p:spPr bwMode="auto">
          <a:xfrm>
            <a:off x="3413125" y="3933555"/>
            <a:ext cx="449077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 name="Gerade Verbindung mit Pfeil 33">
            <a:extLst>
              <a:ext uri="{FF2B5EF4-FFF2-40B4-BE49-F238E27FC236}">
                <a16:creationId xmlns:a16="http://schemas.microsoft.com/office/drawing/2014/main" id="{F01232C9-33DB-C345-B02A-A77733498475}"/>
              </a:ext>
            </a:extLst>
          </p:cNvPr>
          <p:cNvCxnSpPr>
            <a:cxnSpLocks noChangeShapeType="1"/>
          </p:cNvCxnSpPr>
          <p:nvPr/>
        </p:nvCxnSpPr>
        <p:spPr bwMode="auto">
          <a:xfrm flipV="1">
            <a:off x="2649912" y="2557785"/>
            <a:ext cx="0" cy="300355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43" name="Gerade Verbindung mit Pfeil 33">
            <a:extLst>
              <a:ext uri="{FF2B5EF4-FFF2-40B4-BE49-F238E27FC236}">
                <a16:creationId xmlns:a16="http://schemas.microsoft.com/office/drawing/2014/main" id="{15B8DF6E-5F26-F546-A2C1-57FD4A9A347D}"/>
              </a:ext>
            </a:extLst>
          </p:cNvPr>
          <p:cNvCxnSpPr>
            <a:cxnSpLocks noChangeShapeType="1"/>
          </p:cNvCxnSpPr>
          <p:nvPr/>
        </p:nvCxnSpPr>
        <p:spPr bwMode="auto">
          <a:xfrm>
            <a:off x="2368550" y="3993880"/>
            <a:ext cx="26484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 name="Gerade Verbindung mit Pfeil 33">
            <a:extLst>
              <a:ext uri="{FF2B5EF4-FFF2-40B4-BE49-F238E27FC236}">
                <a16:creationId xmlns:a16="http://schemas.microsoft.com/office/drawing/2014/main" id="{B802BF14-7931-134D-B4D6-52FC2ABB8F89}"/>
              </a:ext>
            </a:extLst>
          </p:cNvPr>
          <p:cNvCxnSpPr>
            <a:cxnSpLocks noChangeShapeType="1"/>
          </p:cNvCxnSpPr>
          <p:nvPr/>
        </p:nvCxnSpPr>
        <p:spPr bwMode="auto">
          <a:xfrm flipV="1">
            <a:off x="2348287" y="3640460"/>
            <a:ext cx="0" cy="701675"/>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47" name="Gerade Verbindung mit Pfeil 33">
            <a:extLst>
              <a:ext uri="{FF2B5EF4-FFF2-40B4-BE49-F238E27FC236}">
                <a16:creationId xmlns:a16="http://schemas.microsoft.com/office/drawing/2014/main" id="{A254EFC5-2F76-B547-A90E-338B0471E73C}"/>
              </a:ext>
            </a:extLst>
          </p:cNvPr>
          <p:cNvCxnSpPr>
            <a:cxnSpLocks noChangeShapeType="1"/>
          </p:cNvCxnSpPr>
          <p:nvPr/>
        </p:nvCxnSpPr>
        <p:spPr bwMode="auto">
          <a:xfrm flipV="1">
            <a:off x="2518435" y="4024971"/>
            <a:ext cx="0" cy="1660189"/>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Gerade Verbindung mit Pfeil 33">
            <a:extLst>
              <a:ext uri="{FF2B5EF4-FFF2-40B4-BE49-F238E27FC236}">
                <a16:creationId xmlns:a16="http://schemas.microsoft.com/office/drawing/2014/main" id="{F2AE201F-6067-4949-BBA6-38B4A5F05005}"/>
              </a:ext>
            </a:extLst>
          </p:cNvPr>
          <p:cNvCxnSpPr>
            <a:cxnSpLocks noChangeShapeType="1"/>
          </p:cNvCxnSpPr>
          <p:nvPr/>
        </p:nvCxnSpPr>
        <p:spPr bwMode="auto">
          <a:xfrm flipH="1">
            <a:off x="2513388" y="5675635"/>
            <a:ext cx="150437" cy="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51" name="Gerade Verbindung mit Pfeil 33">
            <a:extLst>
              <a:ext uri="{FF2B5EF4-FFF2-40B4-BE49-F238E27FC236}">
                <a16:creationId xmlns:a16="http://schemas.microsoft.com/office/drawing/2014/main" id="{B97646DA-4E55-3641-86EB-391A40FF851B}"/>
              </a:ext>
            </a:extLst>
          </p:cNvPr>
          <p:cNvCxnSpPr>
            <a:cxnSpLocks noChangeShapeType="1"/>
          </p:cNvCxnSpPr>
          <p:nvPr/>
        </p:nvCxnSpPr>
        <p:spPr bwMode="auto">
          <a:xfrm flipV="1">
            <a:off x="5159896" y="4659636"/>
            <a:ext cx="0" cy="879474"/>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53" name="Gerade Verbindung mit Pfeil 33">
            <a:extLst>
              <a:ext uri="{FF2B5EF4-FFF2-40B4-BE49-F238E27FC236}">
                <a16:creationId xmlns:a16="http://schemas.microsoft.com/office/drawing/2014/main" id="{4941277A-EB8D-9649-9C57-103671EDC298}"/>
              </a:ext>
            </a:extLst>
          </p:cNvPr>
          <p:cNvCxnSpPr>
            <a:cxnSpLocks noChangeShapeType="1"/>
          </p:cNvCxnSpPr>
          <p:nvPr/>
        </p:nvCxnSpPr>
        <p:spPr bwMode="auto">
          <a:xfrm flipH="1">
            <a:off x="5161339" y="5091435"/>
            <a:ext cx="315536" cy="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55" name="Gerade Verbindung mit Pfeil 33">
            <a:extLst>
              <a:ext uri="{FF2B5EF4-FFF2-40B4-BE49-F238E27FC236}">
                <a16:creationId xmlns:a16="http://schemas.microsoft.com/office/drawing/2014/main" id="{F429A5A0-4ADE-E74F-B430-1214C83DBEE8}"/>
              </a:ext>
            </a:extLst>
          </p:cNvPr>
          <p:cNvCxnSpPr>
            <a:cxnSpLocks noChangeShapeType="1"/>
          </p:cNvCxnSpPr>
          <p:nvPr/>
        </p:nvCxnSpPr>
        <p:spPr bwMode="auto">
          <a:xfrm flipV="1">
            <a:off x="5482321" y="5081910"/>
            <a:ext cx="0" cy="596900"/>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58" name="Gerade Verbindung mit Pfeil 33">
            <a:extLst>
              <a:ext uri="{FF2B5EF4-FFF2-40B4-BE49-F238E27FC236}">
                <a16:creationId xmlns:a16="http://schemas.microsoft.com/office/drawing/2014/main" id="{9E361A91-7ECC-A140-91F2-2CE6920D0101}"/>
              </a:ext>
            </a:extLst>
          </p:cNvPr>
          <p:cNvCxnSpPr>
            <a:cxnSpLocks noChangeShapeType="1"/>
          </p:cNvCxnSpPr>
          <p:nvPr/>
        </p:nvCxnSpPr>
        <p:spPr bwMode="auto">
          <a:xfrm flipH="1">
            <a:off x="4092575" y="5679805"/>
            <a:ext cx="138430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0" name="Gerade Verbindung mit Pfeil 33">
            <a:extLst>
              <a:ext uri="{FF2B5EF4-FFF2-40B4-BE49-F238E27FC236}">
                <a16:creationId xmlns:a16="http://schemas.microsoft.com/office/drawing/2014/main" id="{F0383FCD-31EF-D74C-81AC-875D86BB9AED}"/>
              </a:ext>
            </a:extLst>
          </p:cNvPr>
          <p:cNvCxnSpPr>
            <a:cxnSpLocks noChangeShapeType="1"/>
          </p:cNvCxnSpPr>
          <p:nvPr/>
        </p:nvCxnSpPr>
        <p:spPr bwMode="auto">
          <a:xfrm>
            <a:off x="4743450" y="4190730"/>
            <a:ext cx="316044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Gerade Verbindung mit Pfeil 33">
            <a:extLst>
              <a:ext uri="{FF2B5EF4-FFF2-40B4-BE49-F238E27FC236}">
                <a16:creationId xmlns:a16="http://schemas.microsoft.com/office/drawing/2014/main" id="{B7EC9189-9470-E74B-8F05-C34C71E6E693}"/>
              </a:ext>
            </a:extLst>
          </p:cNvPr>
          <p:cNvCxnSpPr>
            <a:cxnSpLocks noChangeShapeType="1"/>
          </p:cNvCxnSpPr>
          <p:nvPr/>
        </p:nvCxnSpPr>
        <p:spPr bwMode="auto">
          <a:xfrm flipV="1">
            <a:off x="7942637" y="3557911"/>
            <a:ext cx="0" cy="1035049"/>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64" name="Gerade Verbindung mit Pfeil 33">
            <a:extLst>
              <a:ext uri="{FF2B5EF4-FFF2-40B4-BE49-F238E27FC236}">
                <a16:creationId xmlns:a16="http://schemas.microsoft.com/office/drawing/2014/main" id="{C05C72A7-68D8-FF47-995A-A0A231A18FD4}"/>
              </a:ext>
            </a:extLst>
          </p:cNvPr>
          <p:cNvCxnSpPr>
            <a:cxnSpLocks noChangeShapeType="1"/>
          </p:cNvCxnSpPr>
          <p:nvPr/>
        </p:nvCxnSpPr>
        <p:spPr bwMode="auto">
          <a:xfrm flipV="1">
            <a:off x="7945812" y="1779911"/>
            <a:ext cx="0" cy="1031874"/>
          </a:xfrm>
          <a:prstGeom prst="straightConnector1">
            <a:avLst/>
          </a:prstGeom>
          <a:noFill/>
          <a:ln w="19050">
            <a:solidFill>
              <a:schemeClr val="tx1"/>
            </a:solidFill>
            <a:round/>
            <a:headEnd/>
            <a:tailEnd type="none" w="med" len="med"/>
          </a:ln>
          <a:extLst>
            <a:ext uri="{909E8E84-426E-40DD-AFC4-6F175D3DCCD1}">
              <a14:hiddenFill xmlns:a14="http://schemas.microsoft.com/office/drawing/2010/main">
                <a:noFill/>
              </a14:hiddenFill>
            </a:ext>
          </a:extLst>
        </p:spPr>
      </p:cxnSp>
      <p:sp>
        <p:nvSpPr>
          <p:cNvPr id="66" name="TextBox 65">
            <a:extLst>
              <a:ext uri="{FF2B5EF4-FFF2-40B4-BE49-F238E27FC236}">
                <a16:creationId xmlns:a16="http://schemas.microsoft.com/office/drawing/2014/main" id="{DF7274E8-9F74-4041-99DA-B1B301F864A5}"/>
              </a:ext>
            </a:extLst>
          </p:cNvPr>
          <p:cNvSpPr txBox="1"/>
          <p:nvPr/>
        </p:nvSpPr>
        <p:spPr>
          <a:xfrm>
            <a:off x="2681015" y="2559351"/>
            <a:ext cx="2386503" cy="747897"/>
          </a:xfrm>
          <a:prstGeom prst="rect">
            <a:avLst/>
          </a:prstGeom>
          <a:noFill/>
        </p:spPr>
        <p:txBody>
          <a:bodyPr wrap="squar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Cetuximab or panitumumab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a:t>
            </a:r>
            <a:r>
              <a:rPr lang="en-GB" sz="900" b="1" i="1" dirty="0">
                <a:latin typeface="Arial" panose="020B0604020202020204" pitchFamily="34" charset="0"/>
                <a:ea typeface="Aileron" charset="0"/>
                <a:cs typeface="Arial" panose="020B0604020202020204" pitchFamily="34" charset="0"/>
              </a:rPr>
              <a:t>KRAS/NRAS/BRAF </a:t>
            </a:r>
            <a:r>
              <a:rPr lang="en-GB" sz="900" b="1" dirty="0">
                <a:latin typeface="Arial" panose="020B0604020202020204" pitchFamily="34" charset="0"/>
                <a:ea typeface="Aileron" charset="0"/>
                <a:cs typeface="Arial" panose="020B0604020202020204" pitchFamily="34" charset="0"/>
              </a:rPr>
              <a:t>WT and left-sided tumours only)</a:t>
            </a:r>
          </a:p>
          <a:p>
            <a:pPr>
              <a:lnSpc>
                <a:spcPct val="90000"/>
              </a:lnSpc>
            </a:pPr>
            <a:r>
              <a:rPr lang="en-GB" sz="900" b="1" dirty="0">
                <a:latin typeface="Arial" panose="020B0604020202020204" pitchFamily="34" charset="0"/>
                <a:ea typeface="Aileron" charset="0"/>
                <a:cs typeface="Arial" panose="020B0604020202020204" pitchFamily="34" charset="0"/>
              </a:rPr>
              <a:t>or</a:t>
            </a:r>
          </a:p>
          <a:p>
            <a:pPr>
              <a:lnSpc>
                <a:spcPct val="90000"/>
              </a:lnSpc>
            </a:pPr>
            <a:r>
              <a:rPr lang="en-GB" sz="900" b="1" dirty="0">
                <a:latin typeface="Arial" panose="020B0604020202020204" pitchFamily="34" charset="0"/>
                <a:ea typeface="Aileron" charset="0"/>
                <a:cs typeface="Arial" panose="020B0604020202020204" pitchFamily="34" charset="0"/>
              </a:rPr>
              <a:t>Encorafenib + (cetuximab or panitumumab)</a:t>
            </a:r>
          </a:p>
          <a:p>
            <a:pPr>
              <a:lnSpc>
                <a:spcPct val="90000"/>
              </a:lnSpc>
            </a:pPr>
            <a:r>
              <a:rPr lang="en-GB" sz="900" b="1" dirty="0">
                <a:latin typeface="Arial" panose="020B0604020202020204" pitchFamily="34" charset="0"/>
                <a:ea typeface="Aileron" charset="0"/>
                <a:cs typeface="Arial" panose="020B0604020202020204" pitchFamily="34" charset="0"/>
              </a:rPr>
              <a:t>(</a:t>
            </a:r>
            <a:r>
              <a:rPr lang="en-GB" sz="900" b="1" i="1" dirty="0">
                <a:latin typeface="Arial" panose="020B0604020202020204" pitchFamily="34" charset="0"/>
                <a:ea typeface="Aileron" charset="0"/>
                <a:cs typeface="Arial" panose="020B0604020202020204" pitchFamily="34" charset="0"/>
              </a:rPr>
              <a:t>BRAF</a:t>
            </a:r>
            <a:r>
              <a:rPr lang="en-GB" sz="900" b="1" dirty="0">
                <a:latin typeface="Arial" panose="020B0604020202020204" pitchFamily="34" charset="0"/>
                <a:ea typeface="Aileron" charset="0"/>
                <a:cs typeface="Arial" panose="020B0604020202020204" pitchFamily="34" charset="0"/>
              </a:rPr>
              <a:t> V600E mutation positive)</a:t>
            </a:r>
          </a:p>
        </p:txBody>
      </p:sp>
      <p:sp>
        <p:nvSpPr>
          <p:cNvPr id="67" name="TextBox 66">
            <a:extLst>
              <a:ext uri="{FF2B5EF4-FFF2-40B4-BE49-F238E27FC236}">
                <a16:creationId xmlns:a16="http://schemas.microsoft.com/office/drawing/2014/main" id="{5BA02109-7A01-6949-B8C2-4E123259D231}"/>
              </a:ext>
            </a:extLst>
          </p:cNvPr>
          <p:cNvSpPr txBox="1"/>
          <p:nvPr/>
        </p:nvSpPr>
        <p:spPr>
          <a:xfrm>
            <a:off x="2681015" y="3476927"/>
            <a:ext cx="115416" cy="124650"/>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or</a:t>
            </a:r>
          </a:p>
        </p:txBody>
      </p:sp>
      <p:sp>
        <p:nvSpPr>
          <p:cNvPr id="68" name="TextBox 67">
            <a:extLst>
              <a:ext uri="{FF2B5EF4-FFF2-40B4-BE49-F238E27FC236}">
                <a16:creationId xmlns:a16="http://schemas.microsoft.com/office/drawing/2014/main" id="{B76F3A5C-B64D-A946-96D2-6E1500BDF260}"/>
              </a:ext>
            </a:extLst>
          </p:cNvPr>
          <p:cNvSpPr txBox="1"/>
          <p:nvPr/>
        </p:nvSpPr>
        <p:spPr>
          <a:xfrm>
            <a:off x="2681015" y="3880152"/>
            <a:ext cx="1990930" cy="373949"/>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Regorafenib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p>
          <a:p>
            <a:pPr>
              <a:lnSpc>
                <a:spcPct val="90000"/>
              </a:lnSpc>
            </a:pPr>
            <a:r>
              <a:rPr lang="en-GB" sz="900" b="1" dirty="0">
                <a:latin typeface="Arial" panose="020B0604020202020204" pitchFamily="34" charset="0"/>
                <a:ea typeface="Aileron" charset="0"/>
                <a:cs typeface="Arial" panose="020B0604020202020204" pitchFamily="34" charset="0"/>
              </a:rPr>
              <a:t>Trifluridine + tipiracil ± bevacizumab</a:t>
            </a:r>
          </a:p>
        </p:txBody>
      </p:sp>
      <p:sp>
        <p:nvSpPr>
          <p:cNvPr id="69" name="TextBox 68">
            <a:extLst>
              <a:ext uri="{FF2B5EF4-FFF2-40B4-BE49-F238E27FC236}">
                <a16:creationId xmlns:a16="http://schemas.microsoft.com/office/drawing/2014/main" id="{81E261DB-D1FF-FF42-971D-0E15A34E2599}"/>
              </a:ext>
            </a:extLst>
          </p:cNvPr>
          <p:cNvSpPr txBox="1"/>
          <p:nvPr/>
        </p:nvSpPr>
        <p:spPr>
          <a:xfrm>
            <a:off x="2681015" y="4397677"/>
            <a:ext cx="115416" cy="124650"/>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or</a:t>
            </a:r>
          </a:p>
        </p:txBody>
      </p:sp>
      <p:sp>
        <p:nvSpPr>
          <p:cNvPr id="70" name="TextBox 69">
            <a:extLst>
              <a:ext uri="{FF2B5EF4-FFF2-40B4-BE49-F238E27FC236}">
                <a16:creationId xmlns:a16="http://schemas.microsoft.com/office/drawing/2014/main" id="{636CD96E-AA05-4045-9303-2BAF776D10D4}"/>
              </a:ext>
            </a:extLst>
          </p:cNvPr>
          <p:cNvSpPr txBox="1"/>
          <p:nvPr/>
        </p:nvSpPr>
        <p:spPr>
          <a:xfrm>
            <a:off x="1731292" y="3634073"/>
            <a:ext cx="570669" cy="747897"/>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Previous</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treatment</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with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oxaliplatin</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and</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irinotecan</a:t>
            </a:r>
          </a:p>
        </p:txBody>
      </p:sp>
      <p:sp>
        <p:nvSpPr>
          <p:cNvPr id="71" name="TextBox 70">
            <a:extLst>
              <a:ext uri="{FF2B5EF4-FFF2-40B4-BE49-F238E27FC236}">
                <a16:creationId xmlns:a16="http://schemas.microsoft.com/office/drawing/2014/main" id="{D0628739-D4D4-6847-8A75-B9D453114D6D}"/>
              </a:ext>
            </a:extLst>
          </p:cNvPr>
          <p:cNvSpPr txBox="1"/>
          <p:nvPr/>
        </p:nvSpPr>
        <p:spPr>
          <a:xfrm>
            <a:off x="2681015" y="5626402"/>
            <a:ext cx="1378583" cy="124650"/>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See Subsequent Therapy</a:t>
            </a:r>
          </a:p>
        </p:txBody>
      </p:sp>
      <p:sp>
        <p:nvSpPr>
          <p:cNvPr id="73" name="TextBox 72">
            <a:extLst>
              <a:ext uri="{FF2B5EF4-FFF2-40B4-BE49-F238E27FC236}">
                <a16:creationId xmlns:a16="http://schemas.microsoft.com/office/drawing/2014/main" id="{DA189F2A-7575-894F-B191-C7E756BE2592}"/>
              </a:ext>
            </a:extLst>
          </p:cNvPr>
          <p:cNvSpPr txBox="1"/>
          <p:nvPr/>
        </p:nvSpPr>
        <p:spPr>
          <a:xfrm>
            <a:off x="2699446" y="4887390"/>
            <a:ext cx="2410916" cy="373949"/>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(Trastuzumab + [pertuzumab or lapatinib])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 fam-trastuzumab deruxtecan-nxki (HER2-</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amplified and </a:t>
            </a:r>
            <a:r>
              <a:rPr lang="en-GB" sz="900" b="1" i="1" dirty="0">
                <a:latin typeface="Arial" panose="020B0604020202020204" pitchFamily="34" charset="0"/>
                <a:ea typeface="Aileron" charset="0"/>
                <a:cs typeface="Arial" panose="020B0604020202020204" pitchFamily="34" charset="0"/>
              </a:rPr>
              <a:t>RAS</a:t>
            </a:r>
            <a:r>
              <a:rPr lang="en-GB" sz="900" b="1" dirty="0">
                <a:latin typeface="Arial" panose="020B0604020202020204" pitchFamily="34" charset="0"/>
                <a:ea typeface="Aileron" charset="0"/>
                <a:cs typeface="Arial" panose="020B0604020202020204" pitchFamily="34" charset="0"/>
              </a:rPr>
              <a:t> and </a:t>
            </a:r>
            <a:r>
              <a:rPr lang="en-GB" sz="900" b="1" i="1" dirty="0">
                <a:latin typeface="Arial" panose="020B0604020202020204" pitchFamily="34" charset="0"/>
                <a:ea typeface="Aileron" charset="0"/>
                <a:cs typeface="Arial" panose="020B0604020202020204" pitchFamily="34" charset="0"/>
              </a:rPr>
              <a:t>BRAF </a:t>
            </a:r>
            <a:r>
              <a:rPr lang="en-GB" sz="900" b="1" dirty="0">
                <a:latin typeface="Arial" panose="020B0604020202020204" pitchFamily="34" charset="0"/>
                <a:ea typeface="Aileron" charset="0"/>
                <a:cs typeface="Arial" panose="020B0604020202020204" pitchFamily="34" charset="0"/>
              </a:rPr>
              <a:t>WT)</a:t>
            </a:r>
          </a:p>
        </p:txBody>
      </p:sp>
      <p:sp>
        <p:nvSpPr>
          <p:cNvPr id="74" name="TextBox 73">
            <a:extLst>
              <a:ext uri="{FF2B5EF4-FFF2-40B4-BE49-F238E27FC236}">
                <a16:creationId xmlns:a16="http://schemas.microsoft.com/office/drawing/2014/main" id="{21415283-A913-C14D-BEAB-022E60626F58}"/>
              </a:ext>
            </a:extLst>
          </p:cNvPr>
          <p:cNvSpPr txBox="1"/>
          <p:nvPr/>
        </p:nvSpPr>
        <p:spPr>
          <a:xfrm>
            <a:off x="5630590" y="2221103"/>
            <a:ext cx="1990930" cy="1063881"/>
          </a:xfrm>
          <a:prstGeom prst="rect">
            <a:avLst/>
          </a:prstGeom>
          <a:noFill/>
        </p:spPr>
        <p:txBody>
          <a:bodyPr wrap="none" lIns="0" tIns="0" rIns="0" bIns="0" rtlCol="0">
            <a:spAutoFit/>
          </a:bodyPr>
          <a:lstStyle/>
          <a:p>
            <a:pPr>
              <a:lnSpc>
                <a:spcPct val="96000"/>
              </a:lnSpc>
            </a:pPr>
            <a:r>
              <a:rPr lang="en-GB" sz="900" b="1" dirty="0">
                <a:latin typeface="Arial" panose="020B0604020202020204" pitchFamily="34" charset="0"/>
                <a:ea typeface="Aileron" charset="0"/>
                <a:cs typeface="Arial" panose="020B0604020202020204" pitchFamily="34" charset="0"/>
              </a:rPr>
              <a:t>Regorafenib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p>
          <a:p>
            <a:pPr>
              <a:lnSpc>
                <a:spcPct val="96000"/>
              </a:lnSpc>
            </a:pPr>
            <a:r>
              <a:rPr lang="en-GB" sz="900" b="1" dirty="0">
                <a:latin typeface="Arial" panose="020B0604020202020204" pitchFamily="34" charset="0"/>
                <a:ea typeface="Aileron" charset="0"/>
                <a:cs typeface="Arial" panose="020B0604020202020204" pitchFamily="34" charset="0"/>
              </a:rPr>
              <a:t>Trifluridine + tipiracil ± bevacizumab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(Trastuzumab + [pertuzumab or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lapatinib]) or fam-trastuzumab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deruxtecan-nxki (HER2-amplified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and </a:t>
            </a:r>
            <a:r>
              <a:rPr lang="en-GB" sz="900" b="1" i="1" dirty="0">
                <a:latin typeface="Arial" panose="020B0604020202020204" pitchFamily="34" charset="0"/>
                <a:ea typeface="Aileron" charset="0"/>
                <a:cs typeface="Arial" panose="020B0604020202020204" pitchFamily="34" charset="0"/>
              </a:rPr>
              <a:t>RAS</a:t>
            </a:r>
            <a:r>
              <a:rPr lang="en-GB" sz="900" b="1" dirty="0">
                <a:latin typeface="Arial" panose="020B0604020202020204" pitchFamily="34" charset="0"/>
                <a:ea typeface="Aileron" charset="0"/>
                <a:cs typeface="Arial" panose="020B0604020202020204" pitchFamily="34" charset="0"/>
              </a:rPr>
              <a:t> and </a:t>
            </a:r>
            <a:r>
              <a:rPr lang="en-GB" sz="900" b="1" i="1" dirty="0">
                <a:latin typeface="Arial" panose="020B0604020202020204" pitchFamily="34" charset="0"/>
                <a:ea typeface="Aileron" charset="0"/>
                <a:cs typeface="Arial" panose="020B0604020202020204" pitchFamily="34" charset="0"/>
              </a:rPr>
              <a:t>BRAF </a:t>
            </a:r>
            <a:r>
              <a:rPr lang="en-GB" sz="900" b="1" dirty="0">
                <a:latin typeface="Arial" panose="020B0604020202020204" pitchFamily="34" charset="0"/>
                <a:ea typeface="Aileron" charset="0"/>
                <a:cs typeface="Arial" panose="020B0604020202020204" pitchFamily="34" charset="0"/>
              </a:rPr>
              <a:t>WT)</a:t>
            </a:r>
          </a:p>
        </p:txBody>
      </p:sp>
      <p:sp>
        <p:nvSpPr>
          <p:cNvPr id="76" name="TextBox 75">
            <a:extLst>
              <a:ext uri="{FF2B5EF4-FFF2-40B4-BE49-F238E27FC236}">
                <a16:creationId xmlns:a16="http://schemas.microsoft.com/office/drawing/2014/main" id="{65990001-E9C3-DA42-B921-2D7B434FA69C}"/>
              </a:ext>
            </a:extLst>
          </p:cNvPr>
          <p:cNvSpPr txBox="1"/>
          <p:nvPr/>
        </p:nvSpPr>
        <p:spPr>
          <a:xfrm>
            <a:off x="5630590" y="3667427"/>
            <a:ext cx="1378583" cy="124650"/>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ea typeface="Aileron" charset="0"/>
                <a:cs typeface="Arial" panose="020B0604020202020204" pitchFamily="34" charset="0"/>
              </a:rPr>
              <a:t>See Subsequent Therapy</a:t>
            </a:r>
          </a:p>
        </p:txBody>
      </p:sp>
      <p:sp>
        <p:nvSpPr>
          <p:cNvPr id="77" name="TextBox 76">
            <a:extLst>
              <a:ext uri="{FF2B5EF4-FFF2-40B4-BE49-F238E27FC236}">
                <a16:creationId xmlns:a16="http://schemas.microsoft.com/office/drawing/2014/main" id="{1B8F626A-9949-294C-95F1-42B002221402}"/>
              </a:ext>
            </a:extLst>
          </p:cNvPr>
          <p:cNvSpPr txBox="1"/>
          <p:nvPr/>
        </p:nvSpPr>
        <p:spPr>
          <a:xfrm>
            <a:off x="7968954" y="1908604"/>
            <a:ext cx="1176604" cy="797911"/>
          </a:xfrm>
          <a:prstGeom prst="rect">
            <a:avLst/>
          </a:prstGeom>
          <a:noFill/>
        </p:spPr>
        <p:txBody>
          <a:bodyPr wrap="none" lIns="0" tIns="0" rIns="0" bIns="0" rtlCol="0">
            <a:spAutoFit/>
          </a:bodyPr>
          <a:lstStyle/>
          <a:p>
            <a:pPr>
              <a:lnSpc>
                <a:spcPct val="96000"/>
              </a:lnSpc>
            </a:pPr>
            <a:r>
              <a:rPr lang="en-GB" sz="900" b="1" dirty="0">
                <a:latin typeface="Arial" panose="020B0604020202020204" pitchFamily="34" charset="0"/>
                <a:ea typeface="Aileron" charset="0"/>
                <a:cs typeface="Arial" panose="020B0604020202020204" pitchFamily="34" charset="0"/>
              </a:rPr>
              <a:t>Regorafenib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p>
          <a:p>
            <a:pPr>
              <a:lnSpc>
                <a:spcPct val="96000"/>
              </a:lnSpc>
            </a:pPr>
            <a:r>
              <a:rPr lang="en-GB" sz="900" b="1" dirty="0">
                <a:latin typeface="Arial" panose="020B0604020202020204" pitchFamily="34" charset="0"/>
                <a:ea typeface="Aileron" charset="0"/>
                <a:cs typeface="Arial" panose="020B0604020202020204" pitchFamily="34" charset="0"/>
              </a:rPr>
              <a:t>Trifluridine + tipiracil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 bevacizumab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Best supportive care</a:t>
            </a:r>
          </a:p>
        </p:txBody>
      </p:sp>
      <p:sp>
        <p:nvSpPr>
          <p:cNvPr id="80" name="TextBox 79">
            <a:extLst>
              <a:ext uri="{FF2B5EF4-FFF2-40B4-BE49-F238E27FC236}">
                <a16:creationId xmlns:a16="http://schemas.microsoft.com/office/drawing/2014/main" id="{F21CFE8B-4529-9C42-9E34-E09CA8AF16CD}"/>
              </a:ext>
            </a:extLst>
          </p:cNvPr>
          <p:cNvSpPr txBox="1"/>
          <p:nvPr/>
        </p:nvSpPr>
        <p:spPr>
          <a:xfrm>
            <a:off x="7977054" y="3696200"/>
            <a:ext cx="1176604" cy="797911"/>
          </a:xfrm>
          <a:prstGeom prst="rect">
            <a:avLst/>
          </a:prstGeom>
          <a:noFill/>
        </p:spPr>
        <p:txBody>
          <a:bodyPr wrap="none" lIns="0" tIns="0" rIns="0" bIns="0" rtlCol="0">
            <a:spAutoFit/>
          </a:bodyPr>
          <a:lstStyle/>
          <a:p>
            <a:pPr>
              <a:lnSpc>
                <a:spcPct val="96000"/>
              </a:lnSpc>
            </a:pPr>
            <a:r>
              <a:rPr lang="en-GB" sz="900" b="1" dirty="0">
                <a:latin typeface="Arial" panose="020B0604020202020204" pitchFamily="34" charset="0"/>
                <a:ea typeface="Aileron" charset="0"/>
                <a:cs typeface="Arial" panose="020B0604020202020204" pitchFamily="34" charset="0"/>
              </a:rPr>
              <a:t>Regorafenib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p>
          <a:p>
            <a:pPr>
              <a:lnSpc>
                <a:spcPct val="96000"/>
              </a:lnSpc>
            </a:pPr>
            <a:r>
              <a:rPr lang="en-GB" sz="900" b="1" dirty="0">
                <a:latin typeface="Arial" panose="020B0604020202020204" pitchFamily="34" charset="0"/>
                <a:ea typeface="Aileron" charset="0"/>
                <a:cs typeface="Arial" panose="020B0604020202020204" pitchFamily="34" charset="0"/>
              </a:rPr>
              <a:t>Trifluridine + tipiracil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 bevacizumab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or</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Best supportive care</a:t>
            </a:r>
          </a:p>
        </p:txBody>
      </p:sp>
    </p:spTree>
    <p:extLst>
      <p:ext uri="{BB962C8B-B14F-4D97-AF65-F5344CB8AC3E}">
        <p14:creationId xmlns:p14="http://schemas.microsoft.com/office/powerpoint/2010/main" val="294298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10963199" cy="864000"/>
          </a:xfrm>
        </p:spPr>
        <p:txBody>
          <a:bodyPr>
            <a:normAutofit/>
          </a:bodyPr>
          <a:lstStyle/>
          <a:p>
            <a:r>
              <a:rPr lang="en-GB" dirty="0"/>
              <a:t>CORRECT Study: Regorafenib vs placebo PROLONGED PFS AND OS in refractory </a:t>
            </a:r>
            <a:r>
              <a:rPr lang="en-GB" cap="none" dirty="0"/>
              <a:t>m</a:t>
            </a:r>
            <a:r>
              <a:rPr lang="en-GB" dirty="0"/>
              <a:t>CRC patients</a:t>
            </a:r>
          </a:p>
        </p:txBody>
      </p:sp>
      <p:sp>
        <p:nvSpPr>
          <p:cNvPr id="339" name="Slide Number Placeholder 338">
            <a:extLst>
              <a:ext uri="{FF2B5EF4-FFF2-40B4-BE49-F238E27FC236}">
                <a16:creationId xmlns:a16="http://schemas.microsoft.com/office/drawing/2014/main" id="{4BF1E52B-4FA7-7644-A454-DC3C87BDF9B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3" name="Content Placeholder 2">
            <a:extLst>
              <a:ext uri="{FF2B5EF4-FFF2-40B4-BE49-F238E27FC236}">
                <a16:creationId xmlns:a16="http://schemas.microsoft.com/office/drawing/2014/main" id="{7ECBAC46-CC21-FD2A-0A7D-1CB4F26F115E}"/>
              </a:ext>
            </a:extLst>
          </p:cNvPr>
          <p:cNvSpPr>
            <a:spLocks noGrp="1"/>
          </p:cNvSpPr>
          <p:nvPr>
            <p:ph sz="quarter" idx="15"/>
          </p:nvPr>
        </p:nvSpPr>
        <p:spPr>
          <a:xfrm>
            <a:off x="620713" y="6237312"/>
            <a:ext cx="10179050" cy="365125"/>
          </a:xfrm>
        </p:spPr>
        <p:txBody>
          <a:bodyPr/>
          <a:lstStyle/>
          <a:p>
            <a:r>
              <a:rPr lang="en-GB" dirty="0"/>
              <a:t>CI, confidence interval; DCR, disease control rate; HR, hazard ratio; mCRC, metastatic colorectal cancer; mo, months; ORR, objective response rate; OS, overall survival; PFS, progression-free survival</a:t>
            </a:r>
          </a:p>
          <a:p>
            <a:r>
              <a:rPr lang="en-GB" dirty="0"/>
              <a:t>Grothey A, et al. Lancet. 2013;381:303-312</a:t>
            </a:r>
          </a:p>
        </p:txBody>
      </p:sp>
      <p:sp>
        <p:nvSpPr>
          <p:cNvPr id="6" name="Textfeld 5"/>
          <p:cNvSpPr txBox="1"/>
          <p:nvPr/>
        </p:nvSpPr>
        <p:spPr>
          <a:xfrm>
            <a:off x="9546379" y="2659831"/>
            <a:ext cx="1495922" cy="246221"/>
          </a:xfrm>
          <a:prstGeom prst="rect">
            <a:avLst/>
          </a:prstGeom>
          <a:noFill/>
        </p:spPr>
        <p:txBody>
          <a:bodyPr wrap="none" rtlCol="0">
            <a:spAutoFit/>
          </a:bodyPr>
          <a:lstStyle/>
          <a:p>
            <a:pPr algn="ctr"/>
            <a:r>
              <a:rPr lang="en-GB" sz="1000" dirty="0">
                <a:latin typeface="Arial" panose="020B0604020202020204" pitchFamily="34" charset="0"/>
                <a:cs typeface="Arial" panose="020B0604020202020204" pitchFamily="34" charset="0"/>
              </a:rPr>
              <a:t>OS: </a:t>
            </a:r>
            <a:r>
              <a:rPr lang="en-GB" sz="1000" b="1" dirty="0">
                <a:solidFill>
                  <a:schemeClr val="accent1"/>
                </a:solidFill>
                <a:latin typeface="Arial" panose="020B0604020202020204" pitchFamily="34" charset="0"/>
                <a:cs typeface="Arial" panose="020B0604020202020204" pitchFamily="34" charset="0"/>
              </a:rPr>
              <a:t>6.4 mo </a:t>
            </a:r>
            <a:r>
              <a:rPr lang="en-GB" sz="1000" dirty="0">
                <a:latin typeface="Arial" panose="020B0604020202020204" pitchFamily="34" charset="0"/>
                <a:cs typeface="Arial" panose="020B0604020202020204" pitchFamily="34" charset="0"/>
              </a:rPr>
              <a:t>vs. </a:t>
            </a:r>
            <a:r>
              <a:rPr lang="en-GB" sz="1000" b="1" dirty="0">
                <a:solidFill>
                  <a:schemeClr val="accent6"/>
                </a:solidFill>
                <a:latin typeface="Arial" panose="020B0604020202020204" pitchFamily="34" charset="0"/>
                <a:cs typeface="Arial" panose="020B0604020202020204" pitchFamily="34" charset="0"/>
              </a:rPr>
              <a:t>5.0 </a:t>
            </a:r>
            <a:r>
              <a:rPr lang="en-GB" sz="1000" b="1" dirty="0" err="1">
                <a:solidFill>
                  <a:schemeClr val="accent6"/>
                </a:solidFill>
                <a:latin typeface="Arial" panose="020B0604020202020204" pitchFamily="34" charset="0"/>
                <a:cs typeface="Arial" panose="020B0604020202020204" pitchFamily="34" charset="0"/>
              </a:rPr>
              <a:t>mo</a:t>
            </a:r>
            <a:endParaRPr lang="en-GB" sz="1000" b="1" dirty="0">
              <a:solidFill>
                <a:schemeClr val="accent6"/>
              </a:solidFill>
              <a:latin typeface="Arial" panose="020B0604020202020204" pitchFamily="34" charset="0"/>
              <a:cs typeface="Arial" panose="020B0604020202020204" pitchFamily="34" charset="0"/>
            </a:endParaRPr>
          </a:p>
        </p:txBody>
      </p:sp>
      <p:sp>
        <p:nvSpPr>
          <p:cNvPr id="7" name="Textfeld 6"/>
          <p:cNvSpPr txBox="1"/>
          <p:nvPr/>
        </p:nvSpPr>
        <p:spPr>
          <a:xfrm>
            <a:off x="3507992" y="2880067"/>
            <a:ext cx="1560042" cy="246221"/>
          </a:xfrm>
          <a:prstGeom prst="rect">
            <a:avLst/>
          </a:prstGeom>
          <a:noFill/>
        </p:spPr>
        <p:txBody>
          <a:bodyPr wrap="none" rtlCol="0">
            <a:spAutoFit/>
          </a:bodyPr>
          <a:lstStyle/>
          <a:p>
            <a:pPr algn="ctr"/>
            <a:r>
              <a:rPr lang="en-GB" sz="1000" dirty="0">
                <a:latin typeface="Arial" panose="020B0604020202020204" pitchFamily="34" charset="0"/>
                <a:cs typeface="Arial" panose="020B0604020202020204" pitchFamily="34" charset="0"/>
              </a:rPr>
              <a:t>PFS: </a:t>
            </a:r>
            <a:r>
              <a:rPr lang="en-GB" sz="1000" b="1" dirty="0">
                <a:solidFill>
                  <a:schemeClr val="accent1"/>
                </a:solidFill>
                <a:latin typeface="Arial" panose="020B0604020202020204" pitchFamily="34" charset="0"/>
                <a:cs typeface="Arial" panose="020B0604020202020204" pitchFamily="34" charset="0"/>
              </a:rPr>
              <a:t>1.9 mo </a:t>
            </a:r>
            <a:r>
              <a:rPr lang="en-GB" sz="1000" dirty="0">
                <a:latin typeface="Arial" panose="020B0604020202020204" pitchFamily="34" charset="0"/>
                <a:cs typeface="Arial" panose="020B0604020202020204" pitchFamily="34" charset="0"/>
              </a:rPr>
              <a:t>vs. </a:t>
            </a:r>
            <a:r>
              <a:rPr lang="en-GB" sz="1000" b="1" dirty="0">
                <a:solidFill>
                  <a:schemeClr val="accent6"/>
                </a:solidFill>
                <a:latin typeface="Arial" panose="020B0604020202020204" pitchFamily="34" charset="0"/>
                <a:cs typeface="Arial" panose="020B0604020202020204" pitchFamily="34" charset="0"/>
              </a:rPr>
              <a:t>1.7 </a:t>
            </a:r>
            <a:r>
              <a:rPr lang="en-GB" sz="1000" b="1" dirty="0" err="1">
                <a:solidFill>
                  <a:schemeClr val="accent6"/>
                </a:solidFill>
                <a:latin typeface="Arial" panose="020B0604020202020204" pitchFamily="34" charset="0"/>
                <a:cs typeface="Arial" panose="020B0604020202020204" pitchFamily="34" charset="0"/>
              </a:rPr>
              <a:t>mo</a:t>
            </a:r>
            <a:endParaRPr lang="en-GB" sz="1000" b="1" dirty="0">
              <a:solidFill>
                <a:schemeClr val="accent6"/>
              </a:solidFill>
              <a:latin typeface="Arial" panose="020B0604020202020204" pitchFamily="34" charset="0"/>
              <a:cs typeface="Arial" panose="020B0604020202020204" pitchFamily="34" charset="0"/>
            </a:endParaRPr>
          </a:p>
        </p:txBody>
      </p:sp>
      <p:sp>
        <p:nvSpPr>
          <p:cNvPr id="8" name="Textfeld 7"/>
          <p:cNvSpPr txBox="1"/>
          <p:nvPr/>
        </p:nvSpPr>
        <p:spPr>
          <a:xfrm>
            <a:off x="619200" y="5223137"/>
            <a:ext cx="2843727"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1.0% vs. 0.4% 	(p=0.19)</a:t>
            </a:r>
          </a:p>
          <a:p>
            <a:pPr>
              <a:tabLst>
                <a:tab pos="594769" algn="l"/>
                <a:tab pos="1911303" algn="l"/>
              </a:tabLst>
            </a:pPr>
            <a:r>
              <a:rPr lang="en-GB" sz="1467" dirty="0">
                <a:latin typeface="Arial" panose="020B0604020202020204" pitchFamily="34" charset="0"/>
                <a:cs typeface="Arial" panose="020B0604020202020204" pitchFamily="34" charset="0"/>
              </a:rPr>
              <a:t>DCR: 	41% vs. 15% 	(p&lt;0.0001)</a:t>
            </a:r>
          </a:p>
        </p:txBody>
      </p:sp>
      <p:sp>
        <p:nvSpPr>
          <p:cNvPr id="9" name="TextBox 8">
            <a:extLst>
              <a:ext uri="{FF2B5EF4-FFF2-40B4-BE49-F238E27FC236}">
                <a16:creationId xmlns:a16="http://schemas.microsoft.com/office/drawing/2014/main" id="{84E5909D-471D-4E60-C66A-92D49F30DA06}"/>
              </a:ext>
            </a:extLst>
          </p:cNvPr>
          <p:cNvSpPr txBox="1"/>
          <p:nvPr/>
        </p:nvSpPr>
        <p:spPr>
          <a:xfrm>
            <a:off x="619200" y="1561727"/>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43F4A7A-4676-0F21-94BA-B5DBFC5DFF0F}"/>
              </a:ext>
            </a:extLst>
          </p:cNvPr>
          <p:cNvSpPr txBox="1"/>
          <p:nvPr/>
        </p:nvSpPr>
        <p:spPr>
          <a:xfrm>
            <a:off x="6264390" y="1556792"/>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17" name="TextBox 16">
            <a:extLst>
              <a:ext uri="{FF2B5EF4-FFF2-40B4-BE49-F238E27FC236}">
                <a16:creationId xmlns:a16="http://schemas.microsoft.com/office/drawing/2014/main" id="{827D1528-A094-5A4A-91F9-9E0A4B12BCCA}"/>
              </a:ext>
            </a:extLst>
          </p:cNvPr>
          <p:cNvSpPr txBox="1"/>
          <p:nvPr/>
        </p:nvSpPr>
        <p:spPr>
          <a:xfrm>
            <a:off x="855121" y="2217936"/>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D0268C90-BEEA-C047-BC5E-83B1FFBC02B5}"/>
              </a:ext>
            </a:extLst>
          </p:cNvPr>
          <p:cNvSpPr txBox="1"/>
          <p:nvPr/>
        </p:nvSpPr>
        <p:spPr>
          <a:xfrm rot="16200000">
            <a:off x="-204640" y="3165741"/>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cxnSp>
        <p:nvCxnSpPr>
          <p:cNvPr id="20" name="Straight Connector 19">
            <a:extLst>
              <a:ext uri="{FF2B5EF4-FFF2-40B4-BE49-F238E27FC236}">
                <a16:creationId xmlns:a16="http://schemas.microsoft.com/office/drawing/2014/main" id="{36072AD0-2113-2F41-A893-5E8E9C779ED5}"/>
              </a:ext>
            </a:extLst>
          </p:cNvPr>
          <p:cNvCxnSpPr>
            <a:cxnSpLocks/>
          </p:cNvCxnSpPr>
          <p:nvPr/>
        </p:nvCxnSpPr>
        <p:spPr>
          <a:xfrm>
            <a:off x="1136973" y="2300858"/>
            <a:ext cx="0" cy="18669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3D7DB74-2253-1E4A-986B-28CCEE39CBE4}"/>
              </a:ext>
            </a:extLst>
          </p:cNvPr>
          <p:cNvCxnSpPr>
            <a:cxnSpLocks/>
          </p:cNvCxnSpPr>
          <p:nvPr/>
        </p:nvCxnSpPr>
        <p:spPr>
          <a:xfrm flipH="1">
            <a:off x="1134505" y="4165290"/>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F9D70F1-5C4D-014F-A7D4-41E31692A3F0}"/>
              </a:ext>
            </a:extLst>
          </p:cNvPr>
          <p:cNvCxnSpPr>
            <a:cxnSpLocks/>
          </p:cNvCxnSpPr>
          <p:nvPr/>
        </p:nvCxnSpPr>
        <p:spPr>
          <a:xfrm>
            <a:off x="1136973"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54B642B-C04E-D348-B126-652EA45C9F48}"/>
              </a:ext>
            </a:extLst>
          </p:cNvPr>
          <p:cNvCxnSpPr>
            <a:cxnSpLocks/>
          </p:cNvCxnSpPr>
          <p:nvPr/>
        </p:nvCxnSpPr>
        <p:spPr>
          <a:xfrm>
            <a:off x="1911673"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BA90B12-BB6B-F949-B08E-6B5C327C6E00}"/>
              </a:ext>
            </a:extLst>
          </p:cNvPr>
          <p:cNvSpPr txBox="1"/>
          <p:nvPr/>
        </p:nvSpPr>
        <p:spPr>
          <a:xfrm>
            <a:off x="1874978"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30" name="TextBox 29">
            <a:extLst>
              <a:ext uri="{FF2B5EF4-FFF2-40B4-BE49-F238E27FC236}">
                <a16:creationId xmlns:a16="http://schemas.microsoft.com/office/drawing/2014/main" id="{0FF84B31-BFE2-B148-A759-723BEBA0C0A1}"/>
              </a:ext>
            </a:extLst>
          </p:cNvPr>
          <p:cNvSpPr txBox="1"/>
          <p:nvPr/>
        </p:nvSpPr>
        <p:spPr>
          <a:xfrm>
            <a:off x="1106628"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31" name="Straight Connector 30">
            <a:extLst>
              <a:ext uri="{FF2B5EF4-FFF2-40B4-BE49-F238E27FC236}">
                <a16:creationId xmlns:a16="http://schemas.microsoft.com/office/drawing/2014/main" id="{E9F45051-D512-5F4D-AD5D-F5071227DB29}"/>
              </a:ext>
            </a:extLst>
          </p:cNvPr>
          <p:cNvCxnSpPr>
            <a:cxnSpLocks/>
          </p:cNvCxnSpPr>
          <p:nvPr/>
        </p:nvCxnSpPr>
        <p:spPr>
          <a:xfrm>
            <a:off x="2683198"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B51BA46-4EEF-BE49-BA49-E8C8E98BCA05}"/>
              </a:ext>
            </a:extLst>
          </p:cNvPr>
          <p:cNvSpPr txBox="1"/>
          <p:nvPr/>
        </p:nvSpPr>
        <p:spPr>
          <a:xfrm>
            <a:off x="2646503"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33" name="Straight Connector 32">
            <a:extLst>
              <a:ext uri="{FF2B5EF4-FFF2-40B4-BE49-F238E27FC236}">
                <a16:creationId xmlns:a16="http://schemas.microsoft.com/office/drawing/2014/main" id="{8E987668-0942-4746-80B4-0B25D55A22C9}"/>
              </a:ext>
            </a:extLst>
          </p:cNvPr>
          <p:cNvCxnSpPr>
            <a:cxnSpLocks/>
          </p:cNvCxnSpPr>
          <p:nvPr/>
        </p:nvCxnSpPr>
        <p:spPr>
          <a:xfrm rot="5400000">
            <a:off x="1105223" y="413900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573A91-69C1-014F-8337-AB28A3B29A82}"/>
              </a:ext>
            </a:extLst>
          </p:cNvPr>
          <p:cNvCxnSpPr>
            <a:cxnSpLocks/>
          </p:cNvCxnSpPr>
          <p:nvPr/>
        </p:nvCxnSpPr>
        <p:spPr>
          <a:xfrm rot="5400000">
            <a:off x="1105223" y="227210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B2104FF-50E3-EF4D-AD6C-5A8A8663175F}"/>
              </a:ext>
            </a:extLst>
          </p:cNvPr>
          <p:cNvSpPr txBox="1"/>
          <p:nvPr/>
        </p:nvSpPr>
        <p:spPr>
          <a:xfrm>
            <a:off x="925653" y="268466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37" name="Straight Connector 36">
            <a:extLst>
              <a:ext uri="{FF2B5EF4-FFF2-40B4-BE49-F238E27FC236}">
                <a16:creationId xmlns:a16="http://schemas.microsoft.com/office/drawing/2014/main" id="{E85CEC11-7288-2846-9A3D-D62910DD3528}"/>
              </a:ext>
            </a:extLst>
          </p:cNvPr>
          <p:cNvCxnSpPr>
            <a:cxnSpLocks/>
          </p:cNvCxnSpPr>
          <p:nvPr/>
        </p:nvCxnSpPr>
        <p:spPr>
          <a:xfrm rot="5400000">
            <a:off x="1105223" y="273883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E3B0B53-256B-234F-BC1B-DEADB2BB2FC6}"/>
              </a:ext>
            </a:extLst>
          </p:cNvPr>
          <p:cNvSpPr txBox="1"/>
          <p:nvPr/>
        </p:nvSpPr>
        <p:spPr>
          <a:xfrm>
            <a:off x="925653" y="315138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39" name="Straight Connector 38">
            <a:extLst>
              <a:ext uri="{FF2B5EF4-FFF2-40B4-BE49-F238E27FC236}">
                <a16:creationId xmlns:a16="http://schemas.microsoft.com/office/drawing/2014/main" id="{2FB97438-5BAA-A745-ADB2-F04004C7D3E7}"/>
              </a:ext>
            </a:extLst>
          </p:cNvPr>
          <p:cNvCxnSpPr>
            <a:cxnSpLocks/>
          </p:cNvCxnSpPr>
          <p:nvPr/>
        </p:nvCxnSpPr>
        <p:spPr>
          <a:xfrm rot="5400000">
            <a:off x="1105223" y="32055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F7C8B77-CC42-7044-ADF6-C5B68E08D29A}"/>
              </a:ext>
            </a:extLst>
          </p:cNvPr>
          <p:cNvSpPr txBox="1"/>
          <p:nvPr/>
        </p:nvSpPr>
        <p:spPr>
          <a:xfrm>
            <a:off x="925653" y="362128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41" name="Straight Connector 40">
            <a:extLst>
              <a:ext uri="{FF2B5EF4-FFF2-40B4-BE49-F238E27FC236}">
                <a16:creationId xmlns:a16="http://schemas.microsoft.com/office/drawing/2014/main" id="{A6494F8A-A561-C748-9EFC-0952ECAE5A97}"/>
              </a:ext>
            </a:extLst>
          </p:cNvPr>
          <p:cNvCxnSpPr>
            <a:cxnSpLocks/>
          </p:cNvCxnSpPr>
          <p:nvPr/>
        </p:nvCxnSpPr>
        <p:spPr>
          <a:xfrm rot="5400000">
            <a:off x="1105223" y="36754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7666F6B-36D5-504B-9943-C3C5CAB1AC11}"/>
              </a:ext>
            </a:extLst>
          </p:cNvPr>
          <p:cNvSpPr txBox="1"/>
          <p:nvPr/>
        </p:nvSpPr>
        <p:spPr>
          <a:xfrm>
            <a:off x="996185" y="4088011"/>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cxnSp>
        <p:nvCxnSpPr>
          <p:cNvPr id="43" name="Straight Connector 42">
            <a:extLst>
              <a:ext uri="{FF2B5EF4-FFF2-40B4-BE49-F238E27FC236}">
                <a16:creationId xmlns:a16="http://schemas.microsoft.com/office/drawing/2014/main" id="{AC20AF6C-F775-1C44-BD2F-260C91F8F498}"/>
              </a:ext>
            </a:extLst>
          </p:cNvPr>
          <p:cNvCxnSpPr>
            <a:cxnSpLocks/>
          </p:cNvCxnSpPr>
          <p:nvPr/>
        </p:nvCxnSpPr>
        <p:spPr>
          <a:xfrm>
            <a:off x="5769298"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1CA3F87-6822-8F49-A6A8-34F52B283F6D}"/>
              </a:ext>
            </a:extLst>
          </p:cNvPr>
          <p:cNvSpPr txBox="1"/>
          <p:nvPr/>
        </p:nvSpPr>
        <p:spPr>
          <a:xfrm>
            <a:off x="5697337" y="421501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45" name="Straight Connector 44">
            <a:extLst>
              <a:ext uri="{FF2B5EF4-FFF2-40B4-BE49-F238E27FC236}">
                <a16:creationId xmlns:a16="http://schemas.microsoft.com/office/drawing/2014/main" id="{EDA782DD-79A5-E148-A49F-A6CD86A632F1}"/>
              </a:ext>
            </a:extLst>
          </p:cNvPr>
          <p:cNvCxnSpPr>
            <a:cxnSpLocks/>
          </p:cNvCxnSpPr>
          <p:nvPr/>
        </p:nvCxnSpPr>
        <p:spPr>
          <a:xfrm>
            <a:off x="5000948"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59739B4-7417-FB49-9A2C-FBB0EDA19243}"/>
              </a:ext>
            </a:extLst>
          </p:cNvPr>
          <p:cNvSpPr txBox="1"/>
          <p:nvPr/>
        </p:nvSpPr>
        <p:spPr>
          <a:xfrm>
            <a:off x="4928987" y="421501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47" name="Straight Connector 46">
            <a:extLst>
              <a:ext uri="{FF2B5EF4-FFF2-40B4-BE49-F238E27FC236}">
                <a16:creationId xmlns:a16="http://schemas.microsoft.com/office/drawing/2014/main" id="{858F6C06-375E-F445-8AA9-05A29C39C48A}"/>
              </a:ext>
            </a:extLst>
          </p:cNvPr>
          <p:cNvCxnSpPr>
            <a:cxnSpLocks/>
          </p:cNvCxnSpPr>
          <p:nvPr/>
        </p:nvCxnSpPr>
        <p:spPr>
          <a:xfrm>
            <a:off x="4226248"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C897987-AEBD-974C-AA71-93D44BF9E97C}"/>
              </a:ext>
            </a:extLst>
          </p:cNvPr>
          <p:cNvSpPr txBox="1"/>
          <p:nvPr/>
        </p:nvSpPr>
        <p:spPr>
          <a:xfrm>
            <a:off x="4189553"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49" name="Straight Connector 48">
            <a:extLst>
              <a:ext uri="{FF2B5EF4-FFF2-40B4-BE49-F238E27FC236}">
                <a16:creationId xmlns:a16="http://schemas.microsoft.com/office/drawing/2014/main" id="{B95301E1-4C3C-174F-88AE-45A61A715572}"/>
              </a:ext>
            </a:extLst>
          </p:cNvPr>
          <p:cNvCxnSpPr>
            <a:cxnSpLocks/>
          </p:cNvCxnSpPr>
          <p:nvPr/>
        </p:nvCxnSpPr>
        <p:spPr>
          <a:xfrm>
            <a:off x="3454723"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FF111D9-E2C0-DD43-89D1-5B913B1D13F4}"/>
              </a:ext>
            </a:extLst>
          </p:cNvPr>
          <p:cNvSpPr txBox="1"/>
          <p:nvPr/>
        </p:nvSpPr>
        <p:spPr>
          <a:xfrm>
            <a:off x="3418028"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27E56757-1DB2-C94A-B29A-858214F2AF54}"/>
              </a:ext>
            </a:extLst>
          </p:cNvPr>
          <p:cNvSpPr txBox="1"/>
          <p:nvPr/>
        </p:nvSpPr>
        <p:spPr>
          <a:xfrm>
            <a:off x="1804446" y="4529336"/>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52" name="TextBox 51">
            <a:extLst>
              <a:ext uri="{FF2B5EF4-FFF2-40B4-BE49-F238E27FC236}">
                <a16:creationId xmlns:a16="http://schemas.microsoft.com/office/drawing/2014/main" id="{F1BC4280-F5E5-AA46-81CA-FD7C805460FE}"/>
              </a:ext>
            </a:extLst>
          </p:cNvPr>
          <p:cNvSpPr txBox="1"/>
          <p:nvPr/>
        </p:nvSpPr>
        <p:spPr>
          <a:xfrm>
            <a:off x="280262" y="4390837"/>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53" name="TextBox 52">
            <a:extLst>
              <a:ext uri="{FF2B5EF4-FFF2-40B4-BE49-F238E27FC236}">
                <a16:creationId xmlns:a16="http://schemas.microsoft.com/office/drawing/2014/main" id="{13E110F4-CD46-544B-BE6D-78A023DEAD80}"/>
              </a:ext>
            </a:extLst>
          </p:cNvPr>
          <p:cNvSpPr txBox="1"/>
          <p:nvPr/>
        </p:nvSpPr>
        <p:spPr>
          <a:xfrm>
            <a:off x="2611237" y="4529336"/>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98</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55" name="TextBox 54">
            <a:extLst>
              <a:ext uri="{FF2B5EF4-FFF2-40B4-BE49-F238E27FC236}">
                <a16:creationId xmlns:a16="http://schemas.microsoft.com/office/drawing/2014/main" id="{614D61D8-F03D-0243-BE8C-7DA4470F99A6}"/>
              </a:ext>
            </a:extLst>
          </p:cNvPr>
          <p:cNvSpPr txBox="1"/>
          <p:nvPr/>
        </p:nvSpPr>
        <p:spPr>
          <a:xfrm>
            <a:off x="4964253" y="452933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3D66D990-34AC-BE4B-BE76-6F09D3085B82}"/>
              </a:ext>
            </a:extLst>
          </p:cNvPr>
          <p:cNvSpPr txBox="1"/>
          <p:nvPr/>
        </p:nvSpPr>
        <p:spPr>
          <a:xfrm>
            <a:off x="4154287" y="4529336"/>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7" name="TextBox 56">
            <a:extLst>
              <a:ext uri="{FF2B5EF4-FFF2-40B4-BE49-F238E27FC236}">
                <a16:creationId xmlns:a16="http://schemas.microsoft.com/office/drawing/2014/main" id="{07CB6F95-17E8-ED48-A856-92DB8342EE23}"/>
              </a:ext>
            </a:extLst>
          </p:cNvPr>
          <p:cNvSpPr txBox="1"/>
          <p:nvPr/>
        </p:nvSpPr>
        <p:spPr>
          <a:xfrm>
            <a:off x="3382762" y="4529336"/>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58" name="TextBox 57">
            <a:extLst>
              <a:ext uri="{FF2B5EF4-FFF2-40B4-BE49-F238E27FC236}">
                <a16:creationId xmlns:a16="http://schemas.microsoft.com/office/drawing/2014/main" id="{883C4DEE-F89E-E248-8721-0F89C7D81233}"/>
              </a:ext>
            </a:extLst>
          </p:cNvPr>
          <p:cNvSpPr txBox="1"/>
          <p:nvPr/>
        </p:nvSpPr>
        <p:spPr>
          <a:xfrm>
            <a:off x="2623741" y="4342889"/>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00297BA8-D662-6A48-BAA3-393E10DC2E95}"/>
              </a:ext>
            </a:extLst>
          </p:cNvPr>
          <p:cNvSpPr txBox="1"/>
          <p:nvPr/>
        </p:nvSpPr>
        <p:spPr>
          <a:xfrm>
            <a:off x="3596571" y="3162762"/>
            <a:ext cx="2133597"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0.49, 95% CI 0.42-0.58, p&lt;0.0001</a:t>
            </a:r>
          </a:p>
        </p:txBody>
      </p:sp>
      <p:sp>
        <p:nvSpPr>
          <p:cNvPr id="60" name="TextBox 59">
            <a:extLst>
              <a:ext uri="{FF2B5EF4-FFF2-40B4-BE49-F238E27FC236}">
                <a16:creationId xmlns:a16="http://schemas.microsoft.com/office/drawing/2014/main" id="{34C00AFA-45E6-634E-9D54-8DC8561EFF1A}"/>
              </a:ext>
            </a:extLst>
          </p:cNvPr>
          <p:cNvSpPr txBox="1"/>
          <p:nvPr/>
        </p:nvSpPr>
        <p:spPr>
          <a:xfrm>
            <a:off x="4702919" y="2219787"/>
            <a:ext cx="1154162"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 160 mg</a:t>
            </a:r>
          </a:p>
          <a:p>
            <a:r>
              <a:rPr lang="en-GB" sz="1000" dirty="0">
                <a:latin typeface="Arial" panose="020B0604020202020204" pitchFamily="34" charset="0"/>
                <a:ea typeface="Aileron" charset="0"/>
                <a:cs typeface="Arial" panose="020B0604020202020204" pitchFamily="34" charset="0"/>
              </a:rPr>
              <a:t>Placebo</a:t>
            </a:r>
          </a:p>
        </p:txBody>
      </p:sp>
      <p:cxnSp>
        <p:nvCxnSpPr>
          <p:cNvPr id="61" name="Straight Connector 60">
            <a:extLst>
              <a:ext uri="{FF2B5EF4-FFF2-40B4-BE49-F238E27FC236}">
                <a16:creationId xmlns:a16="http://schemas.microsoft.com/office/drawing/2014/main" id="{48EA924F-FAB6-7142-9BE0-BCDDE1B5F206}"/>
              </a:ext>
            </a:extLst>
          </p:cNvPr>
          <p:cNvCxnSpPr>
            <a:cxnSpLocks/>
          </p:cNvCxnSpPr>
          <p:nvPr/>
        </p:nvCxnSpPr>
        <p:spPr>
          <a:xfrm flipH="1">
            <a:off x="4406343" y="2302631"/>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EA112A1-1999-A540-8D0F-FC4FE334E306}"/>
              </a:ext>
            </a:extLst>
          </p:cNvPr>
          <p:cNvCxnSpPr>
            <a:cxnSpLocks/>
          </p:cNvCxnSpPr>
          <p:nvPr/>
        </p:nvCxnSpPr>
        <p:spPr>
          <a:xfrm flipH="1">
            <a:off x="4406343" y="2448681"/>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A075ADE6-957D-BF48-9122-694E47A42214}"/>
              </a:ext>
            </a:extLst>
          </p:cNvPr>
          <p:cNvSpPr/>
          <p:nvPr/>
        </p:nvSpPr>
        <p:spPr>
          <a:xfrm>
            <a:off x="4476658" y="2266305"/>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709208C5-8F3B-B942-9A66-82B0C28D0662}"/>
              </a:ext>
            </a:extLst>
          </p:cNvPr>
          <p:cNvSpPr/>
          <p:nvPr/>
        </p:nvSpPr>
        <p:spPr>
          <a:xfrm>
            <a:off x="4476658" y="2412355"/>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1BBC047C-181D-8D45-B7D5-4EA92AF31135}"/>
              </a:ext>
            </a:extLst>
          </p:cNvPr>
          <p:cNvSpPr txBox="1"/>
          <p:nvPr/>
        </p:nvSpPr>
        <p:spPr>
          <a:xfrm rot="16200000">
            <a:off x="5838772" y="3165741"/>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cxnSp>
        <p:nvCxnSpPr>
          <p:cNvPr id="69" name="Straight Connector 68">
            <a:extLst>
              <a:ext uri="{FF2B5EF4-FFF2-40B4-BE49-F238E27FC236}">
                <a16:creationId xmlns:a16="http://schemas.microsoft.com/office/drawing/2014/main" id="{AB2C45DB-88CE-8A49-AC9C-5A24AF58894A}"/>
              </a:ext>
            </a:extLst>
          </p:cNvPr>
          <p:cNvCxnSpPr>
            <a:cxnSpLocks/>
          </p:cNvCxnSpPr>
          <p:nvPr/>
        </p:nvCxnSpPr>
        <p:spPr>
          <a:xfrm flipH="1">
            <a:off x="6882163" y="4165290"/>
            <a:ext cx="48245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827141B-0316-9846-933D-6C6F6D8F1E88}"/>
              </a:ext>
            </a:extLst>
          </p:cNvPr>
          <p:cNvCxnSpPr>
            <a:cxnSpLocks/>
          </p:cNvCxnSpPr>
          <p:nvPr/>
        </p:nvCxnSpPr>
        <p:spPr>
          <a:xfrm>
            <a:off x="7571098"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561C0319-7C0F-5943-A145-C13843396F8C}"/>
              </a:ext>
            </a:extLst>
          </p:cNvPr>
          <p:cNvSpPr txBox="1"/>
          <p:nvPr/>
        </p:nvSpPr>
        <p:spPr>
          <a:xfrm>
            <a:off x="7534403"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cxnSp>
        <p:nvCxnSpPr>
          <p:cNvPr id="74" name="Straight Connector 73">
            <a:extLst>
              <a:ext uri="{FF2B5EF4-FFF2-40B4-BE49-F238E27FC236}">
                <a16:creationId xmlns:a16="http://schemas.microsoft.com/office/drawing/2014/main" id="{FDFCA368-0958-E249-B0FC-FBB37E84DDD4}"/>
              </a:ext>
            </a:extLst>
          </p:cNvPr>
          <p:cNvCxnSpPr>
            <a:cxnSpLocks/>
          </p:cNvCxnSpPr>
          <p:nvPr/>
        </p:nvCxnSpPr>
        <p:spPr>
          <a:xfrm>
            <a:off x="8262412"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6A4F3E0E-4CE4-B74E-8FD4-A553E66C3E8D}"/>
              </a:ext>
            </a:extLst>
          </p:cNvPr>
          <p:cNvSpPr txBox="1"/>
          <p:nvPr/>
        </p:nvSpPr>
        <p:spPr>
          <a:xfrm>
            <a:off x="8225717"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85" name="Straight Connector 84">
            <a:extLst>
              <a:ext uri="{FF2B5EF4-FFF2-40B4-BE49-F238E27FC236}">
                <a16:creationId xmlns:a16="http://schemas.microsoft.com/office/drawing/2014/main" id="{5E689004-64EA-3945-8463-966170764C62}"/>
              </a:ext>
            </a:extLst>
          </p:cNvPr>
          <p:cNvCxnSpPr>
            <a:cxnSpLocks/>
          </p:cNvCxnSpPr>
          <p:nvPr/>
        </p:nvCxnSpPr>
        <p:spPr>
          <a:xfrm>
            <a:off x="11011629"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F22AF28-C1AB-584C-B197-A985F1E5B295}"/>
              </a:ext>
            </a:extLst>
          </p:cNvPr>
          <p:cNvSpPr txBox="1"/>
          <p:nvPr/>
        </p:nvSpPr>
        <p:spPr>
          <a:xfrm>
            <a:off x="10939668" y="421501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7" name="Straight Connector 86">
            <a:extLst>
              <a:ext uri="{FF2B5EF4-FFF2-40B4-BE49-F238E27FC236}">
                <a16:creationId xmlns:a16="http://schemas.microsoft.com/office/drawing/2014/main" id="{CE09311B-CDA1-E745-89B9-8BC841850AAA}"/>
              </a:ext>
            </a:extLst>
          </p:cNvPr>
          <p:cNvCxnSpPr>
            <a:cxnSpLocks/>
          </p:cNvCxnSpPr>
          <p:nvPr/>
        </p:nvCxnSpPr>
        <p:spPr>
          <a:xfrm>
            <a:off x="10323489"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69421C3C-4ADF-FF40-B37E-B52F3F514E9C}"/>
              </a:ext>
            </a:extLst>
          </p:cNvPr>
          <p:cNvSpPr txBox="1"/>
          <p:nvPr/>
        </p:nvSpPr>
        <p:spPr>
          <a:xfrm>
            <a:off x="10251528" y="421501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89" name="Straight Connector 88">
            <a:extLst>
              <a:ext uri="{FF2B5EF4-FFF2-40B4-BE49-F238E27FC236}">
                <a16:creationId xmlns:a16="http://schemas.microsoft.com/office/drawing/2014/main" id="{1843499B-4393-CA4A-901B-1514340871D6}"/>
              </a:ext>
            </a:extLst>
          </p:cNvPr>
          <p:cNvCxnSpPr>
            <a:cxnSpLocks/>
          </p:cNvCxnSpPr>
          <p:nvPr/>
        </p:nvCxnSpPr>
        <p:spPr>
          <a:xfrm>
            <a:off x="9637021"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2AE60F30-89A6-CB48-BB89-B48DE8C961CC}"/>
              </a:ext>
            </a:extLst>
          </p:cNvPr>
          <p:cNvSpPr txBox="1"/>
          <p:nvPr/>
        </p:nvSpPr>
        <p:spPr>
          <a:xfrm>
            <a:off x="9600326"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91" name="Straight Connector 90">
            <a:extLst>
              <a:ext uri="{FF2B5EF4-FFF2-40B4-BE49-F238E27FC236}">
                <a16:creationId xmlns:a16="http://schemas.microsoft.com/office/drawing/2014/main" id="{713FE3B4-5928-D04E-A0DA-D53DBA630EFC}"/>
              </a:ext>
            </a:extLst>
          </p:cNvPr>
          <p:cNvCxnSpPr>
            <a:cxnSpLocks/>
          </p:cNvCxnSpPr>
          <p:nvPr/>
        </p:nvCxnSpPr>
        <p:spPr>
          <a:xfrm>
            <a:off x="8945706"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BB5BD197-6B31-3741-BE0B-56805EFBAC9D}"/>
              </a:ext>
            </a:extLst>
          </p:cNvPr>
          <p:cNvSpPr txBox="1"/>
          <p:nvPr/>
        </p:nvSpPr>
        <p:spPr>
          <a:xfrm>
            <a:off x="8909011"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93" name="TextBox 92">
            <a:extLst>
              <a:ext uri="{FF2B5EF4-FFF2-40B4-BE49-F238E27FC236}">
                <a16:creationId xmlns:a16="http://schemas.microsoft.com/office/drawing/2014/main" id="{857B4876-B86C-F14B-AB7B-72A3BC9A0445}"/>
              </a:ext>
            </a:extLst>
          </p:cNvPr>
          <p:cNvSpPr txBox="1"/>
          <p:nvPr/>
        </p:nvSpPr>
        <p:spPr>
          <a:xfrm>
            <a:off x="7442478" y="4529336"/>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452</a:t>
            </a:r>
          </a:p>
          <a:p>
            <a:pPr algn="ctr">
              <a:lnSpc>
                <a:spcPct val="90000"/>
              </a:lnSpc>
            </a:pPr>
            <a:r>
              <a:rPr lang="en-GB" sz="1000" dirty="0">
                <a:latin typeface="Arial" panose="020B0604020202020204" pitchFamily="34" charset="0"/>
                <a:ea typeface="Aileron" charset="0"/>
                <a:cs typeface="Arial" panose="020B0604020202020204" pitchFamily="34" charset="0"/>
              </a:rPr>
              <a:t>221</a:t>
            </a:r>
          </a:p>
        </p:txBody>
      </p:sp>
      <p:sp>
        <p:nvSpPr>
          <p:cNvPr id="94" name="TextBox 93">
            <a:extLst>
              <a:ext uri="{FF2B5EF4-FFF2-40B4-BE49-F238E27FC236}">
                <a16:creationId xmlns:a16="http://schemas.microsoft.com/office/drawing/2014/main" id="{2C95145E-A269-2C47-AC3D-C4598F1C40D8}"/>
              </a:ext>
            </a:extLst>
          </p:cNvPr>
          <p:cNvSpPr txBox="1"/>
          <p:nvPr/>
        </p:nvSpPr>
        <p:spPr>
          <a:xfrm>
            <a:off x="6027919" y="4390837"/>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Regorafenib</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95" name="TextBox 94">
            <a:extLst>
              <a:ext uri="{FF2B5EF4-FFF2-40B4-BE49-F238E27FC236}">
                <a16:creationId xmlns:a16="http://schemas.microsoft.com/office/drawing/2014/main" id="{A38C43C9-9E55-5047-B4DC-B3417B024CB5}"/>
              </a:ext>
            </a:extLst>
          </p:cNvPr>
          <p:cNvSpPr txBox="1"/>
          <p:nvPr/>
        </p:nvSpPr>
        <p:spPr>
          <a:xfrm>
            <a:off x="8155185" y="4529336"/>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352</a:t>
            </a:r>
          </a:p>
          <a:p>
            <a:pPr algn="ctr">
              <a:lnSpc>
                <a:spcPct val="90000"/>
              </a:lnSpc>
            </a:pPr>
            <a:r>
              <a:rPr lang="en-GB" sz="1000" dirty="0">
                <a:latin typeface="Arial" panose="020B0604020202020204" pitchFamily="34" charset="0"/>
                <a:ea typeface="Aileron" charset="0"/>
                <a:cs typeface="Arial" panose="020B0604020202020204" pitchFamily="34" charset="0"/>
              </a:rPr>
              <a:t>150</a:t>
            </a:r>
          </a:p>
        </p:txBody>
      </p:sp>
      <p:sp>
        <p:nvSpPr>
          <p:cNvPr id="96" name="TextBox 95">
            <a:extLst>
              <a:ext uri="{FF2B5EF4-FFF2-40B4-BE49-F238E27FC236}">
                <a16:creationId xmlns:a16="http://schemas.microsoft.com/office/drawing/2014/main" id="{B5B5D1D9-7D42-8F43-B881-566D48A52876}"/>
              </a:ext>
            </a:extLst>
          </p:cNvPr>
          <p:cNvSpPr txBox="1"/>
          <p:nvPr/>
        </p:nvSpPr>
        <p:spPr>
          <a:xfrm>
            <a:off x="10251528" y="4529336"/>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97" name="TextBox 96">
            <a:extLst>
              <a:ext uri="{FF2B5EF4-FFF2-40B4-BE49-F238E27FC236}">
                <a16:creationId xmlns:a16="http://schemas.microsoft.com/office/drawing/2014/main" id="{0CFCF9B0-F8D4-D541-87E8-799DC959307C}"/>
              </a:ext>
            </a:extLst>
          </p:cNvPr>
          <p:cNvSpPr txBox="1"/>
          <p:nvPr/>
        </p:nvSpPr>
        <p:spPr>
          <a:xfrm>
            <a:off x="9565060" y="4529336"/>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93</a:t>
            </a:r>
          </a:p>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98" name="TextBox 97">
            <a:extLst>
              <a:ext uri="{FF2B5EF4-FFF2-40B4-BE49-F238E27FC236}">
                <a16:creationId xmlns:a16="http://schemas.microsoft.com/office/drawing/2014/main" id="{912A20EB-A18D-E944-9CD4-15EEC3030054}"/>
              </a:ext>
            </a:extLst>
          </p:cNvPr>
          <p:cNvSpPr txBox="1"/>
          <p:nvPr/>
        </p:nvSpPr>
        <p:spPr>
          <a:xfrm>
            <a:off x="8838479" y="4529336"/>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187</a:t>
            </a:r>
          </a:p>
          <a:p>
            <a:pPr algn="ctr">
              <a:lnSpc>
                <a:spcPct val="90000"/>
              </a:lnSpc>
            </a:pPr>
            <a:r>
              <a:rPr lang="en-GB" sz="1000" dirty="0">
                <a:latin typeface="Arial" panose="020B0604020202020204" pitchFamily="34" charset="0"/>
                <a:ea typeface="Aileron" charset="0"/>
                <a:cs typeface="Arial" panose="020B0604020202020204" pitchFamily="34" charset="0"/>
              </a:rPr>
              <a:t>75</a:t>
            </a:r>
          </a:p>
        </p:txBody>
      </p:sp>
      <p:sp>
        <p:nvSpPr>
          <p:cNvPr id="99" name="TextBox 98">
            <a:extLst>
              <a:ext uri="{FF2B5EF4-FFF2-40B4-BE49-F238E27FC236}">
                <a16:creationId xmlns:a16="http://schemas.microsoft.com/office/drawing/2014/main" id="{71F1858C-C84E-2E41-A230-7B53A8C6C07F}"/>
              </a:ext>
            </a:extLst>
          </p:cNvPr>
          <p:cNvSpPr txBox="1"/>
          <p:nvPr/>
        </p:nvSpPr>
        <p:spPr>
          <a:xfrm>
            <a:off x="8371398" y="4342889"/>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cxnSp>
        <p:nvCxnSpPr>
          <p:cNvPr id="108" name="Straight Connector 107">
            <a:extLst>
              <a:ext uri="{FF2B5EF4-FFF2-40B4-BE49-F238E27FC236}">
                <a16:creationId xmlns:a16="http://schemas.microsoft.com/office/drawing/2014/main" id="{109C8B2D-B6D5-6642-8AE0-7028AFAB1CC5}"/>
              </a:ext>
            </a:extLst>
          </p:cNvPr>
          <p:cNvCxnSpPr>
            <a:cxnSpLocks/>
          </p:cNvCxnSpPr>
          <p:nvPr/>
        </p:nvCxnSpPr>
        <p:spPr>
          <a:xfrm>
            <a:off x="11701440"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3F15DB51-CEC3-8F49-B091-51B2AAC386E5}"/>
              </a:ext>
            </a:extLst>
          </p:cNvPr>
          <p:cNvSpPr txBox="1"/>
          <p:nvPr/>
        </p:nvSpPr>
        <p:spPr>
          <a:xfrm>
            <a:off x="11629479" y="421501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11" name="TextBox 110">
            <a:extLst>
              <a:ext uri="{FF2B5EF4-FFF2-40B4-BE49-F238E27FC236}">
                <a16:creationId xmlns:a16="http://schemas.microsoft.com/office/drawing/2014/main" id="{9EF24CFE-6D83-0A4E-ABA7-907037EFF1D7}"/>
              </a:ext>
            </a:extLst>
          </p:cNvPr>
          <p:cNvSpPr txBox="1"/>
          <p:nvPr/>
        </p:nvSpPr>
        <p:spPr>
          <a:xfrm>
            <a:off x="10984626" y="452933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100" name="TextBox 99">
            <a:extLst>
              <a:ext uri="{FF2B5EF4-FFF2-40B4-BE49-F238E27FC236}">
                <a16:creationId xmlns:a16="http://schemas.microsoft.com/office/drawing/2014/main" id="{B9DCA378-0732-134A-B3D0-639C37453678}"/>
              </a:ext>
            </a:extLst>
          </p:cNvPr>
          <p:cNvSpPr txBox="1"/>
          <p:nvPr/>
        </p:nvSpPr>
        <p:spPr>
          <a:xfrm>
            <a:off x="9650464" y="2908197"/>
            <a:ext cx="2133597"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HR 0.77, 95% CI 0.64-0.94, p=0.0052</a:t>
            </a:r>
          </a:p>
        </p:txBody>
      </p:sp>
      <p:sp>
        <p:nvSpPr>
          <p:cNvPr id="101" name="TextBox 100">
            <a:extLst>
              <a:ext uri="{FF2B5EF4-FFF2-40B4-BE49-F238E27FC236}">
                <a16:creationId xmlns:a16="http://schemas.microsoft.com/office/drawing/2014/main" id="{A725E8FF-EE10-AA4E-910D-903BC046EA61}"/>
              </a:ext>
            </a:extLst>
          </p:cNvPr>
          <p:cNvSpPr txBox="1"/>
          <p:nvPr/>
        </p:nvSpPr>
        <p:spPr>
          <a:xfrm>
            <a:off x="10659968" y="2153199"/>
            <a:ext cx="1154162"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Regorafenib 160 mg</a:t>
            </a:r>
          </a:p>
          <a:p>
            <a:r>
              <a:rPr lang="en-GB" sz="1000" dirty="0">
                <a:latin typeface="Arial" panose="020B0604020202020204" pitchFamily="34" charset="0"/>
                <a:ea typeface="Aileron" charset="0"/>
                <a:cs typeface="Arial" panose="020B0604020202020204" pitchFamily="34" charset="0"/>
              </a:rPr>
              <a:t>Placebo</a:t>
            </a:r>
          </a:p>
        </p:txBody>
      </p:sp>
      <p:cxnSp>
        <p:nvCxnSpPr>
          <p:cNvPr id="102" name="Straight Connector 101">
            <a:extLst>
              <a:ext uri="{FF2B5EF4-FFF2-40B4-BE49-F238E27FC236}">
                <a16:creationId xmlns:a16="http://schemas.microsoft.com/office/drawing/2014/main" id="{77CD69AB-1C27-6B49-84D2-48779AE59103}"/>
              </a:ext>
            </a:extLst>
          </p:cNvPr>
          <p:cNvCxnSpPr>
            <a:cxnSpLocks/>
          </p:cNvCxnSpPr>
          <p:nvPr/>
        </p:nvCxnSpPr>
        <p:spPr>
          <a:xfrm flipH="1">
            <a:off x="10363392" y="2236043"/>
            <a:ext cx="213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C9239A77-3138-054C-AED5-88EC1E821436}"/>
              </a:ext>
            </a:extLst>
          </p:cNvPr>
          <p:cNvCxnSpPr>
            <a:cxnSpLocks/>
          </p:cNvCxnSpPr>
          <p:nvPr/>
        </p:nvCxnSpPr>
        <p:spPr>
          <a:xfrm flipH="1">
            <a:off x="10363392" y="2382093"/>
            <a:ext cx="213282"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a16="http://schemas.microsoft.com/office/drawing/2014/main" id="{E37D8EAC-804B-8C47-9AAE-E9CD6094E6F2}"/>
              </a:ext>
            </a:extLst>
          </p:cNvPr>
          <p:cNvSpPr/>
          <p:nvPr/>
        </p:nvSpPr>
        <p:spPr>
          <a:xfrm>
            <a:off x="10433707" y="2199717"/>
            <a:ext cx="72653" cy="726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BE28271B-5039-CF4E-BAF4-8388D8A65CF5}"/>
              </a:ext>
            </a:extLst>
          </p:cNvPr>
          <p:cNvSpPr/>
          <p:nvPr/>
        </p:nvSpPr>
        <p:spPr>
          <a:xfrm>
            <a:off x="10433707" y="2345767"/>
            <a:ext cx="72653" cy="7265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EFD89A0B-85C2-0446-9B24-FE808BBA3759}"/>
              </a:ext>
            </a:extLst>
          </p:cNvPr>
          <p:cNvSpPr txBox="1"/>
          <p:nvPr/>
        </p:nvSpPr>
        <p:spPr>
          <a:xfrm>
            <a:off x="6602778" y="2144911"/>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cxnSp>
        <p:nvCxnSpPr>
          <p:cNvPr id="68" name="Straight Connector 67">
            <a:extLst>
              <a:ext uri="{FF2B5EF4-FFF2-40B4-BE49-F238E27FC236}">
                <a16:creationId xmlns:a16="http://schemas.microsoft.com/office/drawing/2014/main" id="{15F6A9D1-F653-C640-85E8-903ABAE30A94}"/>
              </a:ext>
            </a:extLst>
          </p:cNvPr>
          <p:cNvCxnSpPr>
            <a:cxnSpLocks/>
          </p:cNvCxnSpPr>
          <p:nvPr/>
        </p:nvCxnSpPr>
        <p:spPr>
          <a:xfrm>
            <a:off x="6884630" y="2215133"/>
            <a:ext cx="0" cy="1952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AB7868E-5D47-BB4F-95C2-5367B428ECB1}"/>
              </a:ext>
            </a:extLst>
          </p:cNvPr>
          <p:cNvCxnSpPr>
            <a:cxnSpLocks/>
          </p:cNvCxnSpPr>
          <p:nvPr/>
        </p:nvCxnSpPr>
        <p:spPr>
          <a:xfrm>
            <a:off x="6884630" y="416282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3AF875A0-F403-AB4E-8CEF-A8585C752896}"/>
              </a:ext>
            </a:extLst>
          </p:cNvPr>
          <p:cNvSpPr txBox="1"/>
          <p:nvPr/>
        </p:nvSpPr>
        <p:spPr>
          <a:xfrm>
            <a:off x="6854285" y="421501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76" name="Straight Connector 75">
            <a:extLst>
              <a:ext uri="{FF2B5EF4-FFF2-40B4-BE49-F238E27FC236}">
                <a16:creationId xmlns:a16="http://schemas.microsoft.com/office/drawing/2014/main" id="{E62A61AF-2D10-7543-BDE3-A0D4E7A3BECA}"/>
              </a:ext>
            </a:extLst>
          </p:cNvPr>
          <p:cNvCxnSpPr>
            <a:cxnSpLocks/>
          </p:cNvCxnSpPr>
          <p:nvPr/>
        </p:nvCxnSpPr>
        <p:spPr>
          <a:xfrm rot="5400000">
            <a:off x="6852880" y="413900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2267435-1E0D-0843-948B-86DCAD6F9E11}"/>
              </a:ext>
            </a:extLst>
          </p:cNvPr>
          <p:cNvCxnSpPr>
            <a:cxnSpLocks/>
          </p:cNvCxnSpPr>
          <p:nvPr/>
        </p:nvCxnSpPr>
        <p:spPr>
          <a:xfrm rot="5400000">
            <a:off x="6852880" y="219908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EBE6029-A2CA-7043-B751-6DFCD5AC19A4}"/>
              </a:ext>
            </a:extLst>
          </p:cNvPr>
          <p:cNvSpPr txBox="1"/>
          <p:nvPr/>
        </p:nvSpPr>
        <p:spPr>
          <a:xfrm>
            <a:off x="6673310" y="262751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75</a:t>
            </a:r>
          </a:p>
        </p:txBody>
      </p:sp>
      <p:cxnSp>
        <p:nvCxnSpPr>
          <p:cNvPr id="79" name="Straight Connector 78">
            <a:extLst>
              <a:ext uri="{FF2B5EF4-FFF2-40B4-BE49-F238E27FC236}">
                <a16:creationId xmlns:a16="http://schemas.microsoft.com/office/drawing/2014/main" id="{AFF75D2F-C47A-CE47-9764-F530EF20DE24}"/>
              </a:ext>
            </a:extLst>
          </p:cNvPr>
          <p:cNvCxnSpPr>
            <a:cxnSpLocks/>
          </p:cNvCxnSpPr>
          <p:nvPr/>
        </p:nvCxnSpPr>
        <p:spPr>
          <a:xfrm rot="5400000">
            <a:off x="6852880" y="268168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7D3966A5-46A8-E548-AEF0-1E0DB5B207D9}"/>
              </a:ext>
            </a:extLst>
          </p:cNvPr>
          <p:cNvSpPr txBox="1"/>
          <p:nvPr/>
        </p:nvSpPr>
        <p:spPr>
          <a:xfrm>
            <a:off x="6673310" y="311328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cxnSp>
        <p:nvCxnSpPr>
          <p:cNvPr id="81" name="Straight Connector 80">
            <a:extLst>
              <a:ext uri="{FF2B5EF4-FFF2-40B4-BE49-F238E27FC236}">
                <a16:creationId xmlns:a16="http://schemas.microsoft.com/office/drawing/2014/main" id="{663F7E27-E047-8544-BF4B-B792CA3B846A}"/>
              </a:ext>
            </a:extLst>
          </p:cNvPr>
          <p:cNvCxnSpPr>
            <a:cxnSpLocks/>
          </p:cNvCxnSpPr>
          <p:nvPr/>
        </p:nvCxnSpPr>
        <p:spPr>
          <a:xfrm rot="5400000">
            <a:off x="6852880" y="31674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D1B33FA-0F6D-6B49-BB48-E0C0B8CCC07F}"/>
              </a:ext>
            </a:extLst>
          </p:cNvPr>
          <p:cNvSpPr txBox="1"/>
          <p:nvPr/>
        </p:nvSpPr>
        <p:spPr>
          <a:xfrm>
            <a:off x="6673310" y="359906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25</a:t>
            </a:r>
          </a:p>
        </p:txBody>
      </p:sp>
      <p:cxnSp>
        <p:nvCxnSpPr>
          <p:cNvPr id="83" name="Straight Connector 82">
            <a:extLst>
              <a:ext uri="{FF2B5EF4-FFF2-40B4-BE49-F238E27FC236}">
                <a16:creationId xmlns:a16="http://schemas.microsoft.com/office/drawing/2014/main" id="{F5E578E8-35A9-7649-AE12-62941F0D364F}"/>
              </a:ext>
            </a:extLst>
          </p:cNvPr>
          <p:cNvCxnSpPr>
            <a:cxnSpLocks/>
          </p:cNvCxnSpPr>
          <p:nvPr/>
        </p:nvCxnSpPr>
        <p:spPr>
          <a:xfrm rot="5400000">
            <a:off x="6852880" y="365323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3FA238AA-CA83-D640-8ABD-0C2A86169BFE}"/>
              </a:ext>
            </a:extLst>
          </p:cNvPr>
          <p:cNvSpPr txBox="1"/>
          <p:nvPr/>
        </p:nvSpPr>
        <p:spPr>
          <a:xfrm>
            <a:off x="6743842" y="4088011"/>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grpSp>
        <p:nvGrpSpPr>
          <p:cNvPr id="116" name="Graphic 106">
            <a:extLst>
              <a:ext uri="{FF2B5EF4-FFF2-40B4-BE49-F238E27FC236}">
                <a16:creationId xmlns:a16="http://schemas.microsoft.com/office/drawing/2014/main" id="{4AD38263-EF4B-8C41-9728-2BBCE5F70BAE}"/>
              </a:ext>
            </a:extLst>
          </p:cNvPr>
          <p:cNvGrpSpPr/>
          <p:nvPr/>
        </p:nvGrpSpPr>
        <p:grpSpPr>
          <a:xfrm>
            <a:off x="6873288" y="2203068"/>
            <a:ext cx="4774413" cy="1610761"/>
            <a:chOff x="6873288" y="2131060"/>
            <a:chExt cx="4774413" cy="1610761"/>
          </a:xfrm>
        </p:grpSpPr>
        <p:sp>
          <p:nvSpPr>
            <p:cNvPr id="117" name="Freeform 116">
              <a:extLst>
                <a:ext uri="{FF2B5EF4-FFF2-40B4-BE49-F238E27FC236}">
                  <a16:creationId xmlns:a16="http://schemas.microsoft.com/office/drawing/2014/main" id="{6FA1FD28-3992-4A4A-A98D-04A2750A4075}"/>
                </a:ext>
              </a:extLst>
            </p:cNvPr>
            <p:cNvSpPr/>
            <p:nvPr/>
          </p:nvSpPr>
          <p:spPr>
            <a:xfrm>
              <a:off x="6881282" y="2142725"/>
              <a:ext cx="4745477" cy="1495191"/>
            </a:xfrm>
            <a:custGeom>
              <a:avLst/>
              <a:gdLst>
                <a:gd name="connsiteX0" fmla="*/ 4740378 w 4745477"/>
                <a:gd name="connsiteY0" fmla="*/ 1489954 h 1495190"/>
                <a:gd name="connsiteX1" fmla="*/ 3615207 w 4745477"/>
                <a:gd name="connsiteY1" fmla="*/ 1489954 h 1495190"/>
                <a:gd name="connsiteX2" fmla="*/ 3615207 w 4745477"/>
                <a:gd name="connsiteY2" fmla="*/ 1432313 h 1495190"/>
                <a:gd name="connsiteX3" fmla="*/ 3373304 w 4745477"/>
                <a:gd name="connsiteY3" fmla="*/ 1432313 h 1495190"/>
                <a:gd name="connsiteX4" fmla="*/ 3373304 w 4745477"/>
                <a:gd name="connsiteY4" fmla="*/ 1389119 h 1495190"/>
                <a:gd name="connsiteX5" fmla="*/ 3149123 w 4745477"/>
                <a:gd name="connsiteY5" fmla="*/ 1389119 h 1495190"/>
                <a:gd name="connsiteX6" fmla="*/ 3149123 w 4745477"/>
                <a:gd name="connsiteY6" fmla="*/ 1370267 h 1495190"/>
                <a:gd name="connsiteX7" fmla="*/ 3134728 w 4745477"/>
                <a:gd name="connsiteY7" fmla="*/ 1370267 h 1495190"/>
                <a:gd name="connsiteX8" fmla="*/ 3134728 w 4745477"/>
                <a:gd name="connsiteY8" fmla="*/ 1358059 h 1495190"/>
                <a:gd name="connsiteX9" fmla="*/ 2827357 w 4745477"/>
                <a:gd name="connsiteY9" fmla="*/ 1358059 h 1495190"/>
                <a:gd name="connsiteX10" fmla="*/ 2827357 w 4745477"/>
                <a:gd name="connsiteY10" fmla="*/ 1338123 h 1495190"/>
                <a:gd name="connsiteX11" fmla="*/ 2747422 w 4745477"/>
                <a:gd name="connsiteY11" fmla="*/ 1338123 h 1495190"/>
                <a:gd name="connsiteX12" fmla="*/ 2747422 w 4745477"/>
                <a:gd name="connsiteY12" fmla="*/ 1322594 h 1495190"/>
                <a:gd name="connsiteX13" fmla="*/ 2724128 w 4745477"/>
                <a:gd name="connsiteY13" fmla="*/ 1322594 h 1495190"/>
                <a:gd name="connsiteX14" fmla="*/ 2724128 w 4745477"/>
                <a:gd name="connsiteY14" fmla="*/ 1304897 h 1495190"/>
                <a:gd name="connsiteX15" fmla="*/ 2687524 w 4745477"/>
                <a:gd name="connsiteY15" fmla="*/ 1304897 h 1495190"/>
                <a:gd name="connsiteX16" fmla="*/ 2687524 w 4745477"/>
                <a:gd name="connsiteY16" fmla="*/ 1276077 h 1495190"/>
                <a:gd name="connsiteX17" fmla="*/ 2656491 w 4745477"/>
                <a:gd name="connsiteY17" fmla="*/ 1276077 h 1495190"/>
                <a:gd name="connsiteX18" fmla="*/ 2656491 w 4745477"/>
                <a:gd name="connsiteY18" fmla="*/ 1265025 h 1495190"/>
                <a:gd name="connsiteX19" fmla="*/ 2569900 w 4745477"/>
                <a:gd name="connsiteY19" fmla="*/ 1265025 h 1495190"/>
                <a:gd name="connsiteX20" fmla="*/ 2569900 w 4745477"/>
                <a:gd name="connsiteY20" fmla="*/ 1248412 h 1495190"/>
                <a:gd name="connsiteX21" fmla="*/ 2532211 w 4745477"/>
                <a:gd name="connsiteY21" fmla="*/ 1248412 h 1495190"/>
                <a:gd name="connsiteX22" fmla="*/ 2532211 w 4745477"/>
                <a:gd name="connsiteY22" fmla="*/ 1223998 h 1495190"/>
                <a:gd name="connsiteX23" fmla="*/ 2481140 w 4745477"/>
                <a:gd name="connsiteY23" fmla="*/ 1223998 h 1495190"/>
                <a:gd name="connsiteX24" fmla="*/ 2481140 w 4745477"/>
                <a:gd name="connsiteY24" fmla="*/ 1208540 h 1495190"/>
                <a:gd name="connsiteX25" fmla="*/ 2441208 w 4745477"/>
                <a:gd name="connsiteY25" fmla="*/ 1208540 h 1495190"/>
                <a:gd name="connsiteX26" fmla="*/ 2441208 w 4745477"/>
                <a:gd name="connsiteY26" fmla="*/ 1185210 h 1495190"/>
                <a:gd name="connsiteX27" fmla="*/ 2423412 w 4745477"/>
                <a:gd name="connsiteY27" fmla="*/ 1185210 h 1495190"/>
                <a:gd name="connsiteX28" fmla="*/ 2423412 w 4745477"/>
                <a:gd name="connsiteY28" fmla="*/ 1175242 h 1495190"/>
                <a:gd name="connsiteX29" fmla="*/ 2289150 w 4745477"/>
                <a:gd name="connsiteY29" fmla="*/ 1175242 h 1495190"/>
                <a:gd name="connsiteX30" fmla="*/ 2289150 w 4745477"/>
                <a:gd name="connsiteY30" fmla="*/ 1155306 h 1495190"/>
                <a:gd name="connsiteX31" fmla="*/ 2265857 w 4745477"/>
                <a:gd name="connsiteY31" fmla="*/ 1155306 h 1495190"/>
                <a:gd name="connsiteX32" fmla="*/ 2265857 w 4745477"/>
                <a:gd name="connsiteY32" fmla="*/ 1147577 h 1495190"/>
                <a:gd name="connsiteX33" fmla="*/ 2249219 w 4745477"/>
                <a:gd name="connsiteY33" fmla="*/ 1147577 h 1495190"/>
                <a:gd name="connsiteX34" fmla="*/ 2249219 w 4745477"/>
                <a:gd name="connsiteY34" fmla="*/ 1132047 h 1495190"/>
                <a:gd name="connsiteX35" fmla="*/ 2177096 w 4745477"/>
                <a:gd name="connsiteY35" fmla="*/ 1132047 h 1495190"/>
                <a:gd name="connsiteX36" fmla="*/ 2177096 w 4745477"/>
                <a:gd name="connsiteY36" fmla="*/ 1119840 h 1495190"/>
                <a:gd name="connsiteX37" fmla="*/ 2109387 w 4745477"/>
                <a:gd name="connsiteY37" fmla="*/ 1119840 h 1495190"/>
                <a:gd name="connsiteX38" fmla="*/ 2046161 w 4745477"/>
                <a:gd name="connsiteY38" fmla="*/ 1119840 h 1495190"/>
                <a:gd name="connsiteX39" fmla="*/ 2046161 w 4745477"/>
                <a:gd name="connsiteY39" fmla="*/ 1102143 h 1495190"/>
                <a:gd name="connsiteX40" fmla="*/ 1955158 w 4745477"/>
                <a:gd name="connsiteY40" fmla="*/ 1102143 h 1495190"/>
                <a:gd name="connsiteX41" fmla="*/ 1955158 w 4745477"/>
                <a:gd name="connsiteY41" fmla="*/ 1076646 h 1495190"/>
                <a:gd name="connsiteX42" fmla="*/ 1928537 w 4745477"/>
                <a:gd name="connsiteY42" fmla="*/ 1076646 h 1495190"/>
                <a:gd name="connsiteX43" fmla="*/ 1928537 w 4745477"/>
                <a:gd name="connsiteY43" fmla="*/ 1052304 h 1495190"/>
                <a:gd name="connsiteX44" fmla="*/ 1898589 w 4745477"/>
                <a:gd name="connsiteY44" fmla="*/ 1052304 h 1495190"/>
                <a:gd name="connsiteX45" fmla="*/ 1898589 w 4745477"/>
                <a:gd name="connsiteY45" fmla="*/ 1030129 h 1495190"/>
                <a:gd name="connsiteX46" fmla="*/ 1868640 w 4745477"/>
                <a:gd name="connsiteY46" fmla="*/ 1030129 h 1495190"/>
                <a:gd name="connsiteX47" fmla="*/ 1868640 w 4745477"/>
                <a:gd name="connsiteY47" fmla="*/ 1012432 h 1495190"/>
                <a:gd name="connsiteX48" fmla="*/ 1767654 w 4745477"/>
                <a:gd name="connsiteY48" fmla="*/ 1012432 h 1495190"/>
                <a:gd name="connsiteX49" fmla="*/ 1767654 w 4745477"/>
                <a:gd name="connsiteY49" fmla="*/ 986934 h 1495190"/>
                <a:gd name="connsiteX50" fmla="*/ 1732135 w 4745477"/>
                <a:gd name="connsiteY50" fmla="*/ 986934 h 1495190"/>
                <a:gd name="connsiteX51" fmla="*/ 1732135 w 4745477"/>
                <a:gd name="connsiteY51" fmla="*/ 962520 h 1495190"/>
                <a:gd name="connsiteX52" fmla="*/ 1699944 w 4745477"/>
                <a:gd name="connsiteY52" fmla="*/ 962520 h 1495190"/>
                <a:gd name="connsiteX53" fmla="*/ 1699944 w 4745477"/>
                <a:gd name="connsiteY53" fmla="*/ 937022 h 1495190"/>
                <a:gd name="connsiteX54" fmla="*/ 1666668 w 4745477"/>
                <a:gd name="connsiteY54" fmla="*/ 937022 h 1495190"/>
                <a:gd name="connsiteX55" fmla="*/ 1666668 w 4745477"/>
                <a:gd name="connsiteY55" fmla="*/ 918242 h 1495190"/>
                <a:gd name="connsiteX56" fmla="*/ 1625579 w 4745477"/>
                <a:gd name="connsiteY56" fmla="*/ 918242 h 1495190"/>
                <a:gd name="connsiteX57" fmla="*/ 1625579 w 4745477"/>
                <a:gd name="connsiteY57" fmla="*/ 897151 h 1495190"/>
                <a:gd name="connsiteX58" fmla="*/ 1601201 w 4745477"/>
                <a:gd name="connsiteY58" fmla="*/ 897151 h 1495190"/>
                <a:gd name="connsiteX59" fmla="*/ 1601201 w 4745477"/>
                <a:gd name="connsiteY59" fmla="*/ 881621 h 1495190"/>
                <a:gd name="connsiteX60" fmla="*/ 1560112 w 4745477"/>
                <a:gd name="connsiteY60" fmla="*/ 881621 h 1495190"/>
                <a:gd name="connsiteX61" fmla="*/ 1560112 w 4745477"/>
                <a:gd name="connsiteY61" fmla="*/ 865008 h 1495190"/>
                <a:gd name="connsiteX62" fmla="*/ 1519095 w 4745477"/>
                <a:gd name="connsiteY62" fmla="*/ 865008 h 1495190"/>
                <a:gd name="connsiteX63" fmla="*/ 1519095 w 4745477"/>
                <a:gd name="connsiteY63" fmla="*/ 852873 h 1495190"/>
                <a:gd name="connsiteX64" fmla="*/ 1496887 w 4745477"/>
                <a:gd name="connsiteY64" fmla="*/ 852873 h 1495190"/>
                <a:gd name="connsiteX65" fmla="*/ 1496887 w 4745477"/>
                <a:gd name="connsiteY65" fmla="*/ 835104 h 1495190"/>
                <a:gd name="connsiteX66" fmla="*/ 1482491 w 4745477"/>
                <a:gd name="connsiteY66" fmla="*/ 835104 h 1495190"/>
                <a:gd name="connsiteX67" fmla="*/ 1482491 w 4745477"/>
                <a:gd name="connsiteY67" fmla="*/ 822897 h 1495190"/>
                <a:gd name="connsiteX68" fmla="*/ 1466938 w 4745477"/>
                <a:gd name="connsiteY68" fmla="*/ 822897 h 1495190"/>
                <a:gd name="connsiteX69" fmla="*/ 1466938 w 4745477"/>
                <a:gd name="connsiteY69" fmla="*/ 814084 h 1495190"/>
                <a:gd name="connsiteX70" fmla="*/ 1449143 w 4745477"/>
                <a:gd name="connsiteY70" fmla="*/ 814084 h 1495190"/>
                <a:gd name="connsiteX71" fmla="*/ 1449143 w 4745477"/>
                <a:gd name="connsiteY71" fmla="*/ 798555 h 1495190"/>
                <a:gd name="connsiteX72" fmla="*/ 1421437 w 4745477"/>
                <a:gd name="connsiteY72" fmla="*/ 798555 h 1495190"/>
                <a:gd name="connsiteX73" fmla="*/ 1421437 w 4745477"/>
                <a:gd name="connsiteY73" fmla="*/ 790826 h 1495190"/>
                <a:gd name="connsiteX74" fmla="*/ 1389101 w 4745477"/>
                <a:gd name="connsiteY74" fmla="*/ 790826 h 1495190"/>
                <a:gd name="connsiteX75" fmla="*/ 1389101 w 4745477"/>
                <a:gd name="connsiteY75" fmla="*/ 781941 h 1495190"/>
                <a:gd name="connsiteX76" fmla="*/ 1372535 w 4745477"/>
                <a:gd name="connsiteY76" fmla="*/ 781941 h 1495190"/>
                <a:gd name="connsiteX77" fmla="*/ 1372535 w 4745477"/>
                <a:gd name="connsiteY77" fmla="*/ 767712 h 1495190"/>
                <a:gd name="connsiteX78" fmla="*/ 1336727 w 4745477"/>
                <a:gd name="connsiteY78" fmla="*/ 767712 h 1495190"/>
                <a:gd name="connsiteX79" fmla="*/ 1336727 w 4745477"/>
                <a:gd name="connsiteY79" fmla="*/ 753988 h 1495190"/>
                <a:gd name="connsiteX80" fmla="*/ 1322187 w 4745477"/>
                <a:gd name="connsiteY80" fmla="*/ 753988 h 1495190"/>
                <a:gd name="connsiteX81" fmla="*/ 1322187 w 4745477"/>
                <a:gd name="connsiteY81" fmla="*/ 742792 h 1495190"/>
                <a:gd name="connsiteX82" fmla="*/ 1296362 w 4745477"/>
                <a:gd name="connsiteY82" fmla="*/ 742792 h 1495190"/>
                <a:gd name="connsiteX83" fmla="*/ 1296362 w 4745477"/>
                <a:gd name="connsiteY83" fmla="*/ 735280 h 1495190"/>
                <a:gd name="connsiteX84" fmla="*/ 1278349 w 4745477"/>
                <a:gd name="connsiteY84" fmla="*/ 735280 h 1495190"/>
                <a:gd name="connsiteX85" fmla="*/ 1278349 w 4745477"/>
                <a:gd name="connsiteY85" fmla="*/ 725529 h 1495190"/>
                <a:gd name="connsiteX86" fmla="*/ 1257949 w 4745477"/>
                <a:gd name="connsiteY86" fmla="*/ 725529 h 1495190"/>
                <a:gd name="connsiteX87" fmla="*/ 1257949 w 4745477"/>
                <a:gd name="connsiteY87" fmla="*/ 710360 h 1495190"/>
                <a:gd name="connsiteX88" fmla="*/ 1232052 w 4745477"/>
                <a:gd name="connsiteY88" fmla="*/ 710360 h 1495190"/>
                <a:gd name="connsiteX89" fmla="*/ 1232052 w 4745477"/>
                <a:gd name="connsiteY89" fmla="*/ 688330 h 1495190"/>
                <a:gd name="connsiteX90" fmla="*/ 1216354 w 4745477"/>
                <a:gd name="connsiteY90" fmla="*/ 688330 h 1495190"/>
                <a:gd name="connsiteX91" fmla="*/ 1216354 w 4745477"/>
                <a:gd name="connsiteY91" fmla="*/ 665577 h 1495190"/>
                <a:gd name="connsiteX92" fmla="*/ 1195737 w 4745477"/>
                <a:gd name="connsiteY92" fmla="*/ 665577 h 1495190"/>
                <a:gd name="connsiteX93" fmla="*/ 1195737 w 4745477"/>
                <a:gd name="connsiteY93" fmla="*/ 647808 h 1495190"/>
                <a:gd name="connsiteX94" fmla="*/ 1185103 w 4745477"/>
                <a:gd name="connsiteY94" fmla="*/ 647808 h 1495190"/>
                <a:gd name="connsiteX95" fmla="*/ 1185103 w 4745477"/>
                <a:gd name="connsiteY95" fmla="*/ 628377 h 1495190"/>
                <a:gd name="connsiteX96" fmla="*/ 1172010 w 4745477"/>
                <a:gd name="connsiteY96" fmla="*/ 628377 h 1495190"/>
                <a:gd name="connsiteX97" fmla="*/ 1172010 w 4745477"/>
                <a:gd name="connsiteY97" fmla="*/ 617470 h 1495190"/>
                <a:gd name="connsiteX98" fmla="*/ 1161810 w 4745477"/>
                <a:gd name="connsiteY98" fmla="*/ 617470 h 1495190"/>
                <a:gd name="connsiteX99" fmla="*/ 1161810 w 4745477"/>
                <a:gd name="connsiteY99" fmla="*/ 602591 h 1495190"/>
                <a:gd name="connsiteX100" fmla="*/ 1137866 w 4745477"/>
                <a:gd name="connsiteY100" fmla="*/ 602591 h 1495190"/>
                <a:gd name="connsiteX101" fmla="*/ 1137866 w 4745477"/>
                <a:gd name="connsiteY101" fmla="*/ 592117 h 1495190"/>
                <a:gd name="connsiteX102" fmla="*/ 1129040 w 4745477"/>
                <a:gd name="connsiteY102" fmla="*/ 592117 h 1495190"/>
                <a:gd name="connsiteX103" fmla="*/ 1129040 w 4745477"/>
                <a:gd name="connsiteY103" fmla="*/ 579621 h 1495190"/>
                <a:gd name="connsiteX104" fmla="*/ 1114862 w 4745477"/>
                <a:gd name="connsiteY104" fmla="*/ 579621 h 1495190"/>
                <a:gd name="connsiteX105" fmla="*/ 1114862 w 4745477"/>
                <a:gd name="connsiteY105" fmla="*/ 571748 h 1495190"/>
                <a:gd name="connsiteX106" fmla="*/ 1103215 w 4745477"/>
                <a:gd name="connsiteY106" fmla="*/ 571748 h 1495190"/>
                <a:gd name="connsiteX107" fmla="*/ 1103215 w 4745477"/>
                <a:gd name="connsiteY107" fmla="*/ 563730 h 1495190"/>
                <a:gd name="connsiteX108" fmla="*/ 1089471 w 4745477"/>
                <a:gd name="connsiteY108" fmla="*/ 563730 h 1495190"/>
                <a:gd name="connsiteX109" fmla="*/ 1089471 w 4745477"/>
                <a:gd name="connsiteY109" fmla="*/ 557302 h 1495190"/>
                <a:gd name="connsiteX110" fmla="*/ 1074496 w 4745477"/>
                <a:gd name="connsiteY110" fmla="*/ 557302 h 1495190"/>
                <a:gd name="connsiteX111" fmla="*/ 1074496 w 4745477"/>
                <a:gd name="connsiteY111" fmla="*/ 547334 h 1495190"/>
                <a:gd name="connsiteX112" fmla="*/ 1059305 w 4745477"/>
                <a:gd name="connsiteY112" fmla="*/ 547334 h 1495190"/>
                <a:gd name="connsiteX113" fmla="*/ 1059305 w 4745477"/>
                <a:gd name="connsiteY113" fmla="*/ 537438 h 1495190"/>
                <a:gd name="connsiteX114" fmla="*/ 1049105 w 4745477"/>
                <a:gd name="connsiteY114" fmla="*/ 537438 h 1495190"/>
                <a:gd name="connsiteX115" fmla="*/ 1049105 w 4745477"/>
                <a:gd name="connsiteY115" fmla="*/ 524147 h 1495190"/>
                <a:gd name="connsiteX116" fmla="*/ 1032250 w 4745477"/>
                <a:gd name="connsiteY116" fmla="*/ 524147 h 1495190"/>
                <a:gd name="connsiteX117" fmla="*/ 1032250 w 4745477"/>
                <a:gd name="connsiteY117" fmla="*/ 511362 h 1495190"/>
                <a:gd name="connsiteX118" fmla="*/ 1011127 w 4745477"/>
                <a:gd name="connsiteY118" fmla="*/ 511362 h 1495190"/>
                <a:gd name="connsiteX119" fmla="*/ 1011127 w 4745477"/>
                <a:gd name="connsiteY119" fmla="*/ 502839 h 1495190"/>
                <a:gd name="connsiteX120" fmla="*/ 980021 w 4745477"/>
                <a:gd name="connsiteY120" fmla="*/ 502839 h 1495190"/>
                <a:gd name="connsiteX121" fmla="*/ 980021 w 4745477"/>
                <a:gd name="connsiteY121" fmla="*/ 486226 h 1495190"/>
                <a:gd name="connsiteX122" fmla="*/ 960634 w 4745477"/>
                <a:gd name="connsiteY122" fmla="*/ 486226 h 1495190"/>
                <a:gd name="connsiteX123" fmla="*/ 960634 w 4745477"/>
                <a:gd name="connsiteY123" fmla="*/ 479870 h 1495190"/>
                <a:gd name="connsiteX124" fmla="*/ 932855 w 4745477"/>
                <a:gd name="connsiteY124" fmla="*/ 479870 h 1495190"/>
                <a:gd name="connsiteX125" fmla="*/ 932855 w 4745477"/>
                <a:gd name="connsiteY125" fmla="*/ 471563 h 1495190"/>
                <a:gd name="connsiteX126" fmla="*/ 919038 w 4745477"/>
                <a:gd name="connsiteY126" fmla="*/ 471563 h 1495190"/>
                <a:gd name="connsiteX127" fmla="*/ 919038 w 4745477"/>
                <a:gd name="connsiteY127" fmla="*/ 461378 h 1495190"/>
                <a:gd name="connsiteX128" fmla="*/ 909345 w 4745477"/>
                <a:gd name="connsiteY128" fmla="*/ 461378 h 1495190"/>
                <a:gd name="connsiteX129" fmla="*/ 909345 w 4745477"/>
                <a:gd name="connsiteY129" fmla="*/ 453505 h 1495190"/>
                <a:gd name="connsiteX130" fmla="*/ 898639 w 4745477"/>
                <a:gd name="connsiteY130" fmla="*/ 453505 h 1495190"/>
                <a:gd name="connsiteX131" fmla="*/ 898639 w 4745477"/>
                <a:gd name="connsiteY131" fmla="*/ 441659 h 1495190"/>
                <a:gd name="connsiteX132" fmla="*/ 886775 w 4745477"/>
                <a:gd name="connsiteY132" fmla="*/ 441659 h 1495190"/>
                <a:gd name="connsiteX133" fmla="*/ 886775 w 4745477"/>
                <a:gd name="connsiteY133" fmla="*/ 432702 h 1495190"/>
                <a:gd name="connsiteX134" fmla="*/ 878239 w 4745477"/>
                <a:gd name="connsiteY134" fmla="*/ 432702 h 1495190"/>
                <a:gd name="connsiteX135" fmla="*/ 878239 w 4745477"/>
                <a:gd name="connsiteY135" fmla="*/ 411105 h 1495190"/>
                <a:gd name="connsiteX136" fmla="*/ 865435 w 4745477"/>
                <a:gd name="connsiteY136" fmla="*/ 411105 h 1495190"/>
                <a:gd name="connsiteX137" fmla="*/ 865435 w 4745477"/>
                <a:gd name="connsiteY137" fmla="*/ 389364 h 1495190"/>
                <a:gd name="connsiteX138" fmla="*/ 848146 w 4745477"/>
                <a:gd name="connsiteY138" fmla="*/ 389364 h 1495190"/>
                <a:gd name="connsiteX139" fmla="*/ 848146 w 4745477"/>
                <a:gd name="connsiteY139" fmla="*/ 380768 h 1495190"/>
                <a:gd name="connsiteX140" fmla="*/ 839609 w 4745477"/>
                <a:gd name="connsiteY140" fmla="*/ 380768 h 1495190"/>
                <a:gd name="connsiteX141" fmla="*/ 839609 w 4745477"/>
                <a:gd name="connsiteY141" fmla="*/ 357365 h 1495190"/>
                <a:gd name="connsiteX142" fmla="*/ 818197 w 4745477"/>
                <a:gd name="connsiteY142" fmla="*/ 357365 h 1495190"/>
                <a:gd name="connsiteX143" fmla="*/ 818197 w 4745477"/>
                <a:gd name="connsiteY143" fmla="*/ 347397 h 1495190"/>
                <a:gd name="connsiteX144" fmla="*/ 805393 w 4745477"/>
                <a:gd name="connsiteY144" fmla="*/ 347397 h 1495190"/>
                <a:gd name="connsiteX145" fmla="*/ 805393 w 4745477"/>
                <a:gd name="connsiteY145" fmla="*/ 327750 h 1495190"/>
                <a:gd name="connsiteX146" fmla="*/ 788104 w 4745477"/>
                <a:gd name="connsiteY146" fmla="*/ 327750 h 1495190"/>
                <a:gd name="connsiteX147" fmla="*/ 788104 w 4745477"/>
                <a:gd name="connsiteY147" fmla="*/ 310198 h 1495190"/>
                <a:gd name="connsiteX148" fmla="*/ 750559 w 4745477"/>
                <a:gd name="connsiteY148" fmla="*/ 310198 h 1495190"/>
                <a:gd name="connsiteX149" fmla="*/ 750559 w 4745477"/>
                <a:gd name="connsiteY149" fmla="*/ 300952 h 1495190"/>
                <a:gd name="connsiteX150" fmla="*/ 737538 w 4745477"/>
                <a:gd name="connsiteY150" fmla="*/ 300952 h 1495190"/>
                <a:gd name="connsiteX151" fmla="*/ 737538 w 4745477"/>
                <a:gd name="connsiteY151" fmla="*/ 286506 h 1495190"/>
                <a:gd name="connsiteX152" fmla="*/ 729002 w 4745477"/>
                <a:gd name="connsiteY152" fmla="*/ 286506 h 1495190"/>
                <a:gd name="connsiteX153" fmla="*/ 729002 w 4745477"/>
                <a:gd name="connsiteY153" fmla="*/ 272276 h 1495190"/>
                <a:gd name="connsiteX154" fmla="*/ 715692 w 4745477"/>
                <a:gd name="connsiteY154" fmla="*/ 272276 h 1495190"/>
                <a:gd name="connsiteX155" fmla="*/ 715692 w 4745477"/>
                <a:gd name="connsiteY155" fmla="*/ 264259 h 1495190"/>
                <a:gd name="connsiteX156" fmla="*/ 701224 w 4745477"/>
                <a:gd name="connsiteY156" fmla="*/ 264259 h 1495190"/>
                <a:gd name="connsiteX157" fmla="*/ 701224 w 4745477"/>
                <a:gd name="connsiteY157" fmla="*/ 257108 h 1495190"/>
                <a:gd name="connsiteX158" fmla="*/ 669467 w 4745477"/>
                <a:gd name="connsiteY158" fmla="*/ 257108 h 1495190"/>
                <a:gd name="connsiteX159" fmla="*/ 669467 w 4745477"/>
                <a:gd name="connsiteY159" fmla="*/ 243601 h 1495190"/>
                <a:gd name="connsiteX160" fmla="*/ 650224 w 4745477"/>
                <a:gd name="connsiteY160" fmla="*/ 243601 h 1495190"/>
                <a:gd name="connsiteX161" fmla="*/ 650224 w 4745477"/>
                <a:gd name="connsiteY161" fmla="*/ 226771 h 1495190"/>
                <a:gd name="connsiteX162" fmla="*/ 634093 w 4745477"/>
                <a:gd name="connsiteY162" fmla="*/ 226771 h 1495190"/>
                <a:gd name="connsiteX163" fmla="*/ 634093 w 4745477"/>
                <a:gd name="connsiteY163" fmla="*/ 218464 h 1495190"/>
                <a:gd name="connsiteX164" fmla="*/ 615791 w 4745477"/>
                <a:gd name="connsiteY164" fmla="*/ 218464 h 1495190"/>
                <a:gd name="connsiteX165" fmla="*/ 615791 w 4745477"/>
                <a:gd name="connsiteY165" fmla="*/ 209002 h 1495190"/>
                <a:gd name="connsiteX166" fmla="*/ 588085 w 4745477"/>
                <a:gd name="connsiteY166" fmla="*/ 209002 h 1495190"/>
                <a:gd name="connsiteX167" fmla="*/ 588085 w 4745477"/>
                <a:gd name="connsiteY167" fmla="*/ 186971 h 1495190"/>
                <a:gd name="connsiteX168" fmla="*/ 554809 w 4745477"/>
                <a:gd name="connsiteY168" fmla="*/ 186971 h 1495190"/>
                <a:gd name="connsiteX169" fmla="*/ 554809 w 4745477"/>
                <a:gd name="connsiteY169" fmla="*/ 170141 h 1495190"/>
                <a:gd name="connsiteX170" fmla="*/ 528694 w 4745477"/>
                <a:gd name="connsiteY170" fmla="*/ 170141 h 1495190"/>
                <a:gd name="connsiteX171" fmla="*/ 528694 w 4745477"/>
                <a:gd name="connsiteY171" fmla="*/ 161401 h 1495190"/>
                <a:gd name="connsiteX172" fmla="*/ 494550 w 4745477"/>
                <a:gd name="connsiteY172" fmla="*/ 161401 h 1495190"/>
                <a:gd name="connsiteX173" fmla="*/ 494550 w 4745477"/>
                <a:gd name="connsiteY173" fmla="*/ 143416 h 1495190"/>
                <a:gd name="connsiteX174" fmla="*/ 474367 w 4745477"/>
                <a:gd name="connsiteY174" fmla="*/ 143416 h 1495190"/>
                <a:gd name="connsiteX175" fmla="*/ 474367 w 4745477"/>
                <a:gd name="connsiteY175" fmla="*/ 125863 h 1495190"/>
                <a:gd name="connsiteX176" fmla="*/ 454473 w 4745477"/>
                <a:gd name="connsiteY176" fmla="*/ 125863 h 1495190"/>
                <a:gd name="connsiteX177" fmla="*/ 454473 w 4745477"/>
                <a:gd name="connsiteY177" fmla="*/ 115173 h 1495190"/>
                <a:gd name="connsiteX178" fmla="*/ 437112 w 4745477"/>
                <a:gd name="connsiteY178" fmla="*/ 115173 h 1495190"/>
                <a:gd name="connsiteX179" fmla="*/ 437112 w 4745477"/>
                <a:gd name="connsiteY179" fmla="*/ 100510 h 1495190"/>
                <a:gd name="connsiteX180" fmla="*/ 430746 w 4745477"/>
                <a:gd name="connsiteY180" fmla="*/ 100510 h 1495190"/>
                <a:gd name="connsiteX181" fmla="*/ 430746 w 4745477"/>
                <a:gd name="connsiteY181" fmla="*/ 86497 h 1495190"/>
                <a:gd name="connsiteX182" fmla="*/ 412010 w 4745477"/>
                <a:gd name="connsiteY182" fmla="*/ 86497 h 1495190"/>
                <a:gd name="connsiteX183" fmla="*/ 412010 w 4745477"/>
                <a:gd name="connsiteY183" fmla="*/ 77252 h 1495190"/>
                <a:gd name="connsiteX184" fmla="*/ 403185 w 4745477"/>
                <a:gd name="connsiteY184" fmla="*/ 77252 h 1495190"/>
                <a:gd name="connsiteX185" fmla="*/ 403185 w 4745477"/>
                <a:gd name="connsiteY185" fmla="*/ 62155 h 1495190"/>
                <a:gd name="connsiteX186" fmla="*/ 378300 w 4745477"/>
                <a:gd name="connsiteY186" fmla="*/ 62155 h 1495190"/>
                <a:gd name="connsiteX187" fmla="*/ 378300 w 4745477"/>
                <a:gd name="connsiteY187" fmla="*/ 54065 h 1495190"/>
                <a:gd name="connsiteX188" fmla="*/ 338441 w 4745477"/>
                <a:gd name="connsiteY188" fmla="*/ 54065 h 1495190"/>
                <a:gd name="connsiteX189" fmla="*/ 338441 w 4745477"/>
                <a:gd name="connsiteY189" fmla="*/ 47203 h 1495190"/>
                <a:gd name="connsiteX190" fmla="*/ 310662 w 4745477"/>
                <a:gd name="connsiteY190" fmla="*/ 47203 h 1495190"/>
                <a:gd name="connsiteX191" fmla="*/ 310662 w 4745477"/>
                <a:gd name="connsiteY191" fmla="*/ 34418 h 1495190"/>
                <a:gd name="connsiteX192" fmla="*/ 230944 w 4745477"/>
                <a:gd name="connsiteY192" fmla="*/ 34418 h 1495190"/>
                <a:gd name="connsiteX193" fmla="*/ 230944 w 4745477"/>
                <a:gd name="connsiteY193" fmla="*/ 23728 h 1495190"/>
                <a:gd name="connsiteX194" fmla="*/ 156434 w 4745477"/>
                <a:gd name="connsiteY194" fmla="*/ 23728 h 1495190"/>
                <a:gd name="connsiteX195" fmla="*/ 156434 w 4745477"/>
                <a:gd name="connsiteY195" fmla="*/ 14988 h 1495190"/>
                <a:gd name="connsiteX196" fmla="*/ 145077 w 4745477"/>
                <a:gd name="connsiteY196" fmla="*/ 14988 h 1495190"/>
                <a:gd name="connsiteX197" fmla="*/ 145077 w 4745477"/>
                <a:gd name="connsiteY197" fmla="*/ 8126 h 1495190"/>
                <a:gd name="connsiteX198" fmla="*/ 8138 w 4745477"/>
                <a:gd name="connsiteY198" fmla="*/ 8126 h 14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45477" h="1495190">
                  <a:moveTo>
                    <a:pt x="4740378" y="1489954"/>
                  </a:moveTo>
                  <a:lnTo>
                    <a:pt x="3615207" y="1489954"/>
                  </a:lnTo>
                  <a:lnTo>
                    <a:pt x="3615207" y="1432313"/>
                  </a:lnTo>
                  <a:lnTo>
                    <a:pt x="3373304" y="1432313"/>
                  </a:lnTo>
                  <a:lnTo>
                    <a:pt x="3373304" y="1389119"/>
                  </a:lnTo>
                  <a:lnTo>
                    <a:pt x="3149123" y="1389119"/>
                  </a:lnTo>
                  <a:lnTo>
                    <a:pt x="3149123" y="1370267"/>
                  </a:lnTo>
                  <a:lnTo>
                    <a:pt x="3134728" y="1370267"/>
                  </a:lnTo>
                  <a:lnTo>
                    <a:pt x="3134728" y="1358059"/>
                  </a:lnTo>
                  <a:lnTo>
                    <a:pt x="2827357" y="1358059"/>
                  </a:lnTo>
                  <a:lnTo>
                    <a:pt x="2827357" y="1338123"/>
                  </a:lnTo>
                  <a:lnTo>
                    <a:pt x="2747422" y="1338123"/>
                  </a:lnTo>
                  <a:lnTo>
                    <a:pt x="2747422" y="1322594"/>
                  </a:lnTo>
                  <a:lnTo>
                    <a:pt x="2724128" y="1322594"/>
                  </a:lnTo>
                  <a:lnTo>
                    <a:pt x="2724128" y="1304897"/>
                  </a:lnTo>
                  <a:lnTo>
                    <a:pt x="2687524" y="1304897"/>
                  </a:lnTo>
                  <a:lnTo>
                    <a:pt x="2687524" y="1276077"/>
                  </a:lnTo>
                  <a:lnTo>
                    <a:pt x="2656491" y="1276077"/>
                  </a:lnTo>
                  <a:lnTo>
                    <a:pt x="2656491" y="1265025"/>
                  </a:lnTo>
                  <a:lnTo>
                    <a:pt x="2569900" y="1265025"/>
                  </a:lnTo>
                  <a:lnTo>
                    <a:pt x="2569900" y="1248412"/>
                  </a:lnTo>
                  <a:lnTo>
                    <a:pt x="2532211" y="1248412"/>
                  </a:lnTo>
                  <a:lnTo>
                    <a:pt x="2532211" y="1223998"/>
                  </a:lnTo>
                  <a:lnTo>
                    <a:pt x="2481140" y="1223998"/>
                  </a:lnTo>
                  <a:lnTo>
                    <a:pt x="2481140" y="1208540"/>
                  </a:lnTo>
                  <a:lnTo>
                    <a:pt x="2441208" y="1208540"/>
                  </a:lnTo>
                  <a:lnTo>
                    <a:pt x="2441208" y="1185210"/>
                  </a:lnTo>
                  <a:lnTo>
                    <a:pt x="2423412" y="1185210"/>
                  </a:lnTo>
                  <a:lnTo>
                    <a:pt x="2423412" y="1175242"/>
                  </a:lnTo>
                  <a:lnTo>
                    <a:pt x="2289150" y="1175242"/>
                  </a:lnTo>
                  <a:lnTo>
                    <a:pt x="2289150" y="1155306"/>
                  </a:lnTo>
                  <a:lnTo>
                    <a:pt x="2265857" y="1155306"/>
                  </a:lnTo>
                  <a:lnTo>
                    <a:pt x="2265857" y="1147577"/>
                  </a:lnTo>
                  <a:lnTo>
                    <a:pt x="2249219" y="1147577"/>
                  </a:lnTo>
                  <a:lnTo>
                    <a:pt x="2249219" y="1132047"/>
                  </a:lnTo>
                  <a:lnTo>
                    <a:pt x="2177096" y="1132047"/>
                  </a:lnTo>
                  <a:lnTo>
                    <a:pt x="2177096" y="1119840"/>
                  </a:lnTo>
                  <a:lnTo>
                    <a:pt x="2109387" y="1119840"/>
                  </a:lnTo>
                  <a:lnTo>
                    <a:pt x="2046161" y="1119840"/>
                  </a:lnTo>
                  <a:lnTo>
                    <a:pt x="2046161" y="1102143"/>
                  </a:lnTo>
                  <a:lnTo>
                    <a:pt x="1955158" y="1102143"/>
                  </a:lnTo>
                  <a:lnTo>
                    <a:pt x="1955158" y="1076646"/>
                  </a:lnTo>
                  <a:lnTo>
                    <a:pt x="1928537" y="1076646"/>
                  </a:lnTo>
                  <a:lnTo>
                    <a:pt x="1928537" y="1052304"/>
                  </a:lnTo>
                  <a:lnTo>
                    <a:pt x="1898589" y="1052304"/>
                  </a:lnTo>
                  <a:lnTo>
                    <a:pt x="1898589" y="1030129"/>
                  </a:lnTo>
                  <a:lnTo>
                    <a:pt x="1868640" y="1030129"/>
                  </a:lnTo>
                  <a:lnTo>
                    <a:pt x="1868640" y="1012432"/>
                  </a:lnTo>
                  <a:lnTo>
                    <a:pt x="1767654" y="1012432"/>
                  </a:lnTo>
                  <a:lnTo>
                    <a:pt x="1767654" y="986934"/>
                  </a:lnTo>
                  <a:lnTo>
                    <a:pt x="1732135" y="986934"/>
                  </a:lnTo>
                  <a:lnTo>
                    <a:pt x="1732135" y="962520"/>
                  </a:lnTo>
                  <a:lnTo>
                    <a:pt x="1699944" y="962520"/>
                  </a:lnTo>
                  <a:lnTo>
                    <a:pt x="1699944" y="937022"/>
                  </a:lnTo>
                  <a:lnTo>
                    <a:pt x="1666668" y="937022"/>
                  </a:lnTo>
                  <a:lnTo>
                    <a:pt x="1666668" y="918242"/>
                  </a:lnTo>
                  <a:lnTo>
                    <a:pt x="1625579" y="918242"/>
                  </a:lnTo>
                  <a:lnTo>
                    <a:pt x="1625579" y="897151"/>
                  </a:lnTo>
                  <a:lnTo>
                    <a:pt x="1601201" y="897151"/>
                  </a:lnTo>
                  <a:lnTo>
                    <a:pt x="1601201" y="881621"/>
                  </a:lnTo>
                  <a:lnTo>
                    <a:pt x="1560112" y="881621"/>
                  </a:lnTo>
                  <a:lnTo>
                    <a:pt x="1560112" y="865008"/>
                  </a:lnTo>
                  <a:lnTo>
                    <a:pt x="1519095" y="865008"/>
                  </a:lnTo>
                  <a:lnTo>
                    <a:pt x="1519095" y="852873"/>
                  </a:lnTo>
                  <a:lnTo>
                    <a:pt x="1496887" y="852873"/>
                  </a:lnTo>
                  <a:lnTo>
                    <a:pt x="1496887" y="835104"/>
                  </a:lnTo>
                  <a:lnTo>
                    <a:pt x="1482491" y="835104"/>
                  </a:lnTo>
                  <a:lnTo>
                    <a:pt x="1482491" y="822897"/>
                  </a:lnTo>
                  <a:lnTo>
                    <a:pt x="1466938" y="822897"/>
                  </a:lnTo>
                  <a:lnTo>
                    <a:pt x="1466938" y="814084"/>
                  </a:lnTo>
                  <a:lnTo>
                    <a:pt x="1449143" y="814084"/>
                  </a:lnTo>
                  <a:lnTo>
                    <a:pt x="1449143" y="798555"/>
                  </a:lnTo>
                  <a:lnTo>
                    <a:pt x="1421437" y="798555"/>
                  </a:lnTo>
                  <a:lnTo>
                    <a:pt x="1421437" y="790826"/>
                  </a:lnTo>
                  <a:lnTo>
                    <a:pt x="1389101" y="790826"/>
                  </a:lnTo>
                  <a:lnTo>
                    <a:pt x="1389101" y="781941"/>
                  </a:lnTo>
                  <a:lnTo>
                    <a:pt x="1372535" y="781941"/>
                  </a:lnTo>
                  <a:lnTo>
                    <a:pt x="1372535" y="767712"/>
                  </a:lnTo>
                  <a:lnTo>
                    <a:pt x="1336727" y="767712"/>
                  </a:lnTo>
                  <a:lnTo>
                    <a:pt x="1336727" y="753988"/>
                  </a:lnTo>
                  <a:lnTo>
                    <a:pt x="1322187" y="753988"/>
                  </a:lnTo>
                  <a:lnTo>
                    <a:pt x="1322187" y="742792"/>
                  </a:lnTo>
                  <a:lnTo>
                    <a:pt x="1296362" y="742792"/>
                  </a:lnTo>
                  <a:lnTo>
                    <a:pt x="1296362" y="735280"/>
                  </a:lnTo>
                  <a:lnTo>
                    <a:pt x="1278349" y="735280"/>
                  </a:lnTo>
                  <a:lnTo>
                    <a:pt x="1278349" y="725529"/>
                  </a:lnTo>
                  <a:lnTo>
                    <a:pt x="1257949" y="725529"/>
                  </a:lnTo>
                  <a:lnTo>
                    <a:pt x="1257949" y="710360"/>
                  </a:lnTo>
                  <a:lnTo>
                    <a:pt x="1232052" y="710360"/>
                  </a:lnTo>
                  <a:lnTo>
                    <a:pt x="1232052" y="688330"/>
                  </a:lnTo>
                  <a:lnTo>
                    <a:pt x="1216354" y="688330"/>
                  </a:lnTo>
                  <a:lnTo>
                    <a:pt x="1216354" y="665577"/>
                  </a:lnTo>
                  <a:lnTo>
                    <a:pt x="1195737" y="665577"/>
                  </a:lnTo>
                  <a:lnTo>
                    <a:pt x="1195737" y="647808"/>
                  </a:lnTo>
                  <a:lnTo>
                    <a:pt x="1185103" y="647808"/>
                  </a:lnTo>
                  <a:lnTo>
                    <a:pt x="1185103" y="628377"/>
                  </a:lnTo>
                  <a:lnTo>
                    <a:pt x="1172010" y="628377"/>
                  </a:lnTo>
                  <a:lnTo>
                    <a:pt x="1172010" y="617470"/>
                  </a:lnTo>
                  <a:lnTo>
                    <a:pt x="1161810" y="617470"/>
                  </a:lnTo>
                  <a:lnTo>
                    <a:pt x="1161810" y="602591"/>
                  </a:lnTo>
                  <a:lnTo>
                    <a:pt x="1137866" y="602591"/>
                  </a:lnTo>
                  <a:lnTo>
                    <a:pt x="1137866" y="592117"/>
                  </a:lnTo>
                  <a:lnTo>
                    <a:pt x="1129040" y="592117"/>
                  </a:lnTo>
                  <a:lnTo>
                    <a:pt x="1129040" y="579621"/>
                  </a:lnTo>
                  <a:lnTo>
                    <a:pt x="1114862" y="579621"/>
                  </a:lnTo>
                  <a:lnTo>
                    <a:pt x="1114862" y="571748"/>
                  </a:lnTo>
                  <a:lnTo>
                    <a:pt x="1103215" y="571748"/>
                  </a:lnTo>
                  <a:lnTo>
                    <a:pt x="1103215" y="563730"/>
                  </a:lnTo>
                  <a:lnTo>
                    <a:pt x="1089471" y="563730"/>
                  </a:lnTo>
                  <a:lnTo>
                    <a:pt x="1089471" y="557302"/>
                  </a:lnTo>
                  <a:lnTo>
                    <a:pt x="1074496" y="557302"/>
                  </a:lnTo>
                  <a:lnTo>
                    <a:pt x="1074496" y="547334"/>
                  </a:lnTo>
                  <a:lnTo>
                    <a:pt x="1059305" y="547334"/>
                  </a:lnTo>
                  <a:lnTo>
                    <a:pt x="1059305" y="537438"/>
                  </a:lnTo>
                  <a:lnTo>
                    <a:pt x="1049105" y="537438"/>
                  </a:lnTo>
                  <a:lnTo>
                    <a:pt x="1049105" y="524147"/>
                  </a:lnTo>
                  <a:lnTo>
                    <a:pt x="1032250" y="524147"/>
                  </a:lnTo>
                  <a:lnTo>
                    <a:pt x="1032250" y="511362"/>
                  </a:lnTo>
                  <a:lnTo>
                    <a:pt x="1011127" y="511362"/>
                  </a:lnTo>
                  <a:lnTo>
                    <a:pt x="1011127" y="502839"/>
                  </a:lnTo>
                  <a:lnTo>
                    <a:pt x="980021" y="502839"/>
                  </a:lnTo>
                  <a:lnTo>
                    <a:pt x="980021" y="486226"/>
                  </a:lnTo>
                  <a:lnTo>
                    <a:pt x="960634" y="486226"/>
                  </a:lnTo>
                  <a:lnTo>
                    <a:pt x="960634" y="479870"/>
                  </a:lnTo>
                  <a:lnTo>
                    <a:pt x="932855" y="479870"/>
                  </a:lnTo>
                  <a:lnTo>
                    <a:pt x="932855" y="471563"/>
                  </a:lnTo>
                  <a:lnTo>
                    <a:pt x="919038" y="471563"/>
                  </a:lnTo>
                  <a:lnTo>
                    <a:pt x="919038" y="461378"/>
                  </a:lnTo>
                  <a:lnTo>
                    <a:pt x="909345" y="461378"/>
                  </a:lnTo>
                  <a:lnTo>
                    <a:pt x="909345" y="453505"/>
                  </a:lnTo>
                  <a:lnTo>
                    <a:pt x="898639" y="453505"/>
                  </a:lnTo>
                  <a:lnTo>
                    <a:pt x="898639" y="441659"/>
                  </a:lnTo>
                  <a:lnTo>
                    <a:pt x="886775" y="441659"/>
                  </a:lnTo>
                  <a:lnTo>
                    <a:pt x="886775" y="432702"/>
                  </a:lnTo>
                  <a:lnTo>
                    <a:pt x="878239" y="432702"/>
                  </a:lnTo>
                  <a:lnTo>
                    <a:pt x="878239" y="411105"/>
                  </a:lnTo>
                  <a:lnTo>
                    <a:pt x="865435" y="411105"/>
                  </a:lnTo>
                  <a:lnTo>
                    <a:pt x="865435" y="389364"/>
                  </a:lnTo>
                  <a:lnTo>
                    <a:pt x="848146" y="389364"/>
                  </a:lnTo>
                  <a:lnTo>
                    <a:pt x="848146" y="380768"/>
                  </a:lnTo>
                  <a:lnTo>
                    <a:pt x="839609" y="380768"/>
                  </a:lnTo>
                  <a:lnTo>
                    <a:pt x="839609" y="357365"/>
                  </a:lnTo>
                  <a:lnTo>
                    <a:pt x="818197" y="357365"/>
                  </a:lnTo>
                  <a:lnTo>
                    <a:pt x="818197" y="347397"/>
                  </a:lnTo>
                  <a:lnTo>
                    <a:pt x="805393" y="347397"/>
                  </a:lnTo>
                  <a:lnTo>
                    <a:pt x="805393" y="327750"/>
                  </a:lnTo>
                  <a:lnTo>
                    <a:pt x="788104" y="327750"/>
                  </a:lnTo>
                  <a:lnTo>
                    <a:pt x="788104" y="310198"/>
                  </a:lnTo>
                  <a:lnTo>
                    <a:pt x="750559" y="310198"/>
                  </a:lnTo>
                  <a:lnTo>
                    <a:pt x="750559" y="300952"/>
                  </a:lnTo>
                  <a:lnTo>
                    <a:pt x="737538" y="300952"/>
                  </a:lnTo>
                  <a:lnTo>
                    <a:pt x="737538" y="286506"/>
                  </a:lnTo>
                  <a:lnTo>
                    <a:pt x="729002" y="286506"/>
                  </a:lnTo>
                  <a:lnTo>
                    <a:pt x="729002" y="272276"/>
                  </a:lnTo>
                  <a:lnTo>
                    <a:pt x="715692" y="272276"/>
                  </a:lnTo>
                  <a:lnTo>
                    <a:pt x="715692" y="264259"/>
                  </a:lnTo>
                  <a:lnTo>
                    <a:pt x="701224" y="264259"/>
                  </a:lnTo>
                  <a:lnTo>
                    <a:pt x="701224" y="257108"/>
                  </a:lnTo>
                  <a:lnTo>
                    <a:pt x="669467" y="257108"/>
                  </a:lnTo>
                  <a:lnTo>
                    <a:pt x="669467" y="243601"/>
                  </a:lnTo>
                  <a:lnTo>
                    <a:pt x="650224" y="243601"/>
                  </a:lnTo>
                  <a:lnTo>
                    <a:pt x="650224" y="226771"/>
                  </a:lnTo>
                  <a:lnTo>
                    <a:pt x="634093" y="226771"/>
                  </a:lnTo>
                  <a:lnTo>
                    <a:pt x="634093" y="218464"/>
                  </a:lnTo>
                  <a:lnTo>
                    <a:pt x="615791" y="218464"/>
                  </a:lnTo>
                  <a:lnTo>
                    <a:pt x="615791" y="209002"/>
                  </a:lnTo>
                  <a:lnTo>
                    <a:pt x="588085" y="209002"/>
                  </a:lnTo>
                  <a:lnTo>
                    <a:pt x="588085" y="186971"/>
                  </a:lnTo>
                  <a:lnTo>
                    <a:pt x="554809" y="186971"/>
                  </a:lnTo>
                  <a:lnTo>
                    <a:pt x="554809" y="170141"/>
                  </a:lnTo>
                  <a:lnTo>
                    <a:pt x="528694" y="170141"/>
                  </a:lnTo>
                  <a:lnTo>
                    <a:pt x="528694" y="161401"/>
                  </a:lnTo>
                  <a:lnTo>
                    <a:pt x="494550" y="161401"/>
                  </a:lnTo>
                  <a:lnTo>
                    <a:pt x="494550" y="143416"/>
                  </a:lnTo>
                  <a:lnTo>
                    <a:pt x="474367" y="143416"/>
                  </a:lnTo>
                  <a:lnTo>
                    <a:pt x="474367" y="125863"/>
                  </a:lnTo>
                  <a:lnTo>
                    <a:pt x="454473" y="125863"/>
                  </a:lnTo>
                  <a:lnTo>
                    <a:pt x="454473" y="115173"/>
                  </a:lnTo>
                  <a:lnTo>
                    <a:pt x="437112" y="115173"/>
                  </a:lnTo>
                  <a:lnTo>
                    <a:pt x="437112" y="100510"/>
                  </a:lnTo>
                  <a:lnTo>
                    <a:pt x="430746" y="100510"/>
                  </a:lnTo>
                  <a:lnTo>
                    <a:pt x="430746" y="86497"/>
                  </a:lnTo>
                  <a:lnTo>
                    <a:pt x="412010" y="86497"/>
                  </a:lnTo>
                  <a:lnTo>
                    <a:pt x="412010" y="77252"/>
                  </a:lnTo>
                  <a:lnTo>
                    <a:pt x="403185" y="77252"/>
                  </a:lnTo>
                  <a:lnTo>
                    <a:pt x="403185" y="62155"/>
                  </a:lnTo>
                  <a:lnTo>
                    <a:pt x="378300" y="62155"/>
                  </a:lnTo>
                  <a:lnTo>
                    <a:pt x="378300" y="54065"/>
                  </a:lnTo>
                  <a:lnTo>
                    <a:pt x="338441" y="54065"/>
                  </a:lnTo>
                  <a:lnTo>
                    <a:pt x="338441" y="47203"/>
                  </a:lnTo>
                  <a:lnTo>
                    <a:pt x="310662" y="47203"/>
                  </a:lnTo>
                  <a:lnTo>
                    <a:pt x="310662" y="34418"/>
                  </a:lnTo>
                  <a:lnTo>
                    <a:pt x="230944" y="34418"/>
                  </a:lnTo>
                  <a:lnTo>
                    <a:pt x="230944" y="23728"/>
                  </a:lnTo>
                  <a:lnTo>
                    <a:pt x="156434" y="23728"/>
                  </a:lnTo>
                  <a:lnTo>
                    <a:pt x="156434" y="14988"/>
                  </a:lnTo>
                  <a:lnTo>
                    <a:pt x="145077" y="14988"/>
                  </a:lnTo>
                  <a:lnTo>
                    <a:pt x="145077" y="8126"/>
                  </a:lnTo>
                  <a:lnTo>
                    <a:pt x="8138" y="8126"/>
                  </a:lnTo>
                </a:path>
              </a:pathLst>
            </a:custGeom>
            <a:noFill/>
            <a:ln w="14288" cap="flat">
              <a:solidFill>
                <a:srgbClr val="8B878B"/>
              </a:solid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CD1AC42C-A528-DF47-B074-E3CA6AA3720B}"/>
                </a:ext>
              </a:extLst>
            </p:cNvPr>
            <p:cNvSpPr/>
            <p:nvPr/>
          </p:nvSpPr>
          <p:spPr>
            <a:xfrm>
              <a:off x="1159069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07D8B53C-D1D3-204A-B5B7-C426AA92C22B}"/>
                </a:ext>
              </a:extLst>
            </p:cNvPr>
            <p:cNvSpPr/>
            <p:nvPr/>
          </p:nvSpPr>
          <p:spPr>
            <a:xfrm>
              <a:off x="11290560"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41DA2972-EFBF-1D4D-A3B2-F8385B85427C}"/>
                </a:ext>
              </a:extLst>
            </p:cNvPr>
            <p:cNvSpPr/>
            <p:nvPr/>
          </p:nvSpPr>
          <p:spPr>
            <a:xfrm>
              <a:off x="10639504"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0EDF5443-A9A3-324A-9D68-CA878B2A8B92}"/>
                </a:ext>
              </a:extLst>
            </p:cNvPr>
            <p:cNvSpPr/>
            <p:nvPr/>
          </p:nvSpPr>
          <p:spPr>
            <a:xfrm>
              <a:off x="10464515"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09F187E5-EC60-AD4D-AC50-6CEC5A9BD830}"/>
                </a:ext>
              </a:extLst>
            </p:cNvPr>
            <p:cNvSpPr/>
            <p:nvPr/>
          </p:nvSpPr>
          <p:spPr>
            <a:xfrm>
              <a:off x="10168212"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3C077E04-58D3-6B42-B30A-551890F62420}"/>
                </a:ext>
              </a:extLst>
            </p:cNvPr>
            <p:cNvSpPr/>
            <p:nvPr/>
          </p:nvSpPr>
          <p:spPr>
            <a:xfrm>
              <a:off x="9980852"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691E0503-A467-3149-9272-C2B94DEDA31C}"/>
                </a:ext>
              </a:extLst>
            </p:cNvPr>
            <p:cNvSpPr/>
            <p:nvPr/>
          </p:nvSpPr>
          <p:spPr>
            <a:xfrm>
              <a:off x="97275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9BA29057-5B4F-8A48-A53A-95DB09C2ED64}"/>
                </a:ext>
              </a:extLst>
            </p:cNvPr>
            <p:cNvSpPr/>
            <p:nvPr/>
          </p:nvSpPr>
          <p:spPr>
            <a:xfrm>
              <a:off x="9544066" y="340197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D96B254F-B36C-1346-9E11-0906FB20AAA7}"/>
                </a:ext>
              </a:extLst>
            </p:cNvPr>
            <p:cNvSpPr/>
            <p:nvPr/>
          </p:nvSpPr>
          <p:spPr>
            <a:xfrm>
              <a:off x="9750523"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A01FDD85-6E78-9444-8287-CA0E2F4E8CB6}"/>
                </a:ext>
              </a:extLst>
            </p:cNvPr>
            <p:cNvSpPr/>
            <p:nvPr/>
          </p:nvSpPr>
          <p:spPr>
            <a:xfrm>
              <a:off x="9812735"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CFA2FB2C-D193-A34A-96E4-F0AF6C41108D}"/>
                </a:ext>
              </a:extLst>
            </p:cNvPr>
            <p:cNvSpPr/>
            <p:nvPr/>
          </p:nvSpPr>
          <p:spPr>
            <a:xfrm>
              <a:off x="9617707" y="34548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1596E255-E359-D847-956B-A97DE8A9F3BD}"/>
                </a:ext>
              </a:extLst>
            </p:cNvPr>
            <p:cNvSpPr/>
            <p:nvPr/>
          </p:nvSpPr>
          <p:spPr>
            <a:xfrm>
              <a:off x="9508764"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64B71745-6563-5843-8BEE-FE010007A52C}"/>
                </a:ext>
              </a:extLst>
            </p:cNvPr>
            <p:cNvSpPr/>
            <p:nvPr/>
          </p:nvSpPr>
          <p:spPr>
            <a:xfrm>
              <a:off x="9377468" y="33490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2DAF2546-7CB7-3642-BBB8-C47D9DF0D0D7}"/>
                </a:ext>
              </a:extLst>
            </p:cNvPr>
            <p:cNvSpPr/>
            <p:nvPr/>
          </p:nvSpPr>
          <p:spPr>
            <a:xfrm>
              <a:off x="9204721" y="328698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72F9BFE6-B43F-F342-9E92-88B3FC62AFEA}"/>
                </a:ext>
              </a:extLst>
            </p:cNvPr>
            <p:cNvSpPr/>
            <p:nvPr/>
          </p:nvSpPr>
          <p:spPr>
            <a:xfrm>
              <a:off x="8070074" y="280324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D5808360-FDEB-8848-9370-4701D1A64E92}"/>
                </a:ext>
              </a:extLst>
            </p:cNvPr>
            <p:cNvSpPr/>
            <p:nvPr/>
          </p:nvSpPr>
          <p:spPr>
            <a:xfrm>
              <a:off x="7645513" y="243688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4BF786A-A099-5349-8412-86561C2B84BC}"/>
                </a:ext>
              </a:extLst>
            </p:cNvPr>
            <p:cNvSpPr/>
            <p:nvPr/>
          </p:nvSpPr>
          <p:spPr>
            <a:xfrm>
              <a:off x="7336189" y="227285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0BE342D-7E83-DB43-9156-AC0D2140A5B5}"/>
                </a:ext>
              </a:extLst>
            </p:cNvPr>
            <p:cNvSpPr/>
            <p:nvPr/>
          </p:nvSpPr>
          <p:spPr>
            <a:xfrm>
              <a:off x="7494323" y="23541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93217B3D-9F9A-0540-B54C-E82ABC334BF8}"/>
                </a:ext>
              </a:extLst>
            </p:cNvPr>
            <p:cNvSpPr/>
            <p:nvPr/>
          </p:nvSpPr>
          <p:spPr>
            <a:xfrm>
              <a:off x="6867863" y="21256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12E60BA8-7DBF-E44A-8933-4F5C7FE7C55A}"/>
                </a:ext>
              </a:extLst>
            </p:cNvPr>
            <p:cNvSpPr/>
            <p:nvPr/>
          </p:nvSpPr>
          <p:spPr>
            <a:xfrm>
              <a:off x="9135636" y="327549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23D81B72-C229-4B44-9172-36BF0C3A264D}"/>
                </a:ext>
              </a:extLst>
            </p:cNvPr>
            <p:cNvSpPr/>
            <p:nvPr/>
          </p:nvSpPr>
          <p:spPr>
            <a:xfrm>
              <a:off x="8968243" y="323793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41538084-BBED-8D44-961E-EBB7F4048080}"/>
                </a:ext>
              </a:extLst>
            </p:cNvPr>
            <p:cNvSpPr/>
            <p:nvPr/>
          </p:nvSpPr>
          <p:spPr>
            <a:xfrm>
              <a:off x="8803959" y="32057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1FD736E0-5FDE-F64C-BFA1-2AE829F96C2A}"/>
                </a:ext>
              </a:extLst>
            </p:cNvPr>
            <p:cNvSpPr/>
            <p:nvPr/>
          </p:nvSpPr>
          <p:spPr>
            <a:xfrm>
              <a:off x="8860818" y="321720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3B9EE7D6-3A99-DA40-B0DF-EF9CBDA10A3C}"/>
                </a:ext>
              </a:extLst>
            </p:cNvPr>
            <p:cNvSpPr/>
            <p:nvPr/>
          </p:nvSpPr>
          <p:spPr>
            <a:xfrm>
              <a:off x="9026621" y="32356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C5D99868-FA41-3847-8550-619FCE2CFD05}"/>
                </a:ext>
              </a:extLst>
            </p:cNvPr>
            <p:cNvSpPr/>
            <p:nvPr/>
          </p:nvSpPr>
          <p:spPr>
            <a:xfrm>
              <a:off x="9049625" y="32494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B9190AED-A3E1-2740-BDA6-9769A1BDF33C}"/>
                </a:ext>
              </a:extLst>
            </p:cNvPr>
            <p:cNvSpPr/>
            <p:nvPr/>
          </p:nvSpPr>
          <p:spPr>
            <a:xfrm>
              <a:off x="8889971"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EE6831A7-87A0-CC4A-86EF-B0B459511163}"/>
                </a:ext>
              </a:extLst>
            </p:cNvPr>
            <p:cNvSpPr/>
            <p:nvPr/>
          </p:nvSpPr>
          <p:spPr>
            <a:xfrm>
              <a:off x="8734152" y="313746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828539E4-0B49-184F-B6EA-FE01FC071DAA}"/>
                </a:ext>
              </a:extLst>
            </p:cNvPr>
            <p:cNvSpPr/>
            <p:nvPr/>
          </p:nvSpPr>
          <p:spPr>
            <a:xfrm>
              <a:off x="8603651" y="31068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E352CA47-49FD-154D-A1E4-89987439DDA8}"/>
                </a:ext>
              </a:extLst>
            </p:cNvPr>
            <p:cNvSpPr/>
            <p:nvPr/>
          </p:nvSpPr>
          <p:spPr>
            <a:xfrm>
              <a:off x="8628174" y="31198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9E228C7-667B-1748-BEA5-4BC31848351B}"/>
                </a:ext>
              </a:extLst>
            </p:cNvPr>
            <p:cNvSpPr/>
            <p:nvPr/>
          </p:nvSpPr>
          <p:spPr>
            <a:xfrm>
              <a:off x="8776326" y="31750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5575CE50-463B-524B-99BA-7EBDD380A271}"/>
                </a:ext>
              </a:extLst>
            </p:cNvPr>
            <p:cNvSpPr/>
            <p:nvPr/>
          </p:nvSpPr>
          <p:spPr>
            <a:xfrm>
              <a:off x="8645825" y="312597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050D037E-575C-6B43-8B45-A2D4121003AB}"/>
                </a:ext>
              </a:extLst>
            </p:cNvPr>
            <p:cNvSpPr/>
            <p:nvPr/>
          </p:nvSpPr>
          <p:spPr>
            <a:xfrm>
              <a:off x="8546792" y="30631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153005D1-DE11-B340-B934-C2FB8B980A9F}"/>
                </a:ext>
              </a:extLst>
            </p:cNvPr>
            <p:cNvSpPr/>
            <p:nvPr/>
          </p:nvSpPr>
          <p:spPr>
            <a:xfrm>
              <a:off x="8413253" y="29833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735F88A3-5042-5D49-97AE-3B94C8627B68}"/>
                </a:ext>
              </a:extLst>
            </p:cNvPr>
            <p:cNvSpPr/>
            <p:nvPr/>
          </p:nvSpPr>
          <p:spPr>
            <a:xfrm>
              <a:off x="8486967" y="30286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71898A8A-20BC-5045-8937-88F6857320CC}"/>
                </a:ext>
              </a:extLst>
            </p:cNvPr>
            <p:cNvSpPr/>
            <p:nvPr/>
          </p:nvSpPr>
          <p:spPr>
            <a:xfrm>
              <a:off x="8465410" y="30209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7DBAB25D-766B-3744-B0B4-0BFB74B7F167}"/>
                </a:ext>
              </a:extLst>
            </p:cNvPr>
            <p:cNvSpPr/>
            <p:nvPr/>
          </p:nvSpPr>
          <p:spPr>
            <a:xfrm>
              <a:off x="8589038" y="30991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ABA8D0BB-59C9-164D-8F8E-48078B845DDB}"/>
                </a:ext>
              </a:extLst>
            </p:cNvPr>
            <p:cNvSpPr/>
            <p:nvPr/>
          </p:nvSpPr>
          <p:spPr>
            <a:xfrm>
              <a:off x="8496154" y="30294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4C305DD8-2FDE-EC4D-9E53-375C40DE1892}"/>
                </a:ext>
              </a:extLst>
            </p:cNvPr>
            <p:cNvSpPr/>
            <p:nvPr/>
          </p:nvSpPr>
          <p:spPr>
            <a:xfrm>
              <a:off x="8530660" y="305085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73B3B649-64DF-234E-BA84-E0F126AED9F9}"/>
                </a:ext>
              </a:extLst>
            </p:cNvPr>
            <p:cNvSpPr/>
            <p:nvPr/>
          </p:nvSpPr>
          <p:spPr>
            <a:xfrm>
              <a:off x="8702684" y="31267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FCD1BB4E-5047-704A-8F10-E5DA7DBF05BA}"/>
                </a:ext>
              </a:extLst>
            </p:cNvPr>
            <p:cNvSpPr/>
            <p:nvPr/>
          </p:nvSpPr>
          <p:spPr>
            <a:xfrm>
              <a:off x="8933737" y="32294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45FDB82D-3EE8-FB45-9D6B-87B455E34EFC}"/>
                </a:ext>
              </a:extLst>
            </p:cNvPr>
            <p:cNvSpPr/>
            <p:nvPr/>
          </p:nvSpPr>
          <p:spPr>
            <a:xfrm>
              <a:off x="9338332" y="33383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588B4B36-A642-5B45-A06D-06495355E83C}"/>
                </a:ext>
              </a:extLst>
            </p:cNvPr>
            <p:cNvSpPr/>
            <p:nvPr/>
          </p:nvSpPr>
          <p:spPr>
            <a:xfrm>
              <a:off x="9328349" y="33368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ACE0A911-4A08-E646-AB70-A371DEBDF7BC}"/>
                </a:ext>
              </a:extLst>
            </p:cNvPr>
            <p:cNvSpPr/>
            <p:nvPr/>
          </p:nvSpPr>
          <p:spPr>
            <a:xfrm>
              <a:off x="9309107" y="332685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8F0D5C9E-8A89-394E-8F99-8A952B9F6019}"/>
                </a:ext>
              </a:extLst>
            </p:cNvPr>
            <p:cNvSpPr/>
            <p:nvPr/>
          </p:nvSpPr>
          <p:spPr>
            <a:xfrm>
              <a:off x="9282992" y="331146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8FC919A0-DD40-D14F-8EEC-0656072CCC42}"/>
                </a:ext>
              </a:extLst>
            </p:cNvPr>
            <p:cNvSpPr/>
            <p:nvPr/>
          </p:nvSpPr>
          <p:spPr>
            <a:xfrm>
              <a:off x="9449590" y="33812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33D03376-688E-3E4F-8C98-1063EAB05F01}"/>
                </a:ext>
              </a:extLst>
            </p:cNvPr>
            <p:cNvSpPr/>
            <p:nvPr/>
          </p:nvSpPr>
          <p:spPr>
            <a:xfrm>
              <a:off x="9421956" y="337661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581DC2B8-2CD0-974B-A826-8AA4178D2F81}"/>
                </a:ext>
              </a:extLst>
            </p:cNvPr>
            <p:cNvSpPr/>
            <p:nvPr/>
          </p:nvSpPr>
          <p:spPr>
            <a:xfrm>
              <a:off x="9272286" y="3287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6EE67F1C-7318-D84C-9B0B-F20BB8A5D24A}"/>
                </a:ext>
              </a:extLst>
            </p:cNvPr>
            <p:cNvSpPr/>
            <p:nvPr/>
          </p:nvSpPr>
          <p:spPr>
            <a:xfrm>
              <a:off x="9527138" y="339352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0CD85D77-72B8-474A-9F2D-32472C188A8D}"/>
                </a:ext>
              </a:extLst>
            </p:cNvPr>
            <p:cNvSpPr/>
            <p:nvPr/>
          </p:nvSpPr>
          <p:spPr>
            <a:xfrm>
              <a:off x="9838850"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739A74BE-A82C-CF4D-B05E-EC12BDCF0E2F}"/>
                </a:ext>
              </a:extLst>
            </p:cNvPr>
            <p:cNvSpPr/>
            <p:nvPr/>
          </p:nvSpPr>
          <p:spPr>
            <a:xfrm>
              <a:off x="990098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795CFA65-F552-6147-8CA0-6EEF5130690C}"/>
                </a:ext>
              </a:extLst>
            </p:cNvPr>
            <p:cNvSpPr/>
            <p:nvPr/>
          </p:nvSpPr>
          <p:spPr>
            <a:xfrm>
              <a:off x="9929419" y="34724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30276ABC-0944-AD44-AB80-D30AB2EE8250}"/>
                </a:ext>
              </a:extLst>
            </p:cNvPr>
            <p:cNvSpPr/>
            <p:nvPr/>
          </p:nvSpPr>
          <p:spPr>
            <a:xfrm>
              <a:off x="9996188"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5C3CB5E6-A837-D34C-A460-78A2B5342FAA}"/>
                </a:ext>
              </a:extLst>
            </p:cNvPr>
            <p:cNvSpPr/>
            <p:nvPr/>
          </p:nvSpPr>
          <p:spPr>
            <a:xfrm>
              <a:off x="10008486"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D61D443C-D604-FC44-9450-C29DEED5C58A}"/>
                </a:ext>
              </a:extLst>
            </p:cNvPr>
            <p:cNvSpPr/>
            <p:nvPr/>
          </p:nvSpPr>
          <p:spPr>
            <a:xfrm>
              <a:off x="10133633"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54B0FFF1-9693-8C45-BA22-CD419FCE06BF}"/>
                </a:ext>
              </a:extLst>
            </p:cNvPr>
            <p:cNvSpPr/>
            <p:nvPr/>
          </p:nvSpPr>
          <p:spPr>
            <a:xfrm>
              <a:off x="10086034" y="350237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C7B3C2F1-58C1-7C45-9527-8D814382639E}"/>
                </a:ext>
              </a:extLst>
            </p:cNvPr>
            <p:cNvSpPr/>
            <p:nvPr/>
          </p:nvSpPr>
          <p:spPr>
            <a:xfrm>
              <a:off x="10337848"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92838538-54DE-1644-8D9E-BEAB861170B1}"/>
                </a:ext>
              </a:extLst>
            </p:cNvPr>
            <p:cNvSpPr/>
            <p:nvPr/>
          </p:nvSpPr>
          <p:spPr>
            <a:xfrm>
              <a:off x="10315567" y="354527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08308CBB-FF7D-FC4B-8FDD-49F82CA2494D}"/>
                </a:ext>
              </a:extLst>
            </p:cNvPr>
            <p:cNvSpPr/>
            <p:nvPr/>
          </p:nvSpPr>
          <p:spPr>
            <a:xfrm>
              <a:off x="10538229"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5E9F47CB-3DA7-944B-9AF1-7C8235A829E3}"/>
                </a:ext>
              </a:extLst>
            </p:cNvPr>
            <p:cNvSpPr/>
            <p:nvPr/>
          </p:nvSpPr>
          <p:spPr>
            <a:xfrm>
              <a:off x="11431767"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D97BE866-C278-FB43-88C7-5CDE8AB868A0}"/>
                </a:ext>
              </a:extLst>
            </p:cNvPr>
            <p:cNvSpPr/>
            <p:nvPr/>
          </p:nvSpPr>
          <p:spPr>
            <a:xfrm>
              <a:off x="10812251" y="3604292"/>
              <a:ext cx="57872" cy="57785"/>
            </a:xfrm>
            <a:custGeom>
              <a:avLst/>
              <a:gdLst>
                <a:gd name="connsiteX0" fmla="*/ 53459 w 57871"/>
                <a:gd name="connsiteY0" fmla="*/ 29398 h 57785"/>
                <a:gd name="connsiteX1" fmla="*/ 29442 w 57871"/>
                <a:gd name="connsiteY1" fmla="*/ 53379 h 57785"/>
                <a:gd name="connsiteX2" fmla="*/ 5426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6" y="42642"/>
                    <a:pt x="5426" y="29398"/>
                  </a:cubicBezTo>
                  <a:cubicBezTo>
                    <a:pt x="5426"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47E293C1-11C0-7242-81EA-522AAA2F3A48}"/>
                </a:ext>
              </a:extLst>
            </p:cNvPr>
            <p:cNvSpPr/>
            <p:nvPr/>
          </p:nvSpPr>
          <p:spPr>
            <a:xfrm>
              <a:off x="10544378" y="360429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8B878B"/>
            </a:solidFill>
            <a:ln w="9525" cap="flat">
              <a:no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8EE94B72-B392-1849-8983-705DA0D61106}"/>
                </a:ext>
              </a:extLst>
            </p:cNvPr>
            <p:cNvSpPr/>
            <p:nvPr/>
          </p:nvSpPr>
          <p:spPr>
            <a:xfrm>
              <a:off x="6916330" y="213084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ECAE46DB-A31B-0949-8C73-2BF8EB3E8E46}"/>
                </a:ext>
              </a:extLst>
            </p:cNvPr>
            <p:cNvSpPr/>
            <p:nvPr/>
          </p:nvSpPr>
          <p:spPr>
            <a:xfrm>
              <a:off x="7832077" y="24636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E6E402FA-748B-FA44-9BCB-BCE21710174C}"/>
                </a:ext>
              </a:extLst>
            </p:cNvPr>
            <p:cNvSpPr/>
            <p:nvPr/>
          </p:nvSpPr>
          <p:spPr>
            <a:xfrm>
              <a:off x="8161150" y="26531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0D6F3B92-5237-7245-B22A-587207AB57FE}"/>
                </a:ext>
              </a:extLst>
            </p:cNvPr>
            <p:cNvSpPr/>
            <p:nvPr/>
          </p:nvSpPr>
          <p:spPr>
            <a:xfrm>
              <a:off x="8376866" y="277977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49E5E956-3B5F-4248-B722-45DD00B1FD55}"/>
                </a:ext>
              </a:extLst>
            </p:cNvPr>
            <p:cNvSpPr/>
            <p:nvPr/>
          </p:nvSpPr>
          <p:spPr>
            <a:xfrm>
              <a:off x="8321454" y="27490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38EB5810-E679-7244-997A-2BFB678FF0A9}"/>
                </a:ext>
              </a:extLst>
            </p:cNvPr>
            <p:cNvSpPr/>
            <p:nvPr/>
          </p:nvSpPr>
          <p:spPr>
            <a:xfrm>
              <a:off x="8400955" y="27958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3FA71D77-18FC-B140-868F-E29D3857A3F6}"/>
                </a:ext>
              </a:extLst>
            </p:cNvPr>
            <p:cNvSpPr/>
            <p:nvPr/>
          </p:nvSpPr>
          <p:spPr>
            <a:xfrm>
              <a:off x="8572834" y="28751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131435A9-D19B-B948-B4EB-10ACB60DCCCF}"/>
                </a:ext>
              </a:extLst>
            </p:cNvPr>
            <p:cNvSpPr/>
            <p:nvPr/>
          </p:nvSpPr>
          <p:spPr>
            <a:xfrm>
              <a:off x="8870656" y="29973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0B7D4721-9ECA-4C4D-9C3B-7040E08DAB35}"/>
                </a:ext>
              </a:extLst>
            </p:cNvPr>
            <p:cNvSpPr/>
            <p:nvPr/>
          </p:nvSpPr>
          <p:spPr>
            <a:xfrm>
              <a:off x="8894818" y="30111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0C80C985-5CB5-AF47-B1F0-4EBBC55520CF}"/>
                </a:ext>
              </a:extLst>
            </p:cNvPr>
            <p:cNvSpPr/>
            <p:nvPr/>
          </p:nvSpPr>
          <p:spPr>
            <a:xfrm>
              <a:off x="8847869" y="29857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96DB79EA-C98E-934E-ADCB-41FDFA8496F9}"/>
                </a:ext>
              </a:extLst>
            </p:cNvPr>
            <p:cNvSpPr/>
            <p:nvPr/>
          </p:nvSpPr>
          <p:spPr>
            <a:xfrm>
              <a:off x="8979166" y="305172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FDF369A8-D5D2-EC42-B971-28522D3B2A6A}"/>
                </a:ext>
              </a:extLst>
            </p:cNvPr>
            <p:cNvSpPr/>
            <p:nvPr/>
          </p:nvSpPr>
          <p:spPr>
            <a:xfrm>
              <a:off x="8809964"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D548E936-5897-EC46-828B-4731B9971AB6}"/>
                </a:ext>
              </a:extLst>
            </p:cNvPr>
            <p:cNvSpPr/>
            <p:nvPr/>
          </p:nvSpPr>
          <p:spPr>
            <a:xfrm>
              <a:off x="8960430" y="30486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6C705FD0-ED19-7F43-BCE8-A2AA5699420E}"/>
                </a:ext>
              </a:extLst>
            </p:cNvPr>
            <p:cNvSpPr/>
            <p:nvPr/>
          </p:nvSpPr>
          <p:spPr>
            <a:xfrm>
              <a:off x="8938511" y="30418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6E1690C3-2070-B742-8B7F-2BA9C555CAB2}"/>
                </a:ext>
              </a:extLst>
            </p:cNvPr>
            <p:cNvSpPr/>
            <p:nvPr/>
          </p:nvSpPr>
          <p:spPr>
            <a:xfrm>
              <a:off x="8787177" y="29625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ED3B77E3-C62D-DD49-9CD2-644ED4D95687}"/>
                </a:ext>
              </a:extLst>
            </p:cNvPr>
            <p:cNvSpPr/>
            <p:nvPr/>
          </p:nvSpPr>
          <p:spPr>
            <a:xfrm>
              <a:off x="9086301" y="309274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EE9A2D62-EE53-5342-8640-79493BA8E3B3}"/>
                </a:ext>
              </a:extLst>
            </p:cNvPr>
            <p:cNvSpPr/>
            <p:nvPr/>
          </p:nvSpPr>
          <p:spPr>
            <a:xfrm>
              <a:off x="9178317" y="311723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A758DA99-7AE4-B049-A67F-7D0FEED1F1A8}"/>
                </a:ext>
              </a:extLst>
            </p:cNvPr>
            <p:cNvSpPr/>
            <p:nvPr/>
          </p:nvSpPr>
          <p:spPr>
            <a:xfrm>
              <a:off x="9133249" y="311145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B60099A3-79C8-8741-A646-27913BE05D2C}"/>
                </a:ext>
              </a:extLst>
            </p:cNvPr>
            <p:cNvSpPr/>
            <p:nvPr/>
          </p:nvSpPr>
          <p:spPr>
            <a:xfrm>
              <a:off x="9122977" y="31131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6A9D7EDF-6F14-004D-8CBF-277ABBFA3475}"/>
                </a:ext>
              </a:extLst>
            </p:cNvPr>
            <p:cNvSpPr/>
            <p:nvPr/>
          </p:nvSpPr>
          <p:spPr>
            <a:xfrm>
              <a:off x="9214487" y="31480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15CFE133-C706-CB44-8872-5335AAF69B43}"/>
                </a:ext>
              </a:extLst>
            </p:cNvPr>
            <p:cNvSpPr/>
            <p:nvPr/>
          </p:nvSpPr>
          <p:spPr>
            <a:xfrm>
              <a:off x="9288128" y="31658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D9DD485C-EA92-0A4D-B37A-6493F171B508}"/>
                </a:ext>
              </a:extLst>
            </p:cNvPr>
            <p:cNvSpPr/>
            <p:nvPr/>
          </p:nvSpPr>
          <p:spPr>
            <a:xfrm>
              <a:off x="9349762" y="31800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DE188B8F-87C8-9B42-A868-873E94679CBD}"/>
                </a:ext>
              </a:extLst>
            </p:cNvPr>
            <p:cNvSpPr/>
            <p:nvPr/>
          </p:nvSpPr>
          <p:spPr>
            <a:xfrm>
              <a:off x="9248414" y="31582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231E429C-F3F3-494B-B5E6-DEFBE0E85508}"/>
                </a:ext>
              </a:extLst>
            </p:cNvPr>
            <p:cNvSpPr/>
            <p:nvPr/>
          </p:nvSpPr>
          <p:spPr>
            <a:xfrm>
              <a:off x="9321621" y="31738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37145651-1A34-DA45-A64F-32BED5EB395D}"/>
                </a:ext>
              </a:extLst>
            </p:cNvPr>
            <p:cNvSpPr/>
            <p:nvPr/>
          </p:nvSpPr>
          <p:spPr>
            <a:xfrm>
              <a:off x="9410961" y="319835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271367D4-06F8-EA4B-8994-9F4A6DBF0EB3}"/>
                </a:ext>
              </a:extLst>
            </p:cNvPr>
            <p:cNvSpPr/>
            <p:nvPr/>
          </p:nvSpPr>
          <p:spPr>
            <a:xfrm>
              <a:off x="9488654" y="32139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C2D83118-5995-F641-8C15-4E7F1FABDA05}"/>
                </a:ext>
              </a:extLst>
            </p:cNvPr>
            <p:cNvSpPr/>
            <p:nvPr/>
          </p:nvSpPr>
          <p:spPr>
            <a:xfrm>
              <a:off x="9377902" y="3185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081EB0B1-0812-FA48-BE48-38B078FC95D9}"/>
                </a:ext>
              </a:extLst>
            </p:cNvPr>
            <p:cNvSpPr/>
            <p:nvPr/>
          </p:nvSpPr>
          <p:spPr>
            <a:xfrm>
              <a:off x="9465867" y="32073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55933667-6F94-BE4A-8C7D-3DE980345647}"/>
                </a:ext>
              </a:extLst>
            </p:cNvPr>
            <p:cNvSpPr/>
            <p:nvPr/>
          </p:nvSpPr>
          <p:spPr>
            <a:xfrm>
              <a:off x="9521206" y="321575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70E725F3-E8A8-EA41-9107-512E4E2C8E27}"/>
                </a:ext>
              </a:extLst>
            </p:cNvPr>
            <p:cNvSpPr/>
            <p:nvPr/>
          </p:nvSpPr>
          <p:spPr>
            <a:xfrm>
              <a:off x="9694894" y="325144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0FF43264-2928-5446-A1A4-3C7B0235FE6C}"/>
                </a:ext>
              </a:extLst>
            </p:cNvPr>
            <p:cNvSpPr/>
            <p:nvPr/>
          </p:nvSpPr>
          <p:spPr>
            <a:xfrm>
              <a:off x="9811867" y="327643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B09EF1DB-41EF-E648-8BB2-1253F188E4AB}"/>
                </a:ext>
              </a:extLst>
            </p:cNvPr>
            <p:cNvSpPr/>
            <p:nvPr/>
          </p:nvSpPr>
          <p:spPr>
            <a:xfrm>
              <a:off x="9858815" y="330135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01030FF1-38AD-4342-8A51-F5D8451F037C}"/>
                </a:ext>
              </a:extLst>
            </p:cNvPr>
            <p:cNvSpPr/>
            <p:nvPr/>
          </p:nvSpPr>
          <p:spPr>
            <a:xfrm>
              <a:off x="9966384" y="332186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1D1D0983-C72E-0248-8238-0233CE7DE081}"/>
                </a:ext>
              </a:extLst>
            </p:cNvPr>
            <p:cNvSpPr/>
            <p:nvPr/>
          </p:nvSpPr>
          <p:spPr>
            <a:xfrm>
              <a:off x="10048128" y="33329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E312A8DF-7184-0C41-AB29-00C70BB91373}"/>
                </a:ext>
              </a:extLst>
            </p:cNvPr>
            <p:cNvSpPr/>
            <p:nvPr/>
          </p:nvSpPr>
          <p:spPr>
            <a:xfrm>
              <a:off x="10014635" y="33339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60FC88C4-A17D-7B47-ACEC-9D311CFB93C9}"/>
                </a:ext>
              </a:extLst>
            </p:cNvPr>
            <p:cNvSpPr/>
            <p:nvPr/>
          </p:nvSpPr>
          <p:spPr>
            <a:xfrm>
              <a:off x="10244096" y="335220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F2AF0578-4C3A-CD4A-88C1-9BB13D578DF7}"/>
                </a:ext>
              </a:extLst>
            </p:cNvPr>
            <p:cNvSpPr/>
            <p:nvPr/>
          </p:nvSpPr>
          <p:spPr>
            <a:xfrm>
              <a:off x="10367797"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82305E58-233E-2E4F-A058-F322C04CE385}"/>
                </a:ext>
              </a:extLst>
            </p:cNvPr>
            <p:cNvSpPr/>
            <p:nvPr/>
          </p:nvSpPr>
          <p:spPr>
            <a:xfrm>
              <a:off x="10335678" y="340522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721F7CE6-B2C3-F54F-8327-2D0C68CB2414}"/>
                </a:ext>
              </a:extLst>
            </p:cNvPr>
            <p:cNvSpPr/>
            <p:nvPr/>
          </p:nvSpPr>
          <p:spPr>
            <a:xfrm>
              <a:off x="10402158" y="34047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18C3E11B-9A8B-2347-9AED-538417894E80}"/>
                </a:ext>
              </a:extLst>
            </p:cNvPr>
            <p:cNvSpPr/>
            <p:nvPr/>
          </p:nvSpPr>
          <p:spPr>
            <a:xfrm>
              <a:off x="10549514" y="343202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F652EEB0-155B-EB4A-8553-0267ED0939CF}"/>
                </a:ext>
              </a:extLst>
            </p:cNvPr>
            <p:cNvSpPr/>
            <p:nvPr/>
          </p:nvSpPr>
          <p:spPr>
            <a:xfrm>
              <a:off x="10486578" y="342934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D4F61416-2D81-FA41-A37D-C8AFFB51B8F2}"/>
                </a:ext>
              </a:extLst>
            </p:cNvPr>
            <p:cNvSpPr/>
            <p:nvPr/>
          </p:nvSpPr>
          <p:spPr>
            <a:xfrm>
              <a:off x="10626338" y="346279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C2A82778-00E9-3548-9EA8-41FCFCA0A6DA}"/>
                </a:ext>
              </a:extLst>
            </p:cNvPr>
            <p:cNvSpPr/>
            <p:nvPr/>
          </p:nvSpPr>
          <p:spPr>
            <a:xfrm>
              <a:off x="1070446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8B09B080-0197-A048-A48C-815D023F19DC}"/>
                </a:ext>
              </a:extLst>
            </p:cNvPr>
            <p:cNvSpPr/>
            <p:nvPr/>
          </p:nvSpPr>
          <p:spPr>
            <a:xfrm>
              <a:off x="10787945"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8DE9DDE0-B9E4-5D4A-B1A6-21A484E93B54}"/>
                </a:ext>
              </a:extLst>
            </p:cNvPr>
            <p:cNvSpPr/>
            <p:nvPr/>
          </p:nvSpPr>
          <p:spPr>
            <a:xfrm>
              <a:off x="10900505"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8E6F9E3E-44ED-6E4E-8540-837561F05437}"/>
                </a:ext>
              </a:extLst>
            </p:cNvPr>
            <p:cNvSpPr/>
            <p:nvPr/>
          </p:nvSpPr>
          <p:spPr>
            <a:xfrm>
              <a:off x="10929514"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72806C40-E3D7-2C43-8866-A886B3FDF2E1}"/>
                </a:ext>
              </a:extLst>
            </p:cNvPr>
            <p:cNvSpPr/>
            <p:nvPr/>
          </p:nvSpPr>
          <p:spPr>
            <a:xfrm>
              <a:off x="10964743" y="353408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511B0830-3070-F043-861D-202E2E181AAA}"/>
                </a:ext>
              </a:extLst>
            </p:cNvPr>
            <p:cNvSpPr/>
            <p:nvPr/>
          </p:nvSpPr>
          <p:spPr>
            <a:xfrm>
              <a:off x="1098355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FD143429-A2FA-7C45-8161-CF8DF1E47C03}"/>
                </a:ext>
              </a:extLst>
            </p:cNvPr>
            <p:cNvSpPr/>
            <p:nvPr/>
          </p:nvSpPr>
          <p:spPr>
            <a:xfrm>
              <a:off x="11140239"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FACFB671-4DC8-8442-8859-8815A59E98B5}"/>
                </a:ext>
              </a:extLst>
            </p:cNvPr>
            <p:cNvSpPr/>
            <p:nvPr/>
          </p:nvSpPr>
          <p:spPr>
            <a:xfrm>
              <a:off x="11097341" y="359338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96E709B6-CB8C-274C-9D08-FC4C56817549}"/>
                </a:ext>
              </a:extLst>
            </p:cNvPr>
            <p:cNvSpPr/>
            <p:nvPr/>
          </p:nvSpPr>
          <p:spPr>
            <a:xfrm>
              <a:off x="11259454"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F200C7FB-D79F-E342-83A8-25F55F2E8A15}"/>
                </a:ext>
              </a:extLst>
            </p:cNvPr>
            <p:cNvSpPr/>
            <p:nvPr/>
          </p:nvSpPr>
          <p:spPr>
            <a:xfrm>
              <a:off x="1128310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AF5FCD38-4A07-464B-862A-3A8FA2FB8D80}"/>
                </a:ext>
              </a:extLst>
            </p:cNvPr>
            <p:cNvSpPr/>
            <p:nvPr/>
          </p:nvSpPr>
          <p:spPr>
            <a:xfrm>
              <a:off x="11434010"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EFE9A5EC-2DFB-8B48-A201-0656250491F9}"/>
                </a:ext>
              </a:extLst>
            </p:cNvPr>
            <p:cNvSpPr/>
            <p:nvPr/>
          </p:nvSpPr>
          <p:spPr>
            <a:xfrm>
              <a:off x="11446959" y="368613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EE7E8145-B2C0-5647-9864-5822CF887800}"/>
                </a:ext>
              </a:extLst>
            </p:cNvPr>
            <p:cNvSpPr/>
            <p:nvPr/>
          </p:nvSpPr>
          <p:spPr>
            <a:xfrm>
              <a:off x="10735716"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7"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45B565E8-B918-BB42-998D-D3797243041E}"/>
                </a:ext>
              </a:extLst>
            </p:cNvPr>
            <p:cNvSpPr/>
            <p:nvPr/>
          </p:nvSpPr>
          <p:spPr>
            <a:xfrm>
              <a:off x="10852689" y="349348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9FA5BC61-FE68-6C49-8472-B25B562C4BA9}"/>
                </a:ext>
              </a:extLst>
            </p:cNvPr>
            <p:cNvSpPr/>
            <p:nvPr/>
          </p:nvSpPr>
          <p:spPr>
            <a:xfrm>
              <a:off x="10468276" y="34199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35C1E97C-0457-6142-80F2-4331BEBD9914}"/>
                </a:ext>
              </a:extLst>
            </p:cNvPr>
            <p:cNvSpPr/>
            <p:nvPr/>
          </p:nvSpPr>
          <p:spPr>
            <a:xfrm>
              <a:off x="10456196" y="340616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0640315F-6F66-2A4C-846D-8DA009FAB204}"/>
                </a:ext>
              </a:extLst>
            </p:cNvPr>
            <p:cNvSpPr/>
            <p:nvPr/>
          </p:nvSpPr>
          <p:spPr>
            <a:xfrm>
              <a:off x="10318678" y="338738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05CFC73A-2752-CF4E-A329-1C4123AF636B}"/>
                </a:ext>
              </a:extLst>
            </p:cNvPr>
            <p:cNvSpPr/>
            <p:nvPr/>
          </p:nvSpPr>
          <p:spPr>
            <a:xfrm>
              <a:off x="10103468" y="33352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463055BD-5E14-0247-A496-D894A62AAA3B}"/>
                </a:ext>
              </a:extLst>
            </p:cNvPr>
            <p:cNvSpPr/>
            <p:nvPr/>
          </p:nvSpPr>
          <p:spPr>
            <a:xfrm>
              <a:off x="10075762" y="333255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9607B7C8-46CD-6944-9F5C-090C6B0CD7E7}"/>
                </a:ext>
              </a:extLst>
            </p:cNvPr>
            <p:cNvSpPr/>
            <p:nvPr/>
          </p:nvSpPr>
          <p:spPr>
            <a:xfrm>
              <a:off x="10211037" y="33495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E0D4C35F-B4C9-9E41-8A12-DFC5F103275E}"/>
                </a:ext>
              </a:extLst>
            </p:cNvPr>
            <p:cNvSpPr/>
            <p:nvPr/>
          </p:nvSpPr>
          <p:spPr>
            <a:xfrm>
              <a:off x="10160616" y="333566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0FEBE5D2-E588-D745-8D6D-BBEC523736C2}"/>
                </a:ext>
              </a:extLst>
            </p:cNvPr>
            <p:cNvSpPr/>
            <p:nvPr/>
          </p:nvSpPr>
          <p:spPr>
            <a:xfrm>
              <a:off x="10136527" y="33361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D95AF287-6B48-D146-B77B-70BACEBABB44}"/>
                </a:ext>
              </a:extLst>
            </p:cNvPr>
            <p:cNvSpPr/>
            <p:nvPr/>
          </p:nvSpPr>
          <p:spPr>
            <a:xfrm>
              <a:off x="9935568" y="332410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41995EE4-DD65-3945-B7BB-712A011ECF5C}"/>
                </a:ext>
              </a:extLst>
            </p:cNvPr>
            <p:cNvSpPr/>
            <p:nvPr/>
          </p:nvSpPr>
          <p:spPr>
            <a:xfrm>
              <a:off x="9991414" y="332454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8DA83A39-2F52-2844-98FA-1AFE8FC60891}"/>
                </a:ext>
              </a:extLst>
            </p:cNvPr>
            <p:cNvSpPr/>
            <p:nvPr/>
          </p:nvSpPr>
          <p:spPr>
            <a:xfrm>
              <a:off x="9918640" y="33196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F5299120-6948-AD4D-BC71-D9B789EF7081}"/>
                </a:ext>
              </a:extLst>
            </p:cNvPr>
            <p:cNvSpPr/>
            <p:nvPr/>
          </p:nvSpPr>
          <p:spPr>
            <a:xfrm>
              <a:off x="9903015" y="33107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962743BE-DD1C-644F-96EC-16667395AE77}"/>
                </a:ext>
              </a:extLst>
            </p:cNvPr>
            <p:cNvSpPr/>
            <p:nvPr/>
          </p:nvSpPr>
          <p:spPr>
            <a:xfrm>
              <a:off x="9844058" y="329781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2DFA8230-048A-B041-BA0D-0656DE5E6041}"/>
                </a:ext>
              </a:extLst>
            </p:cNvPr>
            <p:cNvSpPr/>
            <p:nvPr/>
          </p:nvSpPr>
          <p:spPr>
            <a:xfrm>
              <a:off x="9828867" y="3292469"/>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76381310-4EE6-BD4A-B951-3B8A17D9E704}"/>
                </a:ext>
              </a:extLst>
            </p:cNvPr>
            <p:cNvSpPr/>
            <p:nvPr/>
          </p:nvSpPr>
          <p:spPr>
            <a:xfrm>
              <a:off x="9676158" y="32447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47CE4362-702D-AB48-B942-F2BD66DB913B}"/>
                </a:ext>
              </a:extLst>
            </p:cNvPr>
            <p:cNvSpPr/>
            <p:nvPr/>
          </p:nvSpPr>
          <p:spPr>
            <a:xfrm>
              <a:off x="9648958" y="32323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C4576F16-9D30-DC48-90B6-D67DE7DE7E04}"/>
                </a:ext>
              </a:extLst>
            </p:cNvPr>
            <p:cNvSpPr/>
            <p:nvPr/>
          </p:nvSpPr>
          <p:spPr>
            <a:xfrm>
              <a:off x="9615465"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2" name="Freeform 251">
              <a:extLst>
                <a:ext uri="{FF2B5EF4-FFF2-40B4-BE49-F238E27FC236}">
                  <a16:creationId xmlns:a16="http://schemas.microsoft.com/office/drawing/2014/main" id="{2B311460-651B-3841-857B-0DB67364C61B}"/>
                </a:ext>
              </a:extLst>
            </p:cNvPr>
            <p:cNvSpPr/>
            <p:nvPr/>
          </p:nvSpPr>
          <p:spPr>
            <a:xfrm>
              <a:off x="9591737" y="323092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3" name="Freeform 252">
              <a:extLst>
                <a:ext uri="{FF2B5EF4-FFF2-40B4-BE49-F238E27FC236}">
                  <a16:creationId xmlns:a16="http://schemas.microsoft.com/office/drawing/2014/main" id="{3FADF658-C929-F647-BC64-08F6A99B70E6}"/>
                </a:ext>
              </a:extLst>
            </p:cNvPr>
            <p:cNvSpPr/>
            <p:nvPr/>
          </p:nvSpPr>
          <p:spPr>
            <a:xfrm>
              <a:off x="9740468" y="324920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4" name="Freeform 253">
              <a:extLst>
                <a:ext uri="{FF2B5EF4-FFF2-40B4-BE49-F238E27FC236}">
                  <a16:creationId xmlns:a16="http://schemas.microsoft.com/office/drawing/2014/main" id="{98C6A38E-400B-4A46-8721-C941377E7D8C}"/>
                </a:ext>
              </a:extLst>
            </p:cNvPr>
            <p:cNvSpPr/>
            <p:nvPr/>
          </p:nvSpPr>
          <p:spPr>
            <a:xfrm>
              <a:off x="9571699" y="322421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5" name="Freeform 254">
              <a:extLst>
                <a:ext uri="{FF2B5EF4-FFF2-40B4-BE49-F238E27FC236}">
                  <a16:creationId xmlns:a16="http://schemas.microsoft.com/office/drawing/2014/main" id="{56F9FC7B-3BDB-9A49-8897-B2E7A5043B6E}"/>
                </a:ext>
              </a:extLst>
            </p:cNvPr>
            <p:cNvSpPr/>
            <p:nvPr/>
          </p:nvSpPr>
          <p:spPr>
            <a:xfrm>
              <a:off x="9757395" y="3261265"/>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6" name="Freeform 255">
              <a:extLst>
                <a:ext uri="{FF2B5EF4-FFF2-40B4-BE49-F238E27FC236}">
                  <a16:creationId xmlns:a16="http://schemas.microsoft.com/office/drawing/2014/main" id="{339B2DE4-1A26-6F4D-82EA-3AF2A257800A}"/>
                </a:ext>
              </a:extLst>
            </p:cNvPr>
            <p:cNvSpPr/>
            <p:nvPr/>
          </p:nvSpPr>
          <p:spPr>
            <a:xfrm>
              <a:off x="9764991" y="326747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7" name="Freeform 256">
              <a:extLst>
                <a:ext uri="{FF2B5EF4-FFF2-40B4-BE49-F238E27FC236}">
                  <a16:creationId xmlns:a16="http://schemas.microsoft.com/office/drawing/2014/main" id="{4C484D7B-5F1F-1249-8115-8513B2E838FE}"/>
                </a:ext>
              </a:extLst>
            </p:cNvPr>
            <p:cNvSpPr/>
            <p:nvPr/>
          </p:nvSpPr>
          <p:spPr>
            <a:xfrm>
              <a:off x="9435918" y="3203697"/>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8" name="Freeform 257">
              <a:extLst>
                <a:ext uri="{FF2B5EF4-FFF2-40B4-BE49-F238E27FC236}">
                  <a16:creationId xmlns:a16="http://schemas.microsoft.com/office/drawing/2014/main" id="{43426EDD-7460-D34A-A918-071EB6FA4244}"/>
                </a:ext>
              </a:extLst>
            </p:cNvPr>
            <p:cNvSpPr/>
            <p:nvPr/>
          </p:nvSpPr>
          <p:spPr>
            <a:xfrm>
              <a:off x="9064888" y="309094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3"/>
                    <a:pt x="42706" y="53379"/>
                    <a:pt x="29442" y="53379"/>
                  </a:cubicBezTo>
                  <a:cubicBezTo>
                    <a:pt x="16178" y="53379"/>
                    <a:pt x="5425" y="42643"/>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59" name="Freeform 258">
              <a:extLst>
                <a:ext uri="{FF2B5EF4-FFF2-40B4-BE49-F238E27FC236}">
                  <a16:creationId xmlns:a16="http://schemas.microsoft.com/office/drawing/2014/main" id="{5CC44875-E4D9-0E4D-BB4E-E913EAC7E4D9}"/>
                </a:ext>
              </a:extLst>
            </p:cNvPr>
            <p:cNvSpPr/>
            <p:nvPr/>
          </p:nvSpPr>
          <p:spPr>
            <a:xfrm>
              <a:off x="9044778" y="308559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0" name="Freeform 259">
              <a:extLst>
                <a:ext uri="{FF2B5EF4-FFF2-40B4-BE49-F238E27FC236}">
                  <a16:creationId xmlns:a16="http://schemas.microsoft.com/office/drawing/2014/main" id="{F5CA1278-350D-864D-A4B2-1E89AA6C78BF}"/>
                </a:ext>
              </a:extLst>
            </p:cNvPr>
            <p:cNvSpPr/>
            <p:nvPr/>
          </p:nvSpPr>
          <p:spPr>
            <a:xfrm>
              <a:off x="9026042" y="30704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1" name="Freeform 260">
              <a:extLst>
                <a:ext uri="{FF2B5EF4-FFF2-40B4-BE49-F238E27FC236}">
                  <a16:creationId xmlns:a16="http://schemas.microsoft.com/office/drawing/2014/main" id="{2A89AD1C-1DA3-3440-A417-54B6610F30AE}"/>
                </a:ext>
              </a:extLst>
            </p:cNvPr>
            <p:cNvSpPr/>
            <p:nvPr/>
          </p:nvSpPr>
          <p:spPr>
            <a:xfrm>
              <a:off x="9007306" y="306060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2" name="Freeform 261">
              <a:extLst>
                <a:ext uri="{FF2B5EF4-FFF2-40B4-BE49-F238E27FC236}">
                  <a16:creationId xmlns:a16="http://schemas.microsoft.com/office/drawing/2014/main" id="{2E15838A-694B-A145-AC0D-A8B07827FCEB}"/>
                </a:ext>
              </a:extLst>
            </p:cNvPr>
            <p:cNvSpPr/>
            <p:nvPr/>
          </p:nvSpPr>
          <p:spPr>
            <a:xfrm>
              <a:off x="8763087" y="29549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3" name="Freeform 262">
              <a:extLst>
                <a:ext uri="{FF2B5EF4-FFF2-40B4-BE49-F238E27FC236}">
                  <a16:creationId xmlns:a16="http://schemas.microsoft.com/office/drawing/2014/main" id="{57E4136C-387A-1548-9600-48C3922B1BDC}"/>
                </a:ext>
              </a:extLst>
            </p:cNvPr>
            <p:cNvSpPr/>
            <p:nvPr/>
          </p:nvSpPr>
          <p:spPr>
            <a:xfrm>
              <a:off x="8730028" y="294250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4" name="Freeform 263">
              <a:extLst>
                <a:ext uri="{FF2B5EF4-FFF2-40B4-BE49-F238E27FC236}">
                  <a16:creationId xmlns:a16="http://schemas.microsoft.com/office/drawing/2014/main" id="{37FBE804-4AF6-6541-B3F8-4A70F39C7319}"/>
                </a:ext>
              </a:extLst>
            </p:cNvPr>
            <p:cNvSpPr/>
            <p:nvPr/>
          </p:nvSpPr>
          <p:spPr>
            <a:xfrm>
              <a:off x="8647851" y="290682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5" name="Freeform 264">
              <a:extLst>
                <a:ext uri="{FF2B5EF4-FFF2-40B4-BE49-F238E27FC236}">
                  <a16:creationId xmlns:a16="http://schemas.microsoft.com/office/drawing/2014/main" id="{8A322878-B15E-3140-972C-2529574659EA}"/>
                </a:ext>
              </a:extLst>
            </p:cNvPr>
            <p:cNvSpPr/>
            <p:nvPr/>
          </p:nvSpPr>
          <p:spPr>
            <a:xfrm>
              <a:off x="8705433" y="293846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6" name="Freeform 265">
              <a:extLst>
                <a:ext uri="{FF2B5EF4-FFF2-40B4-BE49-F238E27FC236}">
                  <a16:creationId xmlns:a16="http://schemas.microsoft.com/office/drawing/2014/main" id="{0A547DE7-C56D-EE45-B50E-EC172DA25DDC}"/>
                </a:ext>
              </a:extLst>
            </p:cNvPr>
            <p:cNvSpPr/>
            <p:nvPr/>
          </p:nvSpPr>
          <p:spPr>
            <a:xfrm>
              <a:off x="8689373" y="293803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7" name="Freeform 266">
              <a:extLst>
                <a:ext uri="{FF2B5EF4-FFF2-40B4-BE49-F238E27FC236}">
                  <a16:creationId xmlns:a16="http://schemas.microsoft.com/office/drawing/2014/main" id="{02157C2A-1739-1D41-9864-538FC3E31F40}"/>
                </a:ext>
              </a:extLst>
            </p:cNvPr>
            <p:cNvSpPr/>
            <p:nvPr/>
          </p:nvSpPr>
          <p:spPr>
            <a:xfrm>
              <a:off x="8632225" y="289830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8" name="Freeform 267">
              <a:extLst>
                <a:ext uri="{FF2B5EF4-FFF2-40B4-BE49-F238E27FC236}">
                  <a16:creationId xmlns:a16="http://schemas.microsoft.com/office/drawing/2014/main" id="{81637432-2433-8647-AFA2-497E2D3CF47F}"/>
                </a:ext>
              </a:extLst>
            </p:cNvPr>
            <p:cNvSpPr/>
            <p:nvPr/>
          </p:nvSpPr>
          <p:spPr>
            <a:xfrm>
              <a:off x="8545635" y="2866232"/>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69" name="Freeform 268">
              <a:extLst>
                <a:ext uri="{FF2B5EF4-FFF2-40B4-BE49-F238E27FC236}">
                  <a16:creationId xmlns:a16="http://schemas.microsoft.com/office/drawing/2014/main" id="{0CE7D11F-DF52-CB45-9495-D7997FFDB293}"/>
                </a:ext>
              </a:extLst>
            </p:cNvPr>
            <p:cNvSpPr/>
            <p:nvPr/>
          </p:nvSpPr>
          <p:spPr>
            <a:xfrm>
              <a:off x="8519737" y="2856841"/>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0" name="Freeform 269">
              <a:extLst>
                <a:ext uri="{FF2B5EF4-FFF2-40B4-BE49-F238E27FC236}">
                  <a16:creationId xmlns:a16="http://schemas.microsoft.com/office/drawing/2014/main" id="{BF69C5CD-2B85-174D-B517-737C9C262AF1}"/>
                </a:ext>
              </a:extLst>
            </p:cNvPr>
            <p:cNvSpPr/>
            <p:nvPr/>
          </p:nvSpPr>
          <p:spPr>
            <a:xfrm>
              <a:off x="8493405" y="2847524"/>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1" name="Freeform 270">
              <a:extLst>
                <a:ext uri="{FF2B5EF4-FFF2-40B4-BE49-F238E27FC236}">
                  <a16:creationId xmlns:a16="http://schemas.microsoft.com/office/drawing/2014/main" id="{D3371FCE-5A97-3E47-B814-3C026312D995}"/>
                </a:ext>
              </a:extLst>
            </p:cNvPr>
            <p:cNvSpPr/>
            <p:nvPr/>
          </p:nvSpPr>
          <p:spPr>
            <a:xfrm>
              <a:off x="8464831" y="2840373"/>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2" name="Freeform 271">
              <a:extLst>
                <a:ext uri="{FF2B5EF4-FFF2-40B4-BE49-F238E27FC236}">
                  <a16:creationId xmlns:a16="http://schemas.microsoft.com/office/drawing/2014/main" id="{18547217-AD7A-734A-9A6F-EDB87C509EB2}"/>
                </a:ext>
              </a:extLst>
            </p:cNvPr>
            <p:cNvSpPr/>
            <p:nvPr/>
          </p:nvSpPr>
          <p:spPr>
            <a:xfrm>
              <a:off x="8446529" y="28288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3" name="Freeform 272">
              <a:extLst>
                <a:ext uri="{FF2B5EF4-FFF2-40B4-BE49-F238E27FC236}">
                  <a16:creationId xmlns:a16="http://schemas.microsoft.com/office/drawing/2014/main" id="{2D8BFE77-BEC9-2D4D-8650-1EAC4276A10F}"/>
                </a:ext>
              </a:extLst>
            </p:cNvPr>
            <p:cNvSpPr/>
            <p:nvPr/>
          </p:nvSpPr>
          <p:spPr>
            <a:xfrm>
              <a:off x="8608570" y="288941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4" name="Freeform 273">
              <a:extLst>
                <a:ext uri="{FF2B5EF4-FFF2-40B4-BE49-F238E27FC236}">
                  <a16:creationId xmlns:a16="http://schemas.microsoft.com/office/drawing/2014/main" id="{5083A003-8EF6-C541-B2D7-FA202B17C0F9}"/>
                </a:ext>
              </a:extLst>
            </p:cNvPr>
            <p:cNvSpPr/>
            <p:nvPr/>
          </p:nvSpPr>
          <p:spPr>
            <a:xfrm>
              <a:off x="8116516" y="2610316"/>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5" name="Freeform 274">
              <a:extLst>
                <a:ext uri="{FF2B5EF4-FFF2-40B4-BE49-F238E27FC236}">
                  <a16:creationId xmlns:a16="http://schemas.microsoft.com/office/drawing/2014/main" id="{F65C6D17-77F8-E14F-BC55-63A2DED66B95}"/>
                </a:ext>
              </a:extLst>
            </p:cNvPr>
            <p:cNvSpPr/>
            <p:nvPr/>
          </p:nvSpPr>
          <p:spPr>
            <a:xfrm>
              <a:off x="8256276" y="270660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6" name="Freeform 275">
              <a:extLst>
                <a:ext uri="{FF2B5EF4-FFF2-40B4-BE49-F238E27FC236}">
                  <a16:creationId xmlns:a16="http://schemas.microsoft.com/office/drawing/2014/main" id="{C275AB05-A24A-084C-A172-4304E022F9FE}"/>
                </a:ext>
              </a:extLst>
            </p:cNvPr>
            <p:cNvSpPr/>
            <p:nvPr/>
          </p:nvSpPr>
          <p:spPr>
            <a:xfrm>
              <a:off x="8242459" y="2692370"/>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7" name="Freeform 276">
              <a:extLst>
                <a:ext uri="{FF2B5EF4-FFF2-40B4-BE49-F238E27FC236}">
                  <a16:creationId xmlns:a16="http://schemas.microsoft.com/office/drawing/2014/main" id="{CE667B5E-E6A0-964B-80E8-1A5138023F38}"/>
                </a:ext>
              </a:extLst>
            </p:cNvPr>
            <p:cNvSpPr/>
            <p:nvPr/>
          </p:nvSpPr>
          <p:spPr>
            <a:xfrm>
              <a:off x="7199684" y="2185378"/>
              <a:ext cx="57872" cy="57785"/>
            </a:xfrm>
            <a:custGeom>
              <a:avLst/>
              <a:gdLst>
                <a:gd name="connsiteX0" fmla="*/ 53459 w 57871"/>
                <a:gd name="connsiteY0" fmla="*/ 29398 h 57785"/>
                <a:gd name="connsiteX1" fmla="*/ 29442 w 57871"/>
                <a:gd name="connsiteY1" fmla="*/ 53379 h 57785"/>
                <a:gd name="connsiteX2" fmla="*/ 5425 w 57871"/>
                <a:gd name="connsiteY2" fmla="*/ 29398 h 57785"/>
                <a:gd name="connsiteX3" fmla="*/ 29442 w 57871"/>
                <a:gd name="connsiteY3" fmla="*/ 5417 h 57785"/>
                <a:gd name="connsiteX4" fmla="*/ 53459 w 57871"/>
                <a:gd name="connsiteY4" fmla="*/ 29398 h 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 h="57785">
                  <a:moveTo>
                    <a:pt x="53459" y="29398"/>
                  </a:moveTo>
                  <a:cubicBezTo>
                    <a:pt x="53459" y="42642"/>
                    <a:pt x="42706" y="53379"/>
                    <a:pt x="29442" y="53379"/>
                  </a:cubicBezTo>
                  <a:cubicBezTo>
                    <a:pt x="16178" y="53379"/>
                    <a:pt x="5425" y="42642"/>
                    <a:pt x="5425" y="29398"/>
                  </a:cubicBezTo>
                  <a:cubicBezTo>
                    <a:pt x="5425" y="16154"/>
                    <a:pt x="16178" y="5417"/>
                    <a:pt x="29442" y="5417"/>
                  </a:cubicBezTo>
                  <a:cubicBezTo>
                    <a:pt x="42706" y="5417"/>
                    <a:pt x="53459" y="16154"/>
                    <a:pt x="53459" y="29398"/>
                  </a:cubicBezTo>
                  <a:close/>
                </a:path>
              </a:pathLst>
            </a:custGeom>
            <a:solidFill>
              <a:srgbClr val="C6573B"/>
            </a:solidFill>
            <a:ln w="9525" cap="flat">
              <a:noFill/>
              <a:prstDash val="solid"/>
              <a:miter/>
            </a:ln>
          </p:spPr>
          <p:txBody>
            <a:bodyPr rtlCol="0" anchor="ctr"/>
            <a:lstStyle/>
            <a:p>
              <a:endParaRPr lang="en-GB" dirty="0"/>
            </a:p>
          </p:txBody>
        </p:sp>
        <p:sp>
          <p:nvSpPr>
            <p:cNvPr id="278" name="Freeform 277">
              <a:extLst>
                <a:ext uri="{FF2B5EF4-FFF2-40B4-BE49-F238E27FC236}">
                  <a16:creationId xmlns:a16="http://schemas.microsoft.com/office/drawing/2014/main" id="{1B3A0AC7-9CA1-224D-9388-424C8853B101}"/>
                </a:ext>
              </a:extLst>
            </p:cNvPr>
            <p:cNvSpPr/>
            <p:nvPr/>
          </p:nvSpPr>
          <p:spPr>
            <a:xfrm>
              <a:off x="6890469" y="2144026"/>
              <a:ext cx="4586330" cy="1574645"/>
            </a:xfrm>
            <a:custGeom>
              <a:avLst/>
              <a:gdLst>
                <a:gd name="connsiteX0" fmla="*/ 4580435 w 4586330"/>
                <a:gd name="connsiteY0" fmla="*/ 1570709 h 1574645"/>
                <a:gd name="connsiteX1" fmla="*/ 4293680 w 4586330"/>
                <a:gd name="connsiteY1" fmla="*/ 1570709 h 1574645"/>
                <a:gd name="connsiteX2" fmla="*/ 4293680 w 4586330"/>
                <a:gd name="connsiteY2" fmla="*/ 1480853 h 1574645"/>
                <a:gd name="connsiteX3" fmla="*/ 4122091 w 4586330"/>
                <a:gd name="connsiteY3" fmla="*/ 1480853 h 1574645"/>
                <a:gd name="connsiteX4" fmla="*/ 4122091 w 4586330"/>
                <a:gd name="connsiteY4" fmla="*/ 1421190 h 1574645"/>
                <a:gd name="connsiteX5" fmla="*/ 4034632 w 4586330"/>
                <a:gd name="connsiteY5" fmla="*/ 1421190 h 1574645"/>
                <a:gd name="connsiteX6" fmla="*/ 4034632 w 4586330"/>
                <a:gd name="connsiteY6" fmla="*/ 1402409 h 1574645"/>
                <a:gd name="connsiteX7" fmla="*/ 4022262 w 4586330"/>
                <a:gd name="connsiteY7" fmla="*/ 1402409 h 1574645"/>
                <a:gd name="connsiteX8" fmla="*/ 4022262 w 4586330"/>
                <a:gd name="connsiteY8" fmla="*/ 1381101 h 1574645"/>
                <a:gd name="connsiteX9" fmla="*/ 3779852 w 4586330"/>
                <a:gd name="connsiteY9" fmla="*/ 1381101 h 1574645"/>
                <a:gd name="connsiteX10" fmla="*/ 3779852 w 4586330"/>
                <a:gd name="connsiteY10" fmla="*/ 1349608 h 1574645"/>
                <a:gd name="connsiteX11" fmla="*/ 3757644 w 4586330"/>
                <a:gd name="connsiteY11" fmla="*/ 1349608 h 1574645"/>
                <a:gd name="connsiteX12" fmla="*/ 3757644 w 4586330"/>
                <a:gd name="connsiteY12" fmla="*/ 1341518 h 1574645"/>
                <a:gd name="connsiteX13" fmla="*/ 3735942 w 4586330"/>
                <a:gd name="connsiteY13" fmla="*/ 1341518 h 1574645"/>
                <a:gd name="connsiteX14" fmla="*/ 3735942 w 4586330"/>
                <a:gd name="connsiteY14" fmla="*/ 1312481 h 1574645"/>
                <a:gd name="connsiteX15" fmla="*/ 3617667 w 4586330"/>
                <a:gd name="connsiteY15" fmla="*/ 1312481 h 1574645"/>
                <a:gd name="connsiteX16" fmla="*/ 3617667 w 4586330"/>
                <a:gd name="connsiteY16" fmla="*/ 1298902 h 1574645"/>
                <a:gd name="connsiteX17" fmla="*/ 3595893 w 4586330"/>
                <a:gd name="connsiteY17" fmla="*/ 1298902 h 1574645"/>
                <a:gd name="connsiteX18" fmla="*/ 3595893 w 4586330"/>
                <a:gd name="connsiteY18" fmla="*/ 1286550 h 1574645"/>
                <a:gd name="connsiteX19" fmla="*/ 3482392 w 4586330"/>
                <a:gd name="connsiteY19" fmla="*/ 1286550 h 1574645"/>
                <a:gd name="connsiteX20" fmla="*/ 3463656 w 4586330"/>
                <a:gd name="connsiteY20" fmla="*/ 1286550 h 1574645"/>
                <a:gd name="connsiteX21" fmla="*/ 3463656 w 4586330"/>
                <a:gd name="connsiteY21" fmla="*/ 1265603 h 1574645"/>
                <a:gd name="connsiteX22" fmla="*/ 3424810 w 4586330"/>
                <a:gd name="connsiteY22" fmla="*/ 1265603 h 1574645"/>
                <a:gd name="connsiteX23" fmla="*/ 3424810 w 4586330"/>
                <a:gd name="connsiteY23" fmla="*/ 1254552 h 1574645"/>
                <a:gd name="connsiteX24" fmla="*/ 3411571 w 4586330"/>
                <a:gd name="connsiteY24" fmla="*/ 1254552 h 1574645"/>
                <a:gd name="connsiteX25" fmla="*/ 3411571 w 4586330"/>
                <a:gd name="connsiteY25" fmla="*/ 1234110 h 1574645"/>
                <a:gd name="connsiteX26" fmla="*/ 3320279 w 4586330"/>
                <a:gd name="connsiteY26" fmla="*/ 1234110 h 1574645"/>
                <a:gd name="connsiteX27" fmla="*/ 3320279 w 4586330"/>
                <a:gd name="connsiteY27" fmla="*/ 1220892 h 1574645"/>
                <a:gd name="connsiteX28" fmla="*/ 3136753 w 4586330"/>
                <a:gd name="connsiteY28" fmla="*/ 1220892 h 1574645"/>
                <a:gd name="connsiteX29" fmla="*/ 3136753 w 4586330"/>
                <a:gd name="connsiteY29" fmla="*/ 1206012 h 1574645"/>
                <a:gd name="connsiteX30" fmla="*/ 3043725 w 4586330"/>
                <a:gd name="connsiteY30" fmla="*/ 1206012 h 1574645"/>
                <a:gd name="connsiteX31" fmla="*/ 3043725 w 4586330"/>
                <a:gd name="connsiteY31" fmla="*/ 1188966 h 1574645"/>
                <a:gd name="connsiteX32" fmla="*/ 2995040 w 4586330"/>
                <a:gd name="connsiteY32" fmla="*/ 1188966 h 1574645"/>
                <a:gd name="connsiteX33" fmla="*/ 2995040 w 4586330"/>
                <a:gd name="connsiteY33" fmla="*/ 1178709 h 1574645"/>
                <a:gd name="connsiteX34" fmla="*/ 2948960 w 4586330"/>
                <a:gd name="connsiteY34" fmla="*/ 1178709 h 1574645"/>
                <a:gd name="connsiteX35" fmla="*/ 2948960 w 4586330"/>
                <a:gd name="connsiteY35" fmla="*/ 1156534 h 1574645"/>
                <a:gd name="connsiteX36" fmla="*/ 2903313 w 4586330"/>
                <a:gd name="connsiteY36" fmla="*/ 1156534 h 1574645"/>
                <a:gd name="connsiteX37" fmla="*/ 2903313 w 4586330"/>
                <a:gd name="connsiteY37" fmla="*/ 1132697 h 1574645"/>
                <a:gd name="connsiteX38" fmla="*/ 2811949 w 4586330"/>
                <a:gd name="connsiteY38" fmla="*/ 1132697 h 1574645"/>
                <a:gd name="connsiteX39" fmla="*/ 2811949 w 4586330"/>
                <a:gd name="connsiteY39" fmla="*/ 1119912 h 1574645"/>
                <a:gd name="connsiteX40" fmla="*/ 2733894 w 4586330"/>
                <a:gd name="connsiteY40" fmla="*/ 1119912 h 1574645"/>
                <a:gd name="connsiteX41" fmla="*/ 2733894 w 4586330"/>
                <a:gd name="connsiteY41" fmla="*/ 1101566 h 1574645"/>
                <a:gd name="connsiteX42" fmla="*/ 2638695 w 4586330"/>
                <a:gd name="connsiteY42" fmla="*/ 1101566 h 1574645"/>
                <a:gd name="connsiteX43" fmla="*/ 2638695 w 4586330"/>
                <a:gd name="connsiteY43" fmla="*/ 1093476 h 1574645"/>
                <a:gd name="connsiteX44" fmla="*/ 2555505 w 4586330"/>
                <a:gd name="connsiteY44" fmla="*/ 1093476 h 1574645"/>
                <a:gd name="connsiteX45" fmla="*/ 2555505 w 4586330"/>
                <a:gd name="connsiteY45" fmla="*/ 1079463 h 1574645"/>
                <a:gd name="connsiteX46" fmla="*/ 2494450 w 4586330"/>
                <a:gd name="connsiteY46" fmla="*/ 1079463 h 1574645"/>
                <a:gd name="connsiteX47" fmla="*/ 2494450 w 4586330"/>
                <a:gd name="connsiteY47" fmla="*/ 1057721 h 1574645"/>
                <a:gd name="connsiteX48" fmla="*/ 2435132 w 4586330"/>
                <a:gd name="connsiteY48" fmla="*/ 1057721 h 1574645"/>
                <a:gd name="connsiteX49" fmla="*/ 2435132 w 4586330"/>
                <a:gd name="connsiteY49" fmla="*/ 1041469 h 1574645"/>
                <a:gd name="connsiteX50" fmla="*/ 2383481 w 4586330"/>
                <a:gd name="connsiteY50" fmla="*/ 1041469 h 1574645"/>
                <a:gd name="connsiteX51" fmla="*/ 2383481 w 4586330"/>
                <a:gd name="connsiteY51" fmla="*/ 1034679 h 1574645"/>
                <a:gd name="connsiteX52" fmla="*/ 2342537 w 4586330"/>
                <a:gd name="connsiteY52" fmla="*/ 1034679 h 1574645"/>
                <a:gd name="connsiteX53" fmla="*/ 2342537 w 4586330"/>
                <a:gd name="connsiteY53" fmla="*/ 1014238 h 1574645"/>
                <a:gd name="connsiteX54" fmla="*/ 2318665 w 4586330"/>
                <a:gd name="connsiteY54" fmla="*/ 1014238 h 1574645"/>
                <a:gd name="connsiteX55" fmla="*/ 2318665 w 4586330"/>
                <a:gd name="connsiteY55" fmla="*/ 999719 h 1574645"/>
                <a:gd name="connsiteX56" fmla="*/ 2272512 w 4586330"/>
                <a:gd name="connsiteY56" fmla="*/ 999719 h 1574645"/>
                <a:gd name="connsiteX57" fmla="*/ 2272512 w 4586330"/>
                <a:gd name="connsiteY57" fmla="*/ 985706 h 1574645"/>
                <a:gd name="connsiteX58" fmla="*/ 2229470 w 4586330"/>
                <a:gd name="connsiteY58" fmla="*/ 985706 h 1574645"/>
                <a:gd name="connsiteX59" fmla="*/ 2229470 w 4586330"/>
                <a:gd name="connsiteY59" fmla="*/ 970754 h 1574645"/>
                <a:gd name="connsiteX60" fmla="*/ 2176518 w 4586330"/>
                <a:gd name="connsiteY60" fmla="*/ 970754 h 1574645"/>
                <a:gd name="connsiteX61" fmla="*/ 2176518 w 4586330"/>
                <a:gd name="connsiteY61" fmla="*/ 949446 h 1574645"/>
                <a:gd name="connsiteX62" fmla="*/ 2144905 w 4586330"/>
                <a:gd name="connsiteY62" fmla="*/ 949446 h 1574645"/>
                <a:gd name="connsiteX63" fmla="*/ 2144905 w 4586330"/>
                <a:gd name="connsiteY63" fmla="*/ 938828 h 1574645"/>
                <a:gd name="connsiteX64" fmla="*/ 2081391 w 4586330"/>
                <a:gd name="connsiteY64" fmla="*/ 938828 h 1574645"/>
                <a:gd name="connsiteX65" fmla="*/ 2081391 w 4586330"/>
                <a:gd name="connsiteY65" fmla="*/ 920481 h 1574645"/>
                <a:gd name="connsiteX66" fmla="*/ 2068515 w 4586330"/>
                <a:gd name="connsiteY66" fmla="*/ 920481 h 1574645"/>
                <a:gd name="connsiteX67" fmla="*/ 2068515 w 4586330"/>
                <a:gd name="connsiteY67" fmla="*/ 907263 h 1574645"/>
                <a:gd name="connsiteX68" fmla="*/ 2043774 w 4586330"/>
                <a:gd name="connsiteY68" fmla="*/ 907263 h 1574645"/>
                <a:gd name="connsiteX69" fmla="*/ 2043774 w 4586330"/>
                <a:gd name="connsiteY69" fmla="*/ 887255 h 1574645"/>
                <a:gd name="connsiteX70" fmla="*/ 1997694 w 4586330"/>
                <a:gd name="connsiteY70" fmla="*/ 887255 h 1574645"/>
                <a:gd name="connsiteX71" fmla="*/ 1997694 w 4586330"/>
                <a:gd name="connsiteY71" fmla="*/ 867247 h 1574645"/>
                <a:gd name="connsiteX72" fmla="*/ 1979392 w 4586330"/>
                <a:gd name="connsiteY72" fmla="*/ 867247 h 1574645"/>
                <a:gd name="connsiteX73" fmla="*/ 1979392 w 4586330"/>
                <a:gd name="connsiteY73" fmla="*/ 853162 h 1574645"/>
                <a:gd name="connsiteX74" fmla="*/ 1925571 w 4586330"/>
                <a:gd name="connsiteY74" fmla="*/ 853162 h 1574645"/>
                <a:gd name="connsiteX75" fmla="*/ 1925571 w 4586330"/>
                <a:gd name="connsiteY75" fmla="*/ 832287 h 1574645"/>
                <a:gd name="connsiteX76" fmla="*/ 1845347 w 4586330"/>
                <a:gd name="connsiteY76" fmla="*/ 832287 h 1574645"/>
                <a:gd name="connsiteX77" fmla="*/ 1845347 w 4586330"/>
                <a:gd name="connsiteY77" fmla="*/ 813507 h 1574645"/>
                <a:gd name="connsiteX78" fmla="*/ 1821475 w 4586330"/>
                <a:gd name="connsiteY78" fmla="*/ 813507 h 1574645"/>
                <a:gd name="connsiteX79" fmla="*/ 1821475 w 4586330"/>
                <a:gd name="connsiteY79" fmla="*/ 802455 h 1574645"/>
                <a:gd name="connsiteX80" fmla="*/ 1777926 w 4586330"/>
                <a:gd name="connsiteY80" fmla="*/ 802455 h 1574645"/>
                <a:gd name="connsiteX81" fmla="*/ 1777926 w 4586330"/>
                <a:gd name="connsiteY81" fmla="*/ 776018 h 1574645"/>
                <a:gd name="connsiteX82" fmla="*/ 1728012 w 4586330"/>
                <a:gd name="connsiteY82" fmla="*/ 776018 h 1574645"/>
                <a:gd name="connsiteX83" fmla="*/ 1728012 w 4586330"/>
                <a:gd name="connsiteY83" fmla="*/ 758538 h 1574645"/>
                <a:gd name="connsiteX84" fmla="*/ 1676362 w 4586330"/>
                <a:gd name="connsiteY84" fmla="*/ 758538 h 1574645"/>
                <a:gd name="connsiteX85" fmla="*/ 1676362 w 4586330"/>
                <a:gd name="connsiteY85" fmla="*/ 737664 h 1574645"/>
                <a:gd name="connsiteX86" fmla="*/ 1623409 w 4586330"/>
                <a:gd name="connsiteY86" fmla="*/ 737664 h 1574645"/>
                <a:gd name="connsiteX87" fmla="*/ 1623409 w 4586330"/>
                <a:gd name="connsiteY87" fmla="*/ 722351 h 1574645"/>
                <a:gd name="connsiteX88" fmla="*/ 1586733 w 4586330"/>
                <a:gd name="connsiteY88" fmla="*/ 722351 h 1574645"/>
                <a:gd name="connsiteX89" fmla="*/ 1586733 w 4586330"/>
                <a:gd name="connsiteY89" fmla="*/ 694180 h 1574645"/>
                <a:gd name="connsiteX90" fmla="*/ 1548321 w 4586330"/>
                <a:gd name="connsiteY90" fmla="*/ 694180 h 1574645"/>
                <a:gd name="connsiteX91" fmla="*/ 1548321 w 4586330"/>
                <a:gd name="connsiteY91" fmla="*/ 668249 h 1574645"/>
                <a:gd name="connsiteX92" fmla="*/ 1513742 w 4586330"/>
                <a:gd name="connsiteY92" fmla="*/ 668249 h 1574645"/>
                <a:gd name="connsiteX93" fmla="*/ 1513742 w 4586330"/>
                <a:gd name="connsiteY93" fmla="*/ 647735 h 1574645"/>
                <a:gd name="connsiteX94" fmla="*/ 1495006 w 4586330"/>
                <a:gd name="connsiteY94" fmla="*/ 647735 h 1574645"/>
                <a:gd name="connsiteX95" fmla="*/ 1495006 w 4586330"/>
                <a:gd name="connsiteY95" fmla="*/ 640512 h 1574645"/>
                <a:gd name="connsiteX96" fmla="*/ 1464696 w 4586330"/>
                <a:gd name="connsiteY96" fmla="*/ 640512 h 1574645"/>
                <a:gd name="connsiteX97" fmla="*/ 1464696 w 4586330"/>
                <a:gd name="connsiteY97" fmla="*/ 616243 h 1574645"/>
                <a:gd name="connsiteX98" fmla="*/ 1427586 w 4586330"/>
                <a:gd name="connsiteY98" fmla="*/ 616243 h 1574645"/>
                <a:gd name="connsiteX99" fmla="*/ 1427586 w 4586330"/>
                <a:gd name="connsiteY99" fmla="*/ 600857 h 1574645"/>
                <a:gd name="connsiteX100" fmla="*/ 1397275 w 4586330"/>
                <a:gd name="connsiteY100" fmla="*/ 600857 h 1574645"/>
                <a:gd name="connsiteX101" fmla="*/ 1397275 w 4586330"/>
                <a:gd name="connsiteY101" fmla="*/ 566836 h 1574645"/>
                <a:gd name="connsiteX102" fmla="*/ 1370799 w 4586330"/>
                <a:gd name="connsiteY102" fmla="*/ 566836 h 1574645"/>
                <a:gd name="connsiteX103" fmla="*/ 1370799 w 4586330"/>
                <a:gd name="connsiteY103" fmla="*/ 559541 h 1574645"/>
                <a:gd name="connsiteX104" fmla="*/ 1347361 w 4586330"/>
                <a:gd name="connsiteY104" fmla="*/ 559541 h 1574645"/>
                <a:gd name="connsiteX105" fmla="*/ 1347361 w 4586330"/>
                <a:gd name="connsiteY105" fmla="*/ 547623 h 1574645"/>
                <a:gd name="connsiteX106" fmla="*/ 1301208 w 4586330"/>
                <a:gd name="connsiteY106" fmla="*/ 547623 h 1574645"/>
                <a:gd name="connsiteX107" fmla="*/ 1301208 w 4586330"/>
                <a:gd name="connsiteY107" fmla="*/ 522053 h 1574645"/>
                <a:gd name="connsiteX108" fmla="*/ 1288477 w 4586330"/>
                <a:gd name="connsiteY108" fmla="*/ 522053 h 1574645"/>
                <a:gd name="connsiteX109" fmla="*/ 1288477 w 4586330"/>
                <a:gd name="connsiteY109" fmla="*/ 503273 h 1574645"/>
                <a:gd name="connsiteX110" fmla="*/ 1252596 w 4586330"/>
                <a:gd name="connsiteY110" fmla="*/ 503273 h 1574645"/>
                <a:gd name="connsiteX111" fmla="*/ 1252596 w 4586330"/>
                <a:gd name="connsiteY111" fmla="*/ 488826 h 1574645"/>
                <a:gd name="connsiteX112" fmla="*/ 1226120 w 4586330"/>
                <a:gd name="connsiteY112" fmla="*/ 488826 h 1574645"/>
                <a:gd name="connsiteX113" fmla="*/ 1226120 w 4586330"/>
                <a:gd name="connsiteY113" fmla="*/ 471780 h 1574645"/>
                <a:gd name="connsiteX114" fmla="*/ 1201814 w 4586330"/>
                <a:gd name="connsiteY114" fmla="*/ 471780 h 1574645"/>
                <a:gd name="connsiteX115" fmla="*/ 1201814 w 4586330"/>
                <a:gd name="connsiteY115" fmla="*/ 461162 h 1574645"/>
                <a:gd name="connsiteX116" fmla="*/ 1187708 w 4586330"/>
                <a:gd name="connsiteY116" fmla="*/ 461162 h 1574645"/>
                <a:gd name="connsiteX117" fmla="*/ 1187708 w 4586330"/>
                <a:gd name="connsiteY117" fmla="*/ 456900 h 1574645"/>
                <a:gd name="connsiteX118" fmla="*/ 1171938 w 4586330"/>
                <a:gd name="connsiteY118" fmla="*/ 456900 h 1574645"/>
                <a:gd name="connsiteX119" fmla="*/ 1171938 w 4586330"/>
                <a:gd name="connsiteY119" fmla="*/ 448738 h 1574645"/>
                <a:gd name="connsiteX120" fmla="*/ 1153129 w 4586330"/>
                <a:gd name="connsiteY120" fmla="*/ 448738 h 1574645"/>
                <a:gd name="connsiteX121" fmla="*/ 1153129 w 4586330"/>
                <a:gd name="connsiteY121" fmla="*/ 441081 h 1574645"/>
                <a:gd name="connsiteX122" fmla="*/ 1138661 w 4586330"/>
                <a:gd name="connsiteY122" fmla="*/ 441081 h 1574645"/>
                <a:gd name="connsiteX123" fmla="*/ 1138661 w 4586330"/>
                <a:gd name="connsiteY123" fmla="*/ 431330 h 1574645"/>
                <a:gd name="connsiteX124" fmla="*/ 1110015 w 4586330"/>
                <a:gd name="connsiteY124" fmla="*/ 431330 h 1574645"/>
                <a:gd name="connsiteX125" fmla="*/ 1110015 w 4586330"/>
                <a:gd name="connsiteY125" fmla="*/ 422807 h 1574645"/>
                <a:gd name="connsiteX126" fmla="*/ 1092147 w 4586330"/>
                <a:gd name="connsiteY126" fmla="*/ 422807 h 1574645"/>
                <a:gd name="connsiteX127" fmla="*/ 1092147 w 4586330"/>
                <a:gd name="connsiteY127" fmla="*/ 415945 h 1574645"/>
                <a:gd name="connsiteX128" fmla="*/ 1066539 w 4586330"/>
                <a:gd name="connsiteY128" fmla="*/ 415945 h 1574645"/>
                <a:gd name="connsiteX129" fmla="*/ 1066539 w 4586330"/>
                <a:gd name="connsiteY129" fmla="*/ 401498 h 1574645"/>
                <a:gd name="connsiteX130" fmla="*/ 1051565 w 4586330"/>
                <a:gd name="connsiteY130" fmla="*/ 401498 h 1574645"/>
                <a:gd name="connsiteX131" fmla="*/ 1051565 w 4586330"/>
                <a:gd name="connsiteY131" fmla="*/ 391675 h 1574645"/>
                <a:gd name="connsiteX132" fmla="*/ 1034926 w 4586330"/>
                <a:gd name="connsiteY132" fmla="*/ 391675 h 1574645"/>
                <a:gd name="connsiteX133" fmla="*/ 1034926 w 4586330"/>
                <a:gd name="connsiteY133" fmla="*/ 384885 h 1574645"/>
                <a:gd name="connsiteX134" fmla="*/ 1021688 w 4586330"/>
                <a:gd name="connsiteY134" fmla="*/ 384885 h 1574645"/>
                <a:gd name="connsiteX135" fmla="*/ 1021688 w 4586330"/>
                <a:gd name="connsiteY135" fmla="*/ 378023 h 1574645"/>
                <a:gd name="connsiteX136" fmla="*/ 1007654 w 4586330"/>
                <a:gd name="connsiteY136" fmla="*/ 378023 h 1574645"/>
                <a:gd name="connsiteX137" fmla="*/ 1007654 w 4586330"/>
                <a:gd name="connsiteY137" fmla="*/ 366972 h 1574645"/>
                <a:gd name="connsiteX138" fmla="*/ 993114 w 4586330"/>
                <a:gd name="connsiteY138" fmla="*/ 366972 h 1574645"/>
                <a:gd name="connsiteX139" fmla="*/ 993114 w 4586330"/>
                <a:gd name="connsiteY139" fmla="*/ 357582 h 1574645"/>
                <a:gd name="connsiteX140" fmla="*/ 979008 w 4586330"/>
                <a:gd name="connsiteY140" fmla="*/ 357582 h 1574645"/>
                <a:gd name="connsiteX141" fmla="*/ 979008 w 4586330"/>
                <a:gd name="connsiteY141" fmla="*/ 339235 h 1574645"/>
                <a:gd name="connsiteX142" fmla="*/ 964540 w 4586330"/>
                <a:gd name="connsiteY142" fmla="*/ 339235 h 1574645"/>
                <a:gd name="connsiteX143" fmla="*/ 964540 w 4586330"/>
                <a:gd name="connsiteY143" fmla="*/ 324355 h 1574645"/>
                <a:gd name="connsiteX144" fmla="*/ 947902 w 4586330"/>
                <a:gd name="connsiteY144" fmla="*/ 324355 h 1574645"/>
                <a:gd name="connsiteX145" fmla="*/ 947902 w 4586330"/>
                <a:gd name="connsiteY145" fmla="*/ 315399 h 1574645"/>
                <a:gd name="connsiteX146" fmla="*/ 932059 w 4586330"/>
                <a:gd name="connsiteY146" fmla="*/ 315399 h 1574645"/>
                <a:gd name="connsiteX147" fmla="*/ 932059 w 4586330"/>
                <a:gd name="connsiteY147" fmla="*/ 306008 h 1574645"/>
                <a:gd name="connsiteX148" fmla="*/ 917158 w 4586330"/>
                <a:gd name="connsiteY148" fmla="*/ 306008 h 1574645"/>
                <a:gd name="connsiteX149" fmla="*/ 917158 w 4586330"/>
                <a:gd name="connsiteY149" fmla="*/ 299652 h 1574645"/>
                <a:gd name="connsiteX150" fmla="*/ 903051 w 4586330"/>
                <a:gd name="connsiteY150" fmla="*/ 299652 h 1574645"/>
                <a:gd name="connsiteX151" fmla="*/ 903051 w 4586330"/>
                <a:gd name="connsiteY151" fmla="*/ 292790 h 1574645"/>
                <a:gd name="connsiteX152" fmla="*/ 881277 w 4586330"/>
                <a:gd name="connsiteY152" fmla="*/ 292790 h 1574645"/>
                <a:gd name="connsiteX153" fmla="*/ 881277 w 4586330"/>
                <a:gd name="connsiteY153" fmla="*/ 284700 h 1574645"/>
                <a:gd name="connsiteX154" fmla="*/ 868545 w 4586330"/>
                <a:gd name="connsiteY154" fmla="*/ 284700 h 1574645"/>
                <a:gd name="connsiteX155" fmla="*/ 868545 w 4586330"/>
                <a:gd name="connsiteY155" fmla="*/ 274082 h 1574645"/>
                <a:gd name="connsiteX156" fmla="*/ 856971 w 4586330"/>
                <a:gd name="connsiteY156" fmla="*/ 274082 h 1574645"/>
                <a:gd name="connsiteX157" fmla="*/ 856971 w 4586330"/>
                <a:gd name="connsiteY157" fmla="*/ 264259 h 1574645"/>
                <a:gd name="connsiteX158" fmla="*/ 832231 w 4586330"/>
                <a:gd name="connsiteY158" fmla="*/ 264259 h 1574645"/>
                <a:gd name="connsiteX159" fmla="*/ 832231 w 4586330"/>
                <a:gd name="connsiteY159" fmla="*/ 255735 h 1574645"/>
                <a:gd name="connsiteX160" fmla="*/ 817329 w 4586330"/>
                <a:gd name="connsiteY160" fmla="*/ 255735 h 1574645"/>
                <a:gd name="connsiteX161" fmla="*/ 817329 w 4586330"/>
                <a:gd name="connsiteY161" fmla="*/ 245479 h 1574645"/>
                <a:gd name="connsiteX162" fmla="*/ 796784 w 4586330"/>
                <a:gd name="connsiteY162" fmla="*/ 245479 h 1574645"/>
                <a:gd name="connsiteX163" fmla="*/ 796784 w 4586330"/>
                <a:gd name="connsiteY163" fmla="*/ 237822 h 1574645"/>
                <a:gd name="connsiteX164" fmla="*/ 777180 w 4586330"/>
                <a:gd name="connsiteY164" fmla="*/ 237822 h 1574645"/>
                <a:gd name="connsiteX165" fmla="*/ 777180 w 4586330"/>
                <a:gd name="connsiteY165" fmla="*/ 225470 h 1574645"/>
                <a:gd name="connsiteX166" fmla="*/ 746436 w 4586330"/>
                <a:gd name="connsiteY166" fmla="*/ 225470 h 1574645"/>
                <a:gd name="connsiteX167" fmla="*/ 746436 w 4586330"/>
                <a:gd name="connsiteY167" fmla="*/ 216080 h 1574645"/>
                <a:gd name="connsiteX168" fmla="*/ 726398 w 4586330"/>
                <a:gd name="connsiteY168" fmla="*/ 216080 h 1574645"/>
                <a:gd name="connsiteX169" fmla="*/ 726398 w 4586330"/>
                <a:gd name="connsiteY169" fmla="*/ 208857 h 1574645"/>
                <a:gd name="connsiteX170" fmla="*/ 686250 w 4586330"/>
                <a:gd name="connsiteY170" fmla="*/ 208857 h 1574645"/>
                <a:gd name="connsiteX171" fmla="*/ 686250 w 4586330"/>
                <a:gd name="connsiteY171" fmla="*/ 199467 h 1574645"/>
                <a:gd name="connsiteX172" fmla="*/ 664475 w 4586330"/>
                <a:gd name="connsiteY172" fmla="*/ 199467 h 1574645"/>
                <a:gd name="connsiteX173" fmla="*/ 664475 w 4586330"/>
                <a:gd name="connsiteY173" fmla="*/ 191811 h 1574645"/>
                <a:gd name="connsiteX174" fmla="*/ 647476 w 4586330"/>
                <a:gd name="connsiteY174" fmla="*/ 191811 h 1574645"/>
                <a:gd name="connsiteX175" fmla="*/ 647476 w 4586330"/>
                <a:gd name="connsiteY175" fmla="*/ 178592 h 1574645"/>
                <a:gd name="connsiteX176" fmla="*/ 629969 w 4586330"/>
                <a:gd name="connsiteY176" fmla="*/ 178592 h 1574645"/>
                <a:gd name="connsiteX177" fmla="*/ 629969 w 4586330"/>
                <a:gd name="connsiteY177" fmla="*/ 167974 h 1574645"/>
                <a:gd name="connsiteX178" fmla="*/ 606893 w 4586330"/>
                <a:gd name="connsiteY178" fmla="*/ 167974 h 1574645"/>
                <a:gd name="connsiteX179" fmla="*/ 606893 w 4586330"/>
                <a:gd name="connsiteY179" fmla="*/ 161979 h 1574645"/>
                <a:gd name="connsiteX180" fmla="*/ 568481 w 4586330"/>
                <a:gd name="connsiteY180" fmla="*/ 161979 h 1574645"/>
                <a:gd name="connsiteX181" fmla="*/ 568481 w 4586330"/>
                <a:gd name="connsiteY181" fmla="*/ 147460 h 1574645"/>
                <a:gd name="connsiteX182" fmla="*/ 538170 w 4586330"/>
                <a:gd name="connsiteY182" fmla="*/ 147460 h 1574645"/>
                <a:gd name="connsiteX183" fmla="*/ 538170 w 4586330"/>
                <a:gd name="connsiteY183" fmla="*/ 139371 h 1574645"/>
                <a:gd name="connsiteX184" fmla="*/ 512562 w 4586330"/>
                <a:gd name="connsiteY184" fmla="*/ 139371 h 1574645"/>
                <a:gd name="connsiteX185" fmla="*/ 512562 w 4586330"/>
                <a:gd name="connsiteY185" fmla="*/ 129186 h 1574645"/>
                <a:gd name="connsiteX186" fmla="*/ 500192 w 4586330"/>
                <a:gd name="connsiteY186" fmla="*/ 129186 h 1574645"/>
                <a:gd name="connsiteX187" fmla="*/ 500192 w 4586330"/>
                <a:gd name="connsiteY187" fmla="*/ 116401 h 1574645"/>
                <a:gd name="connsiteX188" fmla="*/ 477622 w 4586330"/>
                <a:gd name="connsiteY188" fmla="*/ 116401 h 1574645"/>
                <a:gd name="connsiteX189" fmla="*/ 477622 w 4586330"/>
                <a:gd name="connsiteY189" fmla="*/ 107011 h 1574645"/>
                <a:gd name="connsiteX190" fmla="*/ 452448 w 4586330"/>
                <a:gd name="connsiteY190" fmla="*/ 107011 h 1574645"/>
                <a:gd name="connsiteX191" fmla="*/ 452448 w 4586330"/>
                <a:gd name="connsiteY191" fmla="*/ 94226 h 1574645"/>
                <a:gd name="connsiteX192" fmla="*/ 399061 w 4586330"/>
                <a:gd name="connsiteY192" fmla="*/ 94226 h 1574645"/>
                <a:gd name="connsiteX193" fmla="*/ 399061 w 4586330"/>
                <a:gd name="connsiteY193" fmla="*/ 84402 h 1574645"/>
                <a:gd name="connsiteX194" fmla="*/ 383291 w 4586330"/>
                <a:gd name="connsiteY194" fmla="*/ 84402 h 1574645"/>
                <a:gd name="connsiteX195" fmla="*/ 383291 w 4586330"/>
                <a:gd name="connsiteY195" fmla="*/ 66922 h 1574645"/>
                <a:gd name="connsiteX196" fmla="*/ 330773 w 4586330"/>
                <a:gd name="connsiteY196" fmla="*/ 66922 h 1574645"/>
                <a:gd name="connsiteX197" fmla="*/ 330773 w 4586330"/>
                <a:gd name="connsiteY197" fmla="*/ 46481 h 1574645"/>
                <a:gd name="connsiteX198" fmla="*/ 230944 w 4586330"/>
                <a:gd name="connsiteY198" fmla="*/ 46481 h 1574645"/>
                <a:gd name="connsiteX199" fmla="*/ 230944 w 4586330"/>
                <a:gd name="connsiteY199" fmla="*/ 32901 h 1574645"/>
                <a:gd name="connsiteX200" fmla="*/ 178426 w 4586330"/>
                <a:gd name="connsiteY200" fmla="*/ 32901 h 1574645"/>
                <a:gd name="connsiteX201" fmla="*/ 178426 w 4586330"/>
                <a:gd name="connsiteY201" fmla="*/ 20911 h 1574645"/>
                <a:gd name="connsiteX202" fmla="*/ 120409 w 4586330"/>
                <a:gd name="connsiteY202" fmla="*/ 20911 h 1574645"/>
                <a:gd name="connsiteX203" fmla="*/ 120409 w 4586330"/>
                <a:gd name="connsiteY203" fmla="*/ 8126 h 1574645"/>
                <a:gd name="connsiteX204" fmla="*/ 8138 w 4586330"/>
                <a:gd name="connsiteY204" fmla="*/ 8126 h 15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586330" h="1574645">
                  <a:moveTo>
                    <a:pt x="4580435" y="1570709"/>
                  </a:moveTo>
                  <a:lnTo>
                    <a:pt x="4293680" y="1570709"/>
                  </a:lnTo>
                  <a:lnTo>
                    <a:pt x="4293680" y="1480853"/>
                  </a:lnTo>
                  <a:lnTo>
                    <a:pt x="4122091" y="1480853"/>
                  </a:lnTo>
                  <a:lnTo>
                    <a:pt x="4122091" y="1421190"/>
                  </a:lnTo>
                  <a:lnTo>
                    <a:pt x="4034632" y="1421190"/>
                  </a:lnTo>
                  <a:lnTo>
                    <a:pt x="4034632" y="1402409"/>
                  </a:lnTo>
                  <a:lnTo>
                    <a:pt x="4022262" y="1402409"/>
                  </a:lnTo>
                  <a:lnTo>
                    <a:pt x="4022262" y="1381101"/>
                  </a:lnTo>
                  <a:lnTo>
                    <a:pt x="3779852" y="1381101"/>
                  </a:lnTo>
                  <a:lnTo>
                    <a:pt x="3779852" y="1349608"/>
                  </a:lnTo>
                  <a:lnTo>
                    <a:pt x="3757644" y="1349608"/>
                  </a:lnTo>
                  <a:lnTo>
                    <a:pt x="3757644" y="1341518"/>
                  </a:lnTo>
                  <a:lnTo>
                    <a:pt x="3735942" y="1341518"/>
                  </a:lnTo>
                  <a:lnTo>
                    <a:pt x="3735942" y="1312481"/>
                  </a:lnTo>
                  <a:lnTo>
                    <a:pt x="3617667" y="1312481"/>
                  </a:lnTo>
                  <a:lnTo>
                    <a:pt x="3617667" y="1298902"/>
                  </a:lnTo>
                  <a:lnTo>
                    <a:pt x="3595893" y="1298902"/>
                  </a:lnTo>
                  <a:lnTo>
                    <a:pt x="3595893" y="1286550"/>
                  </a:lnTo>
                  <a:lnTo>
                    <a:pt x="3482392" y="1286550"/>
                  </a:lnTo>
                  <a:lnTo>
                    <a:pt x="3463656" y="1286550"/>
                  </a:lnTo>
                  <a:lnTo>
                    <a:pt x="3463656" y="1265603"/>
                  </a:lnTo>
                  <a:lnTo>
                    <a:pt x="3424810" y="1265603"/>
                  </a:lnTo>
                  <a:lnTo>
                    <a:pt x="3424810" y="1254552"/>
                  </a:lnTo>
                  <a:lnTo>
                    <a:pt x="3411571" y="1254552"/>
                  </a:lnTo>
                  <a:lnTo>
                    <a:pt x="3411571" y="1234110"/>
                  </a:lnTo>
                  <a:lnTo>
                    <a:pt x="3320279" y="1234110"/>
                  </a:lnTo>
                  <a:lnTo>
                    <a:pt x="3320279" y="1220892"/>
                  </a:lnTo>
                  <a:lnTo>
                    <a:pt x="3136753" y="1220892"/>
                  </a:lnTo>
                  <a:lnTo>
                    <a:pt x="3136753" y="1206012"/>
                  </a:lnTo>
                  <a:lnTo>
                    <a:pt x="3043725" y="1206012"/>
                  </a:lnTo>
                  <a:lnTo>
                    <a:pt x="3043725" y="1188966"/>
                  </a:lnTo>
                  <a:lnTo>
                    <a:pt x="2995040" y="1188966"/>
                  </a:lnTo>
                  <a:lnTo>
                    <a:pt x="2995040" y="1178709"/>
                  </a:lnTo>
                  <a:lnTo>
                    <a:pt x="2948960" y="1178709"/>
                  </a:lnTo>
                  <a:lnTo>
                    <a:pt x="2948960" y="1156534"/>
                  </a:lnTo>
                  <a:lnTo>
                    <a:pt x="2903313" y="1156534"/>
                  </a:lnTo>
                  <a:lnTo>
                    <a:pt x="2903313" y="1132697"/>
                  </a:lnTo>
                  <a:lnTo>
                    <a:pt x="2811949" y="1132697"/>
                  </a:lnTo>
                  <a:lnTo>
                    <a:pt x="2811949" y="1119912"/>
                  </a:lnTo>
                  <a:lnTo>
                    <a:pt x="2733894" y="1119912"/>
                  </a:lnTo>
                  <a:lnTo>
                    <a:pt x="2733894" y="1101566"/>
                  </a:lnTo>
                  <a:lnTo>
                    <a:pt x="2638695" y="1101566"/>
                  </a:lnTo>
                  <a:lnTo>
                    <a:pt x="2638695" y="1093476"/>
                  </a:lnTo>
                  <a:lnTo>
                    <a:pt x="2555505" y="1093476"/>
                  </a:lnTo>
                  <a:lnTo>
                    <a:pt x="2555505" y="1079463"/>
                  </a:lnTo>
                  <a:lnTo>
                    <a:pt x="2494450" y="1079463"/>
                  </a:lnTo>
                  <a:lnTo>
                    <a:pt x="2494450" y="1057721"/>
                  </a:lnTo>
                  <a:lnTo>
                    <a:pt x="2435132" y="1057721"/>
                  </a:lnTo>
                  <a:lnTo>
                    <a:pt x="2435132" y="1041469"/>
                  </a:lnTo>
                  <a:lnTo>
                    <a:pt x="2383481" y="1041469"/>
                  </a:lnTo>
                  <a:lnTo>
                    <a:pt x="2383481" y="1034679"/>
                  </a:lnTo>
                  <a:lnTo>
                    <a:pt x="2342537" y="1034679"/>
                  </a:lnTo>
                  <a:lnTo>
                    <a:pt x="2342537" y="1014238"/>
                  </a:lnTo>
                  <a:lnTo>
                    <a:pt x="2318665" y="1014238"/>
                  </a:lnTo>
                  <a:lnTo>
                    <a:pt x="2318665" y="999719"/>
                  </a:lnTo>
                  <a:lnTo>
                    <a:pt x="2272512" y="999719"/>
                  </a:lnTo>
                  <a:lnTo>
                    <a:pt x="2272512" y="985706"/>
                  </a:lnTo>
                  <a:lnTo>
                    <a:pt x="2229470" y="985706"/>
                  </a:lnTo>
                  <a:lnTo>
                    <a:pt x="2229470" y="970754"/>
                  </a:lnTo>
                  <a:lnTo>
                    <a:pt x="2176518" y="970754"/>
                  </a:lnTo>
                  <a:lnTo>
                    <a:pt x="2176518" y="949446"/>
                  </a:lnTo>
                  <a:lnTo>
                    <a:pt x="2144905" y="949446"/>
                  </a:lnTo>
                  <a:lnTo>
                    <a:pt x="2144905" y="938828"/>
                  </a:lnTo>
                  <a:lnTo>
                    <a:pt x="2081391" y="938828"/>
                  </a:lnTo>
                  <a:lnTo>
                    <a:pt x="2081391" y="920481"/>
                  </a:lnTo>
                  <a:lnTo>
                    <a:pt x="2068515" y="920481"/>
                  </a:lnTo>
                  <a:lnTo>
                    <a:pt x="2068515" y="907263"/>
                  </a:lnTo>
                  <a:lnTo>
                    <a:pt x="2043774" y="907263"/>
                  </a:lnTo>
                  <a:lnTo>
                    <a:pt x="2043774" y="887255"/>
                  </a:lnTo>
                  <a:lnTo>
                    <a:pt x="1997694" y="887255"/>
                  </a:lnTo>
                  <a:lnTo>
                    <a:pt x="1997694" y="867247"/>
                  </a:lnTo>
                  <a:lnTo>
                    <a:pt x="1979392" y="867247"/>
                  </a:lnTo>
                  <a:lnTo>
                    <a:pt x="1979392" y="853162"/>
                  </a:lnTo>
                  <a:lnTo>
                    <a:pt x="1925571" y="853162"/>
                  </a:lnTo>
                  <a:lnTo>
                    <a:pt x="1925571" y="832287"/>
                  </a:lnTo>
                  <a:lnTo>
                    <a:pt x="1845347" y="832287"/>
                  </a:lnTo>
                  <a:lnTo>
                    <a:pt x="1845347" y="813507"/>
                  </a:lnTo>
                  <a:lnTo>
                    <a:pt x="1821475" y="813507"/>
                  </a:lnTo>
                  <a:lnTo>
                    <a:pt x="1821475" y="802455"/>
                  </a:lnTo>
                  <a:lnTo>
                    <a:pt x="1777926" y="802455"/>
                  </a:lnTo>
                  <a:lnTo>
                    <a:pt x="1777926" y="776018"/>
                  </a:lnTo>
                  <a:lnTo>
                    <a:pt x="1728012" y="776018"/>
                  </a:lnTo>
                  <a:lnTo>
                    <a:pt x="1728012" y="758538"/>
                  </a:lnTo>
                  <a:lnTo>
                    <a:pt x="1676362" y="758538"/>
                  </a:lnTo>
                  <a:lnTo>
                    <a:pt x="1676362" y="737664"/>
                  </a:lnTo>
                  <a:lnTo>
                    <a:pt x="1623409" y="737664"/>
                  </a:lnTo>
                  <a:lnTo>
                    <a:pt x="1623409" y="722351"/>
                  </a:lnTo>
                  <a:lnTo>
                    <a:pt x="1586733" y="722351"/>
                  </a:lnTo>
                  <a:lnTo>
                    <a:pt x="1586733" y="694180"/>
                  </a:lnTo>
                  <a:lnTo>
                    <a:pt x="1548321" y="694180"/>
                  </a:lnTo>
                  <a:lnTo>
                    <a:pt x="1548321" y="668249"/>
                  </a:lnTo>
                  <a:lnTo>
                    <a:pt x="1513742" y="668249"/>
                  </a:lnTo>
                  <a:lnTo>
                    <a:pt x="1513742" y="647735"/>
                  </a:lnTo>
                  <a:lnTo>
                    <a:pt x="1495006" y="647735"/>
                  </a:lnTo>
                  <a:lnTo>
                    <a:pt x="1495006" y="640512"/>
                  </a:lnTo>
                  <a:lnTo>
                    <a:pt x="1464696" y="640512"/>
                  </a:lnTo>
                  <a:lnTo>
                    <a:pt x="1464696" y="616243"/>
                  </a:lnTo>
                  <a:lnTo>
                    <a:pt x="1427586" y="616243"/>
                  </a:lnTo>
                  <a:lnTo>
                    <a:pt x="1427586" y="600857"/>
                  </a:lnTo>
                  <a:lnTo>
                    <a:pt x="1397275" y="600857"/>
                  </a:lnTo>
                  <a:lnTo>
                    <a:pt x="1397275" y="566836"/>
                  </a:lnTo>
                  <a:lnTo>
                    <a:pt x="1370799" y="566836"/>
                  </a:lnTo>
                  <a:lnTo>
                    <a:pt x="1370799" y="559541"/>
                  </a:lnTo>
                  <a:lnTo>
                    <a:pt x="1347361" y="559541"/>
                  </a:lnTo>
                  <a:lnTo>
                    <a:pt x="1347361" y="547623"/>
                  </a:lnTo>
                  <a:lnTo>
                    <a:pt x="1301208" y="547623"/>
                  </a:lnTo>
                  <a:lnTo>
                    <a:pt x="1301208" y="522053"/>
                  </a:lnTo>
                  <a:lnTo>
                    <a:pt x="1288477" y="522053"/>
                  </a:lnTo>
                  <a:lnTo>
                    <a:pt x="1288477" y="503273"/>
                  </a:lnTo>
                  <a:lnTo>
                    <a:pt x="1252596" y="503273"/>
                  </a:lnTo>
                  <a:lnTo>
                    <a:pt x="1252596" y="488826"/>
                  </a:lnTo>
                  <a:lnTo>
                    <a:pt x="1226120" y="488826"/>
                  </a:lnTo>
                  <a:lnTo>
                    <a:pt x="1226120" y="471780"/>
                  </a:lnTo>
                  <a:lnTo>
                    <a:pt x="1201814" y="471780"/>
                  </a:lnTo>
                  <a:lnTo>
                    <a:pt x="1201814" y="461162"/>
                  </a:lnTo>
                  <a:lnTo>
                    <a:pt x="1187708" y="461162"/>
                  </a:lnTo>
                  <a:lnTo>
                    <a:pt x="1187708" y="456900"/>
                  </a:lnTo>
                  <a:lnTo>
                    <a:pt x="1171938" y="456900"/>
                  </a:lnTo>
                  <a:lnTo>
                    <a:pt x="1171938" y="448738"/>
                  </a:lnTo>
                  <a:lnTo>
                    <a:pt x="1153129" y="448738"/>
                  </a:lnTo>
                  <a:lnTo>
                    <a:pt x="1153129" y="441081"/>
                  </a:lnTo>
                  <a:lnTo>
                    <a:pt x="1138661" y="441081"/>
                  </a:lnTo>
                  <a:lnTo>
                    <a:pt x="1138661" y="431330"/>
                  </a:lnTo>
                  <a:lnTo>
                    <a:pt x="1110015" y="431330"/>
                  </a:lnTo>
                  <a:lnTo>
                    <a:pt x="1110015" y="422807"/>
                  </a:lnTo>
                  <a:lnTo>
                    <a:pt x="1092147" y="422807"/>
                  </a:lnTo>
                  <a:lnTo>
                    <a:pt x="1092147" y="415945"/>
                  </a:lnTo>
                  <a:lnTo>
                    <a:pt x="1066539" y="415945"/>
                  </a:lnTo>
                  <a:lnTo>
                    <a:pt x="1066539" y="401498"/>
                  </a:lnTo>
                  <a:lnTo>
                    <a:pt x="1051565" y="401498"/>
                  </a:lnTo>
                  <a:lnTo>
                    <a:pt x="1051565" y="391675"/>
                  </a:lnTo>
                  <a:lnTo>
                    <a:pt x="1034926" y="391675"/>
                  </a:lnTo>
                  <a:lnTo>
                    <a:pt x="1034926" y="384885"/>
                  </a:lnTo>
                  <a:lnTo>
                    <a:pt x="1021688" y="384885"/>
                  </a:lnTo>
                  <a:lnTo>
                    <a:pt x="1021688" y="378023"/>
                  </a:lnTo>
                  <a:lnTo>
                    <a:pt x="1007654" y="378023"/>
                  </a:lnTo>
                  <a:lnTo>
                    <a:pt x="1007654" y="366972"/>
                  </a:lnTo>
                  <a:lnTo>
                    <a:pt x="993114" y="366972"/>
                  </a:lnTo>
                  <a:lnTo>
                    <a:pt x="993114" y="357582"/>
                  </a:lnTo>
                  <a:lnTo>
                    <a:pt x="979008" y="357582"/>
                  </a:lnTo>
                  <a:lnTo>
                    <a:pt x="979008" y="339235"/>
                  </a:lnTo>
                  <a:lnTo>
                    <a:pt x="964540" y="339235"/>
                  </a:lnTo>
                  <a:lnTo>
                    <a:pt x="964540" y="324355"/>
                  </a:lnTo>
                  <a:lnTo>
                    <a:pt x="947902" y="324355"/>
                  </a:lnTo>
                  <a:lnTo>
                    <a:pt x="947902" y="315399"/>
                  </a:lnTo>
                  <a:lnTo>
                    <a:pt x="932059" y="315399"/>
                  </a:lnTo>
                  <a:lnTo>
                    <a:pt x="932059" y="306008"/>
                  </a:lnTo>
                  <a:lnTo>
                    <a:pt x="917158" y="306008"/>
                  </a:lnTo>
                  <a:lnTo>
                    <a:pt x="917158" y="299652"/>
                  </a:lnTo>
                  <a:lnTo>
                    <a:pt x="903051" y="299652"/>
                  </a:lnTo>
                  <a:lnTo>
                    <a:pt x="903051" y="292790"/>
                  </a:lnTo>
                  <a:lnTo>
                    <a:pt x="881277" y="292790"/>
                  </a:lnTo>
                  <a:lnTo>
                    <a:pt x="881277" y="284700"/>
                  </a:lnTo>
                  <a:lnTo>
                    <a:pt x="868545" y="284700"/>
                  </a:lnTo>
                  <a:lnTo>
                    <a:pt x="868545" y="274082"/>
                  </a:lnTo>
                  <a:lnTo>
                    <a:pt x="856971" y="274082"/>
                  </a:lnTo>
                  <a:lnTo>
                    <a:pt x="856971" y="264259"/>
                  </a:lnTo>
                  <a:lnTo>
                    <a:pt x="832231" y="264259"/>
                  </a:lnTo>
                  <a:lnTo>
                    <a:pt x="832231" y="255735"/>
                  </a:lnTo>
                  <a:lnTo>
                    <a:pt x="817329" y="255735"/>
                  </a:lnTo>
                  <a:lnTo>
                    <a:pt x="817329" y="245479"/>
                  </a:lnTo>
                  <a:lnTo>
                    <a:pt x="796784" y="245479"/>
                  </a:lnTo>
                  <a:lnTo>
                    <a:pt x="796784" y="237822"/>
                  </a:lnTo>
                  <a:lnTo>
                    <a:pt x="777180" y="237822"/>
                  </a:lnTo>
                  <a:lnTo>
                    <a:pt x="777180" y="225470"/>
                  </a:lnTo>
                  <a:lnTo>
                    <a:pt x="746436" y="225470"/>
                  </a:lnTo>
                  <a:lnTo>
                    <a:pt x="746436" y="216080"/>
                  </a:lnTo>
                  <a:lnTo>
                    <a:pt x="726398" y="216080"/>
                  </a:lnTo>
                  <a:lnTo>
                    <a:pt x="726398" y="208857"/>
                  </a:lnTo>
                  <a:lnTo>
                    <a:pt x="686250" y="208857"/>
                  </a:lnTo>
                  <a:lnTo>
                    <a:pt x="686250" y="199467"/>
                  </a:lnTo>
                  <a:lnTo>
                    <a:pt x="664475" y="199467"/>
                  </a:lnTo>
                  <a:lnTo>
                    <a:pt x="664475" y="191811"/>
                  </a:lnTo>
                  <a:lnTo>
                    <a:pt x="647476" y="191811"/>
                  </a:lnTo>
                  <a:lnTo>
                    <a:pt x="647476" y="178592"/>
                  </a:lnTo>
                  <a:lnTo>
                    <a:pt x="629969" y="178592"/>
                  </a:lnTo>
                  <a:lnTo>
                    <a:pt x="629969" y="167974"/>
                  </a:lnTo>
                  <a:lnTo>
                    <a:pt x="606893" y="167974"/>
                  </a:lnTo>
                  <a:lnTo>
                    <a:pt x="606893" y="161979"/>
                  </a:lnTo>
                  <a:lnTo>
                    <a:pt x="568481" y="161979"/>
                  </a:lnTo>
                  <a:lnTo>
                    <a:pt x="568481" y="147460"/>
                  </a:lnTo>
                  <a:lnTo>
                    <a:pt x="538170" y="147460"/>
                  </a:lnTo>
                  <a:lnTo>
                    <a:pt x="538170" y="139371"/>
                  </a:lnTo>
                  <a:lnTo>
                    <a:pt x="512562" y="139371"/>
                  </a:lnTo>
                  <a:lnTo>
                    <a:pt x="512562" y="129186"/>
                  </a:lnTo>
                  <a:lnTo>
                    <a:pt x="500192" y="129186"/>
                  </a:lnTo>
                  <a:lnTo>
                    <a:pt x="500192" y="116401"/>
                  </a:lnTo>
                  <a:lnTo>
                    <a:pt x="477622" y="116401"/>
                  </a:lnTo>
                  <a:lnTo>
                    <a:pt x="477622" y="107011"/>
                  </a:lnTo>
                  <a:lnTo>
                    <a:pt x="452448" y="107011"/>
                  </a:lnTo>
                  <a:lnTo>
                    <a:pt x="452448" y="94226"/>
                  </a:lnTo>
                  <a:lnTo>
                    <a:pt x="399061" y="94226"/>
                  </a:lnTo>
                  <a:lnTo>
                    <a:pt x="399061" y="84402"/>
                  </a:lnTo>
                  <a:lnTo>
                    <a:pt x="383291" y="84402"/>
                  </a:lnTo>
                  <a:lnTo>
                    <a:pt x="383291" y="66922"/>
                  </a:lnTo>
                  <a:lnTo>
                    <a:pt x="330773" y="66922"/>
                  </a:lnTo>
                  <a:lnTo>
                    <a:pt x="330773" y="46481"/>
                  </a:lnTo>
                  <a:lnTo>
                    <a:pt x="230944" y="46481"/>
                  </a:lnTo>
                  <a:lnTo>
                    <a:pt x="230944" y="32901"/>
                  </a:lnTo>
                  <a:lnTo>
                    <a:pt x="178426" y="32901"/>
                  </a:lnTo>
                  <a:lnTo>
                    <a:pt x="178426" y="20911"/>
                  </a:lnTo>
                  <a:lnTo>
                    <a:pt x="120409" y="20911"/>
                  </a:lnTo>
                  <a:lnTo>
                    <a:pt x="120409" y="8126"/>
                  </a:lnTo>
                  <a:lnTo>
                    <a:pt x="8138" y="8126"/>
                  </a:lnTo>
                </a:path>
              </a:pathLst>
            </a:custGeom>
            <a:noFill/>
            <a:ln w="14288" cap="flat">
              <a:solidFill>
                <a:srgbClr val="C6573B"/>
              </a:solidFill>
              <a:prstDash val="solid"/>
              <a:miter/>
            </a:ln>
          </p:spPr>
          <p:txBody>
            <a:bodyPr rtlCol="0" anchor="ctr"/>
            <a:lstStyle/>
            <a:p>
              <a:endParaRPr lang="en-GB" dirty="0"/>
            </a:p>
          </p:txBody>
        </p:sp>
      </p:grpSp>
      <p:grpSp>
        <p:nvGrpSpPr>
          <p:cNvPr id="279" name="Graphic 114">
            <a:extLst>
              <a:ext uri="{FF2B5EF4-FFF2-40B4-BE49-F238E27FC236}">
                <a16:creationId xmlns:a16="http://schemas.microsoft.com/office/drawing/2014/main" id="{383C01D4-7A62-6C4A-916F-DB9652DEAC5C}"/>
              </a:ext>
            </a:extLst>
          </p:cNvPr>
          <p:cNvGrpSpPr/>
          <p:nvPr/>
        </p:nvGrpSpPr>
        <p:grpSpPr>
          <a:xfrm>
            <a:off x="1123496" y="2277078"/>
            <a:ext cx="4356165" cy="1887505"/>
            <a:chOff x="1123496" y="2205070"/>
            <a:chExt cx="4356165" cy="1887505"/>
          </a:xfrm>
        </p:grpSpPr>
        <p:sp>
          <p:nvSpPr>
            <p:cNvPr id="280" name="Freeform 279">
              <a:extLst>
                <a:ext uri="{FF2B5EF4-FFF2-40B4-BE49-F238E27FC236}">
                  <a16:creationId xmlns:a16="http://schemas.microsoft.com/office/drawing/2014/main" id="{E30B34EA-1D78-1249-8F84-DDDAE878D656}"/>
                </a:ext>
              </a:extLst>
            </p:cNvPr>
            <p:cNvSpPr/>
            <p:nvPr/>
          </p:nvSpPr>
          <p:spPr>
            <a:xfrm>
              <a:off x="1136971" y="2221145"/>
              <a:ext cx="3563508" cy="1873677"/>
            </a:xfrm>
            <a:custGeom>
              <a:avLst/>
              <a:gdLst>
                <a:gd name="connsiteX0" fmla="*/ 3557202 w 3563508"/>
                <a:gd name="connsiteY0" fmla="*/ 1870670 h 1873677"/>
                <a:gd name="connsiteX1" fmla="*/ 3557202 w 3563508"/>
                <a:gd name="connsiteY1" fmla="*/ 1846194 h 1873677"/>
                <a:gd name="connsiteX2" fmla="*/ 3251236 w 3563508"/>
                <a:gd name="connsiteY2" fmla="*/ 1846194 h 1873677"/>
                <a:gd name="connsiteX3" fmla="*/ 3251236 w 3563508"/>
                <a:gd name="connsiteY3" fmla="*/ 1829947 h 1873677"/>
                <a:gd name="connsiteX4" fmla="*/ 2244700 w 3563508"/>
                <a:gd name="connsiteY4" fmla="*/ 1829947 h 1873677"/>
                <a:gd name="connsiteX5" fmla="*/ 2244700 w 3563508"/>
                <a:gd name="connsiteY5" fmla="*/ 1809620 h 1873677"/>
                <a:gd name="connsiteX6" fmla="*/ 2082378 w 3563508"/>
                <a:gd name="connsiteY6" fmla="*/ 1809620 h 1873677"/>
                <a:gd name="connsiteX7" fmla="*/ 2082378 w 3563508"/>
                <a:gd name="connsiteY7" fmla="*/ 1796552 h 1873677"/>
                <a:gd name="connsiteX8" fmla="*/ 2028822 w 3563508"/>
                <a:gd name="connsiteY8" fmla="*/ 1796552 h 1873677"/>
                <a:gd name="connsiteX9" fmla="*/ 2028822 w 3563508"/>
                <a:gd name="connsiteY9" fmla="*/ 1783554 h 1873677"/>
                <a:gd name="connsiteX10" fmla="*/ 1620569 w 3563508"/>
                <a:gd name="connsiteY10" fmla="*/ 1783554 h 1873677"/>
                <a:gd name="connsiteX11" fmla="*/ 1620569 w 3563508"/>
                <a:gd name="connsiteY11" fmla="*/ 1771316 h 1873677"/>
                <a:gd name="connsiteX12" fmla="*/ 1588036 w 3563508"/>
                <a:gd name="connsiteY12" fmla="*/ 1771316 h 1873677"/>
                <a:gd name="connsiteX13" fmla="*/ 1588036 w 3563508"/>
                <a:gd name="connsiteY13" fmla="*/ 1760738 h 1873677"/>
                <a:gd name="connsiteX14" fmla="*/ 1492297 w 3563508"/>
                <a:gd name="connsiteY14" fmla="*/ 1760738 h 1873677"/>
                <a:gd name="connsiteX15" fmla="*/ 1492297 w 3563508"/>
                <a:gd name="connsiteY15" fmla="*/ 1746080 h 1873677"/>
                <a:gd name="connsiteX16" fmla="*/ 1454180 w 3563508"/>
                <a:gd name="connsiteY16" fmla="*/ 1746080 h 1873677"/>
                <a:gd name="connsiteX17" fmla="*/ 1454180 w 3563508"/>
                <a:gd name="connsiteY17" fmla="*/ 1732253 h 1873677"/>
                <a:gd name="connsiteX18" fmla="*/ 1441153 w 3563508"/>
                <a:gd name="connsiteY18" fmla="*/ 1732253 h 1873677"/>
                <a:gd name="connsiteX19" fmla="*/ 1441153 w 3563508"/>
                <a:gd name="connsiteY19" fmla="*/ 1720845 h 1873677"/>
                <a:gd name="connsiteX20" fmla="*/ 1427368 w 3563508"/>
                <a:gd name="connsiteY20" fmla="*/ 1720845 h 1873677"/>
                <a:gd name="connsiteX21" fmla="*/ 1427368 w 3563508"/>
                <a:gd name="connsiteY21" fmla="*/ 1711096 h 1873677"/>
                <a:gd name="connsiteX22" fmla="*/ 1401383 w 3563508"/>
                <a:gd name="connsiteY22" fmla="*/ 1711096 h 1873677"/>
                <a:gd name="connsiteX23" fmla="*/ 1401383 w 3563508"/>
                <a:gd name="connsiteY23" fmla="*/ 1703767 h 1873677"/>
                <a:gd name="connsiteX24" fmla="*/ 1388424 w 3563508"/>
                <a:gd name="connsiteY24" fmla="*/ 1703767 h 1873677"/>
                <a:gd name="connsiteX25" fmla="*/ 1388424 w 3563508"/>
                <a:gd name="connsiteY25" fmla="*/ 1696438 h 1873677"/>
                <a:gd name="connsiteX26" fmla="*/ 1373812 w 3563508"/>
                <a:gd name="connsiteY26" fmla="*/ 1696438 h 1873677"/>
                <a:gd name="connsiteX27" fmla="*/ 1373812 w 3563508"/>
                <a:gd name="connsiteY27" fmla="*/ 1668713 h 1873677"/>
                <a:gd name="connsiteX28" fmla="*/ 1346999 w 3563508"/>
                <a:gd name="connsiteY28" fmla="*/ 1668713 h 1873677"/>
                <a:gd name="connsiteX29" fmla="*/ 1346999 w 3563508"/>
                <a:gd name="connsiteY29" fmla="*/ 1654056 h 1873677"/>
                <a:gd name="connsiteX30" fmla="*/ 1330802 w 3563508"/>
                <a:gd name="connsiteY30" fmla="*/ 1654056 h 1873677"/>
                <a:gd name="connsiteX31" fmla="*/ 1330802 w 3563508"/>
                <a:gd name="connsiteY31" fmla="*/ 1645137 h 1873677"/>
                <a:gd name="connsiteX32" fmla="*/ 1283656 w 3563508"/>
                <a:gd name="connsiteY32" fmla="*/ 1645137 h 1873677"/>
                <a:gd name="connsiteX33" fmla="*/ 1283656 w 3563508"/>
                <a:gd name="connsiteY33" fmla="*/ 1637808 h 1873677"/>
                <a:gd name="connsiteX34" fmla="*/ 1255258 w 3563508"/>
                <a:gd name="connsiteY34" fmla="*/ 1637808 h 1873677"/>
                <a:gd name="connsiteX35" fmla="*/ 1255258 w 3563508"/>
                <a:gd name="connsiteY35" fmla="*/ 1627230 h 1873677"/>
                <a:gd name="connsiteX36" fmla="*/ 1227687 w 3563508"/>
                <a:gd name="connsiteY36" fmla="*/ 1627230 h 1873677"/>
                <a:gd name="connsiteX37" fmla="*/ 1227687 w 3563508"/>
                <a:gd name="connsiteY37" fmla="*/ 1617412 h 1873677"/>
                <a:gd name="connsiteX38" fmla="*/ 1151385 w 3563508"/>
                <a:gd name="connsiteY38" fmla="*/ 1617412 h 1873677"/>
                <a:gd name="connsiteX39" fmla="*/ 1151385 w 3563508"/>
                <a:gd name="connsiteY39" fmla="*/ 1606834 h 1873677"/>
                <a:gd name="connsiteX40" fmla="*/ 1092936 w 3563508"/>
                <a:gd name="connsiteY40" fmla="*/ 1606834 h 1873677"/>
                <a:gd name="connsiteX41" fmla="*/ 1088869 w 3563508"/>
                <a:gd name="connsiteY41" fmla="*/ 1602755 h 1873677"/>
                <a:gd name="connsiteX42" fmla="*/ 1040207 w 3563508"/>
                <a:gd name="connsiteY42" fmla="*/ 1602755 h 1873677"/>
                <a:gd name="connsiteX43" fmla="*/ 1040207 w 3563508"/>
                <a:gd name="connsiteY43" fmla="*/ 1593836 h 1873677"/>
                <a:gd name="connsiteX44" fmla="*/ 1023113 w 3563508"/>
                <a:gd name="connsiteY44" fmla="*/ 1593836 h 1873677"/>
                <a:gd name="connsiteX45" fmla="*/ 1023113 w 3563508"/>
                <a:gd name="connsiteY45" fmla="*/ 1586507 h 1873677"/>
                <a:gd name="connsiteX46" fmla="*/ 1001194 w 3563508"/>
                <a:gd name="connsiteY46" fmla="*/ 1586507 h 1873677"/>
                <a:gd name="connsiteX47" fmla="*/ 1001194 w 3563508"/>
                <a:gd name="connsiteY47" fmla="*/ 1578348 h 1873677"/>
                <a:gd name="connsiteX48" fmla="*/ 934680 w 3563508"/>
                <a:gd name="connsiteY48" fmla="*/ 1578348 h 1873677"/>
                <a:gd name="connsiteX49" fmla="*/ 934680 w 3563508"/>
                <a:gd name="connsiteY49" fmla="*/ 1570190 h 1873677"/>
                <a:gd name="connsiteX50" fmla="*/ 896495 w 3563508"/>
                <a:gd name="connsiteY50" fmla="*/ 1570190 h 1873677"/>
                <a:gd name="connsiteX51" fmla="*/ 896495 w 3563508"/>
                <a:gd name="connsiteY51" fmla="*/ 1560441 h 1873677"/>
                <a:gd name="connsiteX52" fmla="*/ 874576 w 3563508"/>
                <a:gd name="connsiteY52" fmla="*/ 1560441 h 1873677"/>
                <a:gd name="connsiteX53" fmla="*/ 874576 w 3563508"/>
                <a:gd name="connsiteY53" fmla="*/ 1549863 h 1873677"/>
                <a:gd name="connsiteX54" fmla="*/ 860791 w 3563508"/>
                <a:gd name="connsiteY54" fmla="*/ 1549863 h 1873677"/>
                <a:gd name="connsiteX55" fmla="*/ 860791 w 3563508"/>
                <a:gd name="connsiteY55" fmla="*/ 1537625 h 1873677"/>
                <a:gd name="connsiteX56" fmla="*/ 831566 w 3563508"/>
                <a:gd name="connsiteY56" fmla="*/ 1537625 h 1873677"/>
                <a:gd name="connsiteX57" fmla="*/ 831566 w 3563508"/>
                <a:gd name="connsiteY57" fmla="*/ 1531126 h 1873677"/>
                <a:gd name="connsiteX58" fmla="*/ 816953 w 3563508"/>
                <a:gd name="connsiteY58" fmla="*/ 1531126 h 1873677"/>
                <a:gd name="connsiteX59" fmla="*/ 816953 w 3563508"/>
                <a:gd name="connsiteY59" fmla="*/ 1516469 h 1873677"/>
                <a:gd name="connsiteX60" fmla="*/ 807235 w 3563508"/>
                <a:gd name="connsiteY60" fmla="*/ 1516469 h 1873677"/>
                <a:gd name="connsiteX61" fmla="*/ 807235 w 3563508"/>
                <a:gd name="connsiteY61" fmla="*/ 1505061 h 1873677"/>
                <a:gd name="connsiteX62" fmla="*/ 795035 w 3563508"/>
                <a:gd name="connsiteY62" fmla="*/ 1505061 h 1873677"/>
                <a:gd name="connsiteX63" fmla="*/ 795035 w 3563508"/>
                <a:gd name="connsiteY63" fmla="*/ 1496142 h 1873677"/>
                <a:gd name="connsiteX64" fmla="*/ 778837 w 3563508"/>
                <a:gd name="connsiteY64" fmla="*/ 1496142 h 1873677"/>
                <a:gd name="connsiteX65" fmla="*/ 778837 w 3563508"/>
                <a:gd name="connsiteY65" fmla="*/ 1485563 h 1873677"/>
                <a:gd name="connsiteX66" fmla="*/ 767464 w 3563508"/>
                <a:gd name="connsiteY66" fmla="*/ 1485563 h 1873677"/>
                <a:gd name="connsiteX67" fmla="*/ 767464 w 3563508"/>
                <a:gd name="connsiteY67" fmla="*/ 1471735 h 1873677"/>
                <a:gd name="connsiteX68" fmla="*/ 758503 w 3563508"/>
                <a:gd name="connsiteY68" fmla="*/ 1471735 h 1873677"/>
                <a:gd name="connsiteX69" fmla="*/ 758503 w 3563508"/>
                <a:gd name="connsiteY69" fmla="*/ 1445670 h 1873677"/>
                <a:gd name="connsiteX70" fmla="*/ 743133 w 3563508"/>
                <a:gd name="connsiteY70" fmla="*/ 1445670 h 1873677"/>
                <a:gd name="connsiteX71" fmla="*/ 743133 w 3563508"/>
                <a:gd name="connsiteY71" fmla="*/ 1422854 h 1873677"/>
                <a:gd name="connsiteX72" fmla="*/ 727693 w 3563508"/>
                <a:gd name="connsiteY72" fmla="*/ 1422854 h 1873677"/>
                <a:gd name="connsiteX73" fmla="*/ 727693 w 3563508"/>
                <a:gd name="connsiteY73" fmla="*/ 1346317 h 1873677"/>
                <a:gd name="connsiteX74" fmla="*/ 717147 w 3563508"/>
                <a:gd name="connsiteY74" fmla="*/ 1346317 h 1873677"/>
                <a:gd name="connsiteX75" fmla="*/ 717147 w 3563508"/>
                <a:gd name="connsiteY75" fmla="*/ 1154178 h 1873677"/>
                <a:gd name="connsiteX76" fmla="*/ 703362 w 3563508"/>
                <a:gd name="connsiteY76" fmla="*/ 1154178 h 1873677"/>
                <a:gd name="connsiteX77" fmla="*/ 703362 w 3563508"/>
                <a:gd name="connsiteY77" fmla="*/ 1100457 h 1873677"/>
                <a:gd name="connsiteX78" fmla="*/ 690335 w 3563508"/>
                <a:gd name="connsiteY78" fmla="*/ 1100457 h 1873677"/>
                <a:gd name="connsiteX79" fmla="*/ 690335 w 3563508"/>
                <a:gd name="connsiteY79" fmla="*/ 1055655 h 1873677"/>
                <a:gd name="connsiteX80" fmla="*/ 676550 w 3563508"/>
                <a:gd name="connsiteY80" fmla="*/ 1055655 h 1873677"/>
                <a:gd name="connsiteX81" fmla="*/ 676550 w 3563508"/>
                <a:gd name="connsiteY81" fmla="*/ 973448 h 1873677"/>
                <a:gd name="connsiteX82" fmla="*/ 666004 w 3563508"/>
                <a:gd name="connsiteY82" fmla="*/ 973448 h 1873677"/>
                <a:gd name="connsiteX83" fmla="*/ 666004 w 3563508"/>
                <a:gd name="connsiteY83" fmla="*/ 913988 h 1873677"/>
                <a:gd name="connsiteX84" fmla="*/ 652977 w 3563508"/>
                <a:gd name="connsiteY84" fmla="*/ 913988 h 1873677"/>
                <a:gd name="connsiteX85" fmla="*/ 652977 w 3563508"/>
                <a:gd name="connsiteY85" fmla="*/ 794308 h 1873677"/>
                <a:gd name="connsiteX86" fmla="*/ 638433 w 3563508"/>
                <a:gd name="connsiteY86" fmla="*/ 794308 h 1873677"/>
                <a:gd name="connsiteX87" fmla="*/ 638433 w 3563508"/>
                <a:gd name="connsiteY87" fmla="*/ 689285 h 1873677"/>
                <a:gd name="connsiteX88" fmla="*/ 629473 w 3563508"/>
                <a:gd name="connsiteY88" fmla="*/ 689285 h 1873677"/>
                <a:gd name="connsiteX89" fmla="*/ 629473 w 3563508"/>
                <a:gd name="connsiteY89" fmla="*/ 572025 h 1873677"/>
                <a:gd name="connsiteX90" fmla="*/ 609967 w 3563508"/>
                <a:gd name="connsiteY90" fmla="*/ 572025 h 1873677"/>
                <a:gd name="connsiteX91" fmla="*/ 609967 w 3563508"/>
                <a:gd name="connsiteY91" fmla="*/ 552458 h 1873677"/>
                <a:gd name="connsiteX92" fmla="*/ 598663 w 3563508"/>
                <a:gd name="connsiteY92" fmla="*/ 552458 h 1873677"/>
                <a:gd name="connsiteX93" fmla="*/ 598663 w 3563508"/>
                <a:gd name="connsiteY93" fmla="*/ 543539 h 1873677"/>
                <a:gd name="connsiteX94" fmla="*/ 584050 w 3563508"/>
                <a:gd name="connsiteY94" fmla="*/ 543539 h 1873677"/>
                <a:gd name="connsiteX95" fmla="*/ 584050 w 3563508"/>
                <a:gd name="connsiteY95" fmla="*/ 532131 h 1873677"/>
                <a:gd name="connsiteX96" fmla="*/ 573435 w 3563508"/>
                <a:gd name="connsiteY96" fmla="*/ 532131 h 1873677"/>
                <a:gd name="connsiteX97" fmla="*/ 573435 w 3563508"/>
                <a:gd name="connsiteY97" fmla="*/ 527222 h 1873677"/>
                <a:gd name="connsiteX98" fmla="*/ 565371 w 3563508"/>
                <a:gd name="connsiteY98" fmla="*/ 527222 h 1873677"/>
                <a:gd name="connsiteX99" fmla="*/ 565371 w 3563508"/>
                <a:gd name="connsiteY99" fmla="*/ 497078 h 1873677"/>
                <a:gd name="connsiteX100" fmla="*/ 551517 w 3563508"/>
                <a:gd name="connsiteY100" fmla="*/ 497078 h 1873677"/>
                <a:gd name="connsiteX101" fmla="*/ 551517 w 3563508"/>
                <a:gd name="connsiteY101" fmla="*/ 475160 h 1873677"/>
                <a:gd name="connsiteX102" fmla="*/ 538558 w 3563508"/>
                <a:gd name="connsiteY102" fmla="*/ 475160 h 1873677"/>
                <a:gd name="connsiteX103" fmla="*/ 538558 w 3563508"/>
                <a:gd name="connsiteY103" fmla="*/ 441766 h 1873677"/>
                <a:gd name="connsiteX104" fmla="*/ 528840 w 3563508"/>
                <a:gd name="connsiteY104" fmla="*/ 441766 h 1873677"/>
                <a:gd name="connsiteX105" fmla="*/ 528840 w 3563508"/>
                <a:gd name="connsiteY105" fmla="*/ 432778 h 1873677"/>
                <a:gd name="connsiteX106" fmla="*/ 511746 w 3563508"/>
                <a:gd name="connsiteY106" fmla="*/ 432778 h 1873677"/>
                <a:gd name="connsiteX107" fmla="*/ 511746 w 3563508"/>
                <a:gd name="connsiteY107" fmla="*/ 417360 h 1873677"/>
                <a:gd name="connsiteX108" fmla="*/ 497961 w 3563508"/>
                <a:gd name="connsiteY108" fmla="*/ 417360 h 1873677"/>
                <a:gd name="connsiteX109" fmla="*/ 497961 w 3563508"/>
                <a:gd name="connsiteY109" fmla="*/ 405122 h 1873677"/>
                <a:gd name="connsiteX110" fmla="*/ 487415 w 3563508"/>
                <a:gd name="connsiteY110" fmla="*/ 405122 h 1873677"/>
                <a:gd name="connsiteX111" fmla="*/ 487415 w 3563508"/>
                <a:gd name="connsiteY111" fmla="*/ 387215 h 1873677"/>
                <a:gd name="connsiteX112" fmla="*/ 471217 w 3563508"/>
                <a:gd name="connsiteY112" fmla="*/ 387215 h 1873677"/>
                <a:gd name="connsiteX113" fmla="*/ 471217 w 3563508"/>
                <a:gd name="connsiteY113" fmla="*/ 354650 h 1873677"/>
                <a:gd name="connsiteX114" fmla="*/ 466323 w 3563508"/>
                <a:gd name="connsiteY114" fmla="*/ 354650 h 1873677"/>
                <a:gd name="connsiteX115" fmla="*/ 466323 w 3563508"/>
                <a:gd name="connsiteY115" fmla="*/ 337504 h 1873677"/>
                <a:gd name="connsiteX116" fmla="*/ 457363 w 3563508"/>
                <a:gd name="connsiteY116" fmla="*/ 337504 h 1873677"/>
                <a:gd name="connsiteX117" fmla="*/ 457363 w 3563508"/>
                <a:gd name="connsiteY117" fmla="*/ 312268 h 1873677"/>
                <a:gd name="connsiteX118" fmla="*/ 446817 w 3563508"/>
                <a:gd name="connsiteY118" fmla="*/ 312268 h 1873677"/>
                <a:gd name="connsiteX119" fmla="*/ 446817 w 3563508"/>
                <a:gd name="connsiteY119" fmla="*/ 287862 h 1873677"/>
                <a:gd name="connsiteX120" fmla="*/ 437098 w 3563508"/>
                <a:gd name="connsiteY120" fmla="*/ 287862 h 1873677"/>
                <a:gd name="connsiteX121" fmla="*/ 437098 w 3563508"/>
                <a:gd name="connsiteY121" fmla="*/ 268295 h 1873677"/>
                <a:gd name="connsiteX122" fmla="*/ 424898 w 3563508"/>
                <a:gd name="connsiteY122" fmla="*/ 268295 h 1873677"/>
                <a:gd name="connsiteX123" fmla="*/ 424898 w 3563508"/>
                <a:gd name="connsiteY123" fmla="*/ 260967 h 1873677"/>
                <a:gd name="connsiteX124" fmla="*/ 408701 w 3563508"/>
                <a:gd name="connsiteY124" fmla="*/ 260967 h 1873677"/>
                <a:gd name="connsiteX125" fmla="*/ 408701 w 3563508"/>
                <a:gd name="connsiteY125" fmla="*/ 223562 h 1873677"/>
                <a:gd name="connsiteX126" fmla="*/ 394088 w 3563508"/>
                <a:gd name="connsiteY126" fmla="*/ 223562 h 1873677"/>
                <a:gd name="connsiteX127" fmla="*/ 394088 w 3563508"/>
                <a:gd name="connsiteY127" fmla="*/ 209734 h 1873677"/>
                <a:gd name="connsiteX128" fmla="*/ 358384 w 3563508"/>
                <a:gd name="connsiteY128" fmla="*/ 209734 h 1873677"/>
                <a:gd name="connsiteX129" fmla="*/ 358384 w 3563508"/>
                <a:gd name="connsiteY129" fmla="*/ 186089 h 1873677"/>
                <a:gd name="connsiteX130" fmla="*/ 338051 w 3563508"/>
                <a:gd name="connsiteY130" fmla="*/ 186089 h 1873677"/>
                <a:gd name="connsiteX131" fmla="*/ 338051 w 3563508"/>
                <a:gd name="connsiteY131" fmla="*/ 168182 h 1873677"/>
                <a:gd name="connsiteX132" fmla="*/ 312065 w 3563508"/>
                <a:gd name="connsiteY132" fmla="*/ 168182 h 1873677"/>
                <a:gd name="connsiteX133" fmla="*/ 312065 w 3563508"/>
                <a:gd name="connsiteY133" fmla="*/ 155944 h 1873677"/>
                <a:gd name="connsiteX134" fmla="*/ 295041 w 3563508"/>
                <a:gd name="connsiteY134" fmla="*/ 155944 h 1873677"/>
                <a:gd name="connsiteX135" fmla="*/ 295041 w 3563508"/>
                <a:gd name="connsiteY135" fmla="*/ 142116 h 1873677"/>
                <a:gd name="connsiteX136" fmla="*/ 281255 w 3563508"/>
                <a:gd name="connsiteY136" fmla="*/ 142116 h 1873677"/>
                <a:gd name="connsiteX137" fmla="*/ 281255 w 3563508"/>
                <a:gd name="connsiteY137" fmla="*/ 130708 h 1873677"/>
                <a:gd name="connsiteX138" fmla="*/ 267470 w 3563508"/>
                <a:gd name="connsiteY138" fmla="*/ 130708 h 1873677"/>
                <a:gd name="connsiteX139" fmla="*/ 267470 w 3563508"/>
                <a:gd name="connsiteY139" fmla="*/ 112801 h 1873677"/>
                <a:gd name="connsiteX140" fmla="*/ 247964 w 3563508"/>
                <a:gd name="connsiteY140" fmla="*/ 112801 h 1873677"/>
                <a:gd name="connsiteX141" fmla="*/ 247964 w 3563508"/>
                <a:gd name="connsiteY141" fmla="*/ 103882 h 1873677"/>
                <a:gd name="connsiteX142" fmla="*/ 238245 w 3563508"/>
                <a:gd name="connsiteY142" fmla="*/ 103882 h 1873677"/>
                <a:gd name="connsiteX143" fmla="*/ 238245 w 3563508"/>
                <a:gd name="connsiteY143" fmla="*/ 94064 h 1873677"/>
                <a:gd name="connsiteX144" fmla="*/ 223633 w 3563508"/>
                <a:gd name="connsiteY144" fmla="*/ 94064 h 1873677"/>
                <a:gd name="connsiteX145" fmla="*/ 223633 w 3563508"/>
                <a:gd name="connsiteY145" fmla="*/ 81066 h 1873677"/>
                <a:gd name="connsiteX146" fmla="*/ 210674 w 3563508"/>
                <a:gd name="connsiteY146" fmla="*/ 81066 h 1873677"/>
                <a:gd name="connsiteX147" fmla="*/ 210674 w 3563508"/>
                <a:gd name="connsiteY147" fmla="*/ 74567 h 1873677"/>
                <a:gd name="connsiteX148" fmla="*/ 199301 w 3563508"/>
                <a:gd name="connsiteY148" fmla="*/ 74567 h 1873677"/>
                <a:gd name="connsiteX149" fmla="*/ 199301 w 3563508"/>
                <a:gd name="connsiteY149" fmla="*/ 65579 h 1873677"/>
                <a:gd name="connsiteX150" fmla="*/ 182208 w 3563508"/>
                <a:gd name="connsiteY150" fmla="*/ 65579 h 1873677"/>
                <a:gd name="connsiteX151" fmla="*/ 182208 w 3563508"/>
                <a:gd name="connsiteY151" fmla="*/ 60739 h 1873677"/>
                <a:gd name="connsiteX152" fmla="*/ 174901 w 3563508"/>
                <a:gd name="connsiteY152" fmla="*/ 60739 h 1873677"/>
                <a:gd name="connsiteX153" fmla="*/ 174901 w 3563508"/>
                <a:gd name="connsiteY153" fmla="*/ 50921 h 1873677"/>
                <a:gd name="connsiteX154" fmla="*/ 115693 w 3563508"/>
                <a:gd name="connsiteY154" fmla="*/ 50921 h 1873677"/>
                <a:gd name="connsiteX155" fmla="*/ 115693 w 3563508"/>
                <a:gd name="connsiteY155" fmla="*/ 31424 h 1873677"/>
                <a:gd name="connsiteX156" fmla="*/ 101839 w 3563508"/>
                <a:gd name="connsiteY156" fmla="*/ 31424 h 1873677"/>
                <a:gd name="connsiteX157" fmla="*/ 101839 w 3563508"/>
                <a:gd name="connsiteY157" fmla="*/ 20776 h 1873677"/>
                <a:gd name="connsiteX158" fmla="*/ 75923 w 3563508"/>
                <a:gd name="connsiteY158" fmla="*/ 20776 h 1873677"/>
                <a:gd name="connsiteX159" fmla="*/ 75923 w 3563508"/>
                <a:gd name="connsiteY159" fmla="*/ 7778 h 1873677"/>
                <a:gd name="connsiteX160" fmla="*/ 7754 w 3563508"/>
                <a:gd name="connsiteY160" fmla="*/ 7778 h 18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563508" h="1873677">
                  <a:moveTo>
                    <a:pt x="3557202" y="1870670"/>
                  </a:moveTo>
                  <a:lnTo>
                    <a:pt x="3557202" y="1846194"/>
                  </a:lnTo>
                  <a:lnTo>
                    <a:pt x="3251236" y="1846194"/>
                  </a:lnTo>
                  <a:lnTo>
                    <a:pt x="3251236" y="1829947"/>
                  </a:lnTo>
                  <a:lnTo>
                    <a:pt x="2244700" y="1829947"/>
                  </a:lnTo>
                  <a:lnTo>
                    <a:pt x="2244700" y="1809620"/>
                  </a:lnTo>
                  <a:lnTo>
                    <a:pt x="2082378" y="1809620"/>
                  </a:lnTo>
                  <a:lnTo>
                    <a:pt x="2082378" y="1796552"/>
                  </a:lnTo>
                  <a:lnTo>
                    <a:pt x="2028822" y="1796552"/>
                  </a:lnTo>
                  <a:lnTo>
                    <a:pt x="2028822" y="1783554"/>
                  </a:lnTo>
                  <a:lnTo>
                    <a:pt x="1620569" y="1783554"/>
                  </a:lnTo>
                  <a:lnTo>
                    <a:pt x="1620569" y="1771316"/>
                  </a:lnTo>
                  <a:lnTo>
                    <a:pt x="1588036" y="1771316"/>
                  </a:lnTo>
                  <a:lnTo>
                    <a:pt x="1588036" y="1760738"/>
                  </a:lnTo>
                  <a:lnTo>
                    <a:pt x="1492297" y="1760738"/>
                  </a:lnTo>
                  <a:lnTo>
                    <a:pt x="1492297" y="1746080"/>
                  </a:lnTo>
                  <a:lnTo>
                    <a:pt x="1454180" y="1746080"/>
                  </a:lnTo>
                  <a:lnTo>
                    <a:pt x="1454180" y="1732253"/>
                  </a:lnTo>
                  <a:lnTo>
                    <a:pt x="1441153" y="1732253"/>
                  </a:lnTo>
                  <a:lnTo>
                    <a:pt x="1441153" y="1720845"/>
                  </a:lnTo>
                  <a:lnTo>
                    <a:pt x="1427368" y="1720845"/>
                  </a:lnTo>
                  <a:lnTo>
                    <a:pt x="1427368" y="1711096"/>
                  </a:lnTo>
                  <a:lnTo>
                    <a:pt x="1401383" y="1711096"/>
                  </a:lnTo>
                  <a:lnTo>
                    <a:pt x="1401383" y="1703767"/>
                  </a:lnTo>
                  <a:lnTo>
                    <a:pt x="1388424" y="1703767"/>
                  </a:lnTo>
                  <a:lnTo>
                    <a:pt x="1388424" y="1696438"/>
                  </a:lnTo>
                  <a:lnTo>
                    <a:pt x="1373812" y="1696438"/>
                  </a:lnTo>
                  <a:lnTo>
                    <a:pt x="1373812" y="1668713"/>
                  </a:lnTo>
                  <a:lnTo>
                    <a:pt x="1346999" y="1668713"/>
                  </a:lnTo>
                  <a:lnTo>
                    <a:pt x="1346999" y="1654056"/>
                  </a:lnTo>
                  <a:lnTo>
                    <a:pt x="1330802" y="1654056"/>
                  </a:lnTo>
                  <a:lnTo>
                    <a:pt x="1330802" y="1645137"/>
                  </a:lnTo>
                  <a:lnTo>
                    <a:pt x="1283656" y="1645137"/>
                  </a:lnTo>
                  <a:lnTo>
                    <a:pt x="1283656" y="1637808"/>
                  </a:lnTo>
                  <a:lnTo>
                    <a:pt x="1255258" y="1637808"/>
                  </a:lnTo>
                  <a:lnTo>
                    <a:pt x="1255258" y="1627230"/>
                  </a:lnTo>
                  <a:lnTo>
                    <a:pt x="1227687" y="1627230"/>
                  </a:lnTo>
                  <a:lnTo>
                    <a:pt x="1227687" y="1617412"/>
                  </a:lnTo>
                  <a:lnTo>
                    <a:pt x="1151385" y="1617412"/>
                  </a:lnTo>
                  <a:lnTo>
                    <a:pt x="1151385" y="1606834"/>
                  </a:lnTo>
                  <a:lnTo>
                    <a:pt x="1092936" y="1606834"/>
                  </a:lnTo>
                  <a:lnTo>
                    <a:pt x="1088869" y="1602755"/>
                  </a:lnTo>
                  <a:lnTo>
                    <a:pt x="1040207" y="1602755"/>
                  </a:lnTo>
                  <a:lnTo>
                    <a:pt x="1040207" y="1593836"/>
                  </a:lnTo>
                  <a:lnTo>
                    <a:pt x="1023113" y="1593836"/>
                  </a:lnTo>
                  <a:lnTo>
                    <a:pt x="1023113" y="1586507"/>
                  </a:lnTo>
                  <a:lnTo>
                    <a:pt x="1001194" y="1586507"/>
                  </a:lnTo>
                  <a:lnTo>
                    <a:pt x="1001194" y="1578348"/>
                  </a:lnTo>
                  <a:lnTo>
                    <a:pt x="934680" y="1578348"/>
                  </a:lnTo>
                  <a:lnTo>
                    <a:pt x="934680" y="1570190"/>
                  </a:lnTo>
                  <a:lnTo>
                    <a:pt x="896495" y="1570190"/>
                  </a:lnTo>
                  <a:lnTo>
                    <a:pt x="896495" y="1560441"/>
                  </a:lnTo>
                  <a:lnTo>
                    <a:pt x="874576" y="1560441"/>
                  </a:lnTo>
                  <a:lnTo>
                    <a:pt x="874576" y="1549863"/>
                  </a:lnTo>
                  <a:lnTo>
                    <a:pt x="860791" y="1549863"/>
                  </a:lnTo>
                  <a:lnTo>
                    <a:pt x="860791" y="1537625"/>
                  </a:lnTo>
                  <a:lnTo>
                    <a:pt x="831566" y="1537625"/>
                  </a:lnTo>
                  <a:lnTo>
                    <a:pt x="831566" y="1531126"/>
                  </a:lnTo>
                  <a:lnTo>
                    <a:pt x="816953" y="1531126"/>
                  </a:lnTo>
                  <a:lnTo>
                    <a:pt x="816953" y="1516469"/>
                  </a:lnTo>
                  <a:lnTo>
                    <a:pt x="807235" y="1516469"/>
                  </a:lnTo>
                  <a:lnTo>
                    <a:pt x="807235" y="1505061"/>
                  </a:lnTo>
                  <a:lnTo>
                    <a:pt x="795035" y="1505061"/>
                  </a:lnTo>
                  <a:lnTo>
                    <a:pt x="795035" y="1496142"/>
                  </a:lnTo>
                  <a:lnTo>
                    <a:pt x="778837" y="1496142"/>
                  </a:lnTo>
                  <a:lnTo>
                    <a:pt x="778837" y="1485563"/>
                  </a:lnTo>
                  <a:lnTo>
                    <a:pt x="767464" y="1485563"/>
                  </a:lnTo>
                  <a:lnTo>
                    <a:pt x="767464" y="1471735"/>
                  </a:lnTo>
                  <a:lnTo>
                    <a:pt x="758503" y="1471735"/>
                  </a:lnTo>
                  <a:lnTo>
                    <a:pt x="758503" y="1445670"/>
                  </a:lnTo>
                  <a:lnTo>
                    <a:pt x="743133" y="1445670"/>
                  </a:lnTo>
                  <a:lnTo>
                    <a:pt x="743133" y="1422854"/>
                  </a:lnTo>
                  <a:lnTo>
                    <a:pt x="727693" y="1422854"/>
                  </a:lnTo>
                  <a:lnTo>
                    <a:pt x="727693" y="1346317"/>
                  </a:lnTo>
                  <a:lnTo>
                    <a:pt x="717147" y="1346317"/>
                  </a:lnTo>
                  <a:lnTo>
                    <a:pt x="717147" y="1154178"/>
                  </a:lnTo>
                  <a:lnTo>
                    <a:pt x="703362" y="1154178"/>
                  </a:lnTo>
                  <a:lnTo>
                    <a:pt x="703362" y="1100457"/>
                  </a:lnTo>
                  <a:lnTo>
                    <a:pt x="690335" y="1100457"/>
                  </a:lnTo>
                  <a:lnTo>
                    <a:pt x="690335" y="1055655"/>
                  </a:lnTo>
                  <a:lnTo>
                    <a:pt x="676550" y="1055655"/>
                  </a:lnTo>
                  <a:lnTo>
                    <a:pt x="676550" y="973448"/>
                  </a:lnTo>
                  <a:lnTo>
                    <a:pt x="666004" y="973448"/>
                  </a:lnTo>
                  <a:lnTo>
                    <a:pt x="666004" y="913988"/>
                  </a:lnTo>
                  <a:lnTo>
                    <a:pt x="652977" y="913988"/>
                  </a:lnTo>
                  <a:lnTo>
                    <a:pt x="652977" y="794308"/>
                  </a:lnTo>
                  <a:lnTo>
                    <a:pt x="638433" y="794308"/>
                  </a:lnTo>
                  <a:lnTo>
                    <a:pt x="638433" y="689285"/>
                  </a:lnTo>
                  <a:lnTo>
                    <a:pt x="629473" y="689285"/>
                  </a:lnTo>
                  <a:lnTo>
                    <a:pt x="629473" y="572025"/>
                  </a:lnTo>
                  <a:lnTo>
                    <a:pt x="609967" y="572025"/>
                  </a:lnTo>
                  <a:lnTo>
                    <a:pt x="609967" y="552458"/>
                  </a:lnTo>
                  <a:lnTo>
                    <a:pt x="598663" y="552458"/>
                  </a:lnTo>
                  <a:lnTo>
                    <a:pt x="598663" y="543539"/>
                  </a:lnTo>
                  <a:lnTo>
                    <a:pt x="584050" y="543539"/>
                  </a:lnTo>
                  <a:lnTo>
                    <a:pt x="584050" y="532131"/>
                  </a:lnTo>
                  <a:lnTo>
                    <a:pt x="573435" y="532131"/>
                  </a:lnTo>
                  <a:lnTo>
                    <a:pt x="573435" y="527222"/>
                  </a:lnTo>
                  <a:lnTo>
                    <a:pt x="565371" y="527222"/>
                  </a:lnTo>
                  <a:lnTo>
                    <a:pt x="565371" y="497078"/>
                  </a:lnTo>
                  <a:lnTo>
                    <a:pt x="551517" y="497078"/>
                  </a:lnTo>
                  <a:lnTo>
                    <a:pt x="551517" y="475160"/>
                  </a:lnTo>
                  <a:lnTo>
                    <a:pt x="538558" y="475160"/>
                  </a:lnTo>
                  <a:lnTo>
                    <a:pt x="538558" y="441766"/>
                  </a:lnTo>
                  <a:lnTo>
                    <a:pt x="528840" y="441766"/>
                  </a:lnTo>
                  <a:lnTo>
                    <a:pt x="528840" y="432778"/>
                  </a:lnTo>
                  <a:lnTo>
                    <a:pt x="511746" y="432778"/>
                  </a:lnTo>
                  <a:lnTo>
                    <a:pt x="511746" y="417360"/>
                  </a:lnTo>
                  <a:lnTo>
                    <a:pt x="497961" y="417360"/>
                  </a:lnTo>
                  <a:lnTo>
                    <a:pt x="497961" y="405122"/>
                  </a:lnTo>
                  <a:lnTo>
                    <a:pt x="487415" y="405122"/>
                  </a:lnTo>
                  <a:lnTo>
                    <a:pt x="487415" y="387215"/>
                  </a:lnTo>
                  <a:lnTo>
                    <a:pt x="471217" y="387215"/>
                  </a:lnTo>
                  <a:lnTo>
                    <a:pt x="471217" y="354650"/>
                  </a:lnTo>
                  <a:lnTo>
                    <a:pt x="466323" y="354650"/>
                  </a:lnTo>
                  <a:lnTo>
                    <a:pt x="466323" y="337504"/>
                  </a:lnTo>
                  <a:lnTo>
                    <a:pt x="457363" y="337504"/>
                  </a:lnTo>
                  <a:lnTo>
                    <a:pt x="457363" y="312268"/>
                  </a:lnTo>
                  <a:lnTo>
                    <a:pt x="446817" y="312268"/>
                  </a:lnTo>
                  <a:lnTo>
                    <a:pt x="446817" y="287862"/>
                  </a:lnTo>
                  <a:lnTo>
                    <a:pt x="437098" y="287862"/>
                  </a:lnTo>
                  <a:lnTo>
                    <a:pt x="437098" y="268295"/>
                  </a:lnTo>
                  <a:lnTo>
                    <a:pt x="424898" y="268295"/>
                  </a:lnTo>
                  <a:lnTo>
                    <a:pt x="424898" y="260967"/>
                  </a:lnTo>
                  <a:lnTo>
                    <a:pt x="408701" y="260967"/>
                  </a:lnTo>
                  <a:lnTo>
                    <a:pt x="408701" y="223562"/>
                  </a:lnTo>
                  <a:lnTo>
                    <a:pt x="394088" y="223562"/>
                  </a:lnTo>
                  <a:lnTo>
                    <a:pt x="394088" y="209734"/>
                  </a:lnTo>
                  <a:lnTo>
                    <a:pt x="358384" y="209734"/>
                  </a:lnTo>
                  <a:lnTo>
                    <a:pt x="358384" y="186089"/>
                  </a:lnTo>
                  <a:lnTo>
                    <a:pt x="338051" y="186089"/>
                  </a:lnTo>
                  <a:lnTo>
                    <a:pt x="338051" y="168182"/>
                  </a:lnTo>
                  <a:lnTo>
                    <a:pt x="312065" y="168182"/>
                  </a:lnTo>
                  <a:lnTo>
                    <a:pt x="312065" y="155944"/>
                  </a:lnTo>
                  <a:lnTo>
                    <a:pt x="295041" y="155944"/>
                  </a:lnTo>
                  <a:lnTo>
                    <a:pt x="295041" y="142116"/>
                  </a:lnTo>
                  <a:lnTo>
                    <a:pt x="281255" y="142116"/>
                  </a:lnTo>
                  <a:lnTo>
                    <a:pt x="281255" y="130708"/>
                  </a:lnTo>
                  <a:lnTo>
                    <a:pt x="267470" y="130708"/>
                  </a:lnTo>
                  <a:lnTo>
                    <a:pt x="267470" y="112801"/>
                  </a:lnTo>
                  <a:lnTo>
                    <a:pt x="247964" y="112801"/>
                  </a:lnTo>
                  <a:lnTo>
                    <a:pt x="247964" y="103882"/>
                  </a:lnTo>
                  <a:lnTo>
                    <a:pt x="238245" y="103882"/>
                  </a:lnTo>
                  <a:lnTo>
                    <a:pt x="238245" y="94064"/>
                  </a:lnTo>
                  <a:lnTo>
                    <a:pt x="223633" y="94064"/>
                  </a:lnTo>
                  <a:lnTo>
                    <a:pt x="223633" y="81066"/>
                  </a:lnTo>
                  <a:lnTo>
                    <a:pt x="210674" y="81066"/>
                  </a:lnTo>
                  <a:lnTo>
                    <a:pt x="210674" y="74567"/>
                  </a:lnTo>
                  <a:lnTo>
                    <a:pt x="199301" y="74567"/>
                  </a:lnTo>
                  <a:lnTo>
                    <a:pt x="199301" y="65579"/>
                  </a:lnTo>
                  <a:lnTo>
                    <a:pt x="182208" y="65579"/>
                  </a:lnTo>
                  <a:lnTo>
                    <a:pt x="182208" y="60739"/>
                  </a:lnTo>
                  <a:lnTo>
                    <a:pt x="174901" y="60739"/>
                  </a:lnTo>
                  <a:lnTo>
                    <a:pt x="174901" y="50921"/>
                  </a:lnTo>
                  <a:lnTo>
                    <a:pt x="115693" y="50921"/>
                  </a:lnTo>
                  <a:lnTo>
                    <a:pt x="115693" y="31424"/>
                  </a:lnTo>
                  <a:lnTo>
                    <a:pt x="101839" y="31424"/>
                  </a:lnTo>
                  <a:lnTo>
                    <a:pt x="101839" y="20776"/>
                  </a:lnTo>
                  <a:lnTo>
                    <a:pt x="75923" y="20776"/>
                  </a:lnTo>
                  <a:lnTo>
                    <a:pt x="75923" y="7778"/>
                  </a:lnTo>
                  <a:lnTo>
                    <a:pt x="7754" y="7778"/>
                  </a:lnTo>
                </a:path>
              </a:pathLst>
            </a:custGeom>
            <a:noFill/>
            <a:ln w="14288" cap="flat">
              <a:solidFill>
                <a:srgbClr val="8B878B"/>
              </a:solidFill>
              <a:prstDash val="solid"/>
              <a:miter/>
            </a:ln>
          </p:spPr>
          <p:txBody>
            <a:bodyPr rtlCol="0" anchor="ctr"/>
            <a:lstStyle/>
            <a:p>
              <a:endParaRPr lang="en-GB" dirty="0"/>
            </a:p>
          </p:txBody>
        </p:sp>
        <p:sp>
          <p:nvSpPr>
            <p:cNvPr id="281" name="Freeform 280">
              <a:extLst>
                <a:ext uri="{FF2B5EF4-FFF2-40B4-BE49-F238E27FC236}">
                  <a16:creationId xmlns:a16="http://schemas.microsoft.com/office/drawing/2014/main" id="{1327CDBC-D2E2-8544-BAE6-B439BEEE6335}"/>
                </a:ext>
              </a:extLst>
            </p:cNvPr>
            <p:cNvSpPr/>
            <p:nvPr/>
          </p:nvSpPr>
          <p:spPr>
            <a:xfrm>
              <a:off x="1567935" y="254979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2" name="Freeform 281">
              <a:extLst>
                <a:ext uri="{FF2B5EF4-FFF2-40B4-BE49-F238E27FC236}">
                  <a16:creationId xmlns:a16="http://schemas.microsoft.com/office/drawing/2014/main" id="{82D38066-E9A8-0543-B3F8-D6C5BE3B5B20}"/>
                </a:ext>
              </a:extLst>
            </p:cNvPr>
            <p:cNvSpPr/>
            <p:nvPr/>
          </p:nvSpPr>
          <p:spPr>
            <a:xfrm>
              <a:off x="1723778" y="2772082"/>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3" name="Freeform 282">
              <a:extLst>
                <a:ext uri="{FF2B5EF4-FFF2-40B4-BE49-F238E27FC236}">
                  <a16:creationId xmlns:a16="http://schemas.microsoft.com/office/drawing/2014/main" id="{40531DFC-7A6E-D949-89B2-BFAE0964CDAF}"/>
                </a:ext>
              </a:extLst>
            </p:cNvPr>
            <p:cNvSpPr/>
            <p:nvPr/>
          </p:nvSpPr>
          <p:spPr>
            <a:xfrm>
              <a:off x="1979427" y="375075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4" name="Freeform 283">
              <a:extLst>
                <a:ext uri="{FF2B5EF4-FFF2-40B4-BE49-F238E27FC236}">
                  <a16:creationId xmlns:a16="http://schemas.microsoft.com/office/drawing/2014/main" id="{ACDE5BAA-CA1C-8D4C-8BD6-12CB550AD682}"/>
                </a:ext>
              </a:extLst>
            </p:cNvPr>
            <p:cNvSpPr/>
            <p:nvPr/>
          </p:nvSpPr>
          <p:spPr>
            <a:xfrm>
              <a:off x="2389334" y="383212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5" name="Freeform 284">
              <a:extLst>
                <a:ext uri="{FF2B5EF4-FFF2-40B4-BE49-F238E27FC236}">
                  <a16:creationId xmlns:a16="http://schemas.microsoft.com/office/drawing/2014/main" id="{61F1F0B4-4672-A247-8356-F6B667DAAC05}"/>
                </a:ext>
              </a:extLst>
            </p:cNvPr>
            <p:cNvSpPr/>
            <p:nvPr/>
          </p:nvSpPr>
          <p:spPr>
            <a:xfrm>
              <a:off x="3186402" y="39884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6" name="Freeform 285">
              <a:extLst>
                <a:ext uri="{FF2B5EF4-FFF2-40B4-BE49-F238E27FC236}">
                  <a16:creationId xmlns:a16="http://schemas.microsoft.com/office/drawing/2014/main" id="{B03D5E1C-E7C0-BC43-8625-BE92C2DFD887}"/>
                </a:ext>
              </a:extLst>
            </p:cNvPr>
            <p:cNvSpPr/>
            <p:nvPr/>
          </p:nvSpPr>
          <p:spPr>
            <a:xfrm>
              <a:off x="2558136" y="394046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7" name="Freeform 286">
              <a:extLst>
                <a:ext uri="{FF2B5EF4-FFF2-40B4-BE49-F238E27FC236}">
                  <a16:creationId xmlns:a16="http://schemas.microsoft.com/office/drawing/2014/main" id="{9EB3B160-1A62-F145-80E4-42C9D38EFDEE}"/>
                </a:ext>
              </a:extLst>
            </p:cNvPr>
            <p:cNvSpPr/>
            <p:nvPr/>
          </p:nvSpPr>
          <p:spPr>
            <a:xfrm>
              <a:off x="3288689" y="400393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8" name="Freeform 287">
              <a:extLst>
                <a:ext uri="{FF2B5EF4-FFF2-40B4-BE49-F238E27FC236}">
                  <a16:creationId xmlns:a16="http://schemas.microsoft.com/office/drawing/2014/main" id="{2FFEAA96-2D99-7D4E-9B4C-141890CC2B6D}"/>
                </a:ext>
              </a:extLst>
            </p:cNvPr>
            <p:cNvSpPr/>
            <p:nvPr/>
          </p:nvSpPr>
          <p:spPr>
            <a:xfrm>
              <a:off x="2541938" y="392581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89" name="Freeform 288">
              <a:extLst>
                <a:ext uri="{FF2B5EF4-FFF2-40B4-BE49-F238E27FC236}">
                  <a16:creationId xmlns:a16="http://schemas.microsoft.com/office/drawing/2014/main" id="{DAF2DFEA-ECE5-7D44-9A89-29648701699F}"/>
                </a:ext>
              </a:extLst>
            </p:cNvPr>
            <p:cNvSpPr/>
            <p:nvPr/>
          </p:nvSpPr>
          <p:spPr>
            <a:xfrm>
              <a:off x="2465636" y="385494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8B878B"/>
            </a:solidFill>
            <a:ln w="9525" cap="flat">
              <a:noFill/>
              <a:prstDash val="solid"/>
              <a:miter/>
            </a:ln>
          </p:spPr>
          <p:txBody>
            <a:bodyPr rtlCol="0" anchor="ctr"/>
            <a:lstStyle/>
            <a:p>
              <a:endParaRPr lang="en-GB" dirty="0"/>
            </a:p>
          </p:txBody>
        </p:sp>
        <p:sp>
          <p:nvSpPr>
            <p:cNvPr id="290" name="Freeform 289">
              <a:extLst>
                <a:ext uri="{FF2B5EF4-FFF2-40B4-BE49-F238E27FC236}">
                  <a16:creationId xmlns:a16="http://schemas.microsoft.com/office/drawing/2014/main" id="{953083D6-C188-2B4B-A5EF-5C6EB356EF4A}"/>
                </a:ext>
              </a:extLst>
            </p:cNvPr>
            <p:cNvSpPr/>
            <p:nvPr/>
          </p:nvSpPr>
          <p:spPr>
            <a:xfrm>
              <a:off x="1137316" y="2219900"/>
              <a:ext cx="4328594" cy="1832193"/>
            </a:xfrm>
            <a:custGeom>
              <a:avLst/>
              <a:gdLst>
                <a:gd name="connsiteX0" fmla="*/ 4321529 w 4328594"/>
                <a:gd name="connsiteY0" fmla="*/ 1830085 h 1832193"/>
                <a:gd name="connsiteX1" fmla="*/ 4268938 w 4328594"/>
                <a:gd name="connsiteY1" fmla="*/ 1830085 h 1832193"/>
                <a:gd name="connsiteX2" fmla="*/ 4268938 w 4328594"/>
                <a:gd name="connsiteY2" fmla="*/ 1785766 h 1832193"/>
                <a:gd name="connsiteX3" fmla="*/ 3591803 w 4328594"/>
                <a:gd name="connsiteY3" fmla="*/ 1785766 h 1832193"/>
                <a:gd name="connsiteX4" fmla="*/ 3591803 w 4328594"/>
                <a:gd name="connsiteY4" fmla="*/ 1771386 h 1832193"/>
                <a:gd name="connsiteX5" fmla="*/ 3216773 w 4328594"/>
                <a:gd name="connsiteY5" fmla="*/ 1771386 h 1832193"/>
                <a:gd name="connsiteX6" fmla="*/ 3062722 w 4328594"/>
                <a:gd name="connsiteY6" fmla="*/ 1771386 h 1832193"/>
                <a:gd name="connsiteX7" fmla="*/ 3062722 w 4328594"/>
                <a:gd name="connsiteY7" fmla="*/ 1737853 h 1832193"/>
                <a:gd name="connsiteX8" fmla="*/ 2949269 w 4328594"/>
                <a:gd name="connsiteY8" fmla="*/ 1737853 h 1832193"/>
                <a:gd name="connsiteX9" fmla="*/ 2949269 w 4328594"/>
                <a:gd name="connsiteY9" fmla="*/ 1721052 h 1832193"/>
                <a:gd name="connsiteX10" fmla="*/ 2877585 w 4328594"/>
                <a:gd name="connsiteY10" fmla="*/ 1721052 h 1832193"/>
                <a:gd name="connsiteX11" fmla="*/ 2877585 w 4328594"/>
                <a:gd name="connsiteY11" fmla="*/ 1711511 h 1832193"/>
                <a:gd name="connsiteX12" fmla="*/ 2851324 w 4328594"/>
                <a:gd name="connsiteY12" fmla="*/ 1711511 h 1832193"/>
                <a:gd name="connsiteX13" fmla="*/ 2851324 w 4328594"/>
                <a:gd name="connsiteY13" fmla="*/ 1695885 h 1832193"/>
                <a:gd name="connsiteX14" fmla="*/ 2825063 w 4328594"/>
                <a:gd name="connsiteY14" fmla="*/ 1695885 h 1832193"/>
                <a:gd name="connsiteX15" fmla="*/ 2825063 w 4328594"/>
                <a:gd name="connsiteY15" fmla="*/ 1677909 h 1832193"/>
                <a:gd name="connsiteX16" fmla="*/ 2799974 w 4328594"/>
                <a:gd name="connsiteY16" fmla="*/ 1677909 h 1832193"/>
                <a:gd name="connsiteX17" fmla="*/ 2799974 w 4328594"/>
                <a:gd name="connsiteY17" fmla="*/ 1668368 h 1832193"/>
                <a:gd name="connsiteX18" fmla="*/ 2776125 w 4328594"/>
                <a:gd name="connsiteY18" fmla="*/ 1668368 h 1832193"/>
                <a:gd name="connsiteX19" fmla="*/ 2776125 w 4328594"/>
                <a:gd name="connsiteY19" fmla="*/ 1655162 h 1832193"/>
                <a:gd name="connsiteX20" fmla="*/ 2706854 w 4328594"/>
                <a:gd name="connsiteY20" fmla="*/ 1655162 h 1832193"/>
                <a:gd name="connsiteX21" fmla="*/ 2706854 w 4328594"/>
                <a:gd name="connsiteY21" fmla="*/ 1644376 h 1832193"/>
                <a:gd name="connsiteX22" fmla="*/ 2618421 w 4328594"/>
                <a:gd name="connsiteY22" fmla="*/ 1644376 h 1832193"/>
                <a:gd name="connsiteX23" fmla="*/ 2618421 w 4328594"/>
                <a:gd name="connsiteY23" fmla="*/ 1632415 h 1832193"/>
                <a:gd name="connsiteX24" fmla="*/ 2397511 w 4328594"/>
                <a:gd name="connsiteY24" fmla="*/ 1632415 h 1832193"/>
                <a:gd name="connsiteX25" fmla="*/ 2397511 w 4328594"/>
                <a:gd name="connsiteY25" fmla="*/ 1624049 h 1832193"/>
                <a:gd name="connsiteX26" fmla="*/ 2247044 w 4328594"/>
                <a:gd name="connsiteY26" fmla="*/ 1624049 h 1832193"/>
                <a:gd name="connsiteX27" fmla="*/ 2247044 w 4328594"/>
                <a:gd name="connsiteY27" fmla="*/ 1603653 h 1832193"/>
                <a:gd name="connsiteX28" fmla="*/ 2226710 w 4328594"/>
                <a:gd name="connsiteY28" fmla="*/ 1603653 h 1832193"/>
                <a:gd name="connsiteX29" fmla="*/ 2226710 w 4328594"/>
                <a:gd name="connsiteY29" fmla="*/ 1583326 h 1832193"/>
                <a:gd name="connsiteX30" fmla="*/ 2170604 w 4328594"/>
                <a:gd name="connsiteY30" fmla="*/ 1583326 h 1832193"/>
                <a:gd name="connsiteX31" fmla="*/ 2170604 w 4328594"/>
                <a:gd name="connsiteY31" fmla="*/ 1546199 h 1832193"/>
                <a:gd name="connsiteX32" fmla="*/ 2134762 w 4328594"/>
                <a:gd name="connsiteY32" fmla="*/ 1546199 h 1832193"/>
                <a:gd name="connsiteX33" fmla="*/ 2134762 w 4328594"/>
                <a:gd name="connsiteY33" fmla="*/ 1522207 h 1832193"/>
                <a:gd name="connsiteX34" fmla="*/ 2118082 w 4328594"/>
                <a:gd name="connsiteY34" fmla="*/ 1522207 h 1832193"/>
                <a:gd name="connsiteX35" fmla="*/ 2118082 w 4328594"/>
                <a:gd name="connsiteY35" fmla="*/ 1503056 h 1832193"/>
                <a:gd name="connsiteX36" fmla="*/ 2094164 w 4328594"/>
                <a:gd name="connsiteY36" fmla="*/ 1503056 h 1832193"/>
                <a:gd name="connsiteX37" fmla="*/ 2094164 w 4328594"/>
                <a:gd name="connsiteY37" fmla="*/ 1480309 h 1832193"/>
                <a:gd name="connsiteX38" fmla="*/ 1975955 w 4328594"/>
                <a:gd name="connsiteY38" fmla="*/ 1480309 h 1832193"/>
                <a:gd name="connsiteX39" fmla="*/ 1975955 w 4328594"/>
                <a:gd name="connsiteY39" fmla="*/ 1470698 h 1832193"/>
                <a:gd name="connsiteX40" fmla="*/ 1784270 w 4328594"/>
                <a:gd name="connsiteY40" fmla="*/ 1470698 h 1832193"/>
                <a:gd name="connsiteX41" fmla="*/ 1784270 w 4328594"/>
                <a:gd name="connsiteY41" fmla="*/ 1459636 h 1832193"/>
                <a:gd name="connsiteX42" fmla="*/ 1700800 w 4328594"/>
                <a:gd name="connsiteY42" fmla="*/ 1459636 h 1832193"/>
                <a:gd name="connsiteX43" fmla="*/ 1700800 w 4328594"/>
                <a:gd name="connsiteY43" fmla="*/ 1453275 h 1832193"/>
                <a:gd name="connsiteX44" fmla="*/ 1681707 w 4328594"/>
                <a:gd name="connsiteY44" fmla="*/ 1453275 h 1832193"/>
                <a:gd name="connsiteX45" fmla="*/ 1681707 w 4328594"/>
                <a:gd name="connsiteY45" fmla="*/ 1446154 h 1832193"/>
                <a:gd name="connsiteX46" fmla="*/ 1612436 w 4328594"/>
                <a:gd name="connsiteY46" fmla="*/ 1446154 h 1832193"/>
                <a:gd name="connsiteX47" fmla="*/ 1612436 w 4328594"/>
                <a:gd name="connsiteY47" fmla="*/ 1430736 h 1832193"/>
                <a:gd name="connsiteX48" fmla="*/ 1600098 w 4328594"/>
                <a:gd name="connsiteY48" fmla="*/ 1430736 h 1832193"/>
                <a:gd name="connsiteX49" fmla="*/ 1600098 w 4328594"/>
                <a:gd name="connsiteY49" fmla="*/ 1423269 h 1832193"/>
                <a:gd name="connsiteX50" fmla="*/ 1535721 w 4328594"/>
                <a:gd name="connsiteY50" fmla="*/ 1423269 h 1832193"/>
                <a:gd name="connsiteX51" fmla="*/ 1535721 w 4328594"/>
                <a:gd name="connsiteY51" fmla="*/ 1400314 h 1832193"/>
                <a:gd name="connsiteX52" fmla="*/ 1504290 w 4328594"/>
                <a:gd name="connsiteY52" fmla="*/ 1400314 h 1832193"/>
                <a:gd name="connsiteX53" fmla="*/ 1504290 w 4328594"/>
                <a:gd name="connsiteY53" fmla="*/ 1381923 h 1832193"/>
                <a:gd name="connsiteX54" fmla="*/ 1469068 w 4328594"/>
                <a:gd name="connsiteY54" fmla="*/ 1381923 h 1832193"/>
                <a:gd name="connsiteX55" fmla="*/ 1469068 w 4328594"/>
                <a:gd name="connsiteY55" fmla="*/ 1360144 h 1832193"/>
                <a:gd name="connsiteX56" fmla="*/ 1452595 w 4328594"/>
                <a:gd name="connsiteY56" fmla="*/ 1360144 h 1832193"/>
                <a:gd name="connsiteX57" fmla="*/ 1452595 w 4328594"/>
                <a:gd name="connsiteY57" fmla="*/ 1330138 h 1832193"/>
                <a:gd name="connsiteX58" fmla="*/ 1436190 w 4328594"/>
                <a:gd name="connsiteY58" fmla="*/ 1330138 h 1832193"/>
                <a:gd name="connsiteX59" fmla="*/ 1436190 w 4328594"/>
                <a:gd name="connsiteY59" fmla="*/ 1285059 h 1832193"/>
                <a:gd name="connsiteX60" fmla="*/ 1408482 w 4328594"/>
                <a:gd name="connsiteY60" fmla="*/ 1285059 h 1832193"/>
                <a:gd name="connsiteX61" fmla="*/ 1408482 w 4328594"/>
                <a:gd name="connsiteY61" fmla="*/ 1255398 h 1832193"/>
                <a:gd name="connsiteX62" fmla="*/ 1386770 w 4328594"/>
                <a:gd name="connsiteY62" fmla="*/ 1255398 h 1832193"/>
                <a:gd name="connsiteX63" fmla="*/ 1386770 w 4328594"/>
                <a:gd name="connsiteY63" fmla="*/ 1238528 h 1832193"/>
                <a:gd name="connsiteX64" fmla="*/ 1372158 w 4328594"/>
                <a:gd name="connsiteY64" fmla="*/ 1238528 h 1832193"/>
                <a:gd name="connsiteX65" fmla="*/ 1372158 w 4328594"/>
                <a:gd name="connsiteY65" fmla="*/ 1200225 h 1832193"/>
                <a:gd name="connsiteX66" fmla="*/ 1350101 w 4328594"/>
                <a:gd name="connsiteY66" fmla="*/ 1200225 h 1832193"/>
                <a:gd name="connsiteX67" fmla="*/ 1350101 w 4328594"/>
                <a:gd name="connsiteY67" fmla="*/ 1144637 h 1832193"/>
                <a:gd name="connsiteX68" fmla="*/ 1329492 w 4328594"/>
                <a:gd name="connsiteY68" fmla="*/ 1144637 h 1832193"/>
                <a:gd name="connsiteX69" fmla="*/ 1329492 w 4328594"/>
                <a:gd name="connsiteY69" fmla="*/ 1131155 h 1832193"/>
                <a:gd name="connsiteX70" fmla="*/ 1314880 w 4328594"/>
                <a:gd name="connsiteY70" fmla="*/ 1131155 h 1832193"/>
                <a:gd name="connsiteX71" fmla="*/ 1314880 w 4328594"/>
                <a:gd name="connsiteY71" fmla="*/ 1124379 h 1832193"/>
                <a:gd name="connsiteX72" fmla="*/ 1288274 w 4328594"/>
                <a:gd name="connsiteY72" fmla="*/ 1124379 h 1832193"/>
                <a:gd name="connsiteX73" fmla="*/ 1288274 w 4328594"/>
                <a:gd name="connsiteY73" fmla="*/ 1109722 h 1832193"/>
                <a:gd name="connsiteX74" fmla="*/ 1269250 w 4328594"/>
                <a:gd name="connsiteY74" fmla="*/ 1109722 h 1832193"/>
                <a:gd name="connsiteX75" fmla="*/ 1269250 w 4328594"/>
                <a:gd name="connsiteY75" fmla="*/ 1093197 h 1832193"/>
                <a:gd name="connsiteX76" fmla="*/ 1223207 w 4328594"/>
                <a:gd name="connsiteY76" fmla="*/ 1093197 h 1832193"/>
                <a:gd name="connsiteX77" fmla="*/ 1223207 w 4328594"/>
                <a:gd name="connsiteY77" fmla="*/ 1083103 h 1832193"/>
                <a:gd name="connsiteX78" fmla="*/ 1114992 w 4328594"/>
                <a:gd name="connsiteY78" fmla="*/ 1083103 h 1832193"/>
                <a:gd name="connsiteX79" fmla="*/ 1114992 w 4328594"/>
                <a:gd name="connsiteY79" fmla="*/ 1073285 h 1832193"/>
                <a:gd name="connsiteX80" fmla="*/ 1077220 w 4328594"/>
                <a:gd name="connsiteY80" fmla="*/ 1073285 h 1832193"/>
                <a:gd name="connsiteX81" fmla="*/ 1077220 w 4328594"/>
                <a:gd name="connsiteY81" fmla="*/ 1068031 h 1832193"/>
                <a:gd name="connsiteX82" fmla="*/ 1025525 w 4328594"/>
                <a:gd name="connsiteY82" fmla="*/ 1068031 h 1832193"/>
                <a:gd name="connsiteX83" fmla="*/ 1025525 w 4328594"/>
                <a:gd name="connsiteY83" fmla="*/ 1057176 h 1832193"/>
                <a:gd name="connsiteX84" fmla="*/ 982515 w 4328594"/>
                <a:gd name="connsiteY84" fmla="*/ 1057176 h 1832193"/>
                <a:gd name="connsiteX85" fmla="*/ 982515 w 4328594"/>
                <a:gd name="connsiteY85" fmla="*/ 1052267 h 1832193"/>
                <a:gd name="connsiteX86" fmla="*/ 935714 w 4328594"/>
                <a:gd name="connsiteY86" fmla="*/ 1052267 h 1832193"/>
                <a:gd name="connsiteX87" fmla="*/ 935714 w 4328594"/>
                <a:gd name="connsiteY87" fmla="*/ 1046252 h 1832193"/>
                <a:gd name="connsiteX88" fmla="*/ 919585 w 4328594"/>
                <a:gd name="connsiteY88" fmla="*/ 1046252 h 1832193"/>
                <a:gd name="connsiteX89" fmla="*/ 919585 w 4328594"/>
                <a:gd name="connsiteY89" fmla="*/ 1031663 h 1832193"/>
                <a:gd name="connsiteX90" fmla="*/ 821158 w 4328594"/>
                <a:gd name="connsiteY90" fmla="*/ 1031663 h 1832193"/>
                <a:gd name="connsiteX91" fmla="*/ 821158 w 4328594"/>
                <a:gd name="connsiteY91" fmla="*/ 1003454 h 1832193"/>
                <a:gd name="connsiteX92" fmla="*/ 799446 w 4328594"/>
                <a:gd name="connsiteY92" fmla="*/ 1003454 h 1832193"/>
                <a:gd name="connsiteX93" fmla="*/ 799446 w 4328594"/>
                <a:gd name="connsiteY93" fmla="*/ 980984 h 1832193"/>
                <a:gd name="connsiteX94" fmla="*/ 788969 w 4328594"/>
                <a:gd name="connsiteY94" fmla="*/ 980984 h 1832193"/>
                <a:gd name="connsiteX95" fmla="*/ 788969 w 4328594"/>
                <a:gd name="connsiteY95" fmla="*/ 966672 h 1832193"/>
                <a:gd name="connsiteX96" fmla="*/ 775115 w 4328594"/>
                <a:gd name="connsiteY96" fmla="*/ 966672 h 1832193"/>
                <a:gd name="connsiteX97" fmla="*/ 775115 w 4328594"/>
                <a:gd name="connsiteY97" fmla="*/ 951669 h 1832193"/>
                <a:gd name="connsiteX98" fmla="*/ 754919 w 4328594"/>
                <a:gd name="connsiteY98" fmla="*/ 951669 h 1832193"/>
                <a:gd name="connsiteX99" fmla="*/ 754919 w 4328594"/>
                <a:gd name="connsiteY99" fmla="*/ 922769 h 1832193"/>
                <a:gd name="connsiteX100" fmla="*/ 741823 w 4328594"/>
                <a:gd name="connsiteY100" fmla="*/ 922769 h 1832193"/>
                <a:gd name="connsiteX101" fmla="*/ 741823 w 4328594"/>
                <a:gd name="connsiteY101" fmla="*/ 888199 h 1832193"/>
                <a:gd name="connsiteX102" fmla="*/ 725694 w 4328594"/>
                <a:gd name="connsiteY102" fmla="*/ 888199 h 1832193"/>
                <a:gd name="connsiteX103" fmla="*/ 725694 w 4328594"/>
                <a:gd name="connsiteY103" fmla="*/ 846508 h 1832193"/>
                <a:gd name="connsiteX104" fmla="*/ 713357 w 4328594"/>
                <a:gd name="connsiteY104" fmla="*/ 846508 h 1832193"/>
                <a:gd name="connsiteX105" fmla="*/ 713357 w 4328594"/>
                <a:gd name="connsiteY105" fmla="*/ 722265 h 1832193"/>
                <a:gd name="connsiteX106" fmla="*/ 699916 w 4328594"/>
                <a:gd name="connsiteY106" fmla="*/ 722265 h 1832193"/>
                <a:gd name="connsiteX107" fmla="*/ 699916 w 4328594"/>
                <a:gd name="connsiteY107" fmla="*/ 664810 h 1832193"/>
                <a:gd name="connsiteX108" fmla="*/ 692058 w 4328594"/>
                <a:gd name="connsiteY108" fmla="*/ 664810 h 1832193"/>
                <a:gd name="connsiteX109" fmla="*/ 692058 w 4328594"/>
                <a:gd name="connsiteY109" fmla="*/ 634388 h 1832193"/>
                <a:gd name="connsiteX110" fmla="*/ 675171 w 4328594"/>
                <a:gd name="connsiteY110" fmla="*/ 634388 h 1832193"/>
                <a:gd name="connsiteX111" fmla="*/ 675171 w 4328594"/>
                <a:gd name="connsiteY111" fmla="*/ 584815 h 1832193"/>
                <a:gd name="connsiteX112" fmla="*/ 661317 w 4328594"/>
                <a:gd name="connsiteY112" fmla="*/ 584815 h 1832193"/>
                <a:gd name="connsiteX113" fmla="*/ 661317 w 4328594"/>
                <a:gd name="connsiteY113" fmla="*/ 528882 h 1832193"/>
                <a:gd name="connsiteX114" fmla="*/ 653459 w 4328594"/>
                <a:gd name="connsiteY114" fmla="*/ 528882 h 1832193"/>
                <a:gd name="connsiteX115" fmla="*/ 653459 w 4328594"/>
                <a:gd name="connsiteY115" fmla="*/ 490233 h 1832193"/>
                <a:gd name="connsiteX116" fmla="*/ 639605 w 4328594"/>
                <a:gd name="connsiteY116" fmla="*/ 490233 h 1832193"/>
                <a:gd name="connsiteX117" fmla="*/ 639605 w 4328594"/>
                <a:gd name="connsiteY117" fmla="*/ 431672 h 1832193"/>
                <a:gd name="connsiteX118" fmla="*/ 630231 w 4328594"/>
                <a:gd name="connsiteY118" fmla="*/ 431672 h 1832193"/>
                <a:gd name="connsiteX119" fmla="*/ 630231 w 4328594"/>
                <a:gd name="connsiteY119" fmla="*/ 380578 h 1832193"/>
                <a:gd name="connsiteX120" fmla="*/ 616446 w 4328594"/>
                <a:gd name="connsiteY120" fmla="*/ 380578 h 1832193"/>
                <a:gd name="connsiteX121" fmla="*/ 616446 w 4328594"/>
                <a:gd name="connsiteY121" fmla="*/ 344902 h 1832193"/>
                <a:gd name="connsiteX122" fmla="*/ 592873 w 4328594"/>
                <a:gd name="connsiteY122" fmla="*/ 344902 h 1832193"/>
                <a:gd name="connsiteX123" fmla="*/ 592873 w 4328594"/>
                <a:gd name="connsiteY123" fmla="*/ 311853 h 1832193"/>
                <a:gd name="connsiteX124" fmla="*/ 553929 w 4328594"/>
                <a:gd name="connsiteY124" fmla="*/ 311853 h 1832193"/>
                <a:gd name="connsiteX125" fmla="*/ 553929 w 4328594"/>
                <a:gd name="connsiteY125" fmla="*/ 293462 h 1832193"/>
                <a:gd name="connsiteX126" fmla="*/ 530356 w 4328594"/>
                <a:gd name="connsiteY126" fmla="*/ 293462 h 1832193"/>
                <a:gd name="connsiteX127" fmla="*/ 530356 w 4328594"/>
                <a:gd name="connsiteY127" fmla="*/ 264147 h 1832193"/>
                <a:gd name="connsiteX128" fmla="*/ 498167 w 4328594"/>
                <a:gd name="connsiteY128" fmla="*/ 264147 h 1832193"/>
                <a:gd name="connsiteX129" fmla="*/ 498167 w 4328594"/>
                <a:gd name="connsiteY129" fmla="*/ 239395 h 1832193"/>
                <a:gd name="connsiteX130" fmla="*/ 447231 w 4328594"/>
                <a:gd name="connsiteY130" fmla="*/ 239395 h 1832193"/>
                <a:gd name="connsiteX131" fmla="*/ 447231 w 4328594"/>
                <a:gd name="connsiteY131" fmla="*/ 212362 h 1832193"/>
                <a:gd name="connsiteX132" fmla="*/ 427793 w 4328594"/>
                <a:gd name="connsiteY132" fmla="*/ 212362 h 1832193"/>
                <a:gd name="connsiteX133" fmla="*/ 427793 w 4328594"/>
                <a:gd name="connsiteY133" fmla="*/ 184222 h 1832193"/>
                <a:gd name="connsiteX134" fmla="*/ 395191 w 4328594"/>
                <a:gd name="connsiteY134" fmla="*/ 184222 h 1832193"/>
                <a:gd name="connsiteX135" fmla="*/ 395191 w 4328594"/>
                <a:gd name="connsiteY135" fmla="*/ 163964 h 1832193"/>
                <a:gd name="connsiteX136" fmla="*/ 376857 w 4328594"/>
                <a:gd name="connsiteY136" fmla="*/ 163964 h 1832193"/>
                <a:gd name="connsiteX137" fmla="*/ 376857 w 4328594"/>
                <a:gd name="connsiteY137" fmla="*/ 148546 h 1832193"/>
                <a:gd name="connsiteX138" fmla="*/ 362658 w 4328594"/>
                <a:gd name="connsiteY138" fmla="*/ 148546 h 1832193"/>
                <a:gd name="connsiteX139" fmla="*/ 362658 w 4328594"/>
                <a:gd name="connsiteY139" fmla="*/ 125661 h 1832193"/>
                <a:gd name="connsiteX140" fmla="*/ 349906 w 4328594"/>
                <a:gd name="connsiteY140" fmla="*/ 125661 h 1832193"/>
                <a:gd name="connsiteX141" fmla="*/ 349906 w 4328594"/>
                <a:gd name="connsiteY141" fmla="*/ 96000 h 1832193"/>
                <a:gd name="connsiteX142" fmla="*/ 311376 w 4328594"/>
                <a:gd name="connsiteY142" fmla="*/ 96000 h 1832193"/>
                <a:gd name="connsiteX143" fmla="*/ 311376 w 4328594"/>
                <a:gd name="connsiteY143" fmla="*/ 81688 h 1832193"/>
                <a:gd name="connsiteX144" fmla="*/ 288148 w 4328594"/>
                <a:gd name="connsiteY144" fmla="*/ 81688 h 1832193"/>
                <a:gd name="connsiteX145" fmla="*/ 288148 w 4328594"/>
                <a:gd name="connsiteY145" fmla="*/ 72354 h 1832193"/>
                <a:gd name="connsiteX146" fmla="*/ 265333 w 4328594"/>
                <a:gd name="connsiteY146" fmla="*/ 72354 h 1832193"/>
                <a:gd name="connsiteX147" fmla="*/ 265333 w 4328594"/>
                <a:gd name="connsiteY147" fmla="*/ 57282 h 1832193"/>
                <a:gd name="connsiteX148" fmla="*/ 200542 w 4328594"/>
                <a:gd name="connsiteY148" fmla="*/ 57282 h 1832193"/>
                <a:gd name="connsiteX149" fmla="*/ 200542 w 4328594"/>
                <a:gd name="connsiteY149" fmla="*/ 38130 h 1832193"/>
                <a:gd name="connsiteX150" fmla="*/ 161599 w 4328594"/>
                <a:gd name="connsiteY150" fmla="*/ 38130 h 1832193"/>
                <a:gd name="connsiteX151" fmla="*/ 161599 w 4328594"/>
                <a:gd name="connsiteY151" fmla="*/ 22367 h 1832193"/>
                <a:gd name="connsiteX152" fmla="*/ 98393 w 4328594"/>
                <a:gd name="connsiteY152" fmla="*/ 22367 h 1832193"/>
                <a:gd name="connsiteX153" fmla="*/ 98393 w 4328594"/>
                <a:gd name="connsiteY153" fmla="*/ 11512 h 1832193"/>
                <a:gd name="connsiteX154" fmla="*/ 83022 w 4328594"/>
                <a:gd name="connsiteY154" fmla="*/ 11512 h 1832193"/>
                <a:gd name="connsiteX155" fmla="*/ 83022 w 4328594"/>
                <a:gd name="connsiteY155" fmla="*/ 7778 h 1832193"/>
                <a:gd name="connsiteX156" fmla="*/ 7754 w 4328594"/>
                <a:gd name="connsiteY156" fmla="*/ 7778 h 183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328594" h="1832193">
                  <a:moveTo>
                    <a:pt x="4321529" y="1830085"/>
                  </a:moveTo>
                  <a:lnTo>
                    <a:pt x="4268938" y="1830085"/>
                  </a:lnTo>
                  <a:lnTo>
                    <a:pt x="4268938" y="1785766"/>
                  </a:lnTo>
                  <a:lnTo>
                    <a:pt x="3591803" y="1785766"/>
                  </a:lnTo>
                  <a:lnTo>
                    <a:pt x="3591803" y="1771386"/>
                  </a:lnTo>
                  <a:lnTo>
                    <a:pt x="3216773" y="1771386"/>
                  </a:lnTo>
                  <a:lnTo>
                    <a:pt x="3062722" y="1771386"/>
                  </a:lnTo>
                  <a:lnTo>
                    <a:pt x="3062722" y="1737853"/>
                  </a:lnTo>
                  <a:lnTo>
                    <a:pt x="2949269" y="1737853"/>
                  </a:lnTo>
                  <a:lnTo>
                    <a:pt x="2949269" y="1721052"/>
                  </a:lnTo>
                  <a:lnTo>
                    <a:pt x="2877585" y="1721052"/>
                  </a:lnTo>
                  <a:lnTo>
                    <a:pt x="2877585" y="1711511"/>
                  </a:lnTo>
                  <a:lnTo>
                    <a:pt x="2851324" y="1711511"/>
                  </a:lnTo>
                  <a:lnTo>
                    <a:pt x="2851324" y="1695885"/>
                  </a:lnTo>
                  <a:lnTo>
                    <a:pt x="2825063" y="1695885"/>
                  </a:lnTo>
                  <a:lnTo>
                    <a:pt x="2825063" y="1677909"/>
                  </a:lnTo>
                  <a:lnTo>
                    <a:pt x="2799974" y="1677909"/>
                  </a:lnTo>
                  <a:lnTo>
                    <a:pt x="2799974" y="1668368"/>
                  </a:lnTo>
                  <a:lnTo>
                    <a:pt x="2776125" y="1668368"/>
                  </a:lnTo>
                  <a:lnTo>
                    <a:pt x="2776125" y="1655162"/>
                  </a:lnTo>
                  <a:lnTo>
                    <a:pt x="2706854" y="1655162"/>
                  </a:lnTo>
                  <a:lnTo>
                    <a:pt x="2706854" y="1644376"/>
                  </a:lnTo>
                  <a:lnTo>
                    <a:pt x="2618421" y="1644376"/>
                  </a:lnTo>
                  <a:lnTo>
                    <a:pt x="2618421" y="1632415"/>
                  </a:lnTo>
                  <a:lnTo>
                    <a:pt x="2397511" y="1632415"/>
                  </a:lnTo>
                  <a:lnTo>
                    <a:pt x="2397511" y="1624049"/>
                  </a:lnTo>
                  <a:lnTo>
                    <a:pt x="2247044" y="1624049"/>
                  </a:lnTo>
                  <a:lnTo>
                    <a:pt x="2247044" y="1603653"/>
                  </a:lnTo>
                  <a:lnTo>
                    <a:pt x="2226710" y="1603653"/>
                  </a:lnTo>
                  <a:lnTo>
                    <a:pt x="2226710" y="1583326"/>
                  </a:lnTo>
                  <a:lnTo>
                    <a:pt x="2170604" y="1583326"/>
                  </a:lnTo>
                  <a:lnTo>
                    <a:pt x="2170604" y="1546199"/>
                  </a:lnTo>
                  <a:lnTo>
                    <a:pt x="2134762" y="1546199"/>
                  </a:lnTo>
                  <a:lnTo>
                    <a:pt x="2134762" y="1522207"/>
                  </a:lnTo>
                  <a:lnTo>
                    <a:pt x="2118082" y="1522207"/>
                  </a:lnTo>
                  <a:lnTo>
                    <a:pt x="2118082" y="1503056"/>
                  </a:lnTo>
                  <a:lnTo>
                    <a:pt x="2094164" y="1503056"/>
                  </a:lnTo>
                  <a:lnTo>
                    <a:pt x="2094164" y="1480309"/>
                  </a:lnTo>
                  <a:lnTo>
                    <a:pt x="1975955" y="1480309"/>
                  </a:lnTo>
                  <a:lnTo>
                    <a:pt x="1975955" y="1470698"/>
                  </a:lnTo>
                  <a:lnTo>
                    <a:pt x="1784270" y="1470698"/>
                  </a:lnTo>
                  <a:lnTo>
                    <a:pt x="1784270" y="1459636"/>
                  </a:lnTo>
                  <a:lnTo>
                    <a:pt x="1700800" y="1459636"/>
                  </a:lnTo>
                  <a:lnTo>
                    <a:pt x="1700800" y="1453275"/>
                  </a:lnTo>
                  <a:lnTo>
                    <a:pt x="1681707" y="1453275"/>
                  </a:lnTo>
                  <a:lnTo>
                    <a:pt x="1681707" y="1446154"/>
                  </a:lnTo>
                  <a:lnTo>
                    <a:pt x="1612436" y="1446154"/>
                  </a:lnTo>
                  <a:lnTo>
                    <a:pt x="1612436" y="1430736"/>
                  </a:lnTo>
                  <a:lnTo>
                    <a:pt x="1600098" y="1430736"/>
                  </a:lnTo>
                  <a:lnTo>
                    <a:pt x="1600098" y="1423269"/>
                  </a:lnTo>
                  <a:lnTo>
                    <a:pt x="1535721" y="1423269"/>
                  </a:lnTo>
                  <a:lnTo>
                    <a:pt x="1535721" y="1400314"/>
                  </a:lnTo>
                  <a:lnTo>
                    <a:pt x="1504290" y="1400314"/>
                  </a:lnTo>
                  <a:lnTo>
                    <a:pt x="1504290" y="1381923"/>
                  </a:lnTo>
                  <a:lnTo>
                    <a:pt x="1469068" y="1381923"/>
                  </a:lnTo>
                  <a:lnTo>
                    <a:pt x="1469068" y="1360144"/>
                  </a:lnTo>
                  <a:lnTo>
                    <a:pt x="1452595" y="1360144"/>
                  </a:lnTo>
                  <a:lnTo>
                    <a:pt x="1452595" y="1330138"/>
                  </a:lnTo>
                  <a:lnTo>
                    <a:pt x="1436190" y="1330138"/>
                  </a:lnTo>
                  <a:lnTo>
                    <a:pt x="1436190" y="1285059"/>
                  </a:lnTo>
                  <a:lnTo>
                    <a:pt x="1408482" y="1285059"/>
                  </a:lnTo>
                  <a:lnTo>
                    <a:pt x="1408482" y="1255398"/>
                  </a:lnTo>
                  <a:lnTo>
                    <a:pt x="1386770" y="1255398"/>
                  </a:lnTo>
                  <a:lnTo>
                    <a:pt x="1386770" y="1238528"/>
                  </a:lnTo>
                  <a:lnTo>
                    <a:pt x="1372158" y="1238528"/>
                  </a:lnTo>
                  <a:lnTo>
                    <a:pt x="1372158" y="1200225"/>
                  </a:lnTo>
                  <a:lnTo>
                    <a:pt x="1350101" y="1200225"/>
                  </a:lnTo>
                  <a:lnTo>
                    <a:pt x="1350101" y="1144637"/>
                  </a:lnTo>
                  <a:lnTo>
                    <a:pt x="1329492" y="1144637"/>
                  </a:lnTo>
                  <a:lnTo>
                    <a:pt x="1329492" y="1131155"/>
                  </a:lnTo>
                  <a:lnTo>
                    <a:pt x="1314880" y="1131155"/>
                  </a:lnTo>
                  <a:lnTo>
                    <a:pt x="1314880" y="1124379"/>
                  </a:lnTo>
                  <a:lnTo>
                    <a:pt x="1288274" y="1124379"/>
                  </a:lnTo>
                  <a:lnTo>
                    <a:pt x="1288274" y="1109722"/>
                  </a:lnTo>
                  <a:lnTo>
                    <a:pt x="1269250" y="1109722"/>
                  </a:lnTo>
                  <a:lnTo>
                    <a:pt x="1269250" y="1093197"/>
                  </a:lnTo>
                  <a:lnTo>
                    <a:pt x="1223207" y="1093197"/>
                  </a:lnTo>
                  <a:lnTo>
                    <a:pt x="1223207" y="1083103"/>
                  </a:lnTo>
                  <a:lnTo>
                    <a:pt x="1114992" y="1083103"/>
                  </a:lnTo>
                  <a:lnTo>
                    <a:pt x="1114992" y="1073285"/>
                  </a:lnTo>
                  <a:lnTo>
                    <a:pt x="1077220" y="1073285"/>
                  </a:lnTo>
                  <a:lnTo>
                    <a:pt x="1077220" y="1068031"/>
                  </a:lnTo>
                  <a:lnTo>
                    <a:pt x="1025525" y="1068031"/>
                  </a:lnTo>
                  <a:lnTo>
                    <a:pt x="1025525" y="1057176"/>
                  </a:lnTo>
                  <a:lnTo>
                    <a:pt x="982515" y="1057176"/>
                  </a:lnTo>
                  <a:lnTo>
                    <a:pt x="982515" y="1052267"/>
                  </a:lnTo>
                  <a:lnTo>
                    <a:pt x="935714" y="1052267"/>
                  </a:lnTo>
                  <a:lnTo>
                    <a:pt x="935714" y="1046252"/>
                  </a:lnTo>
                  <a:lnTo>
                    <a:pt x="919585" y="1046252"/>
                  </a:lnTo>
                  <a:lnTo>
                    <a:pt x="919585" y="1031663"/>
                  </a:lnTo>
                  <a:lnTo>
                    <a:pt x="821158" y="1031663"/>
                  </a:lnTo>
                  <a:lnTo>
                    <a:pt x="821158" y="1003454"/>
                  </a:lnTo>
                  <a:lnTo>
                    <a:pt x="799446" y="1003454"/>
                  </a:lnTo>
                  <a:lnTo>
                    <a:pt x="799446" y="980984"/>
                  </a:lnTo>
                  <a:lnTo>
                    <a:pt x="788969" y="980984"/>
                  </a:lnTo>
                  <a:lnTo>
                    <a:pt x="788969" y="966672"/>
                  </a:lnTo>
                  <a:lnTo>
                    <a:pt x="775115" y="966672"/>
                  </a:lnTo>
                  <a:lnTo>
                    <a:pt x="775115" y="951669"/>
                  </a:lnTo>
                  <a:lnTo>
                    <a:pt x="754919" y="951669"/>
                  </a:lnTo>
                  <a:lnTo>
                    <a:pt x="754919" y="922769"/>
                  </a:lnTo>
                  <a:lnTo>
                    <a:pt x="741823" y="922769"/>
                  </a:lnTo>
                  <a:lnTo>
                    <a:pt x="741823" y="888199"/>
                  </a:lnTo>
                  <a:lnTo>
                    <a:pt x="725694" y="888199"/>
                  </a:lnTo>
                  <a:lnTo>
                    <a:pt x="725694" y="846508"/>
                  </a:lnTo>
                  <a:lnTo>
                    <a:pt x="713357" y="846508"/>
                  </a:lnTo>
                  <a:lnTo>
                    <a:pt x="713357" y="722265"/>
                  </a:lnTo>
                  <a:lnTo>
                    <a:pt x="699916" y="722265"/>
                  </a:lnTo>
                  <a:lnTo>
                    <a:pt x="699916" y="664810"/>
                  </a:lnTo>
                  <a:lnTo>
                    <a:pt x="692058" y="664810"/>
                  </a:lnTo>
                  <a:lnTo>
                    <a:pt x="692058" y="634388"/>
                  </a:lnTo>
                  <a:lnTo>
                    <a:pt x="675171" y="634388"/>
                  </a:lnTo>
                  <a:lnTo>
                    <a:pt x="675171" y="584815"/>
                  </a:lnTo>
                  <a:lnTo>
                    <a:pt x="661317" y="584815"/>
                  </a:lnTo>
                  <a:lnTo>
                    <a:pt x="661317" y="528882"/>
                  </a:lnTo>
                  <a:lnTo>
                    <a:pt x="653459" y="528882"/>
                  </a:lnTo>
                  <a:lnTo>
                    <a:pt x="653459" y="490233"/>
                  </a:lnTo>
                  <a:lnTo>
                    <a:pt x="639605" y="490233"/>
                  </a:lnTo>
                  <a:lnTo>
                    <a:pt x="639605" y="431672"/>
                  </a:lnTo>
                  <a:lnTo>
                    <a:pt x="630231" y="431672"/>
                  </a:lnTo>
                  <a:lnTo>
                    <a:pt x="630231" y="380578"/>
                  </a:lnTo>
                  <a:lnTo>
                    <a:pt x="616446" y="380578"/>
                  </a:lnTo>
                  <a:lnTo>
                    <a:pt x="616446" y="344902"/>
                  </a:lnTo>
                  <a:lnTo>
                    <a:pt x="592873" y="344902"/>
                  </a:lnTo>
                  <a:lnTo>
                    <a:pt x="592873" y="311853"/>
                  </a:lnTo>
                  <a:lnTo>
                    <a:pt x="553929" y="311853"/>
                  </a:lnTo>
                  <a:lnTo>
                    <a:pt x="553929" y="293462"/>
                  </a:lnTo>
                  <a:lnTo>
                    <a:pt x="530356" y="293462"/>
                  </a:lnTo>
                  <a:lnTo>
                    <a:pt x="530356" y="264147"/>
                  </a:lnTo>
                  <a:lnTo>
                    <a:pt x="498167" y="264147"/>
                  </a:lnTo>
                  <a:lnTo>
                    <a:pt x="498167" y="239395"/>
                  </a:lnTo>
                  <a:lnTo>
                    <a:pt x="447231" y="239395"/>
                  </a:lnTo>
                  <a:lnTo>
                    <a:pt x="447231" y="212362"/>
                  </a:lnTo>
                  <a:lnTo>
                    <a:pt x="427793" y="212362"/>
                  </a:lnTo>
                  <a:lnTo>
                    <a:pt x="427793" y="184222"/>
                  </a:lnTo>
                  <a:lnTo>
                    <a:pt x="395191" y="184222"/>
                  </a:lnTo>
                  <a:lnTo>
                    <a:pt x="395191" y="163964"/>
                  </a:lnTo>
                  <a:lnTo>
                    <a:pt x="376857" y="163964"/>
                  </a:lnTo>
                  <a:lnTo>
                    <a:pt x="376857" y="148546"/>
                  </a:lnTo>
                  <a:lnTo>
                    <a:pt x="362658" y="148546"/>
                  </a:lnTo>
                  <a:lnTo>
                    <a:pt x="362658" y="125661"/>
                  </a:lnTo>
                  <a:lnTo>
                    <a:pt x="349906" y="125661"/>
                  </a:lnTo>
                  <a:lnTo>
                    <a:pt x="349906" y="96000"/>
                  </a:lnTo>
                  <a:lnTo>
                    <a:pt x="311376" y="96000"/>
                  </a:lnTo>
                  <a:lnTo>
                    <a:pt x="311376" y="81688"/>
                  </a:lnTo>
                  <a:lnTo>
                    <a:pt x="288148" y="81688"/>
                  </a:lnTo>
                  <a:lnTo>
                    <a:pt x="288148" y="72354"/>
                  </a:lnTo>
                  <a:lnTo>
                    <a:pt x="265333" y="72354"/>
                  </a:lnTo>
                  <a:lnTo>
                    <a:pt x="265333" y="57282"/>
                  </a:lnTo>
                  <a:lnTo>
                    <a:pt x="200542" y="57282"/>
                  </a:lnTo>
                  <a:lnTo>
                    <a:pt x="200542" y="38130"/>
                  </a:lnTo>
                  <a:lnTo>
                    <a:pt x="161599" y="38130"/>
                  </a:lnTo>
                  <a:lnTo>
                    <a:pt x="161599" y="22367"/>
                  </a:lnTo>
                  <a:lnTo>
                    <a:pt x="98393" y="22367"/>
                  </a:lnTo>
                  <a:lnTo>
                    <a:pt x="98393" y="11512"/>
                  </a:lnTo>
                  <a:lnTo>
                    <a:pt x="83022" y="11512"/>
                  </a:lnTo>
                  <a:lnTo>
                    <a:pt x="83022" y="7778"/>
                  </a:lnTo>
                  <a:lnTo>
                    <a:pt x="7754" y="7778"/>
                  </a:lnTo>
                </a:path>
              </a:pathLst>
            </a:custGeom>
            <a:noFill/>
            <a:ln w="14288" cap="flat">
              <a:solidFill>
                <a:srgbClr val="C6573B"/>
              </a:solidFill>
              <a:prstDash val="solid"/>
              <a:miter/>
            </a:ln>
          </p:spPr>
          <p:txBody>
            <a:bodyPr rtlCol="0" anchor="ctr"/>
            <a:lstStyle/>
            <a:p>
              <a:endParaRPr lang="en-GB" dirty="0"/>
            </a:p>
          </p:txBody>
        </p:sp>
        <p:sp>
          <p:nvSpPr>
            <p:cNvPr id="291" name="Freeform 290">
              <a:extLst>
                <a:ext uri="{FF2B5EF4-FFF2-40B4-BE49-F238E27FC236}">
                  <a16:creationId xmlns:a16="http://schemas.microsoft.com/office/drawing/2014/main" id="{4C7F105D-D8A3-3F47-AA68-A22BD023E9A2}"/>
                </a:ext>
              </a:extLst>
            </p:cNvPr>
            <p:cNvSpPr/>
            <p:nvPr/>
          </p:nvSpPr>
          <p:spPr>
            <a:xfrm>
              <a:off x="5425278" y="40225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2" name="Freeform 291">
              <a:extLst>
                <a:ext uri="{FF2B5EF4-FFF2-40B4-BE49-F238E27FC236}">
                  <a16:creationId xmlns:a16="http://schemas.microsoft.com/office/drawing/2014/main" id="{CA20D2F9-D469-944D-92BE-6555AAAFE546}"/>
                </a:ext>
              </a:extLst>
            </p:cNvPr>
            <p:cNvSpPr/>
            <p:nvPr/>
          </p:nvSpPr>
          <p:spPr>
            <a:xfrm>
              <a:off x="5308792"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3" name="Freeform 292">
              <a:extLst>
                <a:ext uri="{FF2B5EF4-FFF2-40B4-BE49-F238E27FC236}">
                  <a16:creationId xmlns:a16="http://schemas.microsoft.com/office/drawing/2014/main" id="{CD0FB2B6-ED63-7642-9F0E-C078717570DE}"/>
                </a:ext>
              </a:extLst>
            </p:cNvPr>
            <p:cNvSpPr/>
            <p:nvPr/>
          </p:nvSpPr>
          <p:spPr>
            <a:xfrm>
              <a:off x="4973395"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4" name="Freeform 293">
              <a:extLst>
                <a:ext uri="{FF2B5EF4-FFF2-40B4-BE49-F238E27FC236}">
                  <a16:creationId xmlns:a16="http://schemas.microsoft.com/office/drawing/2014/main" id="{9E7C2467-F1DE-D848-B1E7-62F77C9B8ECC}"/>
                </a:ext>
              </a:extLst>
            </p:cNvPr>
            <p:cNvSpPr/>
            <p:nvPr/>
          </p:nvSpPr>
          <p:spPr>
            <a:xfrm>
              <a:off x="4944101" y="39803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5" name="Freeform 294">
              <a:extLst>
                <a:ext uri="{FF2B5EF4-FFF2-40B4-BE49-F238E27FC236}">
                  <a16:creationId xmlns:a16="http://schemas.microsoft.com/office/drawing/2014/main" id="{5606D369-CFD1-7440-868D-39289E2FF669}"/>
                </a:ext>
              </a:extLst>
            </p:cNvPr>
            <p:cNvSpPr/>
            <p:nvPr/>
          </p:nvSpPr>
          <p:spPr>
            <a:xfrm>
              <a:off x="4700652"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6" name="Freeform 295">
              <a:extLst>
                <a:ext uri="{FF2B5EF4-FFF2-40B4-BE49-F238E27FC236}">
                  <a16:creationId xmlns:a16="http://schemas.microsoft.com/office/drawing/2014/main" id="{33AC320F-63FC-5548-BBEB-8B775BB0768E}"/>
                </a:ext>
              </a:extLst>
            </p:cNvPr>
            <p:cNvSpPr/>
            <p:nvPr/>
          </p:nvSpPr>
          <p:spPr>
            <a:xfrm>
              <a:off x="4664328" y="39663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4"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7" name="Freeform 296">
              <a:extLst>
                <a:ext uri="{FF2B5EF4-FFF2-40B4-BE49-F238E27FC236}">
                  <a16:creationId xmlns:a16="http://schemas.microsoft.com/office/drawing/2014/main" id="{A0BAFAD4-373F-9E45-832A-414A6150E939}"/>
                </a:ext>
              </a:extLst>
            </p:cNvPr>
            <p:cNvSpPr/>
            <p:nvPr/>
          </p:nvSpPr>
          <p:spPr>
            <a:xfrm>
              <a:off x="4343405"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8" name="Freeform 297">
              <a:extLst>
                <a:ext uri="{FF2B5EF4-FFF2-40B4-BE49-F238E27FC236}">
                  <a16:creationId xmlns:a16="http://schemas.microsoft.com/office/drawing/2014/main" id="{0CAE2948-72E0-BA43-8E7E-D9FC454C3789}"/>
                </a:ext>
              </a:extLst>
            </p:cNvPr>
            <p:cNvSpPr/>
            <p:nvPr/>
          </p:nvSpPr>
          <p:spPr>
            <a:xfrm>
              <a:off x="4326794" y="395623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299" name="Freeform 298">
              <a:extLst>
                <a:ext uri="{FF2B5EF4-FFF2-40B4-BE49-F238E27FC236}">
                  <a16:creationId xmlns:a16="http://schemas.microsoft.com/office/drawing/2014/main" id="{95FA20C3-9832-9848-9B14-B09389C1E9BA}"/>
                </a:ext>
              </a:extLst>
            </p:cNvPr>
            <p:cNvSpPr/>
            <p:nvPr/>
          </p:nvSpPr>
          <p:spPr>
            <a:xfrm>
              <a:off x="4170054" y="394703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0" name="Freeform 299">
              <a:extLst>
                <a:ext uri="{FF2B5EF4-FFF2-40B4-BE49-F238E27FC236}">
                  <a16:creationId xmlns:a16="http://schemas.microsoft.com/office/drawing/2014/main" id="{BC3BBBFD-C567-D540-8180-36916C1E8983}"/>
                </a:ext>
              </a:extLst>
            </p:cNvPr>
            <p:cNvSpPr/>
            <p:nvPr/>
          </p:nvSpPr>
          <p:spPr>
            <a:xfrm>
              <a:off x="4052672"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1" name="Freeform 300">
              <a:extLst>
                <a:ext uri="{FF2B5EF4-FFF2-40B4-BE49-F238E27FC236}">
                  <a16:creationId xmlns:a16="http://schemas.microsoft.com/office/drawing/2014/main" id="{0E4B10FE-8C30-4742-881D-576411D0AAD0}"/>
                </a:ext>
              </a:extLst>
            </p:cNvPr>
            <p:cNvSpPr/>
            <p:nvPr/>
          </p:nvSpPr>
          <p:spPr>
            <a:xfrm>
              <a:off x="3997531" y="391364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2" name="Freeform 301">
              <a:extLst>
                <a:ext uri="{FF2B5EF4-FFF2-40B4-BE49-F238E27FC236}">
                  <a16:creationId xmlns:a16="http://schemas.microsoft.com/office/drawing/2014/main" id="{0E3279E7-437B-0A42-89AC-E39A01C79E48}"/>
                </a:ext>
              </a:extLst>
            </p:cNvPr>
            <p:cNvSpPr/>
            <p:nvPr/>
          </p:nvSpPr>
          <p:spPr>
            <a:xfrm>
              <a:off x="3970374" y="390306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3" name="Freeform 302">
              <a:extLst>
                <a:ext uri="{FF2B5EF4-FFF2-40B4-BE49-F238E27FC236}">
                  <a16:creationId xmlns:a16="http://schemas.microsoft.com/office/drawing/2014/main" id="{C53A14BA-11AE-DF4F-9179-F146CC824F4F}"/>
                </a:ext>
              </a:extLst>
            </p:cNvPr>
            <p:cNvSpPr/>
            <p:nvPr/>
          </p:nvSpPr>
          <p:spPr>
            <a:xfrm>
              <a:off x="3945836" y="38864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4" name="Freeform 303">
              <a:extLst>
                <a:ext uri="{FF2B5EF4-FFF2-40B4-BE49-F238E27FC236}">
                  <a16:creationId xmlns:a16="http://schemas.microsoft.com/office/drawing/2014/main" id="{0C9BAA1A-1228-AB40-82A9-02E14E9C2E80}"/>
                </a:ext>
              </a:extLst>
            </p:cNvPr>
            <p:cNvSpPr/>
            <p:nvPr/>
          </p:nvSpPr>
          <p:spPr>
            <a:xfrm>
              <a:off x="3915646" y="387015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5" name="Freeform 304">
              <a:extLst>
                <a:ext uri="{FF2B5EF4-FFF2-40B4-BE49-F238E27FC236}">
                  <a16:creationId xmlns:a16="http://schemas.microsoft.com/office/drawing/2014/main" id="{DE8E70B9-8DA3-E24A-9AE2-B63BBCBE7E91}"/>
                </a:ext>
              </a:extLst>
            </p:cNvPr>
            <p:cNvSpPr/>
            <p:nvPr/>
          </p:nvSpPr>
          <p:spPr>
            <a:xfrm>
              <a:off x="3881941" y="384865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6" name="Freeform 305">
              <a:extLst>
                <a:ext uri="{FF2B5EF4-FFF2-40B4-BE49-F238E27FC236}">
                  <a16:creationId xmlns:a16="http://schemas.microsoft.com/office/drawing/2014/main" id="{8FDFE074-CF5D-BA49-84D4-FDFFFE16EDCF}"/>
                </a:ext>
              </a:extLst>
            </p:cNvPr>
            <p:cNvSpPr/>
            <p:nvPr/>
          </p:nvSpPr>
          <p:spPr>
            <a:xfrm>
              <a:off x="3509323"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7" name="Freeform 306">
              <a:extLst>
                <a:ext uri="{FF2B5EF4-FFF2-40B4-BE49-F238E27FC236}">
                  <a16:creationId xmlns:a16="http://schemas.microsoft.com/office/drawing/2014/main" id="{FBB195FE-218D-7D45-B95E-CC5B227FA31A}"/>
                </a:ext>
              </a:extLst>
            </p:cNvPr>
            <p:cNvSpPr/>
            <p:nvPr/>
          </p:nvSpPr>
          <p:spPr>
            <a:xfrm>
              <a:off x="3354376" y="381263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8" name="Freeform 307">
              <a:extLst>
                <a:ext uri="{FF2B5EF4-FFF2-40B4-BE49-F238E27FC236}">
                  <a16:creationId xmlns:a16="http://schemas.microsoft.com/office/drawing/2014/main" id="{5F3625F8-39B6-9C47-9A2A-8F51AEAEF712}"/>
                </a:ext>
              </a:extLst>
            </p:cNvPr>
            <p:cNvSpPr/>
            <p:nvPr/>
          </p:nvSpPr>
          <p:spPr>
            <a:xfrm>
              <a:off x="3159107" y="367255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09" name="Freeform 308">
              <a:extLst>
                <a:ext uri="{FF2B5EF4-FFF2-40B4-BE49-F238E27FC236}">
                  <a16:creationId xmlns:a16="http://schemas.microsoft.com/office/drawing/2014/main" id="{A7346BEE-0012-5947-9480-90C141FCC9CC}"/>
                </a:ext>
              </a:extLst>
            </p:cNvPr>
            <p:cNvSpPr/>
            <p:nvPr/>
          </p:nvSpPr>
          <p:spPr>
            <a:xfrm>
              <a:off x="2659320" y="3615997"/>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0" name="Freeform 309">
              <a:extLst>
                <a:ext uri="{FF2B5EF4-FFF2-40B4-BE49-F238E27FC236}">
                  <a16:creationId xmlns:a16="http://schemas.microsoft.com/office/drawing/2014/main" id="{8BDEF1AB-44C4-E747-BF33-F8E3296C3577}"/>
                </a:ext>
              </a:extLst>
            </p:cNvPr>
            <p:cNvSpPr/>
            <p:nvPr/>
          </p:nvSpPr>
          <p:spPr>
            <a:xfrm>
              <a:off x="2374101" y="329740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1" name="Freeform 310">
              <a:extLst>
                <a:ext uri="{FF2B5EF4-FFF2-40B4-BE49-F238E27FC236}">
                  <a16:creationId xmlns:a16="http://schemas.microsoft.com/office/drawing/2014/main" id="{D346879D-9285-CE40-B497-0FB8C59C5A9F}"/>
                </a:ext>
              </a:extLst>
            </p:cNvPr>
            <p:cNvSpPr/>
            <p:nvPr/>
          </p:nvSpPr>
          <p:spPr>
            <a:xfrm>
              <a:off x="1925527" y="3203719"/>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2" name="Freeform 311">
              <a:extLst>
                <a:ext uri="{FF2B5EF4-FFF2-40B4-BE49-F238E27FC236}">
                  <a16:creationId xmlns:a16="http://schemas.microsoft.com/office/drawing/2014/main" id="{F09F38A3-CAC9-0E4C-A40F-59F89C32228F}"/>
                </a:ext>
              </a:extLst>
            </p:cNvPr>
            <p:cNvSpPr/>
            <p:nvPr/>
          </p:nvSpPr>
          <p:spPr>
            <a:xfrm>
              <a:off x="1829925" y="304269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6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6"/>
                    <a:pt x="28053" y="5186"/>
                  </a:cubicBezTo>
                  <a:cubicBezTo>
                    <a:pt x="40691" y="5186"/>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3" name="Freeform 312">
              <a:extLst>
                <a:ext uri="{FF2B5EF4-FFF2-40B4-BE49-F238E27FC236}">
                  <a16:creationId xmlns:a16="http://schemas.microsoft.com/office/drawing/2014/main" id="{C55A5DF0-A7A0-324D-9BC5-22055C0704C7}"/>
                </a:ext>
              </a:extLst>
            </p:cNvPr>
            <p:cNvSpPr/>
            <p:nvPr/>
          </p:nvSpPr>
          <p:spPr>
            <a:xfrm>
              <a:off x="1657402" y="249566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4" name="Freeform 313">
              <a:extLst>
                <a:ext uri="{FF2B5EF4-FFF2-40B4-BE49-F238E27FC236}">
                  <a16:creationId xmlns:a16="http://schemas.microsoft.com/office/drawing/2014/main" id="{CA757EA3-1965-A84E-A78B-7A72179FBAF3}"/>
                </a:ext>
              </a:extLst>
            </p:cNvPr>
            <p:cNvSpPr/>
            <p:nvPr/>
          </p:nvSpPr>
          <p:spPr>
            <a:xfrm>
              <a:off x="1640308" y="2477410"/>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5" name="Freeform 314">
              <a:extLst>
                <a:ext uri="{FF2B5EF4-FFF2-40B4-BE49-F238E27FC236}">
                  <a16:creationId xmlns:a16="http://schemas.microsoft.com/office/drawing/2014/main" id="{7E2A4352-6AC5-1B46-8CFD-68571B084D2E}"/>
                </a:ext>
              </a:extLst>
            </p:cNvPr>
            <p:cNvSpPr/>
            <p:nvPr/>
          </p:nvSpPr>
          <p:spPr>
            <a:xfrm>
              <a:off x="1713233" y="253106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6" name="Freeform 315">
              <a:extLst>
                <a:ext uri="{FF2B5EF4-FFF2-40B4-BE49-F238E27FC236}">
                  <a16:creationId xmlns:a16="http://schemas.microsoft.com/office/drawing/2014/main" id="{78ED50E4-CD89-F24D-BA63-54FFC7030059}"/>
                </a:ext>
              </a:extLst>
            </p:cNvPr>
            <p:cNvSpPr/>
            <p:nvPr/>
          </p:nvSpPr>
          <p:spPr>
            <a:xfrm>
              <a:off x="1118327" y="21998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7" name="Freeform 316">
              <a:extLst>
                <a:ext uri="{FF2B5EF4-FFF2-40B4-BE49-F238E27FC236}">
                  <a16:creationId xmlns:a16="http://schemas.microsoft.com/office/drawing/2014/main" id="{E2CE240A-D561-334A-BF9E-F411C0D01AA1}"/>
                </a:ext>
              </a:extLst>
            </p:cNvPr>
            <p:cNvSpPr/>
            <p:nvPr/>
          </p:nvSpPr>
          <p:spPr>
            <a:xfrm>
              <a:off x="1628935" y="2455147"/>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8" name="Freeform 317">
              <a:extLst>
                <a:ext uri="{FF2B5EF4-FFF2-40B4-BE49-F238E27FC236}">
                  <a16:creationId xmlns:a16="http://schemas.microsoft.com/office/drawing/2014/main" id="{81A8EBDD-62C8-504C-B901-B5618E4BABFA}"/>
                </a:ext>
              </a:extLst>
            </p:cNvPr>
            <p:cNvSpPr/>
            <p:nvPr/>
          </p:nvSpPr>
          <p:spPr>
            <a:xfrm>
              <a:off x="1531059" y="23911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19" name="Freeform 318">
              <a:extLst>
                <a:ext uri="{FF2B5EF4-FFF2-40B4-BE49-F238E27FC236}">
                  <a16:creationId xmlns:a16="http://schemas.microsoft.com/office/drawing/2014/main" id="{62260D8B-D752-2C48-92F8-712009EEFDA1}"/>
                </a:ext>
              </a:extLst>
            </p:cNvPr>
            <p:cNvSpPr/>
            <p:nvPr/>
          </p:nvSpPr>
          <p:spPr>
            <a:xfrm>
              <a:off x="1505419" y="236830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0" name="Freeform 319">
              <a:extLst>
                <a:ext uri="{FF2B5EF4-FFF2-40B4-BE49-F238E27FC236}">
                  <a16:creationId xmlns:a16="http://schemas.microsoft.com/office/drawing/2014/main" id="{8D102EC2-62B0-C142-8D07-3AE62910FD98}"/>
                </a:ext>
              </a:extLst>
            </p:cNvPr>
            <p:cNvSpPr/>
            <p:nvPr/>
          </p:nvSpPr>
          <p:spPr>
            <a:xfrm>
              <a:off x="2222118" y="327396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1" name="Freeform 320">
              <a:extLst>
                <a:ext uri="{FF2B5EF4-FFF2-40B4-BE49-F238E27FC236}">
                  <a16:creationId xmlns:a16="http://schemas.microsoft.com/office/drawing/2014/main" id="{FEB68105-828F-C949-81B9-B7A2CCAB312B}"/>
                </a:ext>
              </a:extLst>
            </p:cNvPr>
            <p:cNvSpPr/>
            <p:nvPr/>
          </p:nvSpPr>
          <p:spPr>
            <a:xfrm>
              <a:off x="1903884" y="3185466"/>
              <a:ext cx="55141" cy="55312"/>
            </a:xfrm>
            <a:custGeom>
              <a:avLst/>
              <a:gdLst>
                <a:gd name="connsiteX0" fmla="*/ 50937 w 55141"/>
                <a:gd name="connsiteY0" fmla="*/ 28140 h 55311"/>
                <a:gd name="connsiteX1" fmla="*/ 28053 w 55141"/>
                <a:gd name="connsiteY1" fmla="*/ 51094 h 55311"/>
                <a:gd name="connsiteX2" fmla="*/ 5170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70" y="40817"/>
                    <a:pt x="5170" y="28140"/>
                  </a:cubicBezTo>
                  <a:cubicBezTo>
                    <a:pt x="5170"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2" name="Freeform 321">
              <a:extLst>
                <a:ext uri="{FF2B5EF4-FFF2-40B4-BE49-F238E27FC236}">
                  <a16:creationId xmlns:a16="http://schemas.microsoft.com/office/drawing/2014/main" id="{14201648-D884-ED43-A27A-52B45C815ACB}"/>
                </a:ext>
              </a:extLst>
            </p:cNvPr>
            <p:cNvSpPr/>
            <p:nvPr/>
          </p:nvSpPr>
          <p:spPr>
            <a:xfrm>
              <a:off x="2453781" y="3377328"/>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3" name="Freeform 322">
              <a:extLst>
                <a:ext uri="{FF2B5EF4-FFF2-40B4-BE49-F238E27FC236}">
                  <a16:creationId xmlns:a16="http://schemas.microsoft.com/office/drawing/2014/main" id="{5EAFDE66-6B06-594A-9C1F-D034058DD6A5}"/>
                </a:ext>
              </a:extLst>
            </p:cNvPr>
            <p:cNvSpPr/>
            <p:nvPr/>
          </p:nvSpPr>
          <p:spPr>
            <a:xfrm>
              <a:off x="2469151" y="339675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4" name="Freeform 323">
              <a:extLst>
                <a:ext uri="{FF2B5EF4-FFF2-40B4-BE49-F238E27FC236}">
                  <a16:creationId xmlns:a16="http://schemas.microsoft.com/office/drawing/2014/main" id="{FBE94234-9D5C-2648-9A98-9CAD401F6471}"/>
                </a:ext>
              </a:extLst>
            </p:cNvPr>
            <p:cNvSpPr/>
            <p:nvPr/>
          </p:nvSpPr>
          <p:spPr>
            <a:xfrm>
              <a:off x="2493069" y="3444670"/>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5" name="Freeform 324">
              <a:extLst>
                <a:ext uri="{FF2B5EF4-FFF2-40B4-BE49-F238E27FC236}">
                  <a16:creationId xmlns:a16="http://schemas.microsoft.com/office/drawing/2014/main" id="{69953605-AA75-394B-830E-A9FEF8711BC5}"/>
                </a:ext>
              </a:extLst>
            </p:cNvPr>
            <p:cNvSpPr/>
            <p:nvPr/>
          </p:nvSpPr>
          <p:spPr>
            <a:xfrm>
              <a:off x="2516435" y="346354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6" name="Freeform 325">
              <a:extLst>
                <a:ext uri="{FF2B5EF4-FFF2-40B4-BE49-F238E27FC236}">
                  <a16:creationId xmlns:a16="http://schemas.microsoft.com/office/drawing/2014/main" id="{8363773B-2CF0-1545-9471-30F3F8AFFF41}"/>
                </a:ext>
              </a:extLst>
            </p:cNvPr>
            <p:cNvSpPr/>
            <p:nvPr/>
          </p:nvSpPr>
          <p:spPr>
            <a:xfrm>
              <a:off x="2531806" y="34835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7" name="Freeform 326">
              <a:extLst>
                <a:ext uri="{FF2B5EF4-FFF2-40B4-BE49-F238E27FC236}">
                  <a16:creationId xmlns:a16="http://schemas.microsoft.com/office/drawing/2014/main" id="{80C0B0E5-C99B-4445-9BB3-0AE4B175359E}"/>
                </a:ext>
              </a:extLst>
            </p:cNvPr>
            <p:cNvSpPr/>
            <p:nvPr/>
          </p:nvSpPr>
          <p:spPr>
            <a:xfrm>
              <a:off x="2546004" y="3526324"/>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8" name="Freeform 327">
              <a:extLst>
                <a:ext uri="{FF2B5EF4-FFF2-40B4-BE49-F238E27FC236}">
                  <a16:creationId xmlns:a16="http://schemas.microsoft.com/office/drawing/2014/main" id="{F429B8D1-490C-5242-805E-5DCA0222D9C7}"/>
                </a:ext>
              </a:extLst>
            </p:cNvPr>
            <p:cNvSpPr/>
            <p:nvPr/>
          </p:nvSpPr>
          <p:spPr>
            <a:xfrm>
              <a:off x="2614311" y="358854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29" name="Freeform 328">
              <a:extLst>
                <a:ext uri="{FF2B5EF4-FFF2-40B4-BE49-F238E27FC236}">
                  <a16:creationId xmlns:a16="http://schemas.microsoft.com/office/drawing/2014/main" id="{A5EBF236-C198-A146-9C50-AC095A724225}"/>
                </a:ext>
              </a:extLst>
            </p:cNvPr>
            <p:cNvSpPr/>
            <p:nvPr/>
          </p:nvSpPr>
          <p:spPr>
            <a:xfrm>
              <a:off x="2589842" y="357147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0" name="Freeform 329">
              <a:extLst>
                <a:ext uri="{FF2B5EF4-FFF2-40B4-BE49-F238E27FC236}">
                  <a16:creationId xmlns:a16="http://schemas.microsoft.com/office/drawing/2014/main" id="{ABEE885E-76FE-E04C-B0D0-2B4907B90629}"/>
                </a:ext>
              </a:extLst>
            </p:cNvPr>
            <p:cNvSpPr/>
            <p:nvPr/>
          </p:nvSpPr>
          <p:spPr>
            <a:xfrm>
              <a:off x="2572197" y="356172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1" name="Freeform 330">
              <a:extLst>
                <a:ext uri="{FF2B5EF4-FFF2-40B4-BE49-F238E27FC236}">
                  <a16:creationId xmlns:a16="http://schemas.microsoft.com/office/drawing/2014/main" id="{86BFE62F-7741-5B4C-A391-36F8AA22558D}"/>
                </a:ext>
              </a:extLst>
            </p:cNvPr>
            <p:cNvSpPr/>
            <p:nvPr/>
          </p:nvSpPr>
          <p:spPr>
            <a:xfrm>
              <a:off x="2635402" y="3601685"/>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2" name="Freeform 331">
              <a:extLst>
                <a:ext uri="{FF2B5EF4-FFF2-40B4-BE49-F238E27FC236}">
                  <a16:creationId xmlns:a16="http://schemas.microsoft.com/office/drawing/2014/main" id="{162778E0-8C31-ED4E-8A14-80978EFCE145}"/>
                </a:ext>
              </a:extLst>
            </p:cNvPr>
            <p:cNvSpPr/>
            <p:nvPr/>
          </p:nvSpPr>
          <p:spPr>
            <a:xfrm>
              <a:off x="3181853" y="367953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3" name="Freeform 332">
              <a:extLst>
                <a:ext uri="{FF2B5EF4-FFF2-40B4-BE49-F238E27FC236}">
                  <a16:creationId xmlns:a16="http://schemas.microsoft.com/office/drawing/2014/main" id="{D91E3742-C8F4-8840-AA8F-D65885C1D73E}"/>
                </a:ext>
              </a:extLst>
            </p:cNvPr>
            <p:cNvSpPr/>
            <p:nvPr/>
          </p:nvSpPr>
          <p:spPr>
            <a:xfrm>
              <a:off x="3205081" y="3688801"/>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2" y="51094"/>
                    <a:pt x="28053" y="51094"/>
                  </a:cubicBezTo>
                  <a:cubicBezTo>
                    <a:pt x="15415" y="51094"/>
                    <a:pt x="5169" y="40817"/>
                    <a:pt x="5169" y="28140"/>
                  </a:cubicBezTo>
                  <a:cubicBezTo>
                    <a:pt x="5169" y="15462"/>
                    <a:pt x="15415" y="5185"/>
                    <a:pt x="28053" y="5185"/>
                  </a:cubicBezTo>
                  <a:cubicBezTo>
                    <a:pt x="40692"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4" name="Freeform 333">
              <a:extLst>
                <a:ext uri="{FF2B5EF4-FFF2-40B4-BE49-F238E27FC236}">
                  <a16:creationId xmlns:a16="http://schemas.microsoft.com/office/drawing/2014/main" id="{31400D42-A36B-B64E-98D5-9CB6B554B1ED}"/>
                </a:ext>
              </a:extLst>
            </p:cNvPr>
            <p:cNvSpPr/>
            <p:nvPr/>
          </p:nvSpPr>
          <p:spPr>
            <a:xfrm>
              <a:off x="3237477" y="3725652"/>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5" name="Freeform 334">
              <a:extLst>
                <a:ext uri="{FF2B5EF4-FFF2-40B4-BE49-F238E27FC236}">
                  <a16:creationId xmlns:a16="http://schemas.microsoft.com/office/drawing/2014/main" id="{EC1BE984-CEB3-FB4D-9C23-036C93FE68AF}"/>
                </a:ext>
              </a:extLst>
            </p:cNvPr>
            <p:cNvSpPr/>
            <p:nvPr/>
          </p:nvSpPr>
          <p:spPr>
            <a:xfrm>
              <a:off x="3253123" y="373477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6" name="Freeform 335">
              <a:extLst>
                <a:ext uri="{FF2B5EF4-FFF2-40B4-BE49-F238E27FC236}">
                  <a16:creationId xmlns:a16="http://schemas.microsoft.com/office/drawing/2014/main" id="{4C9C62CF-0D63-354F-B769-676B663103CE}"/>
                </a:ext>
              </a:extLst>
            </p:cNvPr>
            <p:cNvSpPr/>
            <p:nvPr/>
          </p:nvSpPr>
          <p:spPr>
            <a:xfrm>
              <a:off x="3267667" y="3752893"/>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7" name="Freeform 336">
              <a:extLst>
                <a:ext uri="{FF2B5EF4-FFF2-40B4-BE49-F238E27FC236}">
                  <a16:creationId xmlns:a16="http://schemas.microsoft.com/office/drawing/2014/main" id="{274F34CF-9021-7A4F-A773-A84AD9F0F158}"/>
                </a:ext>
              </a:extLst>
            </p:cNvPr>
            <p:cNvSpPr/>
            <p:nvPr/>
          </p:nvSpPr>
          <p:spPr>
            <a:xfrm>
              <a:off x="3292618" y="3768726"/>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sp>
          <p:nvSpPr>
            <p:cNvPr id="338" name="Freeform 337">
              <a:extLst>
                <a:ext uri="{FF2B5EF4-FFF2-40B4-BE49-F238E27FC236}">
                  <a16:creationId xmlns:a16="http://schemas.microsoft.com/office/drawing/2014/main" id="{85CE45B5-F4D7-2A44-8464-34CB64AE1754}"/>
                </a:ext>
              </a:extLst>
            </p:cNvPr>
            <p:cNvSpPr/>
            <p:nvPr/>
          </p:nvSpPr>
          <p:spPr>
            <a:xfrm>
              <a:off x="3449357" y="3818299"/>
              <a:ext cx="55141" cy="55312"/>
            </a:xfrm>
            <a:custGeom>
              <a:avLst/>
              <a:gdLst>
                <a:gd name="connsiteX0" fmla="*/ 50937 w 55141"/>
                <a:gd name="connsiteY0" fmla="*/ 28140 h 55311"/>
                <a:gd name="connsiteX1" fmla="*/ 28053 w 55141"/>
                <a:gd name="connsiteY1" fmla="*/ 51094 h 55311"/>
                <a:gd name="connsiteX2" fmla="*/ 5169 w 55141"/>
                <a:gd name="connsiteY2" fmla="*/ 28140 h 55311"/>
                <a:gd name="connsiteX3" fmla="*/ 28053 w 55141"/>
                <a:gd name="connsiteY3" fmla="*/ 5185 h 55311"/>
                <a:gd name="connsiteX4" fmla="*/ 50937 w 55141"/>
                <a:gd name="connsiteY4" fmla="*/ 28140 h 5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1" h="55311">
                  <a:moveTo>
                    <a:pt x="50937" y="28140"/>
                  </a:moveTo>
                  <a:cubicBezTo>
                    <a:pt x="50937" y="40817"/>
                    <a:pt x="40691" y="51094"/>
                    <a:pt x="28053" y="51094"/>
                  </a:cubicBezTo>
                  <a:cubicBezTo>
                    <a:pt x="15415" y="51094"/>
                    <a:pt x="5169" y="40817"/>
                    <a:pt x="5169" y="28140"/>
                  </a:cubicBezTo>
                  <a:cubicBezTo>
                    <a:pt x="5169" y="15462"/>
                    <a:pt x="15415" y="5185"/>
                    <a:pt x="28053" y="5185"/>
                  </a:cubicBezTo>
                  <a:cubicBezTo>
                    <a:pt x="40691" y="5185"/>
                    <a:pt x="50937" y="15462"/>
                    <a:pt x="50937" y="28140"/>
                  </a:cubicBezTo>
                  <a:close/>
                </a:path>
              </a:pathLst>
            </a:custGeom>
            <a:solidFill>
              <a:srgbClr val="C6573B"/>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8754183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10963199" cy="864000"/>
          </a:xfrm>
        </p:spPr>
        <p:txBody>
          <a:bodyPr/>
          <a:lstStyle/>
          <a:p>
            <a:r>
              <a:rPr lang="en-GB" dirty="0"/>
              <a:t>RECOURSE Study: TAS-102 PROLONGED PFS AND OS in refractory </a:t>
            </a:r>
            <a:r>
              <a:rPr lang="en-GB" cap="none" dirty="0"/>
              <a:t>m</a:t>
            </a:r>
            <a:r>
              <a:rPr lang="en-GB" dirty="0"/>
              <a:t>crc patients</a:t>
            </a:r>
          </a:p>
        </p:txBody>
      </p:sp>
      <p:sp>
        <p:nvSpPr>
          <p:cNvPr id="42" name="Slide Number Placeholder 41">
            <a:extLst>
              <a:ext uri="{FF2B5EF4-FFF2-40B4-BE49-F238E27FC236}">
                <a16:creationId xmlns:a16="http://schemas.microsoft.com/office/drawing/2014/main" id="{D2EEF92A-5B84-884E-901C-9D9878D578C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3" name="Content Placeholder 2">
            <a:extLst>
              <a:ext uri="{FF2B5EF4-FFF2-40B4-BE49-F238E27FC236}">
                <a16:creationId xmlns:a16="http://schemas.microsoft.com/office/drawing/2014/main" id="{478BE7DC-C153-8E19-C8DF-2E4BB6351DB8}"/>
              </a:ext>
            </a:extLst>
          </p:cNvPr>
          <p:cNvSpPr>
            <a:spLocks noGrp="1"/>
          </p:cNvSpPr>
          <p:nvPr>
            <p:ph sz="quarter" idx="15"/>
          </p:nvPr>
        </p:nvSpPr>
        <p:spPr>
          <a:xfrm>
            <a:off x="620713" y="6238800"/>
            <a:ext cx="10179050" cy="365125"/>
          </a:xfrm>
        </p:spPr>
        <p:txBody>
          <a:bodyPr/>
          <a:lstStyle/>
          <a:p>
            <a:r>
              <a:rPr lang="en-GB" dirty="0"/>
              <a:t>CI, confidence interval; DCR, disease control rate; HR, hazard ratio; mCRC, metastatic colorectal cancer; mo, months; ORR, objective response rate; </a:t>
            </a:r>
            <a:br>
              <a:rPr lang="en-GB" dirty="0"/>
            </a:br>
            <a:r>
              <a:rPr lang="en-GB" dirty="0"/>
              <a:t>OS, overall survival; PFS, progression-free survival; TAS-102, trifluridine/tipiracil </a:t>
            </a:r>
          </a:p>
          <a:p>
            <a:r>
              <a:rPr lang="en-GB" dirty="0"/>
              <a:t>Mayer RJ, et al N Engl J Med. 2015;372:1909-1919</a:t>
            </a:r>
          </a:p>
        </p:txBody>
      </p:sp>
      <p:sp>
        <p:nvSpPr>
          <p:cNvPr id="6" name="Textfeld 5"/>
          <p:cNvSpPr txBox="1"/>
          <p:nvPr/>
        </p:nvSpPr>
        <p:spPr>
          <a:xfrm>
            <a:off x="9016205" y="1847094"/>
            <a:ext cx="1560042"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OS: </a:t>
            </a:r>
            <a:r>
              <a:rPr lang="en-GB" sz="1000" b="1" dirty="0">
                <a:solidFill>
                  <a:schemeClr val="tx2"/>
                </a:solidFill>
                <a:latin typeface="Arial" panose="020B0604020202020204" pitchFamily="34" charset="0"/>
                <a:cs typeface="Arial" panose="020B0604020202020204" pitchFamily="34" charset="0"/>
              </a:rPr>
              <a:t>7.1 mo </a:t>
            </a:r>
            <a:r>
              <a:rPr lang="en-GB" sz="1000" dirty="0">
                <a:latin typeface="Arial" panose="020B0604020202020204" pitchFamily="34" charset="0"/>
                <a:cs typeface="Arial" panose="020B0604020202020204" pitchFamily="34" charset="0"/>
              </a:rPr>
              <a:t>vs. </a:t>
            </a:r>
            <a:r>
              <a:rPr lang="en-GB" sz="1000" b="1" dirty="0">
                <a:solidFill>
                  <a:schemeClr val="accent6"/>
                </a:solidFill>
                <a:latin typeface="Arial" panose="020B0604020202020204" pitchFamily="34" charset="0"/>
                <a:cs typeface="Arial" panose="020B0604020202020204" pitchFamily="34" charset="0"/>
              </a:rPr>
              <a:t>5.3 </a:t>
            </a:r>
            <a:r>
              <a:rPr lang="en-GB" sz="1000" b="1" dirty="0" err="1">
                <a:solidFill>
                  <a:schemeClr val="accent6"/>
                </a:solidFill>
                <a:latin typeface="Arial" panose="020B0604020202020204" pitchFamily="34" charset="0"/>
                <a:cs typeface="Arial" panose="020B0604020202020204" pitchFamily="34" charset="0"/>
              </a:rPr>
              <a:t>mo</a:t>
            </a:r>
            <a:r>
              <a:rPr lang="en-GB" sz="1000" b="1" dirty="0">
                <a:solidFill>
                  <a:schemeClr val="accent6"/>
                </a:solidFill>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7" name="Textfeld 6"/>
          <p:cNvSpPr txBox="1"/>
          <p:nvPr/>
        </p:nvSpPr>
        <p:spPr>
          <a:xfrm>
            <a:off x="2564761" y="1847094"/>
            <a:ext cx="1560042"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PFS: </a:t>
            </a:r>
            <a:r>
              <a:rPr lang="en-GB" sz="1000" b="1" dirty="0">
                <a:solidFill>
                  <a:schemeClr val="tx2"/>
                </a:solidFill>
                <a:latin typeface="Arial" panose="020B0604020202020204" pitchFamily="34" charset="0"/>
                <a:cs typeface="Arial" panose="020B0604020202020204" pitchFamily="34" charset="0"/>
              </a:rPr>
              <a:t>2.0 mo </a:t>
            </a:r>
            <a:r>
              <a:rPr lang="en-GB" sz="1000" dirty="0">
                <a:latin typeface="Arial" panose="020B0604020202020204" pitchFamily="34" charset="0"/>
                <a:cs typeface="Arial" panose="020B0604020202020204" pitchFamily="34" charset="0"/>
              </a:rPr>
              <a:t>vs. </a:t>
            </a:r>
            <a:r>
              <a:rPr lang="en-GB" sz="1000" b="1" dirty="0">
                <a:solidFill>
                  <a:schemeClr val="accent6"/>
                </a:solidFill>
                <a:latin typeface="Arial" panose="020B0604020202020204" pitchFamily="34" charset="0"/>
                <a:cs typeface="Arial" panose="020B0604020202020204" pitchFamily="34" charset="0"/>
              </a:rPr>
              <a:t>1.7 </a:t>
            </a:r>
            <a:r>
              <a:rPr lang="en-GB" sz="1000" b="1" dirty="0" err="1">
                <a:solidFill>
                  <a:schemeClr val="accent6"/>
                </a:solidFill>
                <a:latin typeface="Arial" panose="020B0604020202020204" pitchFamily="34" charset="0"/>
                <a:cs typeface="Arial" panose="020B0604020202020204" pitchFamily="34" charset="0"/>
              </a:rPr>
              <a:t>mo</a:t>
            </a:r>
            <a:endParaRPr lang="en-GB" sz="1000" b="1" dirty="0">
              <a:solidFill>
                <a:schemeClr val="accent6"/>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93895F1-EC86-B047-AE21-4ECBBFEECC69}"/>
              </a:ext>
            </a:extLst>
          </p:cNvPr>
          <p:cNvCxnSpPr>
            <a:cxnSpLocks/>
          </p:cNvCxnSpPr>
          <p:nvPr/>
        </p:nvCxnSpPr>
        <p:spPr>
          <a:xfrm flipH="1">
            <a:off x="7252083" y="4022958"/>
            <a:ext cx="4637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EAF0359-037F-4A42-B783-30FE79D0BF46}"/>
              </a:ext>
            </a:extLst>
          </p:cNvPr>
          <p:cNvSpPr txBox="1"/>
          <p:nvPr/>
        </p:nvSpPr>
        <p:spPr>
          <a:xfrm>
            <a:off x="79032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39" name="Textfeld 7">
            <a:extLst>
              <a:ext uri="{FF2B5EF4-FFF2-40B4-BE49-F238E27FC236}">
                <a16:creationId xmlns:a16="http://schemas.microsoft.com/office/drawing/2014/main" id="{54653579-1139-7D45-A0A5-9EBFFDDB5658}"/>
              </a:ext>
            </a:extLst>
          </p:cNvPr>
          <p:cNvSpPr txBox="1"/>
          <p:nvPr/>
        </p:nvSpPr>
        <p:spPr>
          <a:xfrm>
            <a:off x="619200" y="5295145"/>
            <a:ext cx="2739533" cy="677301"/>
          </a:xfrm>
          <a:prstGeom prst="rect">
            <a:avLst/>
          </a:prstGeom>
          <a:noFill/>
        </p:spPr>
        <p:txBody>
          <a:bodyPr wrap="none" lIns="0" tIns="0" rIns="0" bIns="0" rtlCol="0">
            <a:spAutoFit/>
          </a:bodyPr>
          <a:lstStyle/>
          <a:p>
            <a:pPr>
              <a:tabLst>
                <a:tab pos="594769" algn="l"/>
                <a:tab pos="1911303" algn="l"/>
              </a:tabLst>
            </a:pPr>
            <a:r>
              <a:rPr lang="en-GB" sz="1467" u="sng" dirty="0">
                <a:latin typeface="Arial" panose="020B0604020202020204" pitchFamily="34" charset="0"/>
                <a:cs typeface="Arial" panose="020B0604020202020204" pitchFamily="34" charset="0"/>
              </a:rPr>
              <a:t>Tumour response:</a:t>
            </a:r>
          </a:p>
          <a:p>
            <a:pPr>
              <a:tabLst>
                <a:tab pos="594769" algn="l"/>
                <a:tab pos="1911303" algn="l"/>
              </a:tabLst>
            </a:pPr>
            <a:r>
              <a:rPr lang="en-GB" sz="1467" dirty="0">
                <a:latin typeface="Arial" panose="020B0604020202020204" pitchFamily="34" charset="0"/>
                <a:cs typeface="Arial" panose="020B0604020202020204" pitchFamily="34" charset="0"/>
              </a:rPr>
              <a:t>ORR: 	1.6% vs. 0.4% 	(p=0.29)</a:t>
            </a:r>
          </a:p>
          <a:p>
            <a:pPr>
              <a:tabLst>
                <a:tab pos="594769" algn="l"/>
                <a:tab pos="1911303" algn="l"/>
              </a:tabLst>
            </a:pPr>
            <a:r>
              <a:rPr lang="en-GB" sz="1467" dirty="0">
                <a:latin typeface="Arial" panose="020B0604020202020204" pitchFamily="34" charset="0"/>
                <a:cs typeface="Arial" panose="020B0604020202020204" pitchFamily="34" charset="0"/>
              </a:rPr>
              <a:t>DCR: 	44% vs. 16% 	(p&lt;0.001)</a:t>
            </a:r>
          </a:p>
        </p:txBody>
      </p:sp>
      <p:sp>
        <p:nvSpPr>
          <p:cNvPr id="40" name="TextBox 39">
            <a:extLst>
              <a:ext uri="{FF2B5EF4-FFF2-40B4-BE49-F238E27FC236}">
                <a16:creationId xmlns:a16="http://schemas.microsoft.com/office/drawing/2014/main" id="{09FD5BA5-E85D-DE42-A600-A3B8C9734F61}"/>
              </a:ext>
            </a:extLst>
          </p:cNvPr>
          <p:cNvSpPr txBox="1"/>
          <p:nvPr/>
        </p:nvSpPr>
        <p:spPr>
          <a:xfrm>
            <a:off x="619200" y="1238866"/>
            <a:ext cx="3941335"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41" name="TextBox 40">
            <a:extLst>
              <a:ext uri="{FF2B5EF4-FFF2-40B4-BE49-F238E27FC236}">
                <a16:creationId xmlns:a16="http://schemas.microsoft.com/office/drawing/2014/main" id="{32E9A936-047D-5C4F-B593-02F9A11B5B3E}"/>
              </a:ext>
            </a:extLst>
          </p:cNvPr>
          <p:cNvSpPr txBox="1"/>
          <p:nvPr/>
        </p:nvSpPr>
        <p:spPr>
          <a:xfrm>
            <a:off x="6264390" y="1233931"/>
            <a:ext cx="2513701"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OVERALL SURVIVAL</a:t>
            </a:r>
          </a:p>
        </p:txBody>
      </p:sp>
      <p:pic>
        <p:nvPicPr>
          <p:cNvPr id="45" name="Graphic 44">
            <a:extLst>
              <a:ext uri="{FF2B5EF4-FFF2-40B4-BE49-F238E27FC236}">
                <a16:creationId xmlns:a16="http://schemas.microsoft.com/office/drawing/2014/main" id="{75B08344-D1F8-834D-A5C5-A2E7945A0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004" y="1693739"/>
            <a:ext cx="4622727" cy="2377946"/>
          </a:xfrm>
          <a:prstGeom prst="rect">
            <a:avLst/>
          </a:prstGeom>
        </p:spPr>
      </p:pic>
      <p:sp>
        <p:nvSpPr>
          <p:cNvPr id="46" name="TextBox 45">
            <a:extLst>
              <a:ext uri="{FF2B5EF4-FFF2-40B4-BE49-F238E27FC236}">
                <a16:creationId xmlns:a16="http://schemas.microsoft.com/office/drawing/2014/main" id="{10C9358A-9BEE-AE48-94E8-D458329C9DA5}"/>
              </a:ext>
            </a:extLst>
          </p:cNvPr>
          <p:cNvSpPr txBox="1"/>
          <p:nvPr/>
        </p:nvSpPr>
        <p:spPr>
          <a:xfrm rot="16200000">
            <a:off x="6297707" y="2777277"/>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sp>
        <p:nvSpPr>
          <p:cNvPr id="47" name="TextBox 46">
            <a:extLst>
              <a:ext uri="{FF2B5EF4-FFF2-40B4-BE49-F238E27FC236}">
                <a16:creationId xmlns:a16="http://schemas.microsoft.com/office/drawing/2014/main" id="{225DDB12-7AFC-494E-910C-347D316644B4}"/>
              </a:ext>
            </a:extLst>
          </p:cNvPr>
          <p:cNvSpPr txBox="1"/>
          <p:nvPr/>
        </p:nvSpPr>
        <p:spPr>
          <a:xfrm>
            <a:off x="6980792"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8" name="TextBox 47">
            <a:extLst>
              <a:ext uri="{FF2B5EF4-FFF2-40B4-BE49-F238E27FC236}">
                <a16:creationId xmlns:a16="http://schemas.microsoft.com/office/drawing/2014/main" id="{4A0A8D64-EA0C-614F-9236-90EA211431DE}"/>
              </a:ext>
            </a:extLst>
          </p:cNvPr>
          <p:cNvSpPr txBox="1"/>
          <p:nvPr/>
        </p:nvSpPr>
        <p:spPr>
          <a:xfrm>
            <a:off x="7051324"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49" name="TextBox 48">
            <a:extLst>
              <a:ext uri="{FF2B5EF4-FFF2-40B4-BE49-F238E27FC236}">
                <a16:creationId xmlns:a16="http://schemas.microsoft.com/office/drawing/2014/main" id="{19BC68D6-34FB-E044-A390-A63283589886}"/>
              </a:ext>
            </a:extLst>
          </p:cNvPr>
          <p:cNvSpPr txBox="1"/>
          <p:nvPr/>
        </p:nvSpPr>
        <p:spPr>
          <a:xfrm>
            <a:off x="7051324"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7A2C0763-AF1B-FE4D-A8E1-F1FCBC1A51ED}"/>
              </a:ext>
            </a:extLst>
          </p:cNvPr>
          <p:cNvSpPr txBox="1"/>
          <p:nvPr/>
        </p:nvSpPr>
        <p:spPr>
          <a:xfrm>
            <a:off x="7051324"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51" name="TextBox 50">
            <a:extLst>
              <a:ext uri="{FF2B5EF4-FFF2-40B4-BE49-F238E27FC236}">
                <a16:creationId xmlns:a16="http://schemas.microsoft.com/office/drawing/2014/main" id="{0EDF65A2-1B53-E744-8F39-1274029DBBEB}"/>
              </a:ext>
            </a:extLst>
          </p:cNvPr>
          <p:cNvSpPr txBox="1"/>
          <p:nvPr/>
        </p:nvSpPr>
        <p:spPr>
          <a:xfrm>
            <a:off x="7051324"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52" name="TextBox 51">
            <a:extLst>
              <a:ext uri="{FF2B5EF4-FFF2-40B4-BE49-F238E27FC236}">
                <a16:creationId xmlns:a16="http://schemas.microsoft.com/office/drawing/2014/main" id="{F09CFA0B-23C9-9C4F-9D7E-207EDA564EC6}"/>
              </a:ext>
            </a:extLst>
          </p:cNvPr>
          <p:cNvSpPr txBox="1"/>
          <p:nvPr/>
        </p:nvSpPr>
        <p:spPr>
          <a:xfrm>
            <a:off x="7051324"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53" name="TextBox 52">
            <a:extLst>
              <a:ext uri="{FF2B5EF4-FFF2-40B4-BE49-F238E27FC236}">
                <a16:creationId xmlns:a16="http://schemas.microsoft.com/office/drawing/2014/main" id="{1AF9BEBB-BD84-1C43-A308-195CD270C861}"/>
              </a:ext>
            </a:extLst>
          </p:cNvPr>
          <p:cNvSpPr txBox="1"/>
          <p:nvPr/>
        </p:nvSpPr>
        <p:spPr>
          <a:xfrm>
            <a:off x="7051324"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54" name="TextBox 53">
            <a:extLst>
              <a:ext uri="{FF2B5EF4-FFF2-40B4-BE49-F238E27FC236}">
                <a16:creationId xmlns:a16="http://schemas.microsoft.com/office/drawing/2014/main" id="{0FA23686-95F3-7644-951E-9D6DFD37EAB6}"/>
              </a:ext>
            </a:extLst>
          </p:cNvPr>
          <p:cNvSpPr txBox="1"/>
          <p:nvPr/>
        </p:nvSpPr>
        <p:spPr>
          <a:xfrm>
            <a:off x="7051324"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4B61F401-BB01-3047-8F61-D156549CB719}"/>
              </a:ext>
            </a:extLst>
          </p:cNvPr>
          <p:cNvSpPr txBox="1"/>
          <p:nvPr/>
        </p:nvSpPr>
        <p:spPr>
          <a:xfrm>
            <a:off x="7051324"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56" name="TextBox 55">
            <a:extLst>
              <a:ext uri="{FF2B5EF4-FFF2-40B4-BE49-F238E27FC236}">
                <a16:creationId xmlns:a16="http://schemas.microsoft.com/office/drawing/2014/main" id="{D109CD7A-9BD8-9A42-A24F-EF29136C1607}"/>
              </a:ext>
            </a:extLst>
          </p:cNvPr>
          <p:cNvSpPr txBox="1"/>
          <p:nvPr/>
        </p:nvSpPr>
        <p:spPr>
          <a:xfrm>
            <a:off x="7051324"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483ABE41-CF25-6941-8584-8A651D9BFAC0}"/>
              </a:ext>
            </a:extLst>
          </p:cNvPr>
          <p:cNvSpPr txBox="1"/>
          <p:nvPr/>
        </p:nvSpPr>
        <p:spPr>
          <a:xfrm>
            <a:off x="7121856"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8" name="TextBox 57">
            <a:extLst>
              <a:ext uri="{FF2B5EF4-FFF2-40B4-BE49-F238E27FC236}">
                <a16:creationId xmlns:a16="http://schemas.microsoft.com/office/drawing/2014/main" id="{F931F18F-558B-994D-BD32-E587697BD1C4}"/>
              </a:ext>
            </a:extLst>
          </p:cNvPr>
          <p:cNvSpPr txBox="1"/>
          <p:nvPr/>
        </p:nvSpPr>
        <p:spPr>
          <a:xfrm>
            <a:off x="8644216"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59" name="TextBox 58">
            <a:extLst>
              <a:ext uri="{FF2B5EF4-FFF2-40B4-BE49-F238E27FC236}">
                <a16:creationId xmlns:a16="http://schemas.microsoft.com/office/drawing/2014/main" id="{A328B9F6-1E15-214D-AEA5-EAC9278F93A7}"/>
              </a:ext>
            </a:extLst>
          </p:cNvPr>
          <p:cNvSpPr txBox="1"/>
          <p:nvPr/>
        </p:nvSpPr>
        <p:spPr>
          <a:xfrm>
            <a:off x="7145189"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60" name="TextBox 59">
            <a:extLst>
              <a:ext uri="{FF2B5EF4-FFF2-40B4-BE49-F238E27FC236}">
                <a16:creationId xmlns:a16="http://schemas.microsoft.com/office/drawing/2014/main" id="{8D3E0B0D-B64C-354E-B1AE-FDF0CA598506}"/>
              </a:ext>
            </a:extLst>
          </p:cNvPr>
          <p:cNvSpPr txBox="1"/>
          <p:nvPr/>
        </p:nvSpPr>
        <p:spPr>
          <a:xfrm>
            <a:off x="6082251" y="4426529"/>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TAS-102</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61" name="TextBox 60">
            <a:extLst>
              <a:ext uri="{FF2B5EF4-FFF2-40B4-BE49-F238E27FC236}">
                <a16:creationId xmlns:a16="http://schemas.microsoft.com/office/drawing/2014/main" id="{106AF7E1-1B67-144D-B6DB-1A07E8C77E98}"/>
              </a:ext>
            </a:extLst>
          </p:cNvPr>
          <p:cNvSpPr txBox="1"/>
          <p:nvPr/>
        </p:nvSpPr>
        <p:spPr>
          <a:xfrm>
            <a:off x="782463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459</a:t>
            </a:r>
          </a:p>
          <a:p>
            <a:pPr algn="ctr">
              <a:lnSpc>
                <a:spcPct val="90000"/>
              </a:lnSpc>
            </a:pPr>
            <a:r>
              <a:rPr lang="en-GB" sz="1000" dirty="0">
                <a:latin typeface="Arial" panose="020B0604020202020204" pitchFamily="34" charset="0"/>
                <a:ea typeface="Aileron" charset="0"/>
                <a:cs typeface="Arial" panose="020B0604020202020204" pitchFamily="34" charset="0"/>
              </a:rPr>
              <a:t>198</a:t>
            </a:r>
          </a:p>
        </p:txBody>
      </p:sp>
      <p:sp>
        <p:nvSpPr>
          <p:cNvPr id="62" name="TextBox 61">
            <a:extLst>
              <a:ext uri="{FF2B5EF4-FFF2-40B4-BE49-F238E27FC236}">
                <a16:creationId xmlns:a16="http://schemas.microsoft.com/office/drawing/2014/main" id="{6412E843-93D2-014F-A02E-B89B161FCF2E}"/>
              </a:ext>
            </a:extLst>
          </p:cNvPr>
          <p:cNvSpPr txBox="1"/>
          <p:nvPr/>
        </p:nvSpPr>
        <p:spPr>
          <a:xfrm>
            <a:off x="8526313"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294</a:t>
            </a:r>
          </a:p>
          <a:p>
            <a:pPr algn="ctr">
              <a:lnSpc>
                <a:spcPct val="90000"/>
              </a:lnSpc>
            </a:pPr>
            <a:r>
              <a:rPr lang="en-GB" sz="1000" dirty="0">
                <a:latin typeface="Arial" panose="020B0604020202020204" pitchFamily="34" charset="0"/>
                <a:ea typeface="Aileron" charset="0"/>
                <a:cs typeface="Arial" panose="020B0604020202020204" pitchFamily="34" charset="0"/>
              </a:rPr>
              <a:t>107</a:t>
            </a:r>
          </a:p>
        </p:txBody>
      </p:sp>
      <p:sp>
        <p:nvSpPr>
          <p:cNvPr id="63" name="TextBox 62">
            <a:extLst>
              <a:ext uri="{FF2B5EF4-FFF2-40B4-BE49-F238E27FC236}">
                <a16:creationId xmlns:a16="http://schemas.microsoft.com/office/drawing/2014/main" id="{7DF865B6-95BB-E748-9938-862D94094CF8}"/>
              </a:ext>
            </a:extLst>
          </p:cNvPr>
          <p:cNvSpPr txBox="1"/>
          <p:nvPr/>
        </p:nvSpPr>
        <p:spPr>
          <a:xfrm>
            <a:off x="11298770"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64" name="TextBox 63">
            <a:extLst>
              <a:ext uri="{FF2B5EF4-FFF2-40B4-BE49-F238E27FC236}">
                <a16:creationId xmlns:a16="http://schemas.microsoft.com/office/drawing/2014/main" id="{BF8A7A69-8BD3-3843-86AD-530DEB419997}"/>
              </a:ext>
            </a:extLst>
          </p:cNvPr>
          <p:cNvSpPr txBox="1"/>
          <p:nvPr/>
        </p:nvSpPr>
        <p:spPr>
          <a:xfrm>
            <a:off x="10593579"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65" name="TextBox 64">
            <a:extLst>
              <a:ext uri="{FF2B5EF4-FFF2-40B4-BE49-F238E27FC236}">
                <a16:creationId xmlns:a16="http://schemas.microsoft.com/office/drawing/2014/main" id="{9A79ACC1-C5B8-864F-94F4-DB8E38B39FDB}"/>
              </a:ext>
            </a:extLst>
          </p:cNvPr>
          <p:cNvSpPr txBox="1"/>
          <p:nvPr/>
        </p:nvSpPr>
        <p:spPr>
          <a:xfrm>
            <a:off x="9910954"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64</a:t>
            </a:r>
          </a:p>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sp>
        <p:nvSpPr>
          <p:cNvPr id="66" name="TextBox 65">
            <a:extLst>
              <a:ext uri="{FF2B5EF4-FFF2-40B4-BE49-F238E27FC236}">
                <a16:creationId xmlns:a16="http://schemas.microsoft.com/office/drawing/2014/main" id="{A2BB809F-A57F-F943-A628-9829A1E58AAD}"/>
              </a:ext>
            </a:extLst>
          </p:cNvPr>
          <p:cNvSpPr txBox="1"/>
          <p:nvPr/>
        </p:nvSpPr>
        <p:spPr>
          <a:xfrm>
            <a:off x="9189888"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137</a:t>
            </a:r>
          </a:p>
          <a:p>
            <a:pPr algn="ctr">
              <a:lnSpc>
                <a:spcPct val="90000"/>
              </a:lnSpc>
            </a:pPr>
            <a:r>
              <a:rPr lang="en-GB" sz="1000" dirty="0">
                <a:latin typeface="Arial" panose="020B0604020202020204" pitchFamily="34" charset="0"/>
                <a:ea typeface="Aileron" charset="0"/>
                <a:cs typeface="Arial" panose="020B0604020202020204" pitchFamily="34" charset="0"/>
              </a:rPr>
              <a:t>47</a:t>
            </a:r>
          </a:p>
        </p:txBody>
      </p:sp>
      <p:sp>
        <p:nvSpPr>
          <p:cNvPr id="68" name="TextBox 67">
            <a:extLst>
              <a:ext uri="{FF2B5EF4-FFF2-40B4-BE49-F238E27FC236}">
                <a16:creationId xmlns:a16="http://schemas.microsoft.com/office/drawing/2014/main" id="{B1461A05-7C4D-BC4D-A58E-6AADF7B08582}"/>
              </a:ext>
            </a:extLst>
          </p:cNvPr>
          <p:cNvSpPr txBox="1"/>
          <p:nvPr/>
        </p:nvSpPr>
        <p:spPr>
          <a:xfrm>
            <a:off x="10112408" y="3296455"/>
            <a:ext cx="511357"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TAS-102</a:t>
            </a:r>
          </a:p>
        </p:txBody>
      </p:sp>
      <p:sp>
        <p:nvSpPr>
          <p:cNvPr id="69" name="TextBox 68">
            <a:extLst>
              <a:ext uri="{FF2B5EF4-FFF2-40B4-BE49-F238E27FC236}">
                <a16:creationId xmlns:a16="http://schemas.microsoft.com/office/drawing/2014/main" id="{4686F2CB-FC61-F546-BFEC-25D91182298B}"/>
              </a:ext>
            </a:extLst>
          </p:cNvPr>
          <p:cNvSpPr txBox="1"/>
          <p:nvPr/>
        </p:nvSpPr>
        <p:spPr>
          <a:xfrm>
            <a:off x="9997285" y="3822437"/>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70" name="TextBox 69">
            <a:extLst>
              <a:ext uri="{FF2B5EF4-FFF2-40B4-BE49-F238E27FC236}">
                <a16:creationId xmlns:a16="http://schemas.microsoft.com/office/drawing/2014/main" id="{069471AC-6187-004F-AF8B-34FB18C051EB}"/>
              </a:ext>
            </a:extLst>
          </p:cNvPr>
          <p:cNvSpPr txBox="1"/>
          <p:nvPr/>
        </p:nvSpPr>
        <p:spPr>
          <a:xfrm>
            <a:off x="9103946" y="2100157"/>
            <a:ext cx="2196114"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0.68 (95% CI, 0.58-0.81)</a:t>
            </a:r>
          </a:p>
          <a:p>
            <a:r>
              <a:rPr lang="en-GB" sz="1000" dirty="0">
                <a:latin typeface="Arial" panose="020B0604020202020204" pitchFamily="34" charset="0"/>
                <a:cs typeface="Arial" panose="020B0604020202020204" pitchFamily="34" charset="0"/>
              </a:rPr>
              <a:t>p&lt;0.001</a:t>
            </a:r>
          </a:p>
        </p:txBody>
      </p:sp>
      <p:sp>
        <p:nvSpPr>
          <p:cNvPr id="72" name="TextBox 71">
            <a:extLst>
              <a:ext uri="{FF2B5EF4-FFF2-40B4-BE49-F238E27FC236}">
                <a16:creationId xmlns:a16="http://schemas.microsoft.com/office/drawing/2014/main" id="{BF92DF08-05BD-B549-A08B-45575418C88C}"/>
              </a:ext>
            </a:extLst>
          </p:cNvPr>
          <p:cNvSpPr txBox="1"/>
          <p:nvPr/>
        </p:nvSpPr>
        <p:spPr>
          <a:xfrm>
            <a:off x="7230138"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3" name="TextBox 72">
            <a:extLst>
              <a:ext uri="{FF2B5EF4-FFF2-40B4-BE49-F238E27FC236}">
                <a16:creationId xmlns:a16="http://schemas.microsoft.com/office/drawing/2014/main" id="{93C27367-8C00-3045-A11F-6E92B70EF573}"/>
              </a:ext>
            </a:extLst>
          </p:cNvPr>
          <p:cNvSpPr txBox="1"/>
          <p:nvPr/>
        </p:nvSpPr>
        <p:spPr>
          <a:xfrm>
            <a:off x="858586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4" name="TextBox 73">
            <a:extLst>
              <a:ext uri="{FF2B5EF4-FFF2-40B4-BE49-F238E27FC236}">
                <a16:creationId xmlns:a16="http://schemas.microsoft.com/office/drawing/2014/main" id="{997E3BCF-BC67-7940-83DF-38ABAE377B9E}"/>
              </a:ext>
            </a:extLst>
          </p:cNvPr>
          <p:cNvSpPr txBox="1"/>
          <p:nvPr/>
        </p:nvSpPr>
        <p:spPr>
          <a:xfrm>
            <a:off x="9265313"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5" name="TextBox 74">
            <a:extLst>
              <a:ext uri="{FF2B5EF4-FFF2-40B4-BE49-F238E27FC236}">
                <a16:creationId xmlns:a16="http://schemas.microsoft.com/office/drawing/2014/main" id="{1D81738C-29D2-D743-A1DB-A3E7B1F8BD21}"/>
              </a:ext>
            </a:extLst>
          </p:cNvPr>
          <p:cNvSpPr txBox="1"/>
          <p:nvPr/>
        </p:nvSpPr>
        <p:spPr>
          <a:xfrm>
            <a:off x="11271572"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6" name="TextBox 75">
            <a:extLst>
              <a:ext uri="{FF2B5EF4-FFF2-40B4-BE49-F238E27FC236}">
                <a16:creationId xmlns:a16="http://schemas.microsoft.com/office/drawing/2014/main" id="{58454D66-9571-B149-8ADE-8669CE12C39E}"/>
              </a:ext>
            </a:extLst>
          </p:cNvPr>
          <p:cNvSpPr txBox="1"/>
          <p:nvPr/>
        </p:nvSpPr>
        <p:spPr>
          <a:xfrm>
            <a:off x="1057624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7" name="TextBox 76">
            <a:extLst>
              <a:ext uri="{FF2B5EF4-FFF2-40B4-BE49-F238E27FC236}">
                <a16:creationId xmlns:a16="http://schemas.microsoft.com/office/drawing/2014/main" id="{6EE34311-732B-6B47-91F1-3B7E1977BE66}"/>
              </a:ext>
            </a:extLst>
          </p:cNvPr>
          <p:cNvSpPr txBox="1"/>
          <p:nvPr/>
        </p:nvSpPr>
        <p:spPr>
          <a:xfrm>
            <a:off x="9896797"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81" name="Straight Connector 80">
            <a:extLst>
              <a:ext uri="{FF2B5EF4-FFF2-40B4-BE49-F238E27FC236}">
                <a16:creationId xmlns:a16="http://schemas.microsoft.com/office/drawing/2014/main" id="{E1DFEAE8-A07B-D24B-BA32-FEEDEE21EB11}"/>
              </a:ext>
            </a:extLst>
          </p:cNvPr>
          <p:cNvCxnSpPr>
            <a:cxnSpLocks/>
          </p:cNvCxnSpPr>
          <p:nvPr/>
        </p:nvCxnSpPr>
        <p:spPr>
          <a:xfrm>
            <a:off x="725519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F71BD26-A0A7-3146-B6F5-9829A9DC8FDD}"/>
              </a:ext>
            </a:extLst>
          </p:cNvPr>
          <p:cNvCxnSpPr>
            <a:cxnSpLocks/>
          </p:cNvCxnSpPr>
          <p:nvPr/>
        </p:nvCxnSpPr>
        <p:spPr>
          <a:xfrm>
            <a:off x="7255198"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7C477FF-C6A2-7D40-B7A7-3F04CF3DD07E}"/>
              </a:ext>
            </a:extLst>
          </p:cNvPr>
          <p:cNvCxnSpPr>
            <a:cxnSpLocks/>
          </p:cNvCxnSpPr>
          <p:nvPr/>
        </p:nvCxnSpPr>
        <p:spPr>
          <a:xfrm rot="5400000">
            <a:off x="7229800"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D60D186-110E-634E-BDE1-545807195755}"/>
              </a:ext>
            </a:extLst>
          </p:cNvPr>
          <p:cNvCxnSpPr>
            <a:cxnSpLocks/>
          </p:cNvCxnSpPr>
          <p:nvPr/>
        </p:nvCxnSpPr>
        <p:spPr>
          <a:xfrm>
            <a:off x="79378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C340429-46C4-D040-A010-B34D562402BE}"/>
              </a:ext>
            </a:extLst>
          </p:cNvPr>
          <p:cNvCxnSpPr>
            <a:cxnSpLocks/>
          </p:cNvCxnSpPr>
          <p:nvPr/>
        </p:nvCxnSpPr>
        <p:spPr>
          <a:xfrm>
            <a:off x="86172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B7DDECC-25DE-C84D-A35F-30618C45D611}"/>
              </a:ext>
            </a:extLst>
          </p:cNvPr>
          <p:cNvCxnSpPr>
            <a:cxnSpLocks/>
          </p:cNvCxnSpPr>
          <p:nvPr/>
        </p:nvCxnSpPr>
        <p:spPr>
          <a:xfrm>
            <a:off x="929672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3777330-1557-7C45-9BDC-42189D49EA27}"/>
              </a:ext>
            </a:extLst>
          </p:cNvPr>
          <p:cNvCxnSpPr>
            <a:cxnSpLocks/>
          </p:cNvCxnSpPr>
          <p:nvPr/>
        </p:nvCxnSpPr>
        <p:spPr>
          <a:xfrm>
            <a:off x="99761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C4D96C5-DAA1-5E47-B2DA-0FF2689EDA52}"/>
              </a:ext>
            </a:extLst>
          </p:cNvPr>
          <p:cNvCxnSpPr>
            <a:cxnSpLocks/>
          </p:cNvCxnSpPr>
          <p:nvPr/>
        </p:nvCxnSpPr>
        <p:spPr>
          <a:xfrm>
            <a:off x="10652448"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CDF4EDC-D4C5-6A49-BFE0-7D4CFD29774A}"/>
              </a:ext>
            </a:extLst>
          </p:cNvPr>
          <p:cNvCxnSpPr>
            <a:cxnSpLocks/>
          </p:cNvCxnSpPr>
          <p:nvPr/>
        </p:nvCxnSpPr>
        <p:spPr>
          <a:xfrm>
            <a:off x="11335073"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4BBACAF-8254-B241-BA5E-31E1246C3771}"/>
              </a:ext>
            </a:extLst>
          </p:cNvPr>
          <p:cNvCxnSpPr>
            <a:cxnSpLocks/>
          </p:cNvCxnSpPr>
          <p:nvPr/>
        </p:nvCxnSpPr>
        <p:spPr>
          <a:xfrm rot="5400000">
            <a:off x="7229800" y="376888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BD473ED-B088-DC4D-A7BD-EC92319D3344}"/>
              </a:ext>
            </a:extLst>
          </p:cNvPr>
          <p:cNvCxnSpPr>
            <a:cxnSpLocks/>
          </p:cNvCxnSpPr>
          <p:nvPr/>
        </p:nvCxnSpPr>
        <p:spPr>
          <a:xfrm rot="5400000">
            <a:off x="7229800"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7DC560A-C696-5140-AE85-1888B140B05D}"/>
              </a:ext>
            </a:extLst>
          </p:cNvPr>
          <p:cNvCxnSpPr>
            <a:cxnSpLocks/>
          </p:cNvCxnSpPr>
          <p:nvPr/>
        </p:nvCxnSpPr>
        <p:spPr>
          <a:xfrm rot="5400000">
            <a:off x="7229800"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EDDE8BA-F180-314F-B738-9AAB8848C51B}"/>
              </a:ext>
            </a:extLst>
          </p:cNvPr>
          <p:cNvCxnSpPr>
            <a:cxnSpLocks/>
          </p:cNvCxnSpPr>
          <p:nvPr/>
        </p:nvCxnSpPr>
        <p:spPr>
          <a:xfrm rot="5400000">
            <a:off x="7229800"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6B8ACFB-B497-F64A-BF02-2AB96B434B71}"/>
              </a:ext>
            </a:extLst>
          </p:cNvPr>
          <p:cNvCxnSpPr>
            <a:cxnSpLocks/>
          </p:cNvCxnSpPr>
          <p:nvPr/>
        </p:nvCxnSpPr>
        <p:spPr>
          <a:xfrm rot="5400000">
            <a:off x="7229800"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A43D09F-BBAA-A840-BD36-5CE9B1652767}"/>
              </a:ext>
            </a:extLst>
          </p:cNvPr>
          <p:cNvCxnSpPr>
            <a:cxnSpLocks/>
          </p:cNvCxnSpPr>
          <p:nvPr/>
        </p:nvCxnSpPr>
        <p:spPr>
          <a:xfrm rot="5400000">
            <a:off x="7229800"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D888FD31-8639-4649-8036-AD60D5914FA5}"/>
              </a:ext>
            </a:extLst>
          </p:cNvPr>
          <p:cNvCxnSpPr>
            <a:cxnSpLocks/>
          </p:cNvCxnSpPr>
          <p:nvPr/>
        </p:nvCxnSpPr>
        <p:spPr>
          <a:xfrm rot="5400000">
            <a:off x="7229800"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64BD4B9-3383-DC4F-A4B6-58317F062B8F}"/>
              </a:ext>
            </a:extLst>
          </p:cNvPr>
          <p:cNvCxnSpPr>
            <a:cxnSpLocks/>
          </p:cNvCxnSpPr>
          <p:nvPr/>
        </p:nvCxnSpPr>
        <p:spPr>
          <a:xfrm rot="5400000">
            <a:off x="7229800"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3989CA9-BF1F-594A-B6AD-583D1C9ECCFA}"/>
              </a:ext>
            </a:extLst>
          </p:cNvPr>
          <p:cNvCxnSpPr>
            <a:cxnSpLocks/>
          </p:cNvCxnSpPr>
          <p:nvPr/>
        </p:nvCxnSpPr>
        <p:spPr>
          <a:xfrm rot="5400000">
            <a:off x="7229800"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7A6A3B8-7C6D-3D4A-87E3-26A003F1A227}"/>
              </a:ext>
            </a:extLst>
          </p:cNvPr>
          <p:cNvCxnSpPr>
            <a:cxnSpLocks/>
          </p:cNvCxnSpPr>
          <p:nvPr/>
        </p:nvCxnSpPr>
        <p:spPr>
          <a:xfrm rot="5400000">
            <a:off x="7229800"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8476715E-C5F9-CA42-935E-9FA8A69CDA2D}"/>
              </a:ext>
            </a:extLst>
          </p:cNvPr>
          <p:cNvSpPr txBox="1"/>
          <p:nvPr/>
        </p:nvSpPr>
        <p:spPr>
          <a:xfrm>
            <a:off x="2809858" y="4224833"/>
            <a:ext cx="1686359"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Months after randomisation</a:t>
            </a:r>
          </a:p>
        </p:txBody>
      </p:sp>
      <p:sp>
        <p:nvSpPr>
          <p:cNvPr id="116" name="TextBox 115">
            <a:extLst>
              <a:ext uri="{FF2B5EF4-FFF2-40B4-BE49-F238E27FC236}">
                <a16:creationId xmlns:a16="http://schemas.microsoft.com/office/drawing/2014/main" id="{09067489-3F2F-E141-9A48-4A97C7ACFAB8}"/>
              </a:ext>
            </a:extLst>
          </p:cNvPr>
          <p:cNvSpPr txBox="1"/>
          <p:nvPr/>
        </p:nvSpPr>
        <p:spPr>
          <a:xfrm>
            <a:off x="1310831"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534</a:t>
            </a:r>
          </a:p>
          <a:p>
            <a:pPr algn="ctr">
              <a:lnSpc>
                <a:spcPct val="90000"/>
              </a:lnSpc>
            </a:pPr>
            <a:r>
              <a:rPr lang="en-GB" sz="1000" dirty="0">
                <a:latin typeface="Arial" panose="020B0604020202020204" pitchFamily="34" charset="0"/>
                <a:ea typeface="Aileron" charset="0"/>
                <a:cs typeface="Arial" panose="020B0604020202020204" pitchFamily="34" charset="0"/>
              </a:rPr>
              <a:t>266</a:t>
            </a:r>
          </a:p>
        </p:txBody>
      </p:sp>
      <p:sp>
        <p:nvSpPr>
          <p:cNvPr id="117" name="TextBox 116">
            <a:extLst>
              <a:ext uri="{FF2B5EF4-FFF2-40B4-BE49-F238E27FC236}">
                <a16:creationId xmlns:a16="http://schemas.microsoft.com/office/drawing/2014/main" id="{D683622F-7798-1D44-9FC3-BB29737A9633}"/>
              </a:ext>
            </a:extLst>
          </p:cNvPr>
          <p:cNvSpPr txBox="1"/>
          <p:nvPr/>
        </p:nvSpPr>
        <p:spPr>
          <a:xfrm>
            <a:off x="247893" y="4426529"/>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TAS-102</a:t>
            </a:r>
          </a:p>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18" name="TextBox 117">
            <a:extLst>
              <a:ext uri="{FF2B5EF4-FFF2-40B4-BE49-F238E27FC236}">
                <a16:creationId xmlns:a16="http://schemas.microsoft.com/office/drawing/2014/main" id="{12B387AC-6649-BE4C-BC6A-C2E552D845F6}"/>
              </a:ext>
            </a:extLst>
          </p:cNvPr>
          <p:cNvSpPr txBox="1"/>
          <p:nvPr/>
        </p:nvSpPr>
        <p:spPr>
          <a:xfrm>
            <a:off x="1850580"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238</a:t>
            </a:r>
          </a:p>
          <a:p>
            <a:pPr algn="ctr">
              <a:lnSpc>
                <a:spcPct val="90000"/>
              </a:lnSpc>
            </a:pPr>
            <a:r>
              <a:rPr lang="en-GB" sz="1000" dirty="0">
                <a:latin typeface="Arial" panose="020B0604020202020204" pitchFamily="34" charset="0"/>
                <a:ea typeface="Aileron" charset="0"/>
                <a:cs typeface="Arial" panose="020B0604020202020204" pitchFamily="34" charset="0"/>
              </a:rPr>
              <a:t>51</a:t>
            </a:r>
          </a:p>
        </p:txBody>
      </p:sp>
      <p:sp>
        <p:nvSpPr>
          <p:cNvPr id="119" name="TextBox 118">
            <a:extLst>
              <a:ext uri="{FF2B5EF4-FFF2-40B4-BE49-F238E27FC236}">
                <a16:creationId xmlns:a16="http://schemas.microsoft.com/office/drawing/2014/main" id="{6A169D5B-2474-604A-8BA4-F308DFF43163}"/>
              </a:ext>
            </a:extLst>
          </p:cNvPr>
          <p:cNvSpPr txBox="1"/>
          <p:nvPr/>
        </p:nvSpPr>
        <p:spPr>
          <a:xfrm>
            <a:off x="2368105" y="4565028"/>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121</a:t>
            </a:r>
          </a:p>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44F75BF2-6ACF-3348-AB72-30153FEA5F4A}"/>
              </a:ext>
            </a:extLst>
          </p:cNvPr>
          <p:cNvSpPr txBox="1"/>
          <p:nvPr/>
        </p:nvSpPr>
        <p:spPr>
          <a:xfrm>
            <a:off x="50802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1" name="TextBox 120">
            <a:extLst>
              <a:ext uri="{FF2B5EF4-FFF2-40B4-BE49-F238E27FC236}">
                <a16:creationId xmlns:a16="http://schemas.microsoft.com/office/drawing/2014/main" id="{D8541026-4F57-6A43-83E5-52F96C68FC89}"/>
              </a:ext>
            </a:extLst>
          </p:cNvPr>
          <p:cNvSpPr txBox="1"/>
          <p:nvPr/>
        </p:nvSpPr>
        <p:spPr>
          <a:xfrm>
            <a:off x="455318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22" name="TextBox 121">
            <a:extLst>
              <a:ext uri="{FF2B5EF4-FFF2-40B4-BE49-F238E27FC236}">
                <a16:creationId xmlns:a16="http://schemas.microsoft.com/office/drawing/2014/main" id="{0CAA5D14-62D1-5546-A267-D9DE959BA5D3}"/>
              </a:ext>
            </a:extLst>
          </p:cNvPr>
          <p:cNvSpPr txBox="1"/>
          <p:nvPr/>
        </p:nvSpPr>
        <p:spPr>
          <a:xfrm>
            <a:off x="398769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3" name="TextBox 122">
            <a:extLst>
              <a:ext uri="{FF2B5EF4-FFF2-40B4-BE49-F238E27FC236}">
                <a16:creationId xmlns:a16="http://schemas.microsoft.com/office/drawing/2014/main" id="{C4560307-168C-5F4B-BD8F-CCC7D6BA2EC2}"/>
              </a:ext>
            </a:extLst>
          </p:cNvPr>
          <p:cNvSpPr txBox="1"/>
          <p:nvPr/>
        </p:nvSpPr>
        <p:spPr>
          <a:xfrm>
            <a:off x="2939946"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66</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6DF0977E-7D6C-D942-B89E-3F592A8BAEC3}"/>
              </a:ext>
            </a:extLst>
          </p:cNvPr>
          <p:cNvSpPr txBox="1"/>
          <p:nvPr/>
        </p:nvSpPr>
        <p:spPr>
          <a:xfrm>
            <a:off x="2505415" y="3252317"/>
            <a:ext cx="511357"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TAS-102</a:t>
            </a:r>
          </a:p>
        </p:txBody>
      </p:sp>
      <p:sp>
        <p:nvSpPr>
          <p:cNvPr id="156" name="TextBox 155">
            <a:extLst>
              <a:ext uri="{FF2B5EF4-FFF2-40B4-BE49-F238E27FC236}">
                <a16:creationId xmlns:a16="http://schemas.microsoft.com/office/drawing/2014/main" id="{C85940F5-707E-C74C-96CB-AAEFD2CBBB4B}"/>
              </a:ext>
            </a:extLst>
          </p:cNvPr>
          <p:cNvSpPr txBox="1"/>
          <p:nvPr/>
        </p:nvSpPr>
        <p:spPr>
          <a:xfrm>
            <a:off x="3476521" y="4565028"/>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57" name="TextBox 156">
            <a:extLst>
              <a:ext uri="{FF2B5EF4-FFF2-40B4-BE49-F238E27FC236}">
                <a16:creationId xmlns:a16="http://schemas.microsoft.com/office/drawing/2014/main" id="{D0C17253-C336-3F4F-A335-FCA97DAE937C}"/>
              </a:ext>
            </a:extLst>
          </p:cNvPr>
          <p:cNvSpPr txBox="1"/>
          <p:nvPr/>
        </p:nvSpPr>
        <p:spPr>
          <a:xfrm>
            <a:off x="5613637" y="4565028"/>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pic>
        <p:nvPicPr>
          <p:cNvPr id="163" name="Graphic 162">
            <a:extLst>
              <a:ext uri="{FF2B5EF4-FFF2-40B4-BE49-F238E27FC236}">
                <a16:creationId xmlns:a16="http://schemas.microsoft.com/office/drawing/2014/main" id="{9E28F1FF-B108-1743-892C-2397DA0B4D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011" y="1659042"/>
            <a:ext cx="4591456" cy="2409175"/>
          </a:xfrm>
          <a:prstGeom prst="rect">
            <a:avLst/>
          </a:prstGeom>
        </p:spPr>
      </p:pic>
      <p:cxnSp>
        <p:nvCxnSpPr>
          <p:cNvPr id="101" name="Straight Connector 100">
            <a:extLst>
              <a:ext uri="{FF2B5EF4-FFF2-40B4-BE49-F238E27FC236}">
                <a16:creationId xmlns:a16="http://schemas.microsoft.com/office/drawing/2014/main" id="{FA8A526E-B799-8144-87A8-49D4EF00E4A3}"/>
              </a:ext>
            </a:extLst>
          </p:cNvPr>
          <p:cNvCxnSpPr>
            <a:cxnSpLocks/>
          </p:cNvCxnSpPr>
          <p:nvPr/>
        </p:nvCxnSpPr>
        <p:spPr>
          <a:xfrm flipH="1">
            <a:off x="1417726" y="4022958"/>
            <a:ext cx="45461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95957EA7-48AD-794F-B70D-2D606B57D581}"/>
              </a:ext>
            </a:extLst>
          </p:cNvPr>
          <p:cNvSpPr txBox="1"/>
          <p:nvPr/>
        </p:nvSpPr>
        <p:spPr>
          <a:xfrm>
            <a:off x="191330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F3F90968-77FF-5E4C-B3F5-1A1AA1768556}"/>
              </a:ext>
            </a:extLst>
          </p:cNvPr>
          <p:cNvSpPr txBox="1"/>
          <p:nvPr/>
        </p:nvSpPr>
        <p:spPr>
          <a:xfrm>
            <a:off x="2514062" y="3740491"/>
            <a:ext cx="488916" cy="138499"/>
          </a:xfrm>
          <a:prstGeom prst="rect">
            <a:avLst/>
          </a:prstGeom>
          <a:noFill/>
        </p:spPr>
        <p:txBody>
          <a:bodyPr wrap="none" lIns="0" tIns="0" rIns="0" bIns="0" rtlCol="0">
            <a:spAutoFit/>
          </a:bodyPr>
          <a:lstStyle/>
          <a:p>
            <a:pPr algn="r">
              <a:lnSpc>
                <a:spcPct val="90000"/>
              </a:lnSpc>
            </a:pPr>
            <a:r>
              <a:rPr lang="en-GB" sz="1000" b="1" dirty="0">
                <a:solidFill>
                  <a:schemeClr val="accent6"/>
                </a:solidFill>
                <a:latin typeface="Arial" panose="020B0604020202020204" pitchFamily="34" charset="0"/>
                <a:ea typeface="Aileron" charset="0"/>
                <a:cs typeface="Arial" panose="020B0604020202020204" pitchFamily="34" charset="0"/>
              </a:rPr>
              <a:t>Placebo</a:t>
            </a:r>
          </a:p>
        </p:txBody>
      </p:sp>
      <p:sp>
        <p:nvSpPr>
          <p:cNvPr id="127" name="TextBox 126">
            <a:extLst>
              <a:ext uri="{FF2B5EF4-FFF2-40B4-BE49-F238E27FC236}">
                <a16:creationId xmlns:a16="http://schemas.microsoft.com/office/drawing/2014/main" id="{12D4517B-8F4F-B94A-AD28-6FC7B9B949FA}"/>
              </a:ext>
            </a:extLst>
          </p:cNvPr>
          <p:cNvSpPr txBox="1"/>
          <p:nvPr/>
        </p:nvSpPr>
        <p:spPr>
          <a:xfrm>
            <a:off x="29769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29" name="TextBox 128">
            <a:extLst>
              <a:ext uri="{FF2B5EF4-FFF2-40B4-BE49-F238E27FC236}">
                <a16:creationId xmlns:a16="http://schemas.microsoft.com/office/drawing/2014/main" id="{1268D658-8737-9A43-B629-915C9B60010A}"/>
              </a:ext>
            </a:extLst>
          </p:cNvPr>
          <p:cNvSpPr txBox="1"/>
          <p:nvPr/>
        </p:nvSpPr>
        <p:spPr>
          <a:xfrm>
            <a:off x="505938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30" name="TextBox 129">
            <a:extLst>
              <a:ext uri="{FF2B5EF4-FFF2-40B4-BE49-F238E27FC236}">
                <a16:creationId xmlns:a16="http://schemas.microsoft.com/office/drawing/2014/main" id="{1F74B1DF-7945-854B-8E4F-A91E184B6B32}"/>
              </a:ext>
            </a:extLst>
          </p:cNvPr>
          <p:cNvSpPr txBox="1"/>
          <p:nvPr/>
        </p:nvSpPr>
        <p:spPr>
          <a:xfrm>
            <a:off x="5573739"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31" name="TextBox 130">
            <a:extLst>
              <a:ext uri="{FF2B5EF4-FFF2-40B4-BE49-F238E27FC236}">
                <a16:creationId xmlns:a16="http://schemas.microsoft.com/office/drawing/2014/main" id="{37CBE8D2-810E-634D-AF0F-510F2968164D}"/>
              </a:ext>
            </a:extLst>
          </p:cNvPr>
          <p:cNvSpPr txBox="1"/>
          <p:nvPr/>
        </p:nvSpPr>
        <p:spPr>
          <a:xfrm>
            <a:off x="3983064" y="406626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35" name="Straight Connector 134">
            <a:extLst>
              <a:ext uri="{FF2B5EF4-FFF2-40B4-BE49-F238E27FC236}">
                <a16:creationId xmlns:a16="http://schemas.microsoft.com/office/drawing/2014/main" id="{10C3AA57-FF36-5F48-9422-B4378F6AE929}"/>
              </a:ext>
            </a:extLst>
          </p:cNvPr>
          <p:cNvCxnSpPr>
            <a:cxnSpLocks/>
          </p:cNvCxnSpPr>
          <p:nvPr/>
        </p:nvCxnSpPr>
        <p:spPr>
          <a:xfrm>
            <a:off x="19542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E94A57B-45D0-F64C-A95B-435DFA2AB9D1}"/>
              </a:ext>
            </a:extLst>
          </p:cNvPr>
          <p:cNvCxnSpPr>
            <a:cxnSpLocks/>
          </p:cNvCxnSpPr>
          <p:nvPr/>
        </p:nvCxnSpPr>
        <p:spPr>
          <a:xfrm>
            <a:off x="30083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6399BDF-555A-2142-9870-D414F0E1A14E}"/>
              </a:ext>
            </a:extLst>
          </p:cNvPr>
          <p:cNvCxnSpPr>
            <a:cxnSpLocks/>
          </p:cNvCxnSpPr>
          <p:nvPr/>
        </p:nvCxnSpPr>
        <p:spPr>
          <a:xfrm>
            <a:off x="40624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43A3BCE-E137-8146-97FC-5C745188FF2A}"/>
              </a:ext>
            </a:extLst>
          </p:cNvPr>
          <p:cNvCxnSpPr>
            <a:cxnSpLocks/>
          </p:cNvCxnSpPr>
          <p:nvPr/>
        </p:nvCxnSpPr>
        <p:spPr>
          <a:xfrm>
            <a:off x="56499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0364088-03C9-9643-BFAC-0248E6F93059}"/>
              </a:ext>
            </a:extLst>
          </p:cNvPr>
          <p:cNvCxnSpPr>
            <a:cxnSpLocks/>
          </p:cNvCxnSpPr>
          <p:nvPr/>
        </p:nvCxnSpPr>
        <p:spPr>
          <a:xfrm>
            <a:off x="512289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82E01556-9070-6041-B2F1-32F54E5C34A3}"/>
              </a:ext>
            </a:extLst>
          </p:cNvPr>
          <p:cNvSpPr txBox="1"/>
          <p:nvPr/>
        </p:nvSpPr>
        <p:spPr>
          <a:xfrm>
            <a:off x="244353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cxnSp>
        <p:nvCxnSpPr>
          <p:cNvPr id="152" name="Straight Connector 151">
            <a:extLst>
              <a:ext uri="{FF2B5EF4-FFF2-40B4-BE49-F238E27FC236}">
                <a16:creationId xmlns:a16="http://schemas.microsoft.com/office/drawing/2014/main" id="{B89339A2-7465-3345-BEEA-D2ABD1FC35F4}"/>
              </a:ext>
            </a:extLst>
          </p:cNvPr>
          <p:cNvCxnSpPr>
            <a:cxnSpLocks/>
          </p:cNvCxnSpPr>
          <p:nvPr/>
        </p:nvCxnSpPr>
        <p:spPr>
          <a:xfrm>
            <a:off x="247811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EC766C09-27C5-774D-8718-70FC4C83D3F7}"/>
              </a:ext>
            </a:extLst>
          </p:cNvPr>
          <p:cNvSpPr txBox="1"/>
          <p:nvPr/>
        </p:nvSpPr>
        <p:spPr>
          <a:xfrm>
            <a:off x="3507155"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154" name="Straight Connector 153">
            <a:extLst>
              <a:ext uri="{FF2B5EF4-FFF2-40B4-BE49-F238E27FC236}">
                <a16:creationId xmlns:a16="http://schemas.microsoft.com/office/drawing/2014/main" id="{FF545D49-1AEC-4C41-877B-704A8658C7F9}"/>
              </a:ext>
            </a:extLst>
          </p:cNvPr>
          <p:cNvCxnSpPr>
            <a:cxnSpLocks/>
          </p:cNvCxnSpPr>
          <p:nvPr/>
        </p:nvCxnSpPr>
        <p:spPr>
          <a:xfrm>
            <a:off x="3538565"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D9A6E82C-5EE7-904E-86B2-4FC6564C0B40}"/>
              </a:ext>
            </a:extLst>
          </p:cNvPr>
          <p:cNvSpPr txBox="1"/>
          <p:nvPr/>
        </p:nvSpPr>
        <p:spPr>
          <a:xfrm rot="16200000">
            <a:off x="167599" y="2777277"/>
            <a:ext cx="1774525"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Progression-free survival (%)</a:t>
            </a:r>
          </a:p>
        </p:txBody>
      </p:sp>
      <p:sp>
        <p:nvSpPr>
          <p:cNvPr id="104" name="TextBox 103">
            <a:extLst>
              <a:ext uri="{FF2B5EF4-FFF2-40B4-BE49-F238E27FC236}">
                <a16:creationId xmlns:a16="http://schemas.microsoft.com/office/drawing/2014/main" id="{27AEBDB7-E12D-FC4F-AC98-4B26419E13C3}"/>
              </a:ext>
            </a:extLst>
          </p:cNvPr>
          <p:cNvSpPr txBox="1"/>
          <p:nvPr/>
        </p:nvSpPr>
        <p:spPr>
          <a:xfrm>
            <a:off x="1146434" y="1628800"/>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05" name="TextBox 104">
            <a:extLst>
              <a:ext uri="{FF2B5EF4-FFF2-40B4-BE49-F238E27FC236}">
                <a16:creationId xmlns:a16="http://schemas.microsoft.com/office/drawing/2014/main" id="{2884C7CD-E0E2-4E44-BA38-1E8ACF4979BC}"/>
              </a:ext>
            </a:extLst>
          </p:cNvPr>
          <p:cNvSpPr txBox="1"/>
          <p:nvPr/>
        </p:nvSpPr>
        <p:spPr>
          <a:xfrm>
            <a:off x="1216966" y="1844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06" name="TextBox 105">
            <a:extLst>
              <a:ext uri="{FF2B5EF4-FFF2-40B4-BE49-F238E27FC236}">
                <a16:creationId xmlns:a16="http://schemas.microsoft.com/office/drawing/2014/main" id="{521615C6-6490-2248-B05F-BC4744C36476}"/>
              </a:ext>
            </a:extLst>
          </p:cNvPr>
          <p:cNvSpPr txBox="1"/>
          <p:nvPr/>
        </p:nvSpPr>
        <p:spPr>
          <a:xfrm>
            <a:off x="1216966" y="20796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07" name="TextBox 106">
            <a:extLst>
              <a:ext uri="{FF2B5EF4-FFF2-40B4-BE49-F238E27FC236}">
                <a16:creationId xmlns:a16="http://schemas.microsoft.com/office/drawing/2014/main" id="{EC137920-D7A3-8E43-ADD0-230D3BE167A5}"/>
              </a:ext>
            </a:extLst>
          </p:cNvPr>
          <p:cNvSpPr txBox="1"/>
          <p:nvPr/>
        </p:nvSpPr>
        <p:spPr>
          <a:xfrm>
            <a:off x="1216966" y="231142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08" name="TextBox 107">
            <a:extLst>
              <a:ext uri="{FF2B5EF4-FFF2-40B4-BE49-F238E27FC236}">
                <a16:creationId xmlns:a16="http://schemas.microsoft.com/office/drawing/2014/main" id="{EFEE82F2-CB98-F84B-8FB2-F47682CED978}"/>
              </a:ext>
            </a:extLst>
          </p:cNvPr>
          <p:cNvSpPr txBox="1"/>
          <p:nvPr/>
        </p:nvSpPr>
        <p:spPr>
          <a:xfrm>
            <a:off x="1216966" y="25463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09" name="TextBox 108">
            <a:extLst>
              <a:ext uri="{FF2B5EF4-FFF2-40B4-BE49-F238E27FC236}">
                <a16:creationId xmlns:a16="http://schemas.microsoft.com/office/drawing/2014/main" id="{81AC91C3-7D9A-154F-8A9E-C1D26EC16811}"/>
              </a:ext>
            </a:extLst>
          </p:cNvPr>
          <p:cNvSpPr txBox="1"/>
          <p:nvPr/>
        </p:nvSpPr>
        <p:spPr>
          <a:xfrm>
            <a:off x="1216966" y="27749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10" name="TextBox 109">
            <a:extLst>
              <a:ext uri="{FF2B5EF4-FFF2-40B4-BE49-F238E27FC236}">
                <a16:creationId xmlns:a16="http://schemas.microsoft.com/office/drawing/2014/main" id="{CC267BA4-2EDF-054F-B051-C299544AD78A}"/>
              </a:ext>
            </a:extLst>
          </p:cNvPr>
          <p:cNvSpPr txBox="1"/>
          <p:nvPr/>
        </p:nvSpPr>
        <p:spPr>
          <a:xfrm>
            <a:off x="1216966" y="30067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11" name="TextBox 110">
            <a:extLst>
              <a:ext uri="{FF2B5EF4-FFF2-40B4-BE49-F238E27FC236}">
                <a16:creationId xmlns:a16="http://schemas.microsoft.com/office/drawing/2014/main" id="{9E4B4E40-1EE5-CB48-B5F1-14DC775A1F0A}"/>
              </a:ext>
            </a:extLst>
          </p:cNvPr>
          <p:cNvSpPr txBox="1"/>
          <p:nvPr/>
        </p:nvSpPr>
        <p:spPr>
          <a:xfrm>
            <a:off x="1216966" y="324170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12" name="TextBox 111">
            <a:extLst>
              <a:ext uri="{FF2B5EF4-FFF2-40B4-BE49-F238E27FC236}">
                <a16:creationId xmlns:a16="http://schemas.microsoft.com/office/drawing/2014/main" id="{2CC445FA-431B-CA47-B352-F46069355036}"/>
              </a:ext>
            </a:extLst>
          </p:cNvPr>
          <p:cNvSpPr txBox="1"/>
          <p:nvPr/>
        </p:nvSpPr>
        <p:spPr>
          <a:xfrm>
            <a:off x="1216966" y="347347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133" name="Straight Connector 132">
            <a:extLst>
              <a:ext uri="{FF2B5EF4-FFF2-40B4-BE49-F238E27FC236}">
                <a16:creationId xmlns:a16="http://schemas.microsoft.com/office/drawing/2014/main" id="{3BD42939-8611-EA43-AAD5-B4584EE43023}"/>
              </a:ext>
            </a:extLst>
          </p:cNvPr>
          <p:cNvCxnSpPr>
            <a:cxnSpLocks/>
          </p:cNvCxnSpPr>
          <p:nvPr/>
        </p:nvCxnSpPr>
        <p:spPr>
          <a:xfrm>
            <a:off x="1420840" y="1702843"/>
            <a:ext cx="0" cy="23241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261C2EED-D3D3-7142-A95F-843CD38E82AB}"/>
              </a:ext>
            </a:extLst>
          </p:cNvPr>
          <p:cNvCxnSpPr>
            <a:cxnSpLocks/>
          </p:cNvCxnSpPr>
          <p:nvPr/>
        </p:nvCxnSpPr>
        <p:spPr>
          <a:xfrm rot="5400000">
            <a:off x="1395442" y="353393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35EFE58-44C6-9F4E-9789-E8D5E41CB991}"/>
              </a:ext>
            </a:extLst>
          </p:cNvPr>
          <p:cNvCxnSpPr>
            <a:cxnSpLocks/>
          </p:cNvCxnSpPr>
          <p:nvPr/>
        </p:nvCxnSpPr>
        <p:spPr>
          <a:xfrm rot="5400000">
            <a:off x="1395442" y="330216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B0E5D42B-AD14-D341-8F73-5B92D249A17B}"/>
              </a:ext>
            </a:extLst>
          </p:cNvPr>
          <p:cNvCxnSpPr>
            <a:cxnSpLocks/>
          </p:cNvCxnSpPr>
          <p:nvPr/>
        </p:nvCxnSpPr>
        <p:spPr>
          <a:xfrm rot="5400000">
            <a:off x="1395442" y="283861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FEEEF85B-D823-E142-ACAB-2921F7E17BAE}"/>
              </a:ext>
            </a:extLst>
          </p:cNvPr>
          <p:cNvCxnSpPr>
            <a:cxnSpLocks/>
          </p:cNvCxnSpPr>
          <p:nvPr/>
        </p:nvCxnSpPr>
        <p:spPr>
          <a:xfrm rot="5400000">
            <a:off x="1395442" y="307039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20B8AA1B-BCFE-594B-913C-D67BE263EBC5}"/>
              </a:ext>
            </a:extLst>
          </p:cNvPr>
          <p:cNvCxnSpPr>
            <a:cxnSpLocks/>
          </p:cNvCxnSpPr>
          <p:nvPr/>
        </p:nvCxnSpPr>
        <p:spPr>
          <a:xfrm rot="5400000">
            <a:off x="1395442" y="26068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57290C18-B417-0B49-9841-B9A3C7954AEF}"/>
              </a:ext>
            </a:extLst>
          </p:cNvPr>
          <p:cNvCxnSpPr>
            <a:cxnSpLocks/>
          </p:cNvCxnSpPr>
          <p:nvPr/>
        </p:nvCxnSpPr>
        <p:spPr>
          <a:xfrm rot="5400000">
            <a:off x="1395442" y="23718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A974527-679E-624B-875A-DCC0651EAD71}"/>
              </a:ext>
            </a:extLst>
          </p:cNvPr>
          <p:cNvCxnSpPr>
            <a:cxnSpLocks/>
          </p:cNvCxnSpPr>
          <p:nvPr/>
        </p:nvCxnSpPr>
        <p:spPr>
          <a:xfrm rot="5400000">
            <a:off x="1395442" y="214329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D1FC110E-1F8D-FD48-A66F-007D018C4C8C}"/>
              </a:ext>
            </a:extLst>
          </p:cNvPr>
          <p:cNvCxnSpPr>
            <a:cxnSpLocks/>
          </p:cNvCxnSpPr>
          <p:nvPr/>
        </p:nvCxnSpPr>
        <p:spPr>
          <a:xfrm rot="5400000">
            <a:off x="1395442" y="190834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CBD7B10-5207-6E48-B728-A17222CC7FD8}"/>
              </a:ext>
            </a:extLst>
          </p:cNvPr>
          <p:cNvCxnSpPr>
            <a:cxnSpLocks/>
          </p:cNvCxnSpPr>
          <p:nvPr/>
        </p:nvCxnSpPr>
        <p:spPr>
          <a:xfrm rot="5400000">
            <a:off x="1395442" y="167656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AEB629A1-5235-9040-91DA-9C4F2FEBB9C3}"/>
              </a:ext>
            </a:extLst>
          </p:cNvPr>
          <p:cNvSpPr txBox="1"/>
          <p:nvPr/>
        </p:nvSpPr>
        <p:spPr>
          <a:xfrm>
            <a:off x="1216966" y="370525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14" name="TextBox 113">
            <a:extLst>
              <a:ext uri="{FF2B5EF4-FFF2-40B4-BE49-F238E27FC236}">
                <a16:creationId xmlns:a16="http://schemas.microsoft.com/office/drawing/2014/main" id="{048A705B-9B2D-0942-8F28-914F8A14C9E8}"/>
              </a:ext>
            </a:extLst>
          </p:cNvPr>
          <p:cNvSpPr txBox="1"/>
          <p:nvPr/>
        </p:nvSpPr>
        <p:spPr>
          <a:xfrm>
            <a:off x="1287498" y="3937025"/>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26" name="TextBox 125">
            <a:extLst>
              <a:ext uri="{FF2B5EF4-FFF2-40B4-BE49-F238E27FC236}">
                <a16:creationId xmlns:a16="http://schemas.microsoft.com/office/drawing/2014/main" id="{16355122-7D36-B14D-B19E-BF3FA7013643}"/>
              </a:ext>
            </a:extLst>
          </p:cNvPr>
          <p:cNvSpPr txBox="1"/>
          <p:nvPr/>
        </p:nvSpPr>
        <p:spPr>
          <a:xfrm>
            <a:off x="1395780" y="406626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132" name="Straight Connector 131">
            <a:extLst>
              <a:ext uri="{FF2B5EF4-FFF2-40B4-BE49-F238E27FC236}">
                <a16:creationId xmlns:a16="http://schemas.microsoft.com/office/drawing/2014/main" id="{610ECBD1-11BC-334A-AF3C-D5AB57C5738B}"/>
              </a:ext>
            </a:extLst>
          </p:cNvPr>
          <p:cNvCxnSpPr>
            <a:cxnSpLocks/>
          </p:cNvCxnSpPr>
          <p:nvPr/>
        </p:nvCxnSpPr>
        <p:spPr>
          <a:xfrm>
            <a:off x="1420840" y="402518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8E86BA13-D64E-0F44-96A5-68E5DA75CBCA}"/>
              </a:ext>
            </a:extLst>
          </p:cNvPr>
          <p:cNvCxnSpPr>
            <a:cxnSpLocks/>
          </p:cNvCxnSpPr>
          <p:nvPr/>
        </p:nvCxnSpPr>
        <p:spPr>
          <a:xfrm rot="5400000">
            <a:off x="1395442" y="4000662"/>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8BB035B-9B82-7048-9731-0ECDCEF4C630}"/>
              </a:ext>
            </a:extLst>
          </p:cNvPr>
          <p:cNvCxnSpPr>
            <a:cxnSpLocks/>
          </p:cNvCxnSpPr>
          <p:nvPr/>
        </p:nvCxnSpPr>
        <p:spPr>
          <a:xfrm rot="5400000">
            <a:off x="1395442" y="376254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4C14318E-BFEA-BF4B-B7F9-DD187BAC1B27}"/>
              </a:ext>
            </a:extLst>
          </p:cNvPr>
          <p:cNvSpPr txBox="1"/>
          <p:nvPr/>
        </p:nvSpPr>
        <p:spPr>
          <a:xfrm>
            <a:off x="2646503" y="2092065"/>
            <a:ext cx="2160848" cy="307777"/>
          </a:xfrm>
          <a:prstGeom prst="rect">
            <a:avLst/>
          </a:prstGeom>
          <a:noFill/>
        </p:spPr>
        <p:txBody>
          <a:bodyPr wrap="none" lIns="0" tIns="0" rIns="0" bIns="0" rtlCol="0">
            <a:spAutoFit/>
          </a:bodyPr>
          <a:lstStyle/>
          <a:p>
            <a:r>
              <a:rPr lang="en-GB" sz="1000" dirty="0">
                <a:latin typeface="Arial" panose="020B0604020202020204" pitchFamily="34" charset="0"/>
                <a:cs typeface="Arial" panose="020B0604020202020204" pitchFamily="34" charset="0"/>
              </a:rPr>
              <a:t>Hazard ratio: 0.48 (95% CI, 0.41-0.57)</a:t>
            </a:r>
          </a:p>
          <a:p>
            <a:r>
              <a:rPr lang="en-GB" sz="1000" dirty="0">
                <a:latin typeface="Arial" panose="020B0604020202020204" pitchFamily="34" charset="0"/>
                <a:cs typeface="Arial" panose="020B0604020202020204" pitchFamily="34" charset="0"/>
              </a:rPr>
              <a:t>p&lt;0.001 by log-rank test</a:t>
            </a:r>
          </a:p>
        </p:txBody>
      </p:sp>
      <p:sp>
        <p:nvSpPr>
          <p:cNvPr id="8" name="TextBox 7">
            <a:extLst>
              <a:ext uri="{FF2B5EF4-FFF2-40B4-BE49-F238E27FC236}">
                <a16:creationId xmlns:a16="http://schemas.microsoft.com/office/drawing/2014/main" id="{D82D3218-336E-C9B4-845E-2A162F0C5351}"/>
              </a:ext>
            </a:extLst>
          </p:cNvPr>
          <p:cNvSpPr txBox="1"/>
          <p:nvPr/>
        </p:nvSpPr>
        <p:spPr>
          <a:xfrm>
            <a:off x="4514776" y="407707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Tree>
    <p:extLst>
      <p:ext uri="{BB962C8B-B14F-4D97-AF65-F5344CB8AC3E}">
        <p14:creationId xmlns:p14="http://schemas.microsoft.com/office/powerpoint/2010/main" val="42701189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9425BB79-823F-1C41-8AF7-C7FB9D73B4FE}"/>
              </a:ext>
            </a:extLst>
          </p:cNvPr>
          <p:cNvSpPr>
            <a:spLocks noGrp="1"/>
          </p:cNvSpPr>
          <p:nvPr>
            <p:ph type="body" idx="1"/>
          </p:nvPr>
        </p:nvSpPr>
        <p:spPr>
          <a:xfrm>
            <a:off x="609600" y="1214362"/>
            <a:ext cx="10972800" cy="702470"/>
          </a:xfrm>
        </p:spPr>
        <p:txBody>
          <a:bodyPr/>
          <a:lstStyle/>
          <a:p>
            <a:r>
              <a:rPr lang="en-GB" dirty="0"/>
              <a:t>Most commonly reported (≥25%) adverse events for TAS-102 and regorafenib in phase 3 clinical studies</a:t>
            </a:r>
            <a:r>
              <a:rPr lang="en-GB" baseline="30000" dirty="0"/>
              <a:t>1,2</a:t>
            </a:r>
          </a:p>
        </p:txBody>
      </p:sp>
      <p:sp>
        <p:nvSpPr>
          <p:cNvPr id="4" name="Title 3">
            <a:extLst>
              <a:ext uri="{FF2B5EF4-FFF2-40B4-BE49-F238E27FC236}">
                <a16:creationId xmlns:a16="http://schemas.microsoft.com/office/drawing/2014/main" id="{696863F3-16D4-3E82-A8B9-79BBC386C3D2}"/>
              </a:ext>
            </a:extLst>
          </p:cNvPr>
          <p:cNvSpPr>
            <a:spLocks noGrp="1"/>
          </p:cNvSpPr>
          <p:nvPr>
            <p:ph type="title"/>
          </p:nvPr>
        </p:nvSpPr>
        <p:spPr>
          <a:xfrm>
            <a:off x="619201" y="259200"/>
            <a:ext cx="10963199" cy="864000"/>
          </a:xfrm>
        </p:spPr>
        <p:txBody>
          <a:bodyPr/>
          <a:lstStyle/>
          <a:p>
            <a:r>
              <a:rPr lang="en-GB" dirty="0"/>
              <a:t>safety profILe In patIents beyond the seCond LIne</a:t>
            </a:r>
          </a:p>
        </p:txBody>
      </p:sp>
      <p:graphicFrame>
        <p:nvGraphicFramePr>
          <p:cNvPr id="24" name="Content Placeholder 23">
            <a:extLst>
              <a:ext uri="{FF2B5EF4-FFF2-40B4-BE49-F238E27FC236}">
                <a16:creationId xmlns:a16="http://schemas.microsoft.com/office/drawing/2014/main" id="{4D907D1E-480A-5C46-9457-6169D1DDE464}"/>
              </a:ext>
            </a:extLst>
          </p:cNvPr>
          <p:cNvGraphicFramePr>
            <a:graphicFrameLocks noGrp="1"/>
          </p:cNvGraphicFramePr>
          <p:nvPr>
            <p:ph sz="quarter" idx="14"/>
            <p:extLst>
              <p:ext uri="{D42A27DB-BD31-4B8C-83A1-F6EECF244321}">
                <p14:modId xmlns:p14="http://schemas.microsoft.com/office/powerpoint/2010/main" val="3044068574"/>
              </p:ext>
            </p:extLst>
          </p:nvPr>
        </p:nvGraphicFramePr>
        <p:xfrm>
          <a:off x="619125" y="2165348"/>
          <a:ext cx="10963273" cy="3657600"/>
        </p:xfrm>
        <a:graphic>
          <a:graphicData uri="http://schemas.openxmlformats.org/drawingml/2006/table">
            <a:tbl>
              <a:tblPr firstRow="1" bandRow="1">
                <a:tableStyleId>{5C22544A-7EE6-4342-B048-85BDC9FD1C3A}</a:tableStyleId>
              </a:tblPr>
              <a:tblGrid>
                <a:gridCol w="2594966">
                  <a:extLst>
                    <a:ext uri="{9D8B030D-6E8A-4147-A177-3AD203B41FA5}">
                      <a16:colId xmlns:a16="http://schemas.microsoft.com/office/drawing/2014/main" val="1084595387"/>
                    </a:ext>
                  </a:extLst>
                </a:gridCol>
                <a:gridCol w="1443335">
                  <a:extLst>
                    <a:ext uri="{9D8B030D-6E8A-4147-A177-3AD203B41FA5}">
                      <a16:colId xmlns:a16="http://schemas.microsoft.com/office/drawing/2014/main" val="1670420253"/>
                    </a:ext>
                  </a:extLst>
                </a:gridCol>
                <a:gridCol w="1443335">
                  <a:extLst>
                    <a:ext uri="{9D8B030D-6E8A-4147-A177-3AD203B41FA5}">
                      <a16:colId xmlns:a16="http://schemas.microsoft.com/office/drawing/2014/main" val="287308401"/>
                    </a:ext>
                  </a:extLst>
                </a:gridCol>
                <a:gridCol w="2585935">
                  <a:extLst>
                    <a:ext uri="{9D8B030D-6E8A-4147-A177-3AD203B41FA5}">
                      <a16:colId xmlns:a16="http://schemas.microsoft.com/office/drawing/2014/main" val="4102644115"/>
                    </a:ext>
                  </a:extLst>
                </a:gridCol>
                <a:gridCol w="1447851">
                  <a:extLst>
                    <a:ext uri="{9D8B030D-6E8A-4147-A177-3AD203B41FA5}">
                      <a16:colId xmlns:a16="http://schemas.microsoft.com/office/drawing/2014/main" val="1040259319"/>
                    </a:ext>
                  </a:extLst>
                </a:gridCol>
                <a:gridCol w="1447851">
                  <a:extLst>
                    <a:ext uri="{9D8B030D-6E8A-4147-A177-3AD203B41FA5}">
                      <a16:colId xmlns:a16="http://schemas.microsoft.com/office/drawing/2014/main" val="2624007200"/>
                    </a:ext>
                  </a:extLst>
                </a:gridCol>
              </a:tblGrid>
              <a:tr h="252487">
                <a:tc gridSpan="3">
                  <a:txBody>
                    <a:bodyPr/>
                    <a:lstStyle/>
                    <a:p>
                      <a:pPr algn="ctr"/>
                      <a:r>
                        <a:rPr lang="en-GB" sz="1400" noProof="1">
                          <a:latin typeface="Arial" panose="020B0604020202020204" pitchFamily="34" charset="0"/>
                          <a:cs typeface="Arial" panose="020B0604020202020204" pitchFamily="34" charset="0"/>
                        </a:rPr>
                        <a:t>TAS-102 (N=533)</a:t>
                      </a:r>
                      <a:r>
                        <a:rPr lang="en-GB" sz="1400" baseline="30000" noProof="1">
                          <a:latin typeface="Arial" panose="020B0604020202020204" pitchFamily="34" charset="0"/>
                          <a:cs typeface="Arial" panose="020B0604020202020204" pitchFamily="34" charset="0"/>
                        </a:rPr>
                        <a:t>1</a:t>
                      </a:r>
                    </a:p>
                  </a:txBody>
                  <a:tcPr>
                    <a:lnB w="12700" cap="flat" cmpd="sng" algn="ctr">
                      <a:solidFill>
                        <a:schemeClr val="bg1"/>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tc gridSpan="3">
                  <a:txBody>
                    <a:bodyPr/>
                    <a:lstStyle/>
                    <a:p>
                      <a:pPr algn="ctr"/>
                      <a:r>
                        <a:rPr lang="en-GB" sz="1400" noProof="1">
                          <a:latin typeface="Arial" panose="020B0604020202020204" pitchFamily="34" charset="0"/>
                          <a:cs typeface="Arial" panose="020B0604020202020204" pitchFamily="34" charset="0"/>
                        </a:rPr>
                        <a:t>Regorafenib (N=500)</a:t>
                      </a:r>
                      <a:r>
                        <a:rPr lang="en-GB" sz="1400" baseline="30000" noProof="1">
                          <a:latin typeface="Arial" panose="020B0604020202020204" pitchFamily="34" charset="0"/>
                          <a:cs typeface="Arial" panose="020B0604020202020204" pitchFamily="34" charset="0"/>
                        </a:rPr>
                        <a:t>2,a</a:t>
                      </a:r>
                    </a:p>
                  </a:txBody>
                  <a:tcPr>
                    <a:lnB w="12700" cap="flat" cmpd="sng" algn="ctr">
                      <a:solidFill>
                        <a:schemeClr val="bg1"/>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0741140"/>
                  </a:ext>
                </a:extLst>
              </a:tr>
              <a:tr h="252487">
                <a:tc>
                  <a:txBody>
                    <a:bodyPr/>
                    <a:lstStyle/>
                    <a:p>
                      <a:endParaRPr lang="en-GB" sz="1400" noProof="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1">
                          <a:solidFill>
                            <a:schemeClr val="bg1"/>
                          </a:solidFill>
                          <a:latin typeface="Arial" panose="020B0604020202020204" pitchFamily="34" charset="0"/>
                          <a:cs typeface="Arial" panose="020B0604020202020204" pitchFamily="34" charset="0"/>
                        </a:rPr>
                        <a:t>Overall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1">
                          <a:solidFill>
                            <a:schemeClr val="bg1"/>
                          </a:solidFill>
                          <a:latin typeface="Arial" panose="020B0604020202020204" pitchFamily="34" charset="0"/>
                          <a:cs typeface="Arial" panose="020B0604020202020204" pitchFamily="34" charset="0"/>
                        </a:rPr>
                        <a:t>Grade ≥3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GB" sz="1400" noProof="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1">
                          <a:solidFill>
                            <a:schemeClr val="bg1"/>
                          </a:solidFill>
                          <a:latin typeface="Arial" panose="020B0604020202020204" pitchFamily="34" charset="0"/>
                          <a:cs typeface="Arial" panose="020B0604020202020204" pitchFamily="34" charset="0"/>
                        </a:rPr>
                        <a:t>Overall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1">
                          <a:solidFill>
                            <a:schemeClr val="bg1"/>
                          </a:solidFill>
                          <a:latin typeface="Arial" panose="020B0604020202020204" pitchFamily="34" charset="0"/>
                          <a:cs typeface="Arial" panose="020B0604020202020204" pitchFamily="34" charset="0"/>
                        </a:rPr>
                        <a:t>Grade ≥3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24258912"/>
                  </a:ext>
                </a:extLst>
              </a:tr>
              <a:tr h="252487">
                <a:tc>
                  <a:txBody>
                    <a:bodyPr/>
                    <a:lstStyle/>
                    <a:p>
                      <a:r>
                        <a:rPr lang="en-GB" sz="1400" b="0" noProof="1">
                          <a:latin typeface="Arial" panose="020B0604020202020204" pitchFamily="34" charset="0"/>
                          <a:cs typeface="Arial" panose="020B0604020202020204" pitchFamily="34" charset="0"/>
                        </a:rPr>
                        <a:t>Leucopenia</a:t>
                      </a:r>
                    </a:p>
                  </a:txBody>
                  <a:tcPr>
                    <a:lnT w="38100" cap="flat" cmpd="sng" algn="ctr">
                      <a:solidFill>
                        <a:schemeClr val="bg1"/>
                      </a:solidFill>
                      <a:prstDash val="solid"/>
                      <a:round/>
                      <a:headEnd type="none" w="med" len="med"/>
                      <a:tailEnd type="none" w="med" len="med"/>
                    </a:lnT>
                  </a:tcPr>
                </a:tc>
                <a:tc>
                  <a:txBody>
                    <a:bodyPr/>
                    <a:lstStyle/>
                    <a:p>
                      <a:r>
                        <a:rPr lang="en-GB" sz="1400" b="0" noProof="1">
                          <a:latin typeface="Arial" panose="020B0604020202020204" pitchFamily="34" charset="0"/>
                          <a:cs typeface="Arial" panose="020B0604020202020204" pitchFamily="34" charset="0"/>
                        </a:rPr>
                        <a:t>77</a:t>
                      </a:r>
                    </a:p>
                  </a:txBody>
                  <a:tcPr>
                    <a:lnT w="38100" cap="flat" cmpd="sng" algn="ctr">
                      <a:solidFill>
                        <a:schemeClr val="bg1"/>
                      </a:solidFill>
                      <a:prstDash val="solid"/>
                      <a:round/>
                      <a:headEnd type="none" w="med" len="med"/>
                      <a:tailEnd type="none" w="med" len="med"/>
                    </a:lnT>
                  </a:tcPr>
                </a:tc>
                <a:tc>
                  <a:txBody>
                    <a:bodyPr/>
                    <a:lstStyle/>
                    <a:p>
                      <a:r>
                        <a:rPr lang="en-GB" sz="1400" b="0" noProof="1">
                          <a:latin typeface="Arial" panose="020B0604020202020204" pitchFamily="34" charset="0"/>
                          <a:cs typeface="Arial" panose="020B0604020202020204" pitchFamily="34" charset="0"/>
                        </a:rPr>
                        <a:t>21</a:t>
                      </a:r>
                    </a:p>
                  </a:txBody>
                  <a:tcPr>
                    <a:lnT w="38100" cap="flat" cmpd="sng" algn="ctr">
                      <a:solidFill>
                        <a:schemeClr val="bg1"/>
                      </a:solidFill>
                      <a:prstDash val="solid"/>
                      <a:round/>
                      <a:headEnd type="none" w="med" len="med"/>
                      <a:tailEnd type="none" w="med" len="med"/>
                    </a:lnT>
                  </a:tcPr>
                </a:tc>
                <a:tc>
                  <a:txBody>
                    <a:bodyPr/>
                    <a:lstStyle/>
                    <a:p>
                      <a:r>
                        <a:rPr lang="en-GB" sz="1400" noProof="1">
                          <a:latin typeface="Arial" panose="020B0604020202020204" pitchFamily="34" charset="0"/>
                          <a:cs typeface="Arial" panose="020B0604020202020204" pitchFamily="34" charset="0"/>
                        </a:rPr>
                        <a:t>Hand-foot skin reaction</a:t>
                      </a:r>
                    </a:p>
                  </a:txBody>
                  <a:tcPr>
                    <a:lnT w="38100" cap="flat" cmpd="sng" algn="ctr">
                      <a:solidFill>
                        <a:schemeClr val="bg1"/>
                      </a:solidFill>
                      <a:prstDash val="solid"/>
                      <a:round/>
                      <a:headEnd type="none" w="med" len="med"/>
                      <a:tailEnd type="none" w="med" len="med"/>
                    </a:lnT>
                  </a:tcPr>
                </a:tc>
                <a:tc>
                  <a:txBody>
                    <a:bodyPr/>
                    <a:lstStyle/>
                    <a:p>
                      <a:r>
                        <a:rPr lang="en-GB" sz="1400" b="0" noProof="1">
                          <a:latin typeface="Arial" panose="020B0604020202020204" pitchFamily="34" charset="0"/>
                          <a:cs typeface="Arial" panose="020B0604020202020204" pitchFamily="34" charset="0"/>
                        </a:rPr>
                        <a:t>47</a:t>
                      </a:r>
                    </a:p>
                  </a:txBody>
                  <a:tcPr>
                    <a:lnT w="38100" cap="flat" cmpd="sng" algn="ctr">
                      <a:solidFill>
                        <a:schemeClr val="bg1"/>
                      </a:solidFill>
                      <a:prstDash val="solid"/>
                      <a:round/>
                      <a:headEnd type="none" w="med" len="med"/>
                      <a:tailEnd type="none" w="med" len="med"/>
                    </a:lnT>
                  </a:tcPr>
                </a:tc>
                <a:tc>
                  <a:txBody>
                    <a:bodyPr/>
                    <a:lstStyle/>
                    <a:p>
                      <a:r>
                        <a:rPr lang="en-GB" sz="1400" b="0" noProof="1">
                          <a:latin typeface="Arial" panose="020B0604020202020204" pitchFamily="34" charset="0"/>
                          <a:cs typeface="Arial" panose="020B0604020202020204" pitchFamily="34" charset="0"/>
                        </a:rPr>
                        <a:t>17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9818544"/>
                  </a:ext>
                </a:extLst>
              </a:tr>
              <a:tr h="252487">
                <a:tc>
                  <a:txBody>
                    <a:bodyPr/>
                    <a:lstStyle/>
                    <a:p>
                      <a:r>
                        <a:rPr lang="en-GB" sz="1400" b="0" noProof="1">
                          <a:latin typeface="Arial" panose="020B0604020202020204" pitchFamily="34" charset="0"/>
                          <a:cs typeface="Arial" panose="020B0604020202020204" pitchFamily="34" charset="0"/>
                        </a:rPr>
                        <a:t>Anaemia</a:t>
                      </a:r>
                    </a:p>
                  </a:txBody>
                  <a:tcPr/>
                </a:tc>
                <a:tc>
                  <a:txBody>
                    <a:bodyPr/>
                    <a:lstStyle/>
                    <a:p>
                      <a:r>
                        <a:rPr lang="en-GB" sz="1400" b="0" noProof="1">
                          <a:latin typeface="Arial" panose="020B0604020202020204" pitchFamily="34" charset="0"/>
                          <a:cs typeface="Arial" panose="020B0604020202020204" pitchFamily="34" charset="0"/>
                        </a:rPr>
                        <a:t>77</a:t>
                      </a:r>
                    </a:p>
                  </a:txBody>
                  <a:tcPr/>
                </a:tc>
                <a:tc>
                  <a:txBody>
                    <a:bodyPr/>
                    <a:lstStyle/>
                    <a:p>
                      <a:r>
                        <a:rPr lang="en-GB" sz="1400" b="0" noProof="1">
                          <a:latin typeface="Arial" panose="020B0604020202020204" pitchFamily="34" charset="0"/>
                          <a:cs typeface="Arial" panose="020B0604020202020204" pitchFamily="34" charset="0"/>
                        </a:rPr>
                        <a:t>18</a:t>
                      </a:r>
                    </a:p>
                  </a:txBody>
                  <a:tcPr/>
                </a:tc>
                <a:tc>
                  <a:txBody>
                    <a:bodyPr/>
                    <a:lstStyle/>
                    <a:p>
                      <a:r>
                        <a:rPr lang="en-GB" sz="1400" noProof="1">
                          <a:latin typeface="Arial" panose="020B0604020202020204" pitchFamily="34" charset="0"/>
                          <a:cs typeface="Arial" panose="020B0604020202020204" pitchFamily="34" charset="0"/>
                        </a:rPr>
                        <a:t>Fatigue</a:t>
                      </a:r>
                    </a:p>
                  </a:txBody>
                  <a:tcPr/>
                </a:tc>
                <a:tc>
                  <a:txBody>
                    <a:bodyPr/>
                    <a:lstStyle/>
                    <a:p>
                      <a:r>
                        <a:rPr lang="en-GB" sz="1400" b="0" noProof="1">
                          <a:latin typeface="Arial" panose="020B0604020202020204" pitchFamily="34" charset="0"/>
                          <a:cs typeface="Arial" panose="020B0604020202020204" pitchFamily="34" charset="0"/>
                        </a:rPr>
                        <a:t>47</a:t>
                      </a:r>
                    </a:p>
                  </a:txBody>
                  <a:tcPr/>
                </a:tc>
                <a:tc>
                  <a:txBody>
                    <a:bodyPr/>
                    <a:lstStyle/>
                    <a:p>
                      <a:r>
                        <a:rPr lang="en-GB" sz="1400" b="0" noProof="1">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362205021"/>
                  </a:ext>
                </a:extLst>
              </a:tr>
              <a:tr h="252487">
                <a:tc>
                  <a:txBody>
                    <a:bodyPr/>
                    <a:lstStyle/>
                    <a:p>
                      <a:r>
                        <a:rPr lang="en-GB" sz="1400" b="0" noProof="1">
                          <a:latin typeface="Arial" panose="020B0604020202020204" pitchFamily="34" charset="0"/>
                          <a:cs typeface="Arial" panose="020B0604020202020204" pitchFamily="34" charset="0"/>
                        </a:rPr>
                        <a:t>Neutropenia</a:t>
                      </a:r>
                    </a:p>
                  </a:txBody>
                  <a:tcPr/>
                </a:tc>
                <a:tc>
                  <a:txBody>
                    <a:bodyPr/>
                    <a:lstStyle/>
                    <a:p>
                      <a:r>
                        <a:rPr lang="en-GB" sz="1400" b="0" noProof="1">
                          <a:latin typeface="Arial" panose="020B0604020202020204" pitchFamily="34" charset="0"/>
                          <a:cs typeface="Arial" panose="020B0604020202020204" pitchFamily="34" charset="0"/>
                        </a:rPr>
                        <a:t>67</a:t>
                      </a:r>
                    </a:p>
                  </a:txBody>
                  <a:tcPr/>
                </a:tc>
                <a:tc>
                  <a:txBody>
                    <a:bodyPr/>
                    <a:lstStyle/>
                    <a:p>
                      <a:r>
                        <a:rPr lang="en-GB" sz="1400" b="0" noProof="1">
                          <a:latin typeface="Arial" panose="020B0604020202020204" pitchFamily="34" charset="0"/>
                          <a:cs typeface="Arial" panose="020B0604020202020204" pitchFamily="34" charset="0"/>
                        </a:rPr>
                        <a:t>38</a:t>
                      </a:r>
                    </a:p>
                  </a:txBody>
                  <a:tcPr/>
                </a:tc>
                <a:tc>
                  <a:txBody>
                    <a:bodyPr/>
                    <a:lstStyle/>
                    <a:p>
                      <a:r>
                        <a:rPr lang="en-GB" sz="1400" noProof="1">
                          <a:latin typeface="Arial" panose="020B0604020202020204" pitchFamily="34" charset="0"/>
                          <a:cs typeface="Arial" panose="020B0604020202020204" pitchFamily="34" charset="0"/>
                        </a:rPr>
                        <a:t>Diarrhoea</a:t>
                      </a:r>
                    </a:p>
                  </a:txBody>
                  <a:tcPr/>
                </a:tc>
                <a:tc>
                  <a:txBody>
                    <a:bodyPr/>
                    <a:lstStyle/>
                    <a:p>
                      <a:r>
                        <a:rPr lang="en-GB" sz="1400" b="0" noProof="1">
                          <a:latin typeface="Arial" panose="020B0604020202020204" pitchFamily="34" charset="0"/>
                          <a:cs typeface="Arial" panose="020B0604020202020204" pitchFamily="34" charset="0"/>
                        </a:rPr>
                        <a:t>34</a:t>
                      </a:r>
                    </a:p>
                  </a:txBody>
                  <a:tcPr/>
                </a:tc>
                <a:tc>
                  <a:txBody>
                    <a:bodyPr/>
                    <a:lstStyle/>
                    <a:p>
                      <a:r>
                        <a:rPr lang="en-GB" sz="1400" b="0" noProof="1">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2411342092"/>
                  </a:ext>
                </a:extLst>
              </a:tr>
              <a:tr h="252487">
                <a:tc>
                  <a:txBody>
                    <a:bodyPr/>
                    <a:lstStyle/>
                    <a:p>
                      <a:r>
                        <a:rPr lang="en-GB" sz="1400" b="0" noProof="1">
                          <a:latin typeface="Arial" panose="020B0604020202020204" pitchFamily="34" charset="0"/>
                          <a:cs typeface="Arial" panose="020B0604020202020204" pitchFamily="34" charset="0"/>
                        </a:rPr>
                        <a:t>Nausea</a:t>
                      </a:r>
                    </a:p>
                  </a:txBody>
                  <a:tcPr/>
                </a:tc>
                <a:tc>
                  <a:txBody>
                    <a:bodyPr/>
                    <a:lstStyle/>
                    <a:p>
                      <a:r>
                        <a:rPr lang="en-GB" sz="1400" b="0" noProof="1">
                          <a:latin typeface="Arial" panose="020B0604020202020204" pitchFamily="34" charset="0"/>
                          <a:cs typeface="Arial" panose="020B0604020202020204" pitchFamily="34" charset="0"/>
                        </a:rPr>
                        <a:t>48</a:t>
                      </a:r>
                    </a:p>
                  </a:txBody>
                  <a:tcPr/>
                </a:tc>
                <a:tc>
                  <a:txBody>
                    <a:bodyPr/>
                    <a:lstStyle/>
                    <a:p>
                      <a:r>
                        <a:rPr lang="en-GB" sz="1400" b="0" noProof="1">
                          <a:latin typeface="Arial" panose="020B0604020202020204" pitchFamily="34" charset="0"/>
                          <a:cs typeface="Arial" panose="020B0604020202020204" pitchFamily="34" charset="0"/>
                        </a:rPr>
                        <a:t>2</a:t>
                      </a:r>
                    </a:p>
                  </a:txBody>
                  <a:tcPr/>
                </a:tc>
                <a:tc>
                  <a:txBody>
                    <a:bodyPr/>
                    <a:lstStyle/>
                    <a:p>
                      <a:r>
                        <a:rPr lang="en-GB" sz="1400" noProof="1">
                          <a:latin typeface="Arial" panose="020B0604020202020204" pitchFamily="34" charset="0"/>
                          <a:cs typeface="Arial" panose="020B0604020202020204" pitchFamily="34" charset="0"/>
                        </a:rPr>
                        <a:t>Anorexia</a:t>
                      </a:r>
                    </a:p>
                  </a:txBody>
                  <a:tcPr/>
                </a:tc>
                <a:tc>
                  <a:txBody>
                    <a:bodyPr/>
                    <a:lstStyle/>
                    <a:p>
                      <a:r>
                        <a:rPr lang="en-GB" sz="1400" b="0" noProof="1">
                          <a:latin typeface="Arial" panose="020B0604020202020204" pitchFamily="34" charset="0"/>
                          <a:cs typeface="Arial" panose="020B0604020202020204" pitchFamily="34" charset="0"/>
                        </a:rPr>
                        <a:t>30</a:t>
                      </a:r>
                    </a:p>
                  </a:txBody>
                  <a:tcPr/>
                </a:tc>
                <a:tc>
                  <a:txBody>
                    <a:bodyPr/>
                    <a:lstStyle/>
                    <a:p>
                      <a:r>
                        <a:rPr lang="en-GB" sz="1400" b="0" noProof="1">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551657922"/>
                  </a:ext>
                </a:extLst>
              </a:tr>
              <a:tr h="252487">
                <a:tc>
                  <a:txBody>
                    <a:bodyPr/>
                    <a:lstStyle/>
                    <a:p>
                      <a:r>
                        <a:rPr lang="en-GB" sz="1400" b="0" noProof="1">
                          <a:latin typeface="Arial" panose="020B0604020202020204" pitchFamily="34" charset="0"/>
                          <a:cs typeface="Arial" panose="020B0604020202020204" pitchFamily="34" charset="0"/>
                        </a:rPr>
                        <a:t>Thrombocytopaenia</a:t>
                      </a:r>
                    </a:p>
                  </a:txBody>
                  <a:tcPr/>
                </a:tc>
                <a:tc>
                  <a:txBody>
                    <a:bodyPr/>
                    <a:lstStyle/>
                    <a:p>
                      <a:r>
                        <a:rPr lang="en-GB" sz="1400" b="0" noProof="1">
                          <a:latin typeface="Arial" panose="020B0604020202020204" pitchFamily="34" charset="0"/>
                          <a:cs typeface="Arial" panose="020B0604020202020204" pitchFamily="34" charset="0"/>
                        </a:rPr>
                        <a:t>42</a:t>
                      </a:r>
                    </a:p>
                  </a:txBody>
                  <a:tcPr/>
                </a:tc>
                <a:tc>
                  <a:txBody>
                    <a:bodyPr/>
                    <a:lstStyle/>
                    <a:p>
                      <a:r>
                        <a:rPr lang="en-GB" sz="1400" b="0" noProof="1">
                          <a:latin typeface="Arial" panose="020B0604020202020204" pitchFamily="34" charset="0"/>
                          <a:cs typeface="Arial" panose="020B0604020202020204" pitchFamily="34" charset="0"/>
                        </a:rPr>
                        <a:t>5</a:t>
                      </a:r>
                    </a:p>
                  </a:txBody>
                  <a:tcPr/>
                </a:tc>
                <a:tc>
                  <a:txBody>
                    <a:bodyPr/>
                    <a:lstStyle/>
                    <a:p>
                      <a:r>
                        <a:rPr lang="en-GB" sz="1400" noProof="1">
                          <a:latin typeface="Arial" panose="020B0604020202020204" pitchFamily="34" charset="0"/>
                          <a:cs typeface="Arial" panose="020B0604020202020204" pitchFamily="34" charset="0"/>
                        </a:rPr>
                        <a:t>Voice changes</a:t>
                      </a:r>
                    </a:p>
                  </a:txBody>
                  <a:tcPr/>
                </a:tc>
                <a:tc>
                  <a:txBody>
                    <a:bodyPr/>
                    <a:lstStyle/>
                    <a:p>
                      <a:r>
                        <a:rPr lang="en-GB" sz="1400" b="0" noProof="1">
                          <a:latin typeface="Arial" panose="020B0604020202020204" pitchFamily="34" charset="0"/>
                          <a:cs typeface="Arial" panose="020B0604020202020204" pitchFamily="34" charset="0"/>
                        </a:rPr>
                        <a:t>29</a:t>
                      </a:r>
                    </a:p>
                  </a:txBody>
                  <a:tcPr/>
                </a:tc>
                <a:tc>
                  <a:txBody>
                    <a:bodyPr/>
                    <a:lstStyle/>
                    <a:p>
                      <a:r>
                        <a:rPr lang="en-GB" sz="1400" b="0" noProof="1">
                          <a:latin typeface="Arial" panose="020B0604020202020204" pitchFamily="34" charset="0"/>
                          <a:cs typeface="Arial" panose="020B0604020202020204" pitchFamily="34" charset="0"/>
                        </a:rPr>
                        <a:t>&lt;1</a:t>
                      </a:r>
                    </a:p>
                  </a:txBody>
                  <a:tcPr/>
                </a:tc>
                <a:extLst>
                  <a:ext uri="{0D108BD9-81ED-4DB2-BD59-A6C34878D82A}">
                    <a16:rowId xmlns:a16="http://schemas.microsoft.com/office/drawing/2014/main" val="2055931942"/>
                  </a:ext>
                </a:extLst>
              </a:tr>
              <a:tr h="252487">
                <a:tc>
                  <a:txBody>
                    <a:bodyPr/>
                    <a:lstStyle/>
                    <a:p>
                      <a:r>
                        <a:rPr lang="en-GB" sz="1400" b="0" noProof="1">
                          <a:latin typeface="Arial" panose="020B0604020202020204" pitchFamily="34" charset="0"/>
                          <a:cs typeface="Arial" panose="020B0604020202020204" pitchFamily="34" charset="0"/>
                        </a:rPr>
                        <a:t>Decreased appetite</a:t>
                      </a:r>
                    </a:p>
                  </a:txBody>
                  <a:tcPr/>
                </a:tc>
                <a:tc>
                  <a:txBody>
                    <a:bodyPr/>
                    <a:lstStyle/>
                    <a:p>
                      <a:r>
                        <a:rPr lang="en-GB" sz="1400" b="0" noProof="1">
                          <a:latin typeface="Arial" panose="020B0604020202020204" pitchFamily="34" charset="0"/>
                          <a:cs typeface="Arial" panose="020B0604020202020204" pitchFamily="34" charset="0"/>
                        </a:rPr>
                        <a:t>39</a:t>
                      </a:r>
                    </a:p>
                  </a:txBody>
                  <a:tcPr/>
                </a:tc>
                <a:tc>
                  <a:txBody>
                    <a:bodyPr/>
                    <a:lstStyle/>
                    <a:p>
                      <a:r>
                        <a:rPr lang="en-GB" sz="1400" b="0" noProof="1">
                          <a:latin typeface="Arial" panose="020B0604020202020204" pitchFamily="34" charset="0"/>
                          <a:cs typeface="Arial" panose="020B0604020202020204" pitchFamily="34" charset="0"/>
                        </a:rPr>
                        <a:t>4</a:t>
                      </a:r>
                    </a:p>
                  </a:txBody>
                  <a:tcPr/>
                </a:tc>
                <a:tc>
                  <a:txBody>
                    <a:bodyPr/>
                    <a:lstStyle/>
                    <a:p>
                      <a:r>
                        <a:rPr lang="en-GB" sz="1400" noProof="1">
                          <a:latin typeface="Arial" panose="020B0604020202020204" pitchFamily="34" charset="0"/>
                          <a:cs typeface="Arial" panose="020B0604020202020204" pitchFamily="34" charset="0"/>
                        </a:rPr>
                        <a:t>Hypertension</a:t>
                      </a:r>
                    </a:p>
                  </a:txBody>
                  <a:tcPr/>
                </a:tc>
                <a:tc>
                  <a:txBody>
                    <a:bodyPr/>
                    <a:lstStyle/>
                    <a:p>
                      <a:r>
                        <a:rPr lang="en-GB" sz="1400" b="0" noProof="1">
                          <a:latin typeface="Arial" panose="020B0604020202020204" pitchFamily="34" charset="0"/>
                          <a:cs typeface="Arial" panose="020B0604020202020204" pitchFamily="34" charset="0"/>
                        </a:rPr>
                        <a:t>28</a:t>
                      </a:r>
                    </a:p>
                  </a:txBody>
                  <a:tcPr/>
                </a:tc>
                <a:tc>
                  <a:txBody>
                    <a:bodyPr/>
                    <a:lstStyle/>
                    <a:p>
                      <a:r>
                        <a:rPr lang="en-GB" sz="1400" b="0" noProof="1">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786673900"/>
                  </a:ext>
                </a:extLst>
              </a:tr>
              <a:tr h="252487">
                <a:tc>
                  <a:txBody>
                    <a:bodyPr/>
                    <a:lstStyle/>
                    <a:p>
                      <a:r>
                        <a:rPr lang="en-GB" sz="1400" b="0" noProof="1">
                          <a:latin typeface="Arial" panose="020B0604020202020204" pitchFamily="34" charset="0"/>
                          <a:cs typeface="Arial" panose="020B0604020202020204" pitchFamily="34" charset="0"/>
                        </a:rPr>
                        <a:t>Fatigue</a:t>
                      </a:r>
                    </a:p>
                  </a:txBody>
                  <a:tcPr/>
                </a:tc>
                <a:tc>
                  <a:txBody>
                    <a:bodyPr/>
                    <a:lstStyle/>
                    <a:p>
                      <a:r>
                        <a:rPr lang="en-GB" sz="1400" b="0" noProof="1">
                          <a:latin typeface="Arial" panose="020B0604020202020204" pitchFamily="34" charset="0"/>
                          <a:cs typeface="Arial" panose="020B0604020202020204" pitchFamily="34" charset="0"/>
                        </a:rPr>
                        <a:t>35</a:t>
                      </a:r>
                    </a:p>
                  </a:txBody>
                  <a:tcPr/>
                </a:tc>
                <a:tc>
                  <a:txBody>
                    <a:bodyPr/>
                    <a:lstStyle/>
                    <a:p>
                      <a:r>
                        <a:rPr lang="en-GB" sz="1400" b="0" noProof="1">
                          <a:latin typeface="Arial" panose="020B0604020202020204" pitchFamily="34" charset="0"/>
                          <a:cs typeface="Arial" panose="020B0604020202020204" pitchFamily="34" charset="0"/>
                        </a:rPr>
                        <a:t>4</a:t>
                      </a:r>
                    </a:p>
                  </a:txBody>
                  <a:tcPr/>
                </a:tc>
                <a:tc>
                  <a:txBody>
                    <a:bodyPr/>
                    <a:lstStyle/>
                    <a:p>
                      <a:r>
                        <a:rPr lang="en-GB" sz="1400" noProof="1">
                          <a:latin typeface="Arial" panose="020B0604020202020204" pitchFamily="34" charset="0"/>
                          <a:cs typeface="Arial" panose="020B0604020202020204" pitchFamily="34" charset="0"/>
                        </a:rPr>
                        <a:t>Oral mucositis</a:t>
                      </a:r>
                    </a:p>
                  </a:txBody>
                  <a:tcPr/>
                </a:tc>
                <a:tc>
                  <a:txBody>
                    <a:bodyPr/>
                    <a:lstStyle/>
                    <a:p>
                      <a:r>
                        <a:rPr lang="en-GB" sz="1400" b="0" noProof="1">
                          <a:latin typeface="Arial" panose="020B0604020202020204" pitchFamily="34" charset="0"/>
                          <a:cs typeface="Arial" panose="020B0604020202020204" pitchFamily="34" charset="0"/>
                        </a:rPr>
                        <a:t>27</a:t>
                      </a:r>
                    </a:p>
                  </a:txBody>
                  <a:tcPr/>
                </a:tc>
                <a:tc>
                  <a:txBody>
                    <a:bodyPr/>
                    <a:lstStyle/>
                    <a:p>
                      <a:r>
                        <a:rPr lang="en-GB" sz="1400" b="0" noProof="1">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927951605"/>
                  </a:ext>
                </a:extLst>
              </a:tr>
              <a:tr h="252487">
                <a:tc>
                  <a:txBody>
                    <a:bodyPr/>
                    <a:lstStyle/>
                    <a:p>
                      <a:r>
                        <a:rPr lang="en-GB" sz="1400" b="0" noProof="1">
                          <a:latin typeface="Arial" panose="020B0604020202020204" pitchFamily="34" charset="0"/>
                          <a:cs typeface="Arial" panose="020B0604020202020204" pitchFamily="34" charset="0"/>
                        </a:rPr>
                        <a:t>Diarrhoea</a:t>
                      </a:r>
                    </a:p>
                  </a:txBody>
                  <a:tcPr/>
                </a:tc>
                <a:tc>
                  <a:txBody>
                    <a:bodyPr/>
                    <a:lstStyle/>
                    <a:p>
                      <a:r>
                        <a:rPr lang="en-GB" sz="1400" b="0" noProof="1">
                          <a:latin typeface="Arial" panose="020B0604020202020204" pitchFamily="34" charset="0"/>
                          <a:cs typeface="Arial" panose="020B0604020202020204" pitchFamily="34" charset="0"/>
                        </a:rPr>
                        <a:t>32</a:t>
                      </a:r>
                    </a:p>
                  </a:txBody>
                  <a:tcPr/>
                </a:tc>
                <a:tc>
                  <a:txBody>
                    <a:bodyPr/>
                    <a:lstStyle/>
                    <a:p>
                      <a:r>
                        <a:rPr lang="en-GB" sz="1400" b="0" noProof="1">
                          <a:latin typeface="Arial" panose="020B0604020202020204" pitchFamily="34" charset="0"/>
                          <a:cs typeface="Arial" panose="020B0604020202020204" pitchFamily="34" charset="0"/>
                        </a:rPr>
                        <a:t>3</a:t>
                      </a:r>
                    </a:p>
                  </a:txBody>
                  <a:tcPr/>
                </a:tc>
                <a:tc>
                  <a:txBody>
                    <a:bodyPr/>
                    <a:lstStyle/>
                    <a:p>
                      <a:r>
                        <a:rPr lang="en-GB" sz="1400" noProof="1">
                          <a:latin typeface="Arial" panose="020B0604020202020204" pitchFamily="34" charset="0"/>
                          <a:cs typeface="Arial" panose="020B0604020202020204" pitchFamily="34" charset="0"/>
                        </a:rPr>
                        <a:t>Rash/desquamation</a:t>
                      </a:r>
                    </a:p>
                  </a:txBody>
                  <a:tcPr/>
                </a:tc>
                <a:tc>
                  <a:txBody>
                    <a:bodyPr/>
                    <a:lstStyle/>
                    <a:p>
                      <a:r>
                        <a:rPr lang="en-GB" sz="1400" b="0" noProof="1">
                          <a:latin typeface="Arial" panose="020B0604020202020204" pitchFamily="34" charset="0"/>
                          <a:cs typeface="Arial" panose="020B0604020202020204" pitchFamily="34" charset="0"/>
                        </a:rPr>
                        <a:t>26</a:t>
                      </a:r>
                    </a:p>
                  </a:txBody>
                  <a:tcPr/>
                </a:tc>
                <a:tc>
                  <a:txBody>
                    <a:bodyPr/>
                    <a:lstStyle/>
                    <a:p>
                      <a:r>
                        <a:rPr lang="en-GB" sz="1400" b="0" noProof="1">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2298996063"/>
                  </a:ext>
                </a:extLst>
              </a:tr>
              <a:tr h="252487">
                <a:tc>
                  <a:txBody>
                    <a:bodyPr/>
                    <a:lstStyle/>
                    <a:p>
                      <a:r>
                        <a:rPr lang="en-GB" sz="1400" b="0" noProof="1">
                          <a:latin typeface="Arial" panose="020B0604020202020204" pitchFamily="34" charset="0"/>
                          <a:cs typeface="Arial" panose="020B0604020202020204" pitchFamily="34" charset="0"/>
                        </a:rPr>
                        <a:t>Vomiting</a:t>
                      </a:r>
                    </a:p>
                  </a:txBody>
                  <a:tcPr/>
                </a:tc>
                <a:tc>
                  <a:txBody>
                    <a:bodyPr/>
                    <a:lstStyle/>
                    <a:p>
                      <a:r>
                        <a:rPr lang="en-GB" sz="1400" b="0" noProof="1">
                          <a:latin typeface="Arial" panose="020B0604020202020204" pitchFamily="34" charset="0"/>
                          <a:cs typeface="Arial" panose="020B0604020202020204" pitchFamily="34" charset="0"/>
                        </a:rPr>
                        <a:t>28</a:t>
                      </a:r>
                    </a:p>
                  </a:txBody>
                  <a:tcPr/>
                </a:tc>
                <a:tc>
                  <a:txBody>
                    <a:bodyPr/>
                    <a:lstStyle/>
                    <a:p>
                      <a:r>
                        <a:rPr lang="en-GB" sz="1400" b="0" noProof="1">
                          <a:latin typeface="Arial" panose="020B0604020202020204" pitchFamily="34" charset="0"/>
                          <a:cs typeface="Arial" panose="020B0604020202020204" pitchFamily="34" charset="0"/>
                        </a:rPr>
                        <a:t>2</a:t>
                      </a:r>
                    </a:p>
                  </a:txBody>
                  <a:tcPr/>
                </a:tc>
                <a:tc>
                  <a:txBody>
                    <a:bodyPr/>
                    <a:lstStyle/>
                    <a:p>
                      <a:endParaRPr lang="en-GB" sz="1400" noProof="1">
                        <a:latin typeface="Arial" panose="020B0604020202020204" pitchFamily="34" charset="0"/>
                        <a:cs typeface="Arial" panose="020B0604020202020204" pitchFamily="34" charset="0"/>
                      </a:endParaRPr>
                    </a:p>
                  </a:txBody>
                  <a:tcPr/>
                </a:tc>
                <a:tc>
                  <a:txBody>
                    <a:bodyPr/>
                    <a:lstStyle/>
                    <a:p>
                      <a:endParaRPr lang="en-GB" sz="1400" b="0" noProof="1">
                        <a:latin typeface="Arial" panose="020B0604020202020204" pitchFamily="34" charset="0"/>
                        <a:cs typeface="Arial" panose="020B0604020202020204" pitchFamily="34" charset="0"/>
                      </a:endParaRPr>
                    </a:p>
                  </a:txBody>
                  <a:tcPr/>
                </a:tc>
                <a:tc>
                  <a:txBody>
                    <a:bodyPr/>
                    <a:lstStyle/>
                    <a:p>
                      <a:endParaRPr lang="en-GB" sz="1400" b="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8030852"/>
                  </a:ext>
                </a:extLst>
              </a:tr>
              <a:tr h="239863">
                <a:tc gridSpan="6">
                  <a:txBody>
                    <a:bodyPr/>
                    <a:lstStyle/>
                    <a:p>
                      <a:endParaRPr kumimoji="0" lang="en-GB" sz="1400" i="0" u="none" strike="noStrike" kern="1200" cap="none" spc="0" normalizeH="0" baseline="0" noProof="1">
                        <a:ln>
                          <a:noFill/>
                        </a:ln>
                        <a:solidFill>
                          <a:srgbClr val="FF0000"/>
                        </a:solidFill>
                        <a:effectLst/>
                        <a:uLnTx/>
                        <a:uFillTx/>
                        <a:latin typeface="Arial" panose="020B0604020202020204" pitchFamily="34" charset="0"/>
                        <a:ea typeface="+mn-ea"/>
                        <a:cs typeface="Arial" panose="020B0604020202020204" pitchFamily="34" charset="0"/>
                      </a:endParaRPr>
                    </a:p>
                  </a:txBody>
                  <a:tcPr>
                    <a:noFill/>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tc hMerge="1">
                  <a:txBody>
                    <a:bodyPr/>
                    <a:lstStyle/>
                    <a:p>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6308201"/>
                  </a:ext>
                </a:extLst>
              </a:tr>
            </a:tbl>
          </a:graphicData>
        </a:graphic>
      </p:graphicFrame>
      <p:sp>
        <p:nvSpPr>
          <p:cNvPr id="19" name="Content Placeholder 18">
            <a:extLst>
              <a:ext uri="{FF2B5EF4-FFF2-40B4-BE49-F238E27FC236}">
                <a16:creationId xmlns:a16="http://schemas.microsoft.com/office/drawing/2014/main" id="{ACF004AF-8965-594E-BF3B-946DE1E54A28}"/>
              </a:ext>
            </a:extLst>
          </p:cNvPr>
          <p:cNvSpPr>
            <a:spLocks noGrp="1"/>
          </p:cNvSpPr>
          <p:nvPr>
            <p:ph sz="quarter" idx="15"/>
          </p:nvPr>
        </p:nvSpPr>
        <p:spPr>
          <a:xfrm>
            <a:off x="620713" y="6021288"/>
            <a:ext cx="10179050" cy="365125"/>
          </a:xfrm>
        </p:spPr>
        <p:txBody>
          <a:bodyPr/>
          <a:lstStyle/>
          <a:p>
            <a:r>
              <a:rPr lang="en-GB" sz="1200" b="0" i="0" u="none" strike="noStrike" kern="1200" baseline="30000" dirty="0">
                <a:solidFill>
                  <a:schemeClr val="dk1"/>
                </a:solidFill>
                <a:latin typeface="Arial" panose="020B0604020202020204" pitchFamily="34" charset="0"/>
                <a:ea typeface="+mn-ea"/>
                <a:cs typeface="Arial" panose="020B0604020202020204" pitchFamily="34" charset="0"/>
              </a:rPr>
              <a:t>a </a:t>
            </a:r>
            <a:r>
              <a:rPr lang="en-GB" sz="1200" b="0" i="0" u="none" strike="noStrike" kern="1200" baseline="0" dirty="0">
                <a:solidFill>
                  <a:schemeClr val="dk1"/>
                </a:solidFill>
                <a:latin typeface="Arial" panose="020B0604020202020204" pitchFamily="34" charset="0"/>
                <a:ea typeface="+mn-ea"/>
                <a:cs typeface="Arial" panose="020B0604020202020204" pitchFamily="34" charset="0"/>
              </a:rPr>
              <a:t>Treatment-related adverse events from start of treatment to 30 days after end of treatment</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rPr>
              <a:t>Please note that these </a:t>
            </a:r>
            <a:r>
              <a:rPr lang="en-GB" sz="1200" dirty="0">
                <a:solidFill>
                  <a:srgbClr val="FF0000"/>
                </a:solidFill>
                <a:latin typeface="Arial" panose="020B0604020202020204" pitchFamily="34" charset="0"/>
                <a:cs typeface="Arial" panose="020B0604020202020204" pitchFamily="34" charset="0"/>
              </a:rPr>
              <a:t>drugs have not been compared in head-to-head studies. The information is presented f</a:t>
            </a:r>
            <a:r>
              <a:rPr kumimoji="0" lang="en-GB" sz="1200"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rPr>
              <a:t>or information purposes only</a:t>
            </a:r>
          </a:p>
          <a:p>
            <a:pPr defTabSz="457189">
              <a:spcBef>
                <a:spcPts val="0"/>
              </a:spcBef>
              <a:buClrTx/>
              <a:defRPr/>
            </a:pPr>
            <a:r>
              <a:rPr lang="en-GB" dirty="0"/>
              <a:t>Adapted from Argiles G, et al. ESMO Open 2019;4:e000495. doi:10.1136/esmoopen-2019-000495</a:t>
            </a:r>
          </a:p>
          <a:p>
            <a:r>
              <a:rPr lang="en-GB" dirty="0"/>
              <a:t>TAS-102, trifluridine/ tipiracil</a:t>
            </a:r>
          </a:p>
          <a:p>
            <a:r>
              <a:rPr lang="en-GB" dirty="0"/>
              <a:t>1. Mayer RJ, et al. N Engl J Med. 2015;372:1909-1919; 2. Grothey A, et al. Lancet. 2013;381:303-312 </a:t>
            </a:r>
          </a:p>
        </p:txBody>
      </p:sp>
      <p:sp>
        <p:nvSpPr>
          <p:cNvPr id="26" name="Slide Number Placeholder 25">
            <a:extLst>
              <a:ext uri="{FF2B5EF4-FFF2-40B4-BE49-F238E27FC236}">
                <a16:creationId xmlns:a16="http://schemas.microsoft.com/office/drawing/2014/main" id="{33AE6365-A282-FA4C-9F70-196FFC82E31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42135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FBB7-1403-E3DE-FAC3-2732D4049732}"/>
              </a:ext>
            </a:extLst>
          </p:cNvPr>
          <p:cNvSpPr>
            <a:spLocks noGrp="1"/>
          </p:cNvSpPr>
          <p:nvPr>
            <p:ph type="title"/>
          </p:nvPr>
        </p:nvSpPr>
        <p:spPr>
          <a:xfrm>
            <a:off x="619201" y="259200"/>
            <a:ext cx="10963199" cy="864000"/>
          </a:xfrm>
        </p:spPr>
        <p:txBody>
          <a:bodyPr/>
          <a:lstStyle/>
          <a:p>
            <a:r>
              <a:rPr lang="en-GB" dirty="0"/>
              <a:t>Dose-escalated strategy for management of adverse events with regorafenib</a:t>
            </a:r>
          </a:p>
        </p:txBody>
      </p:sp>
      <p:sp>
        <p:nvSpPr>
          <p:cNvPr id="4" name="Slide Number Placeholder 3">
            <a:extLst>
              <a:ext uri="{FF2B5EF4-FFF2-40B4-BE49-F238E27FC236}">
                <a16:creationId xmlns:a16="http://schemas.microsoft.com/office/drawing/2014/main" id="{1767C71C-CA46-1F4E-837B-A8E19F90A4E5}"/>
              </a:ext>
            </a:extLst>
          </p:cNvPr>
          <p:cNvSpPr>
            <a:spLocks noGrp="1"/>
          </p:cNvSpPr>
          <p:nvPr>
            <p:ph type="sldNum" sz="quarter" idx="4"/>
          </p:nvPr>
        </p:nvSpPr>
        <p:spPr>
          <a:xfrm>
            <a:off x="10800523" y="6428359"/>
            <a:ext cx="781877" cy="365125"/>
          </a:xfrm>
        </p:spPr>
        <p:txBody>
          <a:bodyPr/>
          <a:lstStyle/>
          <a:p>
            <a:fld id="{BC7E94F1-BB4A-FC4C-8EA3-FB3F77AC4B80}" type="slidenum">
              <a:rPr lang="en-GB" smtClean="0"/>
              <a:pPr/>
              <a:t>19</a:t>
            </a:fld>
            <a:endParaRPr lang="en-GB" dirty="0"/>
          </a:p>
        </p:txBody>
      </p:sp>
      <p:sp>
        <p:nvSpPr>
          <p:cNvPr id="77" name="Content Placeholder 76">
            <a:extLst>
              <a:ext uri="{FF2B5EF4-FFF2-40B4-BE49-F238E27FC236}">
                <a16:creationId xmlns:a16="http://schemas.microsoft.com/office/drawing/2014/main" id="{DD0BC9BB-B694-5140-A6DC-32B562434233}"/>
              </a:ext>
            </a:extLst>
          </p:cNvPr>
          <p:cNvSpPr>
            <a:spLocks noGrp="1"/>
          </p:cNvSpPr>
          <p:nvPr>
            <p:ph sz="quarter" idx="15"/>
          </p:nvPr>
        </p:nvSpPr>
        <p:spPr>
          <a:xfrm>
            <a:off x="620713" y="6314400"/>
            <a:ext cx="10179050" cy="365125"/>
          </a:xfrm>
        </p:spPr>
        <p:txBody>
          <a:bodyPr/>
          <a:lstStyle/>
          <a:p>
            <a:r>
              <a:rPr lang="en-GB" dirty="0"/>
              <a:t>PO, by mouth; SDRT, significant drug-related toxicities</a:t>
            </a:r>
          </a:p>
          <a:p>
            <a:r>
              <a:rPr lang="en-GB" dirty="0"/>
              <a:t>1. </a:t>
            </a:r>
            <a:r>
              <a:rPr lang="en-GB" dirty="0" err="1"/>
              <a:t>Grothey</a:t>
            </a:r>
            <a:r>
              <a:rPr lang="en-GB" dirty="0"/>
              <a:t> A. Clin Adv </a:t>
            </a:r>
            <a:r>
              <a:rPr lang="en-GB" dirty="0" err="1"/>
              <a:t>Hematol</a:t>
            </a:r>
            <a:r>
              <a:rPr lang="en-GB" dirty="0"/>
              <a:t> Oncol. 2015;13(8):514-517; 2. </a:t>
            </a:r>
            <a:r>
              <a:rPr lang="en-GB" dirty="0" err="1"/>
              <a:t>Bekaii</a:t>
            </a:r>
            <a:r>
              <a:rPr lang="en-GB" dirty="0"/>
              <a:t>-Saab TS, et al. Lancet Oncol. 2019;20(8):1070-1082 </a:t>
            </a:r>
          </a:p>
        </p:txBody>
      </p:sp>
      <p:sp>
        <p:nvSpPr>
          <p:cNvPr id="9" name="Rectangle 8">
            <a:extLst>
              <a:ext uri="{FF2B5EF4-FFF2-40B4-BE49-F238E27FC236}">
                <a16:creationId xmlns:a16="http://schemas.microsoft.com/office/drawing/2014/main" id="{730815CD-2F20-F49E-1FF1-192D7A2277AE}"/>
              </a:ext>
            </a:extLst>
          </p:cNvPr>
          <p:cNvSpPr/>
          <p:nvPr/>
        </p:nvSpPr>
        <p:spPr>
          <a:xfrm>
            <a:off x="8148350" y="5075507"/>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000" b="1" dirty="0">
                <a:solidFill>
                  <a:schemeClr val="tx1"/>
                </a:solidFill>
                <a:latin typeface="Arial" panose="020B0604020202020204" pitchFamily="34" charset="0"/>
                <a:cs typeface="Arial" panose="020B0604020202020204" pitchFamily="34" charset="0"/>
              </a:rPr>
              <a:t>Time from randomisation (months)</a:t>
            </a:r>
          </a:p>
        </p:txBody>
      </p:sp>
      <p:cxnSp>
        <p:nvCxnSpPr>
          <p:cNvPr id="10" name="Straight Connector 9">
            <a:extLst>
              <a:ext uri="{FF2B5EF4-FFF2-40B4-BE49-F238E27FC236}">
                <a16:creationId xmlns:a16="http://schemas.microsoft.com/office/drawing/2014/main" id="{431CF62C-DE4D-4F45-9FBE-1D201E1F0B2B}"/>
              </a:ext>
            </a:extLst>
          </p:cNvPr>
          <p:cNvCxnSpPr>
            <a:cxnSpLocks/>
          </p:cNvCxnSpPr>
          <p:nvPr/>
        </p:nvCxnSpPr>
        <p:spPr>
          <a:xfrm flipH="1">
            <a:off x="7324910" y="4849451"/>
            <a:ext cx="39947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51B7E5D-F8BC-C346-A426-F6F1DF72451E}"/>
              </a:ext>
            </a:extLst>
          </p:cNvPr>
          <p:cNvSpPr txBox="1"/>
          <p:nvPr/>
        </p:nvSpPr>
        <p:spPr>
          <a:xfrm>
            <a:off x="7782388"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14" name="TextBox 13">
            <a:extLst>
              <a:ext uri="{FF2B5EF4-FFF2-40B4-BE49-F238E27FC236}">
                <a16:creationId xmlns:a16="http://schemas.microsoft.com/office/drawing/2014/main" id="{6551C130-8442-1745-A9E4-171C8583D37D}"/>
              </a:ext>
            </a:extLst>
          </p:cNvPr>
          <p:cNvSpPr txBox="1"/>
          <p:nvPr/>
        </p:nvSpPr>
        <p:spPr>
          <a:xfrm rot="16200000">
            <a:off x="6305796" y="3603770"/>
            <a:ext cx="1183016"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Overall survival (%)</a:t>
            </a:r>
          </a:p>
        </p:txBody>
      </p:sp>
      <p:sp>
        <p:nvSpPr>
          <p:cNvPr id="27" name="TextBox 26">
            <a:extLst>
              <a:ext uri="{FF2B5EF4-FFF2-40B4-BE49-F238E27FC236}">
                <a16:creationId xmlns:a16="http://schemas.microsoft.com/office/drawing/2014/main" id="{3FBE271A-191D-8647-927E-71F32B6907D7}"/>
              </a:ext>
            </a:extLst>
          </p:cNvPr>
          <p:cNvSpPr txBox="1"/>
          <p:nvPr/>
        </p:nvSpPr>
        <p:spPr>
          <a:xfrm>
            <a:off x="7157100" y="5456257"/>
            <a:ext cx="33342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54 (0)</a:t>
            </a:r>
          </a:p>
          <a:p>
            <a:pPr algn="ctr">
              <a:lnSpc>
                <a:spcPct val="90000"/>
              </a:lnSpc>
            </a:pPr>
            <a:r>
              <a:rPr lang="en-GB" sz="1000" dirty="0">
                <a:latin typeface="Arial" panose="020B0604020202020204" pitchFamily="34" charset="0"/>
                <a:ea typeface="Aileron" charset="0"/>
                <a:cs typeface="Arial" panose="020B0604020202020204" pitchFamily="34" charset="0"/>
              </a:rPr>
              <a:t>62 (0)</a:t>
            </a:r>
          </a:p>
        </p:txBody>
      </p:sp>
      <p:sp>
        <p:nvSpPr>
          <p:cNvPr id="28" name="TextBox 27">
            <a:extLst>
              <a:ext uri="{FF2B5EF4-FFF2-40B4-BE49-F238E27FC236}">
                <a16:creationId xmlns:a16="http://schemas.microsoft.com/office/drawing/2014/main" id="{0E2D27E2-7AD7-4B45-BD12-3453ED475FF2}"/>
              </a:ext>
            </a:extLst>
          </p:cNvPr>
          <p:cNvSpPr txBox="1"/>
          <p:nvPr/>
        </p:nvSpPr>
        <p:spPr>
          <a:xfrm>
            <a:off x="5981028" y="5456257"/>
            <a:ext cx="971420" cy="2769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Dose escalation</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Standard dose</a:t>
            </a:r>
          </a:p>
        </p:txBody>
      </p:sp>
      <p:sp>
        <p:nvSpPr>
          <p:cNvPr id="31" name="TextBox 30">
            <a:extLst>
              <a:ext uri="{FF2B5EF4-FFF2-40B4-BE49-F238E27FC236}">
                <a16:creationId xmlns:a16="http://schemas.microsoft.com/office/drawing/2014/main" id="{3844E26E-6E6E-BF47-A11C-E39C9DD28B6A}"/>
              </a:ext>
            </a:extLst>
          </p:cNvPr>
          <p:cNvSpPr txBox="1"/>
          <p:nvPr/>
        </p:nvSpPr>
        <p:spPr>
          <a:xfrm>
            <a:off x="11285870" y="545625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a:t>
            </a:r>
          </a:p>
        </p:txBody>
      </p:sp>
      <p:sp>
        <p:nvSpPr>
          <p:cNvPr id="32" name="TextBox 31">
            <a:extLst>
              <a:ext uri="{FF2B5EF4-FFF2-40B4-BE49-F238E27FC236}">
                <a16:creationId xmlns:a16="http://schemas.microsoft.com/office/drawing/2014/main" id="{40BACAAE-2394-6340-9E47-9EA56E07F64E}"/>
              </a:ext>
            </a:extLst>
          </p:cNvPr>
          <p:cNvSpPr txBox="1"/>
          <p:nvPr/>
        </p:nvSpPr>
        <p:spPr>
          <a:xfrm>
            <a:off x="10694049" y="5456257"/>
            <a:ext cx="33342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 (14)</a:t>
            </a:r>
          </a:p>
          <a:p>
            <a:pPr algn="ctr">
              <a:lnSpc>
                <a:spcPct val="90000"/>
              </a:lnSpc>
            </a:pPr>
            <a:r>
              <a:rPr lang="en-GB" sz="1000" dirty="0">
                <a:latin typeface="Arial" panose="020B0604020202020204" pitchFamily="34" charset="0"/>
                <a:ea typeface="Aileron" charset="0"/>
                <a:cs typeface="Arial" panose="020B0604020202020204" pitchFamily="34" charset="0"/>
              </a:rPr>
              <a:t>0 (16)</a:t>
            </a:r>
          </a:p>
        </p:txBody>
      </p:sp>
      <p:sp>
        <p:nvSpPr>
          <p:cNvPr id="33" name="TextBox 32">
            <a:extLst>
              <a:ext uri="{FF2B5EF4-FFF2-40B4-BE49-F238E27FC236}">
                <a16:creationId xmlns:a16="http://schemas.microsoft.com/office/drawing/2014/main" id="{68623911-244D-124A-843F-DA1DDD32A2F3}"/>
              </a:ext>
            </a:extLst>
          </p:cNvPr>
          <p:cNvSpPr txBox="1"/>
          <p:nvPr/>
        </p:nvSpPr>
        <p:spPr>
          <a:xfrm>
            <a:off x="1016064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 (12)</a:t>
            </a:r>
          </a:p>
          <a:p>
            <a:pPr algn="ctr">
              <a:lnSpc>
                <a:spcPct val="90000"/>
              </a:lnSpc>
            </a:pPr>
            <a:r>
              <a:rPr lang="en-GB" sz="1000" dirty="0">
                <a:latin typeface="Arial" panose="020B0604020202020204" pitchFamily="34" charset="0"/>
                <a:ea typeface="Aileron" charset="0"/>
                <a:cs typeface="Arial" panose="020B0604020202020204" pitchFamily="34" charset="0"/>
              </a:rPr>
              <a:t>1 (16)</a:t>
            </a:r>
          </a:p>
        </p:txBody>
      </p:sp>
      <p:sp>
        <p:nvSpPr>
          <p:cNvPr id="34" name="TextBox 33">
            <a:extLst>
              <a:ext uri="{FF2B5EF4-FFF2-40B4-BE49-F238E27FC236}">
                <a16:creationId xmlns:a16="http://schemas.microsoft.com/office/drawing/2014/main" id="{5DB2F9ED-6E55-F247-97F1-24D8324C2E71}"/>
              </a:ext>
            </a:extLst>
          </p:cNvPr>
          <p:cNvSpPr txBox="1"/>
          <p:nvPr/>
        </p:nvSpPr>
        <p:spPr>
          <a:xfrm>
            <a:off x="9687574"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 (11)</a:t>
            </a:r>
          </a:p>
          <a:p>
            <a:pPr algn="ctr">
              <a:lnSpc>
                <a:spcPct val="90000"/>
              </a:lnSpc>
            </a:pPr>
            <a:r>
              <a:rPr lang="en-GB" sz="1000" dirty="0">
                <a:latin typeface="Arial" panose="020B0604020202020204" pitchFamily="34" charset="0"/>
                <a:ea typeface="Aileron" charset="0"/>
                <a:cs typeface="Arial" panose="020B0604020202020204" pitchFamily="34" charset="0"/>
              </a:rPr>
              <a:t>3 (14)</a:t>
            </a:r>
          </a:p>
        </p:txBody>
      </p:sp>
      <p:sp>
        <p:nvSpPr>
          <p:cNvPr id="39" name="TextBox 38">
            <a:extLst>
              <a:ext uri="{FF2B5EF4-FFF2-40B4-BE49-F238E27FC236}">
                <a16:creationId xmlns:a16="http://schemas.microsoft.com/office/drawing/2014/main" id="{8C79F8C4-3A6C-9243-8686-64C874FCE98A}"/>
              </a:ext>
            </a:extLst>
          </p:cNvPr>
          <p:cNvSpPr txBox="1"/>
          <p:nvPr/>
        </p:nvSpPr>
        <p:spPr>
          <a:xfrm>
            <a:off x="8293563"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40" name="TextBox 39">
            <a:extLst>
              <a:ext uri="{FF2B5EF4-FFF2-40B4-BE49-F238E27FC236}">
                <a16:creationId xmlns:a16="http://schemas.microsoft.com/office/drawing/2014/main" id="{A077D026-86C1-0F45-B9FC-8D5426346A2A}"/>
              </a:ext>
            </a:extLst>
          </p:cNvPr>
          <p:cNvSpPr txBox="1"/>
          <p:nvPr/>
        </p:nvSpPr>
        <p:spPr>
          <a:xfrm>
            <a:off x="9744197"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41" name="TextBox 40">
            <a:extLst>
              <a:ext uri="{FF2B5EF4-FFF2-40B4-BE49-F238E27FC236}">
                <a16:creationId xmlns:a16="http://schemas.microsoft.com/office/drawing/2014/main" id="{DD180FB2-3B27-1240-8FCB-E99913704C7F}"/>
              </a:ext>
            </a:extLst>
          </p:cNvPr>
          <p:cNvSpPr txBox="1"/>
          <p:nvPr/>
        </p:nvSpPr>
        <p:spPr>
          <a:xfrm>
            <a:off x="1124597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42" name="TextBox 41">
            <a:extLst>
              <a:ext uri="{FF2B5EF4-FFF2-40B4-BE49-F238E27FC236}">
                <a16:creationId xmlns:a16="http://schemas.microsoft.com/office/drawing/2014/main" id="{FC837B3C-C6E5-2548-B72E-9AE59CA5A221}"/>
              </a:ext>
            </a:extLst>
          </p:cNvPr>
          <p:cNvSpPr txBox="1"/>
          <p:nvPr/>
        </p:nvSpPr>
        <p:spPr>
          <a:xfrm>
            <a:off x="1074432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43" name="TextBox 42">
            <a:extLst>
              <a:ext uri="{FF2B5EF4-FFF2-40B4-BE49-F238E27FC236}">
                <a16:creationId xmlns:a16="http://schemas.microsoft.com/office/drawing/2014/main" id="{D9D7BA22-43F3-CA43-80CE-23B0C3E07747}"/>
              </a:ext>
            </a:extLst>
          </p:cNvPr>
          <p:cNvSpPr txBox="1"/>
          <p:nvPr/>
        </p:nvSpPr>
        <p:spPr>
          <a:xfrm>
            <a:off x="10236322"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cxnSp>
        <p:nvCxnSpPr>
          <p:cNvPr id="47" name="Straight Connector 46">
            <a:extLst>
              <a:ext uri="{FF2B5EF4-FFF2-40B4-BE49-F238E27FC236}">
                <a16:creationId xmlns:a16="http://schemas.microsoft.com/office/drawing/2014/main" id="{0BDCA018-C590-1543-BD0B-D67D03E6C30F}"/>
              </a:ext>
            </a:extLst>
          </p:cNvPr>
          <p:cNvCxnSpPr>
            <a:cxnSpLocks/>
          </p:cNvCxnSpPr>
          <p:nvPr/>
        </p:nvCxnSpPr>
        <p:spPr>
          <a:xfrm>
            <a:off x="78169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ACAC2CB-D031-184D-A9E9-9E3172564FE9}"/>
              </a:ext>
            </a:extLst>
          </p:cNvPr>
          <p:cNvCxnSpPr>
            <a:cxnSpLocks/>
          </p:cNvCxnSpPr>
          <p:nvPr/>
        </p:nvCxnSpPr>
        <p:spPr>
          <a:xfrm>
            <a:off x="83249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26B8E13D-87DB-0648-979D-F5A8E8568FD4}"/>
              </a:ext>
            </a:extLst>
          </p:cNvPr>
          <p:cNvSpPr txBox="1"/>
          <p:nvPr/>
        </p:nvSpPr>
        <p:spPr>
          <a:xfrm>
            <a:off x="9125258" y="5456257"/>
            <a:ext cx="403958"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 (4)</a:t>
            </a:r>
          </a:p>
          <a:p>
            <a:pPr algn="ctr">
              <a:lnSpc>
                <a:spcPct val="90000"/>
              </a:lnSpc>
            </a:pPr>
            <a:r>
              <a:rPr lang="en-GB" sz="1000" dirty="0">
                <a:latin typeface="Arial" panose="020B0604020202020204" pitchFamily="34" charset="0"/>
                <a:ea typeface="Aileron" charset="0"/>
                <a:cs typeface="Arial" panose="020B0604020202020204" pitchFamily="34" charset="0"/>
              </a:rPr>
              <a:t>10 (12)</a:t>
            </a:r>
          </a:p>
        </p:txBody>
      </p:sp>
      <p:sp>
        <p:nvSpPr>
          <p:cNvPr id="64" name="TextBox 63">
            <a:extLst>
              <a:ext uri="{FF2B5EF4-FFF2-40B4-BE49-F238E27FC236}">
                <a16:creationId xmlns:a16="http://schemas.microsoft.com/office/drawing/2014/main" id="{4D8834BD-ADB5-EF43-82DB-6055698BCD27}"/>
              </a:ext>
            </a:extLst>
          </p:cNvPr>
          <p:cNvSpPr txBox="1"/>
          <p:nvPr/>
        </p:nvSpPr>
        <p:spPr>
          <a:xfrm>
            <a:off x="8690624"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 (4)</a:t>
            </a:r>
          </a:p>
          <a:p>
            <a:pPr algn="ctr">
              <a:lnSpc>
                <a:spcPct val="90000"/>
              </a:lnSpc>
            </a:pPr>
            <a:r>
              <a:rPr lang="en-GB" sz="1000" dirty="0">
                <a:latin typeface="Arial" panose="020B0604020202020204" pitchFamily="34" charset="0"/>
                <a:ea typeface="Aileron" charset="0"/>
                <a:cs typeface="Arial" panose="020B0604020202020204" pitchFamily="34" charset="0"/>
              </a:rPr>
              <a:t>21 (7)</a:t>
            </a:r>
          </a:p>
        </p:txBody>
      </p:sp>
      <p:sp>
        <p:nvSpPr>
          <p:cNvPr id="65" name="TextBox 64">
            <a:extLst>
              <a:ext uri="{FF2B5EF4-FFF2-40B4-BE49-F238E27FC236}">
                <a16:creationId xmlns:a16="http://schemas.microsoft.com/office/drawing/2014/main" id="{04364668-D1C0-3444-97F8-43C003E539CA}"/>
              </a:ext>
            </a:extLst>
          </p:cNvPr>
          <p:cNvSpPr txBox="1"/>
          <p:nvPr/>
        </p:nvSpPr>
        <p:spPr>
          <a:xfrm>
            <a:off x="815404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36 (4)</a:t>
            </a:r>
          </a:p>
          <a:p>
            <a:pPr algn="ctr">
              <a:lnSpc>
                <a:spcPct val="90000"/>
              </a:lnSpc>
            </a:pPr>
            <a:r>
              <a:rPr lang="en-GB" sz="1000" dirty="0">
                <a:latin typeface="Arial" panose="020B0604020202020204" pitchFamily="34" charset="0"/>
                <a:ea typeface="Aileron" charset="0"/>
                <a:cs typeface="Arial" panose="020B0604020202020204" pitchFamily="34" charset="0"/>
              </a:rPr>
              <a:t>28 (3)</a:t>
            </a:r>
          </a:p>
        </p:txBody>
      </p:sp>
      <p:sp>
        <p:nvSpPr>
          <p:cNvPr id="66" name="TextBox 65">
            <a:extLst>
              <a:ext uri="{FF2B5EF4-FFF2-40B4-BE49-F238E27FC236}">
                <a16:creationId xmlns:a16="http://schemas.microsoft.com/office/drawing/2014/main" id="{359CEAB2-A3EC-0B44-88BD-2C856BDC3CFE}"/>
              </a:ext>
            </a:extLst>
          </p:cNvPr>
          <p:cNvSpPr txBox="1"/>
          <p:nvPr/>
        </p:nvSpPr>
        <p:spPr>
          <a:xfrm>
            <a:off x="7652399" y="5456257"/>
            <a:ext cx="33342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44 (4)</a:t>
            </a:r>
          </a:p>
          <a:p>
            <a:pPr algn="ctr">
              <a:lnSpc>
                <a:spcPct val="90000"/>
              </a:lnSpc>
            </a:pPr>
            <a:r>
              <a:rPr lang="en-GB" sz="1000" dirty="0">
                <a:latin typeface="Arial" panose="020B0604020202020204" pitchFamily="34" charset="0"/>
                <a:ea typeface="Aileron" charset="0"/>
                <a:cs typeface="Arial" panose="020B0604020202020204" pitchFamily="34" charset="0"/>
              </a:rPr>
              <a:t>45 (2)</a:t>
            </a:r>
          </a:p>
        </p:txBody>
      </p:sp>
      <p:sp>
        <p:nvSpPr>
          <p:cNvPr id="67" name="TextBox 66">
            <a:extLst>
              <a:ext uri="{FF2B5EF4-FFF2-40B4-BE49-F238E27FC236}">
                <a16:creationId xmlns:a16="http://schemas.microsoft.com/office/drawing/2014/main" id="{54EC1FB4-C334-C04D-8F22-DB61229F0326}"/>
              </a:ext>
            </a:extLst>
          </p:cNvPr>
          <p:cNvSpPr txBox="1"/>
          <p:nvPr/>
        </p:nvSpPr>
        <p:spPr>
          <a:xfrm>
            <a:off x="5972541" y="5317758"/>
            <a:ext cx="208871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 (number censored)</a:t>
            </a:r>
          </a:p>
        </p:txBody>
      </p:sp>
      <p:sp>
        <p:nvSpPr>
          <p:cNvPr id="68" name="TextBox 67">
            <a:extLst>
              <a:ext uri="{FF2B5EF4-FFF2-40B4-BE49-F238E27FC236}">
                <a16:creationId xmlns:a16="http://schemas.microsoft.com/office/drawing/2014/main" id="{6C109765-9230-C044-B21F-E39D2E159CDA}"/>
              </a:ext>
            </a:extLst>
          </p:cNvPr>
          <p:cNvSpPr txBox="1"/>
          <p:nvPr/>
        </p:nvSpPr>
        <p:spPr>
          <a:xfrm>
            <a:off x="8792038"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cxnSp>
        <p:nvCxnSpPr>
          <p:cNvPr id="69" name="Straight Connector 68">
            <a:extLst>
              <a:ext uri="{FF2B5EF4-FFF2-40B4-BE49-F238E27FC236}">
                <a16:creationId xmlns:a16="http://schemas.microsoft.com/office/drawing/2014/main" id="{50A64180-4FCB-3F49-A4B4-4F5B309CD599}"/>
              </a:ext>
            </a:extLst>
          </p:cNvPr>
          <p:cNvCxnSpPr>
            <a:cxnSpLocks/>
          </p:cNvCxnSpPr>
          <p:nvPr/>
        </p:nvCxnSpPr>
        <p:spPr>
          <a:xfrm>
            <a:off x="8823448"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733193B7-ACEE-0040-96B6-15737B87C3DC}"/>
              </a:ext>
            </a:extLst>
          </p:cNvPr>
          <p:cNvSpPr txBox="1"/>
          <p:nvPr/>
        </p:nvSpPr>
        <p:spPr>
          <a:xfrm>
            <a:off x="9255247" y="489275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82" name="TextBox 81">
            <a:extLst>
              <a:ext uri="{FF2B5EF4-FFF2-40B4-BE49-F238E27FC236}">
                <a16:creationId xmlns:a16="http://schemas.microsoft.com/office/drawing/2014/main" id="{4673BFF8-1496-964D-915E-3B672D603810}"/>
              </a:ext>
            </a:extLst>
          </p:cNvPr>
          <p:cNvSpPr txBox="1"/>
          <p:nvPr/>
        </p:nvSpPr>
        <p:spPr>
          <a:xfrm>
            <a:off x="610129" y="6064631"/>
            <a:ext cx="10911641" cy="152349"/>
          </a:xfrm>
          <a:prstGeom prst="rect">
            <a:avLst/>
          </a:prstGeom>
          <a:noFill/>
        </p:spPr>
        <p:txBody>
          <a:bodyPr wrap="none" lIns="0" tIns="0" rIns="0" bIns="0" rtlCol="0">
            <a:spAutoFit/>
          </a:bodyPr>
          <a:lstStyle/>
          <a:p>
            <a:pPr>
              <a:lnSpc>
                <a:spcPct val="90000"/>
              </a:lnSpc>
            </a:pPr>
            <a:r>
              <a:rPr lang="en-GB" sz="1100" dirty="0">
                <a:latin typeface="Arial" panose="020B0604020202020204" pitchFamily="34" charset="0"/>
                <a:ea typeface="Aileron" charset="0"/>
                <a:cs typeface="Arial" panose="020B0604020202020204" pitchFamily="34" charset="0"/>
              </a:rPr>
              <a:t>Dose-escalated arm: regorafenib initiated at 80 mg/day, increased weekly up to 160 mg/day if no significant drug-related toxicities; Standard-dose arm: regorafenib 160 mg/day</a:t>
            </a:r>
          </a:p>
        </p:txBody>
      </p:sp>
      <p:sp>
        <p:nvSpPr>
          <p:cNvPr id="84" name="TextBox 83">
            <a:extLst>
              <a:ext uri="{FF2B5EF4-FFF2-40B4-BE49-F238E27FC236}">
                <a16:creationId xmlns:a16="http://schemas.microsoft.com/office/drawing/2014/main" id="{90493BC7-D2CD-3249-AED7-BE4C7DB88EBB}"/>
              </a:ext>
            </a:extLst>
          </p:cNvPr>
          <p:cNvSpPr txBox="1"/>
          <p:nvPr/>
        </p:nvSpPr>
        <p:spPr>
          <a:xfrm>
            <a:off x="829594" y="3009285"/>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1</a:t>
            </a:r>
          </a:p>
        </p:txBody>
      </p:sp>
      <p:grpSp>
        <p:nvGrpSpPr>
          <p:cNvPr id="99" name="Group 98">
            <a:extLst>
              <a:ext uri="{FF2B5EF4-FFF2-40B4-BE49-F238E27FC236}">
                <a16:creationId xmlns:a16="http://schemas.microsoft.com/office/drawing/2014/main" id="{9CE273FB-0772-5C4D-8644-33765AC1F2F5}"/>
              </a:ext>
            </a:extLst>
          </p:cNvPr>
          <p:cNvGrpSpPr/>
          <p:nvPr/>
        </p:nvGrpSpPr>
        <p:grpSpPr>
          <a:xfrm>
            <a:off x="1570947" y="3297771"/>
            <a:ext cx="508680" cy="309037"/>
            <a:chOff x="1570946" y="2977088"/>
            <a:chExt cx="508680" cy="309037"/>
          </a:xfrm>
          <a:solidFill>
            <a:schemeClr val="accent6"/>
          </a:solidFill>
        </p:grpSpPr>
        <p:sp>
          <p:nvSpPr>
            <p:cNvPr id="87" name="Down Arrow 86">
              <a:extLst>
                <a:ext uri="{FF2B5EF4-FFF2-40B4-BE49-F238E27FC236}">
                  <a16:creationId xmlns:a16="http://schemas.microsoft.com/office/drawing/2014/main" id="{D3E4386C-5AE8-F442-ACDB-2C8D90678197}"/>
                </a:ext>
              </a:extLst>
            </p:cNvPr>
            <p:cNvSpPr/>
            <p:nvPr/>
          </p:nvSpPr>
          <p:spPr>
            <a:xfrm>
              <a:off x="1570946" y="2977088"/>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88" name="TextBox 87">
              <a:extLst>
                <a:ext uri="{FF2B5EF4-FFF2-40B4-BE49-F238E27FC236}">
                  <a16:creationId xmlns:a16="http://schemas.microsoft.com/office/drawing/2014/main" id="{638589A3-A5B6-DB49-9AD1-231780602B12}"/>
                </a:ext>
              </a:extLst>
            </p:cNvPr>
            <p:cNvSpPr txBox="1"/>
            <p:nvPr/>
          </p:nvSpPr>
          <p:spPr>
            <a:xfrm>
              <a:off x="1704259" y="3026722"/>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89" name="Rectangle 88">
            <a:extLst>
              <a:ext uri="{FF2B5EF4-FFF2-40B4-BE49-F238E27FC236}">
                <a16:creationId xmlns:a16="http://schemas.microsoft.com/office/drawing/2014/main" id="{475E8E21-3390-C44E-8378-C06C905D398C}"/>
              </a:ext>
            </a:extLst>
          </p:cNvPr>
          <p:cNvSpPr/>
          <p:nvPr/>
        </p:nvSpPr>
        <p:spPr>
          <a:xfrm>
            <a:off x="1332823" y="2892973"/>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80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91" name="Rectangle 90">
            <a:extLst>
              <a:ext uri="{FF2B5EF4-FFF2-40B4-BE49-F238E27FC236}">
                <a16:creationId xmlns:a16="http://schemas.microsoft.com/office/drawing/2014/main" id="{2078DC24-B6F3-4440-9497-98FEA6F313CC}"/>
              </a:ext>
            </a:extLst>
          </p:cNvPr>
          <p:cNvSpPr/>
          <p:nvPr/>
        </p:nvSpPr>
        <p:spPr>
          <a:xfrm>
            <a:off x="1332823" y="3672898"/>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120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92" name="TextBox 91">
            <a:extLst>
              <a:ext uri="{FF2B5EF4-FFF2-40B4-BE49-F238E27FC236}">
                <a16:creationId xmlns:a16="http://schemas.microsoft.com/office/drawing/2014/main" id="{459F9C52-B097-4A46-A1B4-57C1A717E0FF}"/>
              </a:ext>
            </a:extLst>
          </p:cNvPr>
          <p:cNvSpPr txBox="1"/>
          <p:nvPr/>
        </p:nvSpPr>
        <p:spPr>
          <a:xfrm>
            <a:off x="829594" y="3791104"/>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2</a:t>
            </a:r>
          </a:p>
        </p:txBody>
      </p:sp>
      <p:grpSp>
        <p:nvGrpSpPr>
          <p:cNvPr id="100" name="Group 99">
            <a:extLst>
              <a:ext uri="{FF2B5EF4-FFF2-40B4-BE49-F238E27FC236}">
                <a16:creationId xmlns:a16="http://schemas.microsoft.com/office/drawing/2014/main" id="{5EFE6497-E54E-1645-AADA-46CA5C83F080}"/>
              </a:ext>
            </a:extLst>
          </p:cNvPr>
          <p:cNvGrpSpPr/>
          <p:nvPr/>
        </p:nvGrpSpPr>
        <p:grpSpPr>
          <a:xfrm>
            <a:off x="1570947" y="4077696"/>
            <a:ext cx="508680" cy="309037"/>
            <a:chOff x="1570946" y="3666063"/>
            <a:chExt cx="508680" cy="309037"/>
          </a:xfrm>
          <a:solidFill>
            <a:schemeClr val="accent6"/>
          </a:solidFill>
        </p:grpSpPr>
        <p:sp>
          <p:nvSpPr>
            <p:cNvPr id="96" name="Down Arrow 95">
              <a:extLst>
                <a:ext uri="{FF2B5EF4-FFF2-40B4-BE49-F238E27FC236}">
                  <a16:creationId xmlns:a16="http://schemas.microsoft.com/office/drawing/2014/main" id="{F901919A-C708-5A4B-8A06-5D1EBDFDD2B9}"/>
                </a:ext>
              </a:extLst>
            </p:cNvPr>
            <p:cNvSpPr/>
            <p:nvPr/>
          </p:nvSpPr>
          <p:spPr>
            <a:xfrm>
              <a:off x="1570946" y="3666063"/>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97" name="TextBox 96">
              <a:extLst>
                <a:ext uri="{FF2B5EF4-FFF2-40B4-BE49-F238E27FC236}">
                  <a16:creationId xmlns:a16="http://schemas.microsoft.com/office/drawing/2014/main" id="{BC2F7A3C-8EFE-B74C-ACD5-7C864650F0DB}"/>
                </a:ext>
              </a:extLst>
            </p:cNvPr>
            <p:cNvSpPr txBox="1"/>
            <p:nvPr/>
          </p:nvSpPr>
          <p:spPr>
            <a:xfrm>
              <a:off x="1704259" y="3715697"/>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98" name="Rectangle 97">
            <a:extLst>
              <a:ext uri="{FF2B5EF4-FFF2-40B4-BE49-F238E27FC236}">
                <a16:creationId xmlns:a16="http://schemas.microsoft.com/office/drawing/2014/main" id="{54E9ABAE-C9B6-E448-803B-8F6F50471887}"/>
              </a:ext>
            </a:extLst>
          </p:cNvPr>
          <p:cNvSpPr/>
          <p:nvPr/>
        </p:nvSpPr>
        <p:spPr>
          <a:xfrm>
            <a:off x="1332823" y="4452823"/>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160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01" name="Down Arrow 100">
            <a:extLst>
              <a:ext uri="{FF2B5EF4-FFF2-40B4-BE49-F238E27FC236}">
                <a16:creationId xmlns:a16="http://schemas.microsoft.com/office/drawing/2014/main" id="{6A4D1620-B6E1-734B-BB3F-9FFD3E42F01D}"/>
              </a:ext>
            </a:extLst>
          </p:cNvPr>
          <p:cNvSpPr/>
          <p:nvPr/>
        </p:nvSpPr>
        <p:spPr>
          <a:xfrm rot="16200000">
            <a:off x="2401487" y="3660781"/>
            <a:ext cx="341717" cy="40242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02" name="TextBox 101">
            <a:extLst>
              <a:ext uri="{FF2B5EF4-FFF2-40B4-BE49-F238E27FC236}">
                <a16:creationId xmlns:a16="http://schemas.microsoft.com/office/drawing/2014/main" id="{61390504-7716-8F4D-964A-6E4867EED359}"/>
              </a:ext>
            </a:extLst>
          </p:cNvPr>
          <p:cNvSpPr txBox="1"/>
          <p:nvPr/>
        </p:nvSpPr>
        <p:spPr>
          <a:xfrm>
            <a:off x="2432619" y="3819823"/>
            <a:ext cx="242054" cy="96950"/>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nvGrpSpPr>
          <p:cNvPr id="103" name="Group 102">
            <a:extLst>
              <a:ext uri="{FF2B5EF4-FFF2-40B4-BE49-F238E27FC236}">
                <a16:creationId xmlns:a16="http://schemas.microsoft.com/office/drawing/2014/main" id="{1CCE07EA-95D0-3A4E-9B12-6F15FB67911C}"/>
              </a:ext>
            </a:extLst>
          </p:cNvPr>
          <p:cNvGrpSpPr/>
          <p:nvPr/>
        </p:nvGrpSpPr>
        <p:grpSpPr>
          <a:xfrm>
            <a:off x="1570947" y="4857621"/>
            <a:ext cx="508680" cy="309037"/>
            <a:chOff x="1570946" y="3666063"/>
            <a:chExt cx="508680" cy="309037"/>
          </a:xfrm>
          <a:solidFill>
            <a:schemeClr val="accent6"/>
          </a:solidFill>
        </p:grpSpPr>
        <p:sp>
          <p:nvSpPr>
            <p:cNvPr id="104" name="Down Arrow 103">
              <a:extLst>
                <a:ext uri="{FF2B5EF4-FFF2-40B4-BE49-F238E27FC236}">
                  <a16:creationId xmlns:a16="http://schemas.microsoft.com/office/drawing/2014/main" id="{8D27632B-463D-254A-8ACA-3A40B1985660}"/>
                </a:ext>
              </a:extLst>
            </p:cNvPr>
            <p:cNvSpPr/>
            <p:nvPr/>
          </p:nvSpPr>
          <p:spPr>
            <a:xfrm>
              <a:off x="1570946" y="3666063"/>
              <a:ext cx="508680" cy="309037"/>
            </a:xfrm>
            <a:prstGeom prst="down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05" name="TextBox 104">
              <a:extLst>
                <a:ext uri="{FF2B5EF4-FFF2-40B4-BE49-F238E27FC236}">
                  <a16:creationId xmlns:a16="http://schemas.microsoft.com/office/drawing/2014/main" id="{517BFACC-9604-4146-A7DE-6B7A5A74A932}"/>
                </a:ext>
              </a:extLst>
            </p:cNvPr>
            <p:cNvSpPr txBox="1"/>
            <p:nvPr/>
          </p:nvSpPr>
          <p:spPr>
            <a:xfrm>
              <a:off x="1704259" y="3715697"/>
              <a:ext cx="242054" cy="193899"/>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No</a:t>
              </a:r>
              <a:br>
                <a:rPr lang="en-GB" sz="700" b="1" dirty="0">
                  <a:solidFill>
                    <a:schemeClr val="bg1"/>
                  </a:solidFill>
                  <a:latin typeface="Arial" panose="020B0604020202020204" pitchFamily="34" charset="0"/>
                  <a:ea typeface="Aileron" charset="0"/>
                  <a:cs typeface="Arial" panose="020B0604020202020204" pitchFamily="34" charset="0"/>
                </a:rPr>
              </a:br>
              <a:r>
                <a:rPr lang="en-GB" sz="700" b="1" dirty="0">
                  <a:solidFill>
                    <a:schemeClr val="bg1"/>
                  </a:solidFill>
                  <a:latin typeface="Arial" panose="020B0604020202020204" pitchFamily="34" charset="0"/>
                  <a:ea typeface="Aileron" charset="0"/>
                  <a:cs typeface="Arial" panose="020B0604020202020204" pitchFamily="34" charset="0"/>
                </a:rPr>
                <a:t>SDRT</a:t>
              </a:r>
            </a:p>
          </p:txBody>
        </p:sp>
      </p:grpSp>
      <p:sp>
        <p:nvSpPr>
          <p:cNvPr id="106" name="Rectangle 105">
            <a:extLst>
              <a:ext uri="{FF2B5EF4-FFF2-40B4-BE49-F238E27FC236}">
                <a16:creationId xmlns:a16="http://schemas.microsoft.com/office/drawing/2014/main" id="{0A305D8A-65F6-714E-9BB8-592B5EEC7EDD}"/>
              </a:ext>
            </a:extLst>
          </p:cNvPr>
          <p:cNvSpPr/>
          <p:nvPr/>
        </p:nvSpPr>
        <p:spPr>
          <a:xfrm>
            <a:off x="1332823" y="5232749"/>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Off for 1 week</a:t>
            </a:r>
          </a:p>
        </p:txBody>
      </p:sp>
      <p:sp>
        <p:nvSpPr>
          <p:cNvPr id="107" name="TextBox 106">
            <a:extLst>
              <a:ext uri="{FF2B5EF4-FFF2-40B4-BE49-F238E27FC236}">
                <a16:creationId xmlns:a16="http://schemas.microsoft.com/office/drawing/2014/main" id="{EA2139E6-FE1C-A849-9788-ACE05C6D171A}"/>
              </a:ext>
            </a:extLst>
          </p:cNvPr>
          <p:cNvSpPr txBox="1"/>
          <p:nvPr/>
        </p:nvSpPr>
        <p:spPr>
          <a:xfrm>
            <a:off x="829594" y="4533857"/>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3</a:t>
            </a:r>
          </a:p>
        </p:txBody>
      </p:sp>
      <p:sp>
        <p:nvSpPr>
          <p:cNvPr id="108" name="TextBox 107">
            <a:extLst>
              <a:ext uri="{FF2B5EF4-FFF2-40B4-BE49-F238E27FC236}">
                <a16:creationId xmlns:a16="http://schemas.microsoft.com/office/drawing/2014/main" id="{0C592A10-223A-3D42-B6BA-5D21B8A92DF9}"/>
              </a:ext>
            </a:extLst>
          </p:cNvPr>
          <p:cNvSpPr txBox="1"/>
          <p:nvPr/>
        </p:nvSpPr>
        <p:spPr>
          <a:xfrm>
            <a:off x="829594" y="5332853"/>
            <a:ext cx="439223" cy="138499"/>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Week 4</a:t>
            </a:r>
          </a:p>
        </p:txBody>
      </p:sp>
      <p:sp>
        <p:nvSpPr>
          <p:cNvPr id="109" name="Rectangle 108">
            <a:extLst>
              <a:ext uri="{FF2B5EF4-FFF2-40B4-BE49-F238E27FC236}">
                <a16:creationId xmlns:a16="http://schemas.microsoft.com/office/drawing/2014/main" id="{F5F9A322-D10B-AE4D-8F26-91EDEF8280C2}"/>
              </a:ext>
            </a:extLst>
          </p:cNvPr>
          <p:cNvSpPr/>
          <p:nvPr/>
        </p:nvSpPr>
        <p:spPr>
          <a:xfrm>
            <a:off x="2815548" y="3668169"/>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80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10" name="Rectangle 109">
            <a:extLst>
              <a:ext uri="{FF2B5EF4-FFF2-40B4-BE49-F238E27FC236}">
                <a16:creationId xmlns:a16="http://schemas.microsoft.com/office/drawing/2014/main" id="{3FB5E6A3-D30F-5D48-8CE7-D9E6F08E525B}"/>
              </a:ext>
            </a:extLst>
          </p:cNvPr>
          <p:cNvSpPr/>
          <p:nvPr/>
        </p:nvSpPr>
        <p:spPr>
          <a:xfrm>
            <a:off x="2815548" y="4443365"/>
            <a:ext cx="984928" cy="338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b="1" dirty="0">
                <a:solidFill>
                  <a:schemeClr val="bg1"/>
                </a:solidFill>
                <a:latin typeface="Arial" panose="020B0604020202020204" pitchFamily="34" charset="0"/>
                <a:ea typeface="Aileron" charset="0"/>
                <a:cs typeface="Arial" panose="020B0604020202020204" pitchFamily="34" charset="0"/>
              </a:rPr>
              <a:t>120 mg PO daily</a:t>
            </a:r>
            <a:br>
              <a:rPr lang="en-GB" sz="800" b="1" dirty="0">
                <a:solidFill>
                  <a:schemeClr val="bg1"/>
                </a:solidFill>
                <a:latin typeface="Arial" panose="020B0604020202020204" pitchFamily="34" charset="0"/>
                <a:ea typeface="Aileron" charset="0"/>
                <a:cs typeface="Arial" panose="020B0604020202020204" pitchFamily="34" charset="0"/>
              </a:rPr>
            </a:br>
            <a:r>
              <a:rPr lang="en-GB" sz="800" b="1" dirty="0">
                <a:solidFill>
                  <a:schemeClr val="bg1"/>
                </a:solidFill>
                <a:latin typeface="Arial" panose="020B0604020202020204" pitchFamily="34" charset="0"/>
                <a:ea typeface="Aileron" charset="0"/>
                <a:cs typeface="Arial" panose="020B0604020202020204" pitchFamily="34" charset="0"/>
              </a:rPr>
              <a:t>for 1 week</a:t>
            </a:r>
          </a:p>
        </p:txBody>
      </p:sp>
      <p:sp>
        <p:nvSpPr>
          <p:cNvPr id="111" name="Down Arrow 110">
            <a:extLst>
              <a:ext uri="{FF2B5EF4-FFF2-40B4-BE49-F238E27FC236}">
                <a16:creationId xmlns:a16="http://schemas.microsoft.com/office/drawing/2014/main" id="{87F05E97-1441-2E4F-828A-9B1FC0758E52}"/>
              </a:ext>
            </a:extLst>
          </p:cNvPr>
          <p:cNvSpPr/>
          <p:nvPr/>
        </p:nvSpPr>
        <p:spPr>
          <a:xfrm rot="16200000">
            <a:off x="2401487" y="4427811"/>
            <a:ext cx="341717" cy="40242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12" name="TextBox 111">
            <a:extLst>
              <a:ext uri="{FF2B5EF4-FFF2-40B4-BE49-F238E27FC236}">
                <a16:creationId xmlns:a16="http://schemas.microsoft.com/office/drawing/2014/main" id="{2442ED32-170C-F246-80B5-F723AB36CD8D}"/>
              </a:ext>
            </a:extLst>
          </p:cNvPr>
          <p:cNvSpPr txBox="1"/>
          <p:nvPr/>
        </p:nvSpPr>
        <p:spPr>
          <a:xfrm>
            <a:off x="2432619" y="4586853"/>
            <a:ext cx="242054" cy="96950"/>
          </a:xfrm>
          <a:prstGeom prst="rect">
            <a:avLst/>
          </a:prstGeom>
          <a:noFill/>
        </p:spPr>
        <p:txBody>
          <a:bodyPr wrap="none" lIns="0" tIns="0" rIns="0" bIns="0" rtlCol="0">
            <a:spAutoFit/>
          </a:bodyPr>
          <a:lstStyle/>
          <a:p>
            <a:pPr algn="ctr">
              <a:lnSpc>
                <a:spcPct val="90000"/>
              </a:lnSpc>
            </a:pPr>
            <a:r>
              <a:rPr lang="en-GB" sz="700" b="1" dirty="0">
                <a:solidFill>
                  <a:schemeClr val="bg1"/>
                </a:solidFill>
                <a:latin typeface="Arial" panose="020B0604020202020204" pitchFamily="34" charset="0"/>
                <a:ea typeface="Aileron" charset="0"/>
                <a:cs typeface="Arial" panose="020B0604020202020204" pitchFamily="34" charset="0"/>
              </a:rPr>
              <a:t>SDRT</a:t>
            </a:r>
          </a:p>
        </p:txBody>
      </p:sp>
      <p:sp>
        <p:nvSpPr>
          <p:cNvPr id="113" name="Down Arrow 112">
            <a:extLst>
              <a:ext uri="{FF2B5EF4-FFF2-40B4-BE49-F238E27FC236}">
                <a16:creationId xmlns:a16="http://schemas.microsoft.com/office/drawing/2014/main" id="{1D208993-396F-F94D-9F18-47F8D1325777}"/>
              </a:ext>
            </a:extLst>
          </p:cNvPr>
          <p:cNvSpPr/>
          <p:nvPr/>
        </p:nvSpPr>
        <p:spPr>
          <a:xfrm rot="16200000">
            <a:off x="2914948" y="4687430"/>
            <a:ext cx="341717" cy="1429344"/>
          </a:xfrm>
          <a:prstGeom prst="downArrow">
            <a:avLst>
              <a:gd name="adj1" fmla="val 50000"/>
              <a:gd name="adj2" fmla="val 49071"/>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pic>
        <p:nvPicPr>
          <p:cNvPr id="115" name="Graphic 114">
            <a:extLst>
              <a:ext uri="{FF2B5EF4-FFF2-40B4-BE49-F238E27FC236}">
                <a16:creationId xmlns:a16="http://schemas.microsoft.com/office/drawing/2014/main" id="{CCB6B352-5408-F64B-8BE7-BD836C5F6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9179" y="2441501"/>
            <a:ext cx="3261395" cy="2374900"/>
          </a:xfrm>
          <a:prstGeom prst="rect">
            <a:avLst/>
          </a:prstGeom>
        </p:spPr>
      </p:pic>
      <p:sp>
        <p:nvSpPr>
          <p:cNvPr id="35" name="TextBox 34">
            <a:extLst>
              <a:ext uri="{FF2B5EF4-FFF2-40B4-BE49-F238E27FC236}">
                <a16:creationId xmlns:a16="http://schemas.microsoft.com/office/drawing/2014/main" id="{F1CCF335-5400-5D49-BEE8-79D92F82C763}"/>
              </a:ext>
            </a:extLst>
          </p:cNvPr>
          <p:cNvSpPr txBox="1"/>
          <p:nvPr/>
        </p:nvSpPr>
        <p:spPr>
          <a:xfrm>
            <a:off x="9791082" y="4157873"/>
            <a:ext cx="1378583" cy="138499"/>
          </a:xfrm>
          <a:prstGeom prst="rect">
            <a:avLst/>
          </a:prstGeom>
          <a:noFill/>
        </p:spPr>
        <p:txBody>
          <a:bodyPr wrap="none" lIns="0" tIns="0" rIns="0" bIns="0" rtlCol="0">
            <a:spAutoFit/>
          </a:bodyPr>
          <a:lstStyle/>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Dose-escalation group</a:t>
            </a:r>
          </a:p>
        </p:txBody>
      </p:sp>
      <p:sp>
        <p:nvSpPr>
          <p:cNvPr id="36" name="TextBox 35">
            <a:extLst>
              <a:ext uri="{FF2B5EF4-FFF2-40B4-BE49-F238E27FC236}">
                <a16:creationId xmlns:a16="http://schemas.microsoft.com/office/drawing/2014/main" id="{BB73DE75-83D6-CB46-8C7E-022077B6155A}"/>
              </a:ext>
            </a:extLst>
          </p:cNvPr>
          <p:cNvSpPr txBox="1"/>
          <p:nvPr/>
        </p:nvSpPr>
        <p:spPr>
          <a:xfrm>
            <a:off x="10489406" y="4680680"/>
            <a:ext cx="1295226" cy="138499"/>
          </a:xfrm>
          <a:prstGeom prst="rect">
            <a:avLst/>
          </a:prstGeom>
          <a:noFill/>
        </p:spPr>
        <p:txBody>
          <a:bodyPr wrap="none" lIns="0" tIns="0" rIns="0" bIns="0" rtlCol="0">
            <a:spAutoFit/>
          </a:bodyPr>
          <a:lstStyle/>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Standard-dose group</a:t>
            </a:r>
          </a:p>
        </p:txBody>
      </p:sp>
      <p:cxnSp>
        <p:nvCxnSpPr>
          <p:cNvPr id="49" name="Straight Connector 48">
            <a:extLst>
              <a:ext uri="{FF2B5EF4-FFF2-40B4-BE49-F238E27FC236}">
                <a16:creationId xmlns:a16="http://schemas.microsoft.com/office/drawing/2014/main" id="{E97E85F9-985E-064B-861C-2AD25B65FBE3}"/>
              </a:ext>
            </a:extLst>
          </p:cNvPr>
          <p:cNvCxnSpPr>
            <a:cxnSpLocks/>
          </p:cNvCxnSpPr>
          <p:nvPr/>
        </p:nvCxnSpPr>
        <p:spPr>
          <a:xfrm>
            <a:off x="98108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A7F0C3A-F7A3-2F4C-BDE2-652D6B85D090}"/>
              </a:ext>
            </a:extLst>
          </p:cNvPr>
          <p:cNvCxnSpPr>
            <a:cxnSpLocks/>
          </p:cNvCxnSpPr>
          <p:nvPr/>
        </p:nvCxnSpPr>
        <p:spPr>
          <a:xfrm>
            <a:off x="10315698"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09C4EFF-5E8E-3A4A-AD3E-7DFD09FF8D8B}"/>
              </a:ext>
            </a:extLst>
          </p:cNvPr>
          <p:cNvCxnSpPr>
            <a:cxnSpLocks/>
          </p:cNvCxnSpPr>
          <p:nvPr/>
        </p:nvCxnSpPr>
        <p:spPr>
          <a:xfrm>
            <a:off x="108205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C046FA6-D61A-A241-88DD-F7AFFDE92CAF}"/>
              </a:ext>
            </a:extLst>
          </p:cNvPr>
          <p:cNvCxnSpPr>
            <a:cxnSpLocks/>
          </p:cNvCxnSpPr>
          <p:nvPr/>
        </p:nvCxnSpPr>
        <p:spPr>
          <a:xfrm>
            <a:off x="1130947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A2875C9-0468-B74E-9D7C-8A350F230BA2}"/>
              </a:ext>
            </a:extLst>
          </p:cNvPr>
          <p:cNvCxnSpPr>
            <a:cxnSpLocks/>
          </p:cNvCxnSpPr>
          <p:nvPr/>
        </p:nvCxnSpPr>
        <p:spPr>
          <a:xfrm>
            <a:off x="93219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69607B0-1921-0245-BA79-629BD23CB6F1}"/>
              </a:ext>
            </a:extLst>
          </p:cNvPr>
          <p:cNvSpPr txBox="1"/>
          <p:nvPr/>
        </p:nvSpPr>
        <p:spPr>
          <a:xfrm>
            <a:off x="7053617" y="2401318"/>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6" name="TextBox 15">
            <a:extLst>
              <a:ext uri="{FF2B5EF4-FFF2-40B4-BE49-F238E27FC236}">
                <a16:creationId xmlns:a16="http://schemas.microsoft.com/office/drawing/2014/main" id="{909D38B5-12C1-DA47-A8C3-1537947EF652}"/>
              </a:ext>
            </a:extLst>
          </p:cNvPr>
          <p:cNvSpPr txBox="1"/>
          <p:nvPr/>
        </p:nvSpPr>
        <p:spPr>
          <a:xfrm>
            <a:off x="7124149" y="26235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7" name="TextBox 16">
            <a:extLst>
              <a:ext uri="{FF2B5EF4-FFF2-40B4-BE49-F238E27FC236}">
                <a16:creationId xmlns:a16="http://schemas.microsoft.com/office/drawing/2014/main" id="{1AE17C1E-BCB2-1F4A-A9D3-EFB98028A6C5}"/>
              </a:ext>
            </a:extLst>
          </p:cNvPr>
          <p:cNvSpPr txBox="1"/>
          <p:nvPr/>
        </p:nvSpPr>
        <p:spPr>
          <a:xfrm>
            <a:off x="7124149" y="28680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8" name="TextBox 17">
            <a:extLst>
              <a:ext uri="{FF2B5EF4-FFF2-40B4-BE49-F238E27FC236}">
                <a16:creationId xmlns:a16="http://schemas.microsoft.com/office/drawing/2014/main" id="{8467F719-5C7D-4B49-B1CF-2BC569B60356}"/>
              </a:ext>
            </a:extLst>
          </p:cNvPr>
          <p:cNvSpPr txBox="1"/>
          <p:nvPr/>
        </p:nvSpPr>
        <p:spPr>
          <a:xfrm>
            <a:off x="7124149" y="31061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9" name="TextBox 18">
            <a:extLst>
              <a:ext uri="{FF2B5EF4-FFF2-40B4-BE49-F238E27FC236}">
                <a16:creationId xmlns:a16="http://schemas.microsoft.com/office/drawing/2014/main" id="{CF9F38AC-5231-8F43-96F2-0038BA58E88F}"/>
              </a:ext>
            </a:extLst>
          </p:cNvPr>
          <p:cNvSpPr txBox="1"/>
          <p:nvPr/>
        </p:nvSpPr>
        <p:spPr>
          <a:xfrm>
            <a:off x="7124149" y="33442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20" name="TextBox 19">
            <a:extLst>
              <a:ext uri="{FF2B5EF4-FFF2-40B4-BE49-F238E27FC236}">
                <a16:creationId xmlns:a16="http://schemas.microsoft.com/office/drawing/2014/main" id="{FAD8BFC0-C783-0E44-8AC3-FD1D8E9CB99E}"/>
              </a:ext>
            </a:extLst>
          </p:cNvPr>
          <p:cNvSpPr txBox="1"/>
          <p:nvPr/>
        </p:nvSpPr>
        <p:spPr>
          <a:xfrm>
            <a:off x="7124149" y="358241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21" name="TextBox 20">
            <a:extLst>
              <a:ext uri="{FF2B5EF4-FFF2-40B4-BE49-F238E27FC236}">
                <a16:creationId xmlns:a16="http://schemas.microsoft.com/office/drawing/2014/main" id="{2276C3BE-B440-1C4E-BB8A-16AED9666B16}"/>
              </a:ext>
            </a:extLst>
          </p:cNvPr>
          <p:cNvSpPr txBox="1"/>
          <p:nvPr/>
        </p:nvSpPr>
        <p:spPr>
          <a:xfrm>
            <a:off x="7124149" y="38141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22" name="TextBox 21">
            <a:extLst>
              <a:ext uri="{FF2B5EF4-FFF2-40B4-BE49-F238E27FC236}">
                <a16:creationId xmlns:a16="http://schemas.microsoft.com/office/drawing/2014/main" id="{1F97F51F-C681-0D46-B463-2B9E4D14F88C}"/>
              </a:ext>
            </a:extLst>
          </p:cNvPr>
          <p:cNvSpPr txBox="1"/>
          <p:nvPr/>
        </p:nvSpPr>
        <p:spPr>
          <a:xfrm>
            <a:off x="7124149" y="404914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23" name="TextBox 22">
            <a:extLst>
              <a:ext uri="{FF2B5EF4-FFF2-40B4-BE49-F238E27FC236}">
                <a16:creationId xmlns:a16="http://schemas.microsoft.com/office/drawing/2014/main" id="{EAB67187-6D42-A44D-8A69-C61DBD58D2F3}"/>
              </a:ext>
            </a:extLst>
          </p:cNvPr>
          <p:cNvSpPr txBox="1"/>
          <p:nvPr/>
        </p:nvSpPr>
        <p:spPr>
          <a:xfrm>
            <a:off x="7124149" y="42872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24" name="TextBox 23">
            <a:extLst>
              <a:ext uri="{FF2B5EF4-FFF2-40B4-BE49-F238E27FC236}">
                <a16:creationId xmlns:a16="http://schemas.microsoft.com/office/drawing/2014/main" id="{41DDB6F8-B472-0A46-A7EB-840BCDC2EABC}"/>
              </a:ext>
            </a:extLst>
          </p:cNvPr>
          <p:cNvSpPr txBox="1"/>
          <p:nvPr/>
        </p:nvSpPr>
        <p:spPr>
          <a:xfrm>
            <a:off x="7124149" y="4515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25" name="TextBox 24">
            <a:extLst>
              <a:ext uri="{FF2B5EF4-FFF2-40B4-BE49-F238E27FC236}">
                <a16:creationId xmlns:a16="http://schemas.microsoft.com/office/drawing/2014/main" id="{749F3743-A892-0545-96F0-DCC9EE032723}"/>
              </a:ext>
            </a:extLst>
          </p:cNvPr>
          <p:cNvSpPr txBox="1"/>
          <p:nvPr/>
        </p:nvSpPr>
        <p:spPr>
          <a:xfrm>
            <a:off x="7194681" y="476351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8" name="TextBox 37">
            <a:extLst>
              <a:ext uri="{FF2B5EF4-FFF2-40B4-BE49-F238E27FC236}">
                <a16:creationId xmlns:a16="http://schemas.microsoft.com/office/drawing/2014/main" id="{DFBF172A-E61E-DB43-8A0D-79432DA17EEE}"/>
              </a:ext>
            </a:extLst>
          </p:cNvPr>
          <p:cNvSpPr txBox="1"/>
          <p:nvPr/>
        </p:nvSpPr>
        <p:spPr>
          <a:xfrm>
            <a:off x="7302963" y="489275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44" name="Straight Connector 43">
            <a:extLst>
              <a:ext uri="{FF2B5EF4-FFF2-40B4-BE49-F238E27FC236}">
                <a16:creationId xmlns:a16="http://schemas.microsoft.com/office/drawing/2014/main" id="{D7D242F9-DBE5-A141-BFD6-F2663C367E7E}"/>
              </a:ext>
            </a:extLst>
          </p:cNvPr>
          <p:cNvCxnSpPr>
            <a:cxnSpLocks/>
          </p:cNvCxnSpPr>
          <p:nvPr/>
        </p:nvCxnSpPr>
        <p:spPr>
          <a:xfrm>
            <a:off x="7328023" y="485167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069E4B0-DEE0-4041-A6FF-E065B4AB1087}"/>
              </a:ext>
            </a:extLst>
          </p:cNvPr>
          <p:cNvCxnSpPr>
            <a:cxnSpLocks/>
          </p:cNvCxnSpPr>
          <p:nvPr/>
        </p:nvCxnSpPr>
        <p:spPr>
          <a:xfrm>
            <a:off x="7328023" y="2470076"/>
            <a:ext cx="0" cy="23833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BB99389-002A-FE46-9CE6-F236BCCF185F}"/>
              </a:ext>
            </a:extLst>
          </p:cNvPr>
          <p:cNvCxnSpPr>
            <a:cxnSpLocks/>
          </p:cNvCxnSpPr>
          <p:nvPr/>
        </p:nvCxnSpPr>
        <p:spPr>
          <a:xfrm rot="5400000">
            <a:off x="7302625" y="482715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1D57DC-1841-5648-B33A-44690FDBF664}"/>
              </a:ext>
            </a:extLst>
          </p:cNvPr>
          <p:cNvCxnSpPr>
            <a:cxnSpLocks/>
          </p:cNvCxnSpPr>
          <p:nvPr/>
        </p:nvCxnSpPr>
        <p:spPr>
          <a:xfrm rot="5400000">
            <a:off x="7302625" y="4579506"/>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B4B95CF-FE87-FA45-8496-548C1F8239A2}"/>
              </a:ext>
            </a:extLst>
          </p:cNvPr>
          <p:cNvCxnSpPr>
            <a:cxnSpLocks/>
          </p:cNvCxnSpPr>
          <p:nvPr/>
        </p:nvCxnSpPr>
        <p:spPr>
          <a:xfrm rot="5400000">
            <a:off x="7302625" y="4347731"/>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E624717-6B7E-304F-9CDA-1F2F4E053C85}"/>
              </a:ext>
            </a:extLst>
          </p:cNvPr>
          <p:cNvCxnSpPr>
            <a:cxnSpLocks/>
          </p:cNvCxnSpPr>
          <p:nvPr/>
        </p:nvCxnSpPr>
        <p:spPr>
          <a:xfrm rot="5400000">
            <a:off x="7302625" y="410960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7F28E95-81B2-D340-9166-E646A1CAF8AF}"/>
              </a:ext>
            </a:extLst>
          </p:cNvPr>
          <p:cNvCxnSpPr>
            <a:cxnSpLocks/>
          </p:cNvCxnSpPr>
          <p:nvPr/>
        </p:nvCxnSpPr>
        <p:spPr>
          <a:xfrm rot="5400000">
            <a:off x="7302625" y="3646057"/>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07EDE35-952B-A04D-9047-D54DEFED8D72}"/>
              </a:ext>
            </a:extLst>
          </p:cNvPr>
          <p:cNvCxnSpPr>
            <a:cxnSpLocks/>
          </p:cNvCxnSpPr>
          <p:nvPr/>
        </p:nvCxnSpPr>
        <p:spPr>
          <a:xfrm rot="5400000">
            <a:off x="7302625" y="3877833"/>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5ECBF09-551E-0842-98B7-754D68ED402F}"/>
              </a:ext>
            </a:extLst>
          </p:cNvPr>
          <p:cNvCxnSpPr>
            <a:cxnSpLocks/>
          </p:cNvCxnSpPr>
          <p:nvPr/>
        </p:nvCxnSpPr>
        <p:spPr>
          <a:xfrm rot="5400000">
            <a:off x="7302625" y="3404758"/>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75EA8AE-453D-0942-8237-566F49FD6351}"/>
              </a:ext>
            </a:extLst>
          </p:cNvPr>
          <p:cNvCxnSpPr>
            <a:cxnSpLocks/>
          </p:cNvCxnSpPr>
          <p:nvPr/>
        </p:nvCxnSpPr>
        <p:spPr>
          <a:xfrm rot="5400000">
            <a:off x="7302625" y="316663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FFD391C-D808-4340-8BF4-9F98BEDA99C7}"/>
              </a:ext>
            </a:extLst>
          </p:cNvPr>
          <p:cNvCxnSpPr>
            <a:cxnSpLocks/>
          </p:cNvCxnSpPr>
          <p:nvPr/>
        </p:nvCxnSpPr>
        <p:spPr>
          <a:xfrm rot="5400000">
            <a:off x="7302625" y="2931684"/>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25DC9FD-1F1A-6C47-839B-14D5F8B194F0}"/>
              </a:ext>
            </a:extLst>
          </p:cNvPr>
          <p:cNvCxnSpPr>
            <a:cxnSpLocks/>
          </p:cNvCxnSpPr>
          <p:nvPr/>
        </p:nvCxnSpPr>
        <p:spPr>
          <a:xfrm rot="5400000">
            <a:off x="7302625" y="26872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A94F9BF-6B20-024B-B753-6AAD3885F774}"/>
              </a:ext>
            </a:extLst>
          </p:cNvPr>
          <p:cNvCxnSpPr>
            <a:cxnSpLocks/>
          </p:cNvCxnSpPr>
          <p:nvPr/>
        </p:nvCxnSpPr>
        <p:spPr>
          <a:xfrm rot="5400000">
            <a:off x="7302625" y="24490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5E08C90-B22D-71C9-C337-626F13ECCF22}"/>
              </a:ext>
            </a:extLst>
          </p:cNvPr>
          <p:cNvSpPr txBox="1"/>
          <p:nvPr/>
        </p:nvSpPr>
        <p:spPr>
          <a:xfrm>
            <a:off x="7053617" y="1884251"/>
            <a:ext cx="3030188"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PHASE 2 </a:t>
            </a:r>
            <a:r>
              <a:rPr lang="en-GB" b="1" spc="100" dirty="0" err="1">
                <a:solidFill>
                  <a:schemeClr val="accent1"/>
                </a:solidFill>
                <a:latin typeface="Arial" panose="020B0604020202020204" pitchFamily="34" charset="0"/>
                <a:ea typeface="Aileron" charset="0"/>
                <a:cs typeface="Arial" panose="020B0604020202020204" pitchFamily="34" charset="0"/>
              </a:rPr>
              <a:t>ReDOS</a:t>
            </a:r>
            <a:r>
              <a:rPr lang="en-GB" b="1" spc="100" dirty="0">
                <a:solidFill>
                  <a:schemeClr val="accent1"/>
                </a:solidFill>
                <a:latin typeface="Arial" panose="020B0604020202020204" pitchFamily="34" charset="0"/>
                <a:ea typeface="Aileron" charset="0"/>
                <a:cs typeface="Arial" panose="020B0604020202020204" pitchFamily="34" charset="0"/>
              </a:rPr>
              <a:t> STUDY</a:t>
            </a:r>
            <a:r>
              <a:rPr lang="en-GB" b="1" spc="100" baseline="30000" dirty="0">
                <a:solidFill>
                  <a:schemeClr val="accent1"/>
                </a:solidFill>
                <a:latin typeface="Arial" panose="020B0604020202020204" pitchFamily="34" charset="0"/>
                <a:ea typeface="Aileron" charset="0"/>
                <a:cs typeface="Arial" panose="020B0604020202020204" pitchFamily="34" charset="0"/>
              </a:rPr>
              <a:t>2</a:t>
            </a:r>
          </a:p>
        </p:txBody>
      </p:sp>
      <p:sp>
        <p:nvSpPr>
          <p:cNvPr id="83" name="TextBox 82">
            <a:extLst>
              <a:ext uri="{FF2B5EF4-FFF2-40B4-BE49-F238E27FC236}">
                <a16:creationId xmlns:a16="http://schemas.microsoft.com/office/drawing/2014/main" id="{D07A6BF9-DFE4-60CA-74EA-8B8A9AE8A681}"/>
              </a:ext>
            </a:extLst>
          </p:cNvPr>
          <p:cNvSpPr txBox="1"/>
          <p:nvPr/>
        </p:nvSpPr>
        <p:spPr>
          <a:xfrm>
            <a:off x="698750" y="1844824"/>
            <a:ext cx="5333352" cy="646331"/>
          </a:xfrm>
          <a:prstGeom prst="rect">
            <a:avLst/>
          </a:prstGeom>
          <a:noFill/>
        </p:spPr>
        <p:txBody>
          <a:bodyPr wrap="square">
            <a:spAutoFit/>
          </a:bodyPr>
          <a:lstStyle/>
          <a:p>
            <a:r>
              <a:rPr lang="en-US" b="1" cap="all" spc="100" dirty="0">
                <a:solidFill>
                  <a:schemeClr val="accent1"/>
                </a:solidFill>
                <a:latin typeface="Arial" panose="020B0604020202020204" pitchFamily="34" charset="0"/>
                <a:cs typeface="Arial" panose="020B0604020202020204" pitchFamily="34" charset="0"/>
              </a:rPr>
              <a:t>A dose-escalation schedule for regorafenib to </a:t>
            </a:r>
            <a:r>
              <a:rPr lang="en-US" b="1" cap="all" spc="100" dirty="0" err="1">
                <a:solidFill>
                  <a:schemeClr val="accent1"/>
                </a:solidFill>
                <a:latin typeface="Arial" panose="020B0604020202020204" pitchFamily="34" charset="0"/>
                <a:cs typeface="Arial" panose="020B0604020202020204" pitchFamily="34" charset="0"/>
              </a:rPr>
              <a:t>minimise</a:t>
            </a:r>
            <a:r>
              <a:rPr lang="en-US" b="1" cap="all" spc="100" dirty="0">
                <a:solidFill>
                  <a:schemeClr val="accent1"/>
                </a:solidFill>
                <a:latin typeface="Arial" panose="020B0604020202020204" pitchFamily="34" charset="0"/>
                <a:cs typeface="Arial" panose="020B0604020202020204" pitchFamily="34" charset="0"/>
              </a:rPr>
              <a:t> toxicities</a:t>
            </a:r>
            <a:r>
              <a:rPr lang="en-US" b="1" cap="all" spc="100" baseline="30000" dirty="0">
                <a:solidFill>
                  <a:schemeClr val="accent1"/>
                </a:solidFill>
                <a:latin typeface="Arial" panose="020B0604020202020204" pitchFamily="34" charset="0"/>
                <a:cs typeface="Arial" panose="020B0604020202020204" pitchFamily="34" charset="0"/>
              </a:rPr>
              <a:t>1</a:t>
            </a:r>
            <a:endParaRPr lang="en-GB" b="1" cap="all" spc="100" baseline="30000" dirty="0">
              <a:solidFill>
                <a:schemeClr val="accent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F4D7E7A-1ACC-CA26-BD44-A830955600E3}"/>
              </a:ext>
            </a:extLst>
          </p:cNvPr>
          <p:cNvSpPr txBox="1"/>
          <p:nvPr/>
        </p:nvSpPr>
        <p:spPr>
          <a:xfrm>
            <a:off x="559190" y="1367673"/>
            <a:ext cx="11023210" cy="369332"/>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1800" dirty="0" err="1">
                <a:effectLst/>
                <a:latin typeface="Arial" panose="020B0604020202020204" pitchFamily="34" charset="0"/>
                <a:cs typeface="Arial" panose="020B0604020202020204" pitchFamily="34" charset="0"/>
              </a:rPr>
              <a:t>ReDOS</a:t>
            </a:r>
            <a:r>
              <a:rPr lang="en-US" sz="1800" dirty="0">
                <a:effectLst/>
                <a:latin typeface="Arial" panose="020B0604020202020204" pitchFamily="34" charset="0"/>
                <a:cs typeface="Arial" panose="020B0604020202020204" pitchFamily="34" charset="0"/>
              </a:rPr>
              <a:t> study: no significant difference in overall survival between dose escalation and standard dosing</a:t>
            </a:r>
            <a:endParaRPr lang="en-GB" sz="24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4165522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Long-term response in advanced colorectal cancer</a:t>
            </a:r>
          </a:p>
        </p:txBody>
      </p:sp>
      <p:sp>
        <p:nvSpPr>
          <p:cNvPr id="3" name="Subtitle 2"/>
          <p:cNvSpPr>
            <a:spLocks noGrp="1"/>
          </p:cNvSpPr>
          <p:nvPr>
            <p:ph type="subTitle" idx="1"/>
          </p:nvPr>
        </p:nvSpPr>
        <p:spPr/>
        <p:txBody>
          <a:bodyPr>
            <a:normAutofit/>
          </a:bodyPr>
          <a:lstStyle/>
          <a:p>
            <a:r>
              <a:rPr lang="en-GB" b="1" dirty="0"/>
              <a:t>Assoc. Prof. Gerald Prager, MD</a:t>
            </a:r>
          </a:p>
          <a:p>
            <a:pPr>
              <a:spcBef>
                <a:spcPts val="0"/>
              </a:spcBef>
            </a:pPr>
            <a:r>
              <a:rPr lang="en-GB" sz="2200" b="1" dirty="0"/>
              <a:t>Medical Oncologist, Medical University of Vienna, Austria</a:t>
            </a:r>
          </a:p>
          <a:p>
            <a:r>
              <a:rPr lang="en-GB" sz="2400" b="1"/>
              <a:t>AUG </a:t>
            </a:r>
            <a:r>
              <a:rPr lang="en-GB" sz="2400" b="1" dirty="0"/>
              <a:t>2023</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32557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8D9F-1E41-CD82-421D-CF76172632F9}"/>
              </a:ext>
            </a:extLst>
          </p:cNvPr>
          <p:cNvSpPr>
            <a:spLocks noGrp="1"/>
          </p:cNvSpPr>
          <p:nvPr>
            <p:ph sz="quarter" idx="12"/>
          </p:nvPr>
        </p:nvSpPr>
        <p:spPr>
          <a:xfrm>
            <a:off x="620184" y="1425600"/>
            <a:ext cx="10963200" cy="4525200"/>
          </a:xfrm>
        </p:spPr>
        <p:txBody>
          <a:bodyPr/>
          <a:lstStyle/>
          <a:p>
            <a:r>
              <a:rPr lang="en-GB" dirty="0"/>
              <a:t>TAS-102 plus bevacizumab improved OS and PFS in refractory CRC patients</a:t>
            </a:r>
          </a:p>
          <a:p>
            <a:endParaRPr lang="en-GB" dirty="0"/>
          </a:p>
        </p:txBody>
      </p:sp>
      <p:sp>
        <p:nvSpPr>
          <p:cNvPr id="2" name="Title 1">
            <a:extLst>
              <a:ext uri="{FF2B5EF4-FFF2-40B4-BE49-F238E27FC236}">
                <a16:creationId xmlns:a16="http://schemas.microsoft.com/office/drawing/2014/main" id="{C1F08940-A4BE-A923-AD45-54BB170D3E20}"/>
              </a:ext>
            </a:extLst>
          </p:cNvPr>
          <p:cNvSpPr>
            <a:spLocks noGrp="1"/>
          </p:cNvSpPr>
          <p:nvPr>
            <p:ph type="title"/>
          </p:nvPr>
        </p:nvSpPr>
        <p:spPr>
          <a:xfrm>
            <a:off x="619201" y="259200"/>
            <a:ext cx="10963199" cy="864000"/>
          </a:xfrm>
        </p:spPr>
        <p:txBody>
          <a:bodyPr/>
          <a:lstStyle/>
          <a:p>
            <a:r>
              <a:rPr lang="en-GB" dirty="0">
                <a:solidFill>
                  <a:schemeClr val="tx2"/>
                </a:solidFill>
              </a:rPr>
              <a:t>Sunlight: TAS-102 plus bevacizumab improves outcomes in refractory </a:t>
            </a:r>
            <a:r>
              <a:rPr lang="en-GB" cap="none" dirty="0">
                <a:solidFill>
                  <a:schemeClr val="tx2"/>
                </a:solidFill>
              </a:rPr>
              <a:t>m</a:t>
            </a:r>
            <a:r>
              <a:rPr lang="en-GB" dirty="0">
                <a:solidFill>
                  <a:schemeClr val="tx2"/>
                </a:solidFill>
              </a:rPr>
              <a:t>crc </a:t>
            </a:r>
          </a:p>
        </p:txBody>
      </p:sp>
      <p:sp>
        <p:nvSpPr>
          <p:cNvPr id="4" name="Slide Number Placeholder 3">
            <a:extLst>
              <a:ext uri="{FF2B5EF4-FFF2-40B4-BE49-F238E27FC236}">
                <a16:creationId xmlns:a16="http://schemas.microsoft.com/office/drawing/2014/main" id="{444A8C98-5151-D0FA-04DB-5BAB0B310D1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5" name="Content Placeholder 4">
            <a:extLst>
              <a:ext uri="{FF2B5EF4-FFF2-40B4-BE49-F238E27FC236}">
                <a16:creationId xmlns:a16="http://schemas.microsoft.com/office/drawing/2014/main" id="{F2229F74-FCCC-2762-1755-4C6917AB2806}"/>
              </a:ext>
            </a:extLst>
          </p:cNvPr>
          <p:cNvSpPr>
            <a:spLocks noGrp="1"/>
          </p:cNvSpPr>
          <p:nvPr>
            <p:ph sz="quarter" idx="15"/>
          </p:nvPr>
        </p:nvSpPr>
        <p:spPr>
          <a:xfrm>
            <a:off x="620713" y="6314400"/>
            <a:ext cx="10858028" cy="365125"/>
          </a:xfrm>
        </p:spPr>
        <p:txBody>
          <a:bodyPr/>
          <a:lstStyle/>
          <a:p>
            <a:r>
              <a:rPr lang="en-GB" dirty="0">
                <a:solidFill>
                  <a:schemeClr val="tx2"/>
                </a:solidFill>
              </a:rPr>
              <a:t>CI, confidence interval; HR, hazard ratio; (m)CRC, (metastatic) colorectal cancer; OS, overall survival; PFS, progression-free survival; TAS-102, trifluridine/tipiracil</a:t>
            </a:r>
          </a:p>
          <a:p>
            <a:r>
              <a:rPr lang="en-GB" dirty="0">
                <a:solidFill>
                  <a:schemeClr val="tx2"/>
                </a:solidFill>
              </a:rPr>
              <a:t>Tabernero J, et al. J Clin Oncol. 2023;41(suppl 4; abstr 4) (ASCO GI 2023, oral presentation); Prager G, et al. N Engl J Med. 2023; 388:1657-1667</a:t>
            </a:r>
          </a:p>
        </p:txBody>
      </p:sp>
      <p:sp>
        <p:nvSpPr>
          <p:cNvPr id="8" name="TextBox 7">
            <a:extLst>
              <a:ext uri="{FF2B5EF4-FFF2-40B4-BE49-F238E27FC236}">
                <a16:creationId xmlns:a16="http://schemas.microsoft.com/office/drawing/2014/main" id="{852E5315-0ED3-28F1-A85A-B97249F67693}"/>
              </a:ext>
            </a:extLst>
          </p:cNvPr>
          <p:cNvSpPr txBox="1"/>
          <p:nvPr/>
        </p:nvSpPr>
        <p:spPr>
          <a:xfrm>
            <a:off x="6567699" y="1943241"/>
            <a:ext cx="4213398"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9" name="TextBox 8">
            <a:extLst>
              <a:ext uri="{FF2B5EF4-FFF2-40B4-BE49-F238E27FC236}">
                <a16:creationId xmlns:a16="http://schemas.microsoft.com/office/drawing/2014/main" id="{524849ED-7C14-2AAC-067E-2D52DBAD5D5E}"/>
              </a:ext>
            </a:extLst>
          </p:cNvPr>
          <p:cNvSpPr txBox="1"/>
          <p:nvPr/>
        </p:nvSpPr>
        <p:spPr>
          <a:xfrm>
            <a:off x="620184" y="1944950"/>
            <a:ext cx="5559022"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Overall survival (primary endpoint)</a:t>
            </a:r>
          </a:p>
        </p:txBody>
      </p:sp>
      <p:graphicFrame>
        <p:nvGraphicFramePr>
          <p:cNvPr id="175" name="Table 174">
            <a:extLst>
              <a:ext uri="{FF2B5EF4-FFF2-40B4-BE49-F238E27FC236}">
                <a16:creationId xmlns:a16="http://schemas.microsoft.com/office/drawing/2014/main" id="{DA988E77-0BFF-014F-9A12-B00558EF8BED}"/>
              </a:ext>
            </a:extLst>
          </p:cNvPr>
          <p:cNvGraphicFramePr>
            <a:graphicFrameLocks noGrp="1"/>
          </p:cNvGraphicFramePr>
          <p:nvPr>
            <p:extLst>
              <p:ext uri="{D42A27DB-BD31-4B8C-83A1-F6EECF244321}">
                <p14:modId xmlns:p14="http://schemas.microsoft.com/office/powerpoint/2010/main" val="328283313"/>
              </p:ext>
            </p:extLst>
          </p:nvPr>
        </p:nvGraphicFramePr>
        <p:xfrm>
          <a:off x="3307029" y="2370616"/>
          <a:ext cx="2774703" cy="1202400"/>
        </p:xfrm>
        <a:graphic>
          <a:graphicData uri="http://schemas.openxmlformats.org/drawingml/2006/table">
            <a:tbl>
              <a:tblPr firstRow="1" bandRow="1">
                <a:tableStyleId>{5C22544A-7EE6-4342-B048-85BDC9FD1C3A}</a:tableStyleId>
              </a:tblPr>
              <a:tblGrid>
                <a:gridCol w="1238035">
                  <a:extLst>
                    <a:ext uri="{9D8B030D-6E8A-4147-A177-3AD203B41FA5}">
                      <a16:colId xmlns:a16="http://schemas.microsoft.com/office/drawing/2014/main" val="2982419516"/>
                    </a:ext>
                  </a:extLst>
                </a:gridCol>
                <a:gridCol w="768334">
                  <a:extLst>
                    <a:ext uri="{9D8B030D-6E8A-4147-A177-3AD203B41FA5}">
                      <a16:colId xmlns:a16="http://schemas.microsoft.com/office/drawing/2014/main" val="849552330"/>
                    </a:ext>
                  </a:extLst>
                </a:gridCol>
                <a:gridCol w="768334">
                  <a:extLst>
                    <a:ext uri="{9D8B030D-6E8A-4147-A177-3AD203B41FA5}">
                      <a16:colId xmlns:a16="http://schemas.microsoft.com/office/drawing/2014/main" val="487551007"/>
                    </a:ext>
                  </a:extLst>
                </a:gridCol>
              </a:tblGrid>
              <a:tr h="164258">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noFill/>
                  </a:tcPr>
                </a:tc>
                <a:tc>
                  <a:txBody>
                    <a:bodyPr/>
                    <a:lstStyle/>
                    <a:p>
                      <a:pPr algn="ctr"/>
                      <a:r>
                        <a:rPr lang="en-US" sz="1000" spc="-50" baseline="0" dirty="0">
                          <a:latin typeface="Arial" panose="020B0604020202020204" pitchFamily="34" charset="0"/>
                          <a:cs typeface="Arial" panose="020B0604020202020204" pitchFamily="34" charset="0"/>
                        </a:rPr>
                        <a:t>TAS-102 plus bevacizumab</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TAS-102</a:t>
                      </a:r>
                      <a:br>
                        <a:rPr lang="en-US" sz="1000" spc="-50" baseline="0" dirty="0">
                          <a:latin typeface="Arial" panose="020B0604020202020204" pitchFamily="34" charset="0"/>
                          <a:cs typeface="Arial" panose="020B0604020202020204" pitchFamily="34" charset="0"/>
                        </a:rPr>
                      </a:b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644384733"/>
                  </a:ext>
                </a:extLst>
              </a:tr>
              <a:tr h="0">
                <a:tc>
                  <a:txBody>
                    <a:bodyPr/>
                    <a:lstStyle/>
                    <a:p>
                      <a:r>
                        <a:rPr lang="en-US" sz="1000" b="0" spc="-50" baseline="0" dirty="0">
                          <a:latin typeface="Arial" panose="020B0604020202020204" pitchFamily="34" charset="0"/>
                          <a:cs typeface="Arial" panose="020B0604020202020204" pitchFamily="34" charset="0"/>
                        </a:rPr>
                        <a:t>Median OS,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10.8</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7.5</a:t>
                      </a:r>
                    </a:p>
                  </a:txBody>
                  <a:tcPr marL="19440" marR="19440" marT="36000" marB="36000" anchor="ctr"/>
                </a:tc>
                <a:extLst>
                  <a:ext uri="{0D108BD9-81ED-4DB2-BD59-A6C34878D82A}">
                    <a16:rowId xmlns:a16="http://schemas.microsoft.com/office/drawing/2014/main" val="3014793133"/>
                  </a:ext>
                </a:extLst>
              </a:tr>
              <a:tr h="0">
                <a:tc>
                  <a:txBody>
                    <a:bodyPr/>
                    <a:lstStyle/>
                    <a:p>
                      <a:r>
                        <a:rPr lang="en-US" sz="1000" b="0" spc="-50" baseline="0" dirty="0">
                          <a:latin typeface="Arial" panose="020B0604020202020204" pitchFamily="34" charset="0"/>
                          <a:cs typeface="Arial" panose="020B0604020202020204" pitchFamily="34" charset="0"/>
                        </a:rPr>
                        <a:t>6-month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77</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61</a:t>
                      </a:r>
                    </a:p>
                  </a:txBody>
                  <a:tcPr marL="19440" marR="19440" marT="36000" marB="36000" anchor="ctr"/>
                </a:tc>
                <a:extLst>
                  <a:ext uri="{0D108BD9-81ED-4DB2-BD59-A6C34878D82A}">
                    <a16:rowId xmlns:a16="http://schemas.microsoft.com/office/drawing/2014/main" val="3810625189"/>
                  </a:ext>
                </a:extLst>
              </a:tr>
              <a:tr h="0">
                <a:tc>
                  <a:txBody>
                    <a:bodyPr/>
                    <a:lstStyle/>
                    <a:p>
                      <a:r>
                        <a:rPr lang="en-US" sz="1000" b="0" spc="-50" baseline="0" dirty="0">
                          <a:latin typeface="Arial" panose="020B0604020202020204" pitchFamily="34" charset="0"/>
                          <a:cs typeface="Arial" panose="020B0604020202020204" pitchFamily="34" charset="0"/>
                        </a:rPr>
                        <a:t>12-month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30</a:t>
                      </a:r>
                    </a:p>
                  </a:txBody>
                  <a:tcPr marL="19440" marR="19440" marT="36000" marB="36000" anchor="ctr"/>
                </a:tc>
                <a:extLst>
                  <a:ext uri="{0D108BD9-81ED-4DB2-BD59-A6C34878D82A}">
                    <a16:rowId xmlns:a16="http://schemas.microsoft.com/office/drawing/2014/main" val="1470114107"/>
                  </a:ext>
                </a:extLst>
              </a:tr>
            </a:tbl>
          </a:graphicData>
        </a:graphic>
      </p:graphicFrame>
      <p:sp>
        <p:nvSpPr>
          <p:cNvPr id="176" name="TextBox 175">
            <a:extLst>
              <a:ext uri="{FF2B5EF4-FFF2-40B4-BE49-F238E27FC236}">
                <a16:creationId xmlns:a16="http://schemas.microsoft.com/office/drawing/2014/main" id="{F92813F0-B0E3-9540-8284-6638D78580E4}"/>
              </a:ext>
            </a:extLst>
          </p:cNvPr>
          <p:cNvSpPr txBox="1"/>
          <p:nvPr/>
        </p:nvSpPr>
        <p:spPr>
          <a:xfrm>
            <a:off x="327852" y="5368451"/>
            <a:ext cx="1349728"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ea typeface="Aileron" charset="0"/>
                <a:cs typeface="Arial" panose="020B0604020202020204" pitchFamily="34" charset="0"/>
              </a:rPr>
              <a:t>TAS-102 plus bevacizumab group</a:t>
            </a:r>
          </a:p>
          <a:p>
            <a:r>
              <a:rPr lang="en-GB" sz="700" dirty="0">
                <a:latin typeface="Arial" panose="020B0604020202020204" pitchFamily="34" charset="0"/>
                <a:ea typeface="Aileron" charset="0"/>
                <a:cs typeface="Arial" panose="020B0604020202020204" pitchFamily="34" charset="0"/>
              </a:rPr>
              <a:t>TAS-102 group</a:t>
            </a:r>
          </a:p>
        </p:txBody>
      </p:sp>
      <p:sp>
        <p:nvSpPr>
          <p:cNvPr id="180" name="TextBox 179">
            <a:extLst>
              <a:ext uri="{FF2B5EF4-FFF2-40B4-BE49-F238E27FC236}">
                <a16:creationId xmlns:a16="http://schemas.microsoft.com/office/drawing/2014/main" id="{BD7F2A6C-8F44-EC41-9002-2CBB93F3EFD0}"/>
              </a:ext>
            </a:extLst>
          </p:cNvPr>
          <p:cNvSpPr txBox="1"/>
          <p:nvPr/>
        </p:nvSpPr>
        <p:spPr>
          <a:xfrm rot="16200000">
            <a:off x="773455" y="3990179"/>
            <a:ext cx="1197444"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Overall Survival (%)</a:t>
            </a:r>
          </a:p>
        </p:txBody>
      </p:sp>
      <p:sp>
        <p:nvSpPr>
          <p:cNvPr id="181" name="TextBox 180">
            <a:extLst>
              <a:ext uri="{FF2B5EF4-FFF2-40B4-BE49-F238E27FC236}">
                <a16:creationId xmlns:a16="http://schemas.microsoft.com/office/drawing/2014/main" id="{D9A201ED-CE19-6F47-B701-A05D88F17F9B}"/>
              </a:ext>
            </a:extLst>
          </p:cNvPr>
          <p:cNvSpPr txBox="1"/>
          <p:nvPr/>
        </p:nvSpPr>
        <p:spPr>
          <a:xfrm>
            <a:off x="1562280"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182" name="TextBox 181">
            <a:extLst>
              <a:ext uri="{FF2B5EF4-FFF2-40B4-BE49-F238E27FC236}">
                <a16:creationId xmlns:a16="http://schemas.microsoft.com/office/drawing/2014/main" id="{400D6911-5FDB-D349-B9D3-9EC38787EAA4}"/>
              </a:ext>
            </a:extLst>
          </p:cNvPr>
          <p:cNvSpPr txBox="1"/>
          <p:nvPr/>
        </p:nvSpPr>
        <p:spPr>
          <a:xfrm>
            <a:off x="1733666"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183" name="TextBox 182">
            <a:extLst>
              <a:ext uri="{FF2B5EF4-FFF2-40B4-BE49-F238E27FC236}">
                <a16:creationId xmlns:a16="http://schemas.microsoft.com/office/drawing/2014/main" id="{B4940D9F-584D-5C40-991F-BE93F8FF4C7C}"/>
              </a:ext>
            </a:extLst>
          </p:cNvPr>
          <p:cNvSpPr txBox="1"/>
          <p:nvPr/>
        </p:nvSpPr>
        <p:spPr>
          <a:xfrm>
            <a:off x="31338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160</a:t>
            </a:r>
          </a:p>
          <a:p>
            <a:pPr algn="ctr"/>
            <a:r>
              <a:rPr lang="en-GB" sz="800" dirty="0">
                <a:latin typeface="Arial" panose="020B0604020202020204" pitchFamily="34" charset="0"/>
                <a:ea typeface="Aileron" charset="0"/>
                <a:cs typeface="Arial" panose="020B0604020202020204" pitchFamily="34" charset="0"/>
              </a:rPr>
              <a:t>120</a:t>
            </a:r>
          </a:p>
        </p:txBody>
      </p:sp>
      <p:pic>
        <p:nvPicPr>
          <p:cNvPr id="185" name="Graphic 184">
            <a:extLst>
              <a:ext uri="{FF2B5EF4-FFF2-40B4-BE49-F238E27FC236}">
                <a16:creationId xmlns:a16="http://schemas.microsoft.com/office/drawing/2014/main" id="{AF533B13-910E-5349-BAF0-F6CB5480E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7334" y="3205458"/>
            <a:ext cx="4030218" cy="1867662"/>
          </a:xfrm>
          <a:prstGeom prst="rect">
            <a:avLst/>
          </a:prstGeom>
        </p:spPr>
      </p:pic>
      <p:sp>
        <p:nvSpPr>
          <p:cNvPr id="186" name="TextBox 185">
            <a:extLst>
              <a:ext uri="{FF2B5EF4-FFF2-40B4-BE49-F238E27FC236}">
                <a16:creationId xmlns:a16="http://schemas.microsoft.com/office/drawing/2014/main" id="{09428C1E-50CE-E14F-A649-66A574DEDBD3}"/>
              </a:ext>
            </a:extLst>
          </p:cNvPr>
          <p:cNvSpPr txBox="1"/>
          <p:nvPr/>
        </p:nvSpPr>
        <p:spPr>
          <a:xfrm>
            <a:off x="19400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244</a:t>
            </a:r>
          </a:p>
          <a:p>
            <a:pPr algn="ctr"/>
            <a:r>
              <a:rPr lang="en-GB" sz="800" dirty="0">
                <a:latin typeface="Arial" panose="020B0604020202020204" pitchFamily="34" charset="0"/>
                <a:ea typeface="Aileron" charset="0"/>
                <a:cs typeface="Arial" panose="020B0604020202020204" pitchFamily="34" charset="0"/>
              </a:rPr>
              <a:t>242</a:t>
            </a:r>
          </a:p>
        </p:txBody>
      </p:sp>
      <p:sp>
        <p:nvSpPr>
          <p:cNvPr id="187" name="TextBox 186">
            <a:extLst>
              <a:ext uri="{FF2B5EF4-FFF2-40B4-BE49-F238E27FC236}">
                <a16:creationId xmlns:a16="http://schemas.microsoft.com/office/drawing/2014/main" id="{DECDA793-1C29-AA44-B4F6-5B7211B8BCA1}"/>
              </a:ext>
            </a:extLst>
          </p:cNvPr>
          <p:cNvSpPr txBox="1"/>
          <p:nvPr/>
        </p:nvSpPr>
        <p:spPr>
          <a:xfrm>
            <a:off x="21496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239</a:t>
            </a:r>
          </a:p>
          <a:p>
            <a:pPr algn="ctr"/>
            <a:r>
              <a:rPr lang="en-GB" sz="800" dirty="0">
                <a:latin typeface="Arial" panose="020B0604020202020204" pitchFamily="34" charset="0"/>
                <a:ea typeface="Aileron" charset="0"/>
                <a:cs typeface="Arial" panose="020B0604020202020204" pitchFamily="34" charset="0"/>
              </a:rPr>
              <a:t>230</a:t>
            </a:r>
          </a:p>
        </p:txBody>
      </p:sp>
      <p:sp>
        <p:nvSpPr>
          <p:cNvPr id="189" name="TextBox 188">
            <a:extLst>
              <a:ext uri="{FF2B5EF4-FFF2-40B4-BE49-F238E27FC236}">
                <a16:creationId xmlns:a16="http://schemas.microsoft.com/office/drawing/2014/main" id="{2F50B865-9B70-274B-829D-42AE2206A7EF}"/>
              </a:ext>
            </a:extLst>
          </p:cNvPr>
          <p:cNvSpPr txBox="1"/>
          <p:nvPr/>
        </p:nvSpPr>
        <p:spPr>
          <a:xfrm>
            <a:off x="33561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149</a:t>
            </a:r>
          </a:p>
          <a:p>
            <a:pPr algn="ctr"/>
            <a:r>
              <a:rPr lang="en-GB" sz="800" dirty="0">
                <a:latin typeface="Arial" panose="020B0604020202020204" pitchFamily="34" charset="0"/>
                <a:ea typeface="Aileron" charset="0"/>
                <a:cs typeface="Arial" panose="020B0604020202020204" pitchFamily="34" charset="0"/>
              </a:rPr>
              <a:t>108</a:t>
            </a:r>
          </a:p>
        </p:txBody>
      </p:sp>
      <p:sp>
        <p:nvSpPr>
          <p:cNvPr id="190" name="TextBox 189">
            <a:extLst>
              <a:ext uri="{FF2B5EF4-FFF2-40B4-BE49-F238E27FC236}">
                <a16:creationId xmlns:a16="http://schemas.microsoft.com/office/drawing/2014/main" id="{7B2215B9-F532-8E48-9474-9E70DF624AEC}"/>
              </a:ext>
            </a:extLst>
          </p:cNvPr>
          <p:cNvSpPr txBox="1"/>
          <p:nvPr/>
        </p:nvSpPr>
        <p:spPr>
          <a:xfrm>
            <a:off x="35561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131</a:t>
            </a:r>
          </a:p>
          <a:p>
            <a:pPr algn="ctr"/>
            <a:r>
              <a:rPr lang="en-GB" sz="800" dirty="0">
                <a:latin typeface="Arial" panose="020B0604020202020204" pitchFamily="34" charset="0"/>
                <a:ea typeface="Aileron" charset="0"/>
                <a:cs typeface="Arial" panose="020B0604020202020204" pitchFamily="34" charset="0"/>
              </a:rPr>
              <a:t>95</a:t>
            </a:r>
          </a:p>
        </p:txBody>
      </p:sp>
      <p:sp>
        <p:nvSpPr>
          <p:cNvPr id="191" name="TextBox 190">
            <a:extLst>
              <a:ext uri="{FF2B5EF4-FFF2-40B4-BE49-F238E27FC236}">
                <a16:creationId xmlns:a16="http://schemas.microsoft.com/office/drawing/2014/main" id="{9E56515B-1444-4A4C-AAAE-9BBBA0B4088B}"/>
              </a:ext>
            </a:extLst>
          </p:cNvPr>
          <p:cNvSpPr txBox="1"/>
          <p:nvPr/>
        </p:nvSpPr>
        <p:spPr>
          <a:xfrm>
            <a:off x="376569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119</a:t>
            </a:r>
          </a:p>
          <a:p>
            <a:pPr algn="ctr"/>
            <a:r>
              <a:rPr lang="en-GB" sz="800" dirty="0">
                <a:latin typeface="Arial" panose="020B0604020202020204" pitchFamily="34" charset="0"/>
                <a:ea typeface="Aileron" charset="0"/>
                <a:cs typeface="Arial" panose="020B0604020202020204" pitchFamily="34" charset="0"/>
              </a:rPr>
              <a:t>85</a:t>
            </a:r>
          </a:p>
        </p:txBody>
      </p:sp>
      <p:sp>
        <p:nvSpPr>
          <p:cNvPr id="192" name="TextBox 191">
            <a:extLst>
              <a:ext uri="{FF2B5EF4-FFF2-40B4-BE49-F238E27FC236}">
                <a16:creationId xmlns:a16="http://schemas.microsoft.com/office/drawing/2014/main" id="{5488A90A-331E-074B-B699-5AC72168D56B}"/>
              </a:ext>
            </a:extLst>
          </p:cNvPr>
          <p:cNvSpPr txBox="1"/>
          <p:nvPr/>
        </p:nvSpPr>
        <p:spPr>
          <a:xfrm>
            <a:off x="23464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230</a:t>
            </a:r>
          </a:p>
          <a:p>
            <a:pPr algn="ctr"/>
            <a:r>
              <a:rPr lang="en-GB" sz="800" dirty="0">
                <a:latin typeface="Arial" panose="020B0604020202020204" pitchFamily="34" charset="0"/>
                <a:ea typeface="Aileron" charset="0"/>
                <a:cs typeface="Arial" panose="020B0604020202020204" pitchFamily="34" charset="0"/>
              </a:rPr>
              <a:t>205</a:t>
            </a:r>
          </a:p>
        </p:txBody>
      </p:sp>
      <p:sp>
        <p:nvSpPr>
          <p:cNvPr id="193" name="TextBox 192">
            <a:extLst>
              <a:ext uri="{FF2B5EF4-FFF2-40B4-BE49-F238E27FC236}">
                <a16:creationId xmlns:a16="http://schemas.microsoft.com/office/drawing/2014/main" id="{6E8D097A-FF87-3243-B2B5-23BEF02ECBB3}"/>
              </a:ext>
            </a:extLst>
          </p:cNvPr>
          <p:cNvSpPr txBox="1"/>
          <p:nvPr/>
        </p:nvSpPr>
        <p:spPr>
          <a:xfrm>
            <a:off x="25433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217</a:t>
            </a:r>
          </a:p>
          <a:p>
            <a:pPr algn="ctr"/>
            <a:r>
              <a:rPr lang="en-GB" sz="800" dirty="0">
                <a:latin typeface="Arial" panose="020B0604020202020204" pitchFamily="34" charset="0"/>
                <a:ea typeface="Aileron" charset="0"/>
                <a:cs typeface="Arial" panose="020B0604020202020204" pitchFamily="34" charset="0"/>
              </a:rPr>
              <a:t>184</a:t>
            </a:r>
          </a:p>
        </p:txBody>
      </p:sp>
      <p:sp>
        <p:nvSpPr>
          <p:cNvPr id="194" name="TextBox 193">
            <a:extLst>
              <a:ext uri="{FF2B5EF4-FFF2-40B4-BE49-F238E27FC236}">
                <a16:creationId xmlns:a16="http://schemas.microsoft.com/office/drawing/2014/main" id="{9574659C-1E19-C74F-B957-9ED5256AC234}"/>
              </a:ext>
            </a:extLst>
          </p:cNvPr>
          <p:cNvSpPr txBox="1"/>
          <p:nvPr/>
        </p:nvSpPr>
        <p:spPr>
          <a:xfrm>
            <a:off x="27433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203</a:t>
            </a:r>
          </a:p>
          <a:p>
            <a:pPr algn="ctr"/>
            <a:r>
              <a:rPr lang="en-GB" sz="800" dirty="0">
                <a:latin typeface="Arial" panose="020B0604020202020204" pitchFamily="34" charset="0"/>
                <a:ea typeface="Aileron" charset="0"/>
                <a:cs typeface="Arial" panose="020B0604020202020204" pitchFamily="34" charset="0"/>
              </a:rPr>
              <a:t>163</a:t>
            </a:r>
          </a:p>
        </p:txBody>
      </p:sp>
      <p:sp>
        <p:nvSpPr>
          <p:cNvPr id="195" name="TextBox 194">
            <a:extLst>
              <a:ext uri="{FF2B5EF4-FFF2-40B4-BE49-F238E27FC236}">
                <a16:creationId xmlns:a16="http://schemas.microsoft.com/office/drawing/2014/main" id="{29C76EFC-5BE4-9C4B-A637-8C0ABE492EB1}"/>
              </a:ext>
            </a:extLst>
          </p:cNvPr>
          <p:cNvSpPr txBox="1"/>
          <p:nvPr/>
        </p:nvSpPr>
        <p:spPr>
          <a:xfrm>
            <a:off x="29433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183</a:t>
            </a:r>
          </a:p>
          <a:p>
            <a:pPr algn="ctr"/>
            <a:r>
              <a:rPr lang="en-GB" sz="800" dirty="0">
                <a:latin typeface="Arial" panose="020B0604020202020204" pitchFamily="34" charset="0"/>
                <a:ea typeface="Aileron" charset="0"/>
                <a:cs typeface="Arial" panose="020B0604020202020204" pitchFamily="34" charset="0"/>
              </a:rPr>
              <a:t>143</a:t>
            </a:r>
          </a:p>
        </p:txBody>
      </p:sp>
      <p:sp>
        <p:nvSpPr>
          <p:cNvPr id="196" name="TextBox 195">
            <a:extLst>
              <a:ext uri="{FF2B5EF4-FFF2-40B4-BE49-F238E27FC236}">
                <a16:creationId xmlns:a16="http://schemas.microsoft.com/office/drawing/2014/main" id="{4DC96013-B055-1348-911E-DF6C20709806}"/>
              </a:ext>
            </a:extLst>
          </p:cNvPr>
          <p:cNvSpPr txBox="1"/>
          <p:nvPr/>
        </p:nvSpPr>
        <p:spPr>
          <a:xfrm>
            <a:off x="39530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104</a:t>
            </a:r>
          </a:p>
          <a:p>
            <a:pPr algn="ctr"/>
            <a:r>
              <a:rPr lang="en-GB" sz="800" dirty="0">
                <a:latin typeface="Arial" panose="020B0604020202020204" pitchFamily="34" charset="0"/>
                <a:ea typeface="Aileron" charset="0"/>
                <a:cs typeface="Arial" panose="020B0604020202020204" pitchFamily="34" charset="0"/>
              </a:rPr>
              <a:t>76</a:t>
            </a:r>
          </a:p>
        </p:txBody>
      </p:sp>
      <p:sp>
        <p:nvSpPr>
          <p:cNvPr id="197" name="TextBox 196">
            <a:extLst>
              <a:ext uri="{FF2B5EF4-FFF2-40B4-BE49-F238E27FC236}">
                <a16:creationId xmlns:a16="http://schemas.microsoft.com/office/drawing/2014/main" id="{8D581EBE-A12C-414E-BADF-84ED600C409B}"/>
              </a:ext>
            </a:extLst>
          </p:cNvPr>
          <p:cNvSpPr txBox="1"/>
          <p:nvPr/>
        </p:nvSpPr>
        <p:spPr>
          <a:xfrm>
            <a:off x="578873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198" name="TextBox 197">
            <a:extLst>
              <a:ext uri="{FF2B5EF4-FFF2-40B4-BE49-F238E27FC236}">
                <a16:creationId xmlns:a16="http://schemas.microsoft.com/office/drawing/2014/main" id="{453FD11F-C4D8-BF48-BC8D-A7C5F160BF7E}"/>
              </a:ext>
            </a:extLst>
          </p:cNvPr>
          <p:cNvSpPr txBox="1"/>
          <p:nvPr/>
        </p:nvSpPr>
        <p:spPr>
          <a:xfrm>
            <a:off x="55950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199" name="TextBox 198">
            <a:extLst>
              <a:ext uri="{FF2B5EF4-FFF2-40B4-BE49-F238E27FC236}">
                <a16:creationId xmlns:a16="http://schemas.microsoft.com/office/drawing/2014/main" id="{10DD5826-7A55-6C4D-AE4B-2E5FEE29863F}"/>
              </a:ext>
            </a:extLst>
          </p:cNvPr>
          <p:cNvSpPr txBox="1"/>
          <p:nvPr/>
        </p:nvSpPr>
        <p:spPr>
          <a:xfrm>
            <a:off x="539820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id="{4A05B7EA-4736-B947-92C3-6A714323E1BE}"/>
              </a:ext>
            </a:extLst>
          </p:cNvPr>
          <p:cNvSpPr txBox="1"/>
          <p:nvPr/>
        </p:nvSpPr>
        <p:spPr>
          <a:xfrm>
            <a:off x="51693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5</a:t>
            </a:r>
          </a:p>
        </p:txBody>
      </p:sp>
      <p:sp>
        <p:nvSpPr>
          <p:cNvPr id="201" name="TextBox 200">
            <a:extLst>
              <a:ext uri="{FF2B5EF4-FFF2-40B4-BE49-F238E27FC236}">
                <a16:creationId xmlns:a16="http://schemas.microsoft.com/office/drawing/2014/main" id="{8C25849A-E2AA-B346-9FE4-374EC8A88026}"/>
              </a:ext>
            </a:extLst>
          </p:cNvPr>
          <p:cNvSpPr txBox="1"/>
          <p:nvPr/>
        </p:nvSpPr>
        <p:spPr>
          <a:xfrm>
            <a:off x="49597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10</a:t>
            </a:r>
          </a:p>
        </p:txBody>
      </p:sp>
      <p:sp>
        <p:nvSpPr>
          <p:cNvPr id="202" name="TextBox 201">
            <a:extLst>
              <a:ext uri="{FF2B5EF4-FFF2-40B4-BE49-F238E27FC236}">
                <a16:creationId xmlns:a16="http://schemas.microsoft.com/office/drawing/2014/main" id="{D9F06D75-208D-AD48-A86D-ADE5AAFAD0B6}"/>
              </a:ext>
            </a:extLst>
          </p:cNvPr>
          <p:cNvSpPr txBox="1"/>
          <p:nvPr/>
        </p:nvSpPr>
        <p:spPr>
          <a:xfrm>
            <a:off x="47756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16</a:t>
            </a:r>
          </a:p>
        </p:txBody>
      </p:sp>
      <p:sp>
        <p:nvSpPr>
          <p:cNvPr id="203" name="TextBox 202">
            <a:extLst>
              <a:ext uri="{FF2B5EF4-FFF2-40B4-BE49-F238E27FC236}">
                <a16:creationId xmlns:a16="http://schemas.microsoft.com/office/drawing/2014/main" id="{D8954AC1-141E-7A43-8DFD-24F6C8E1E4DD}"/>
              </a:ext>
            </a:extLst>
          </p:cNvPr>
          <p:cNvSpPr txBox="1"/>
          <p:nvPr/>
        </p:nvSpPr>
        <p:spPr>
          <a:xfrm>
            <a:off x="45660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24</a:t>
            </a:r>
          </a:p>
        </p:txBody>
      </p:sp>
      <p:sp>
        <p:nvSpPr>
          <p:cNvPr id="204" name="TextBox 203">
            <a:extLst>
              <a:ext uri="{FF2B5EF4-FFF2-40B4-BE49-F238E27FC236}">
                <a16:creationId xmlns:a16="http://schemas.microsoft.com/office/drawing/2014/main" id="{2EC6BFC6-6481-9A4C-80BC-BAB6F41C3D3B}"/>
              </a:ext>
            </a:extLst>
          </p:cNvPr>
          <p:cNvSpPr txBox="1"/>
          <p:nvPr/>
        </p:nvSpPr>
        <p:spPr>
          <a:xfrm>
            <a:off x="4359702"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44</a:t>
            </a:r>
          </a:p>
        </p:txBody>
      </p:sp>
      <p:sp>
        <p:nvSpPr>
          <p:cNvPr id="205" name="TextBox 204">
            <a:extLst>
              <a:ext uri="{FF2B5EF4-FFF2-40B4-BE49-F238E27FC236}">
                <a16:creationId xmlns:a16="http://schemas.microsoft.com/office/drawing/2014/main" id="{E70F7E5D-ECFA-0B48-9531-F86CD6F06108}"/>
              </a:ext>
            </a:extLst>
          </p:cNvPr>
          <p:cNvSpPr txBox="1"/>
          <p:nvPr/>
        </p:nvSpPr>
        <p:spPr>
          <a:xfrm>
            <a:off x="41787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63</a:t>
            </a:r>
          </a:p>
        </p:txBody>
      </p:sp>
      <p:sp>
        <p:nvSpPr>
          <p:cNvPr id="206" name="TextBox 205">
            <a:extLst>
              <a:ext uri="{FF2B5EF4-FFF2-40B4-BE49-F238E27FC236}">
                <a16:creationId xmlns:a16="http://schemas.microsoft.com/office/drawing/2014/main" id="{8053E865-F4D9-C84F-BB5C-D41CCD746166}"/>
              </a:ext>
            </a:extLst>
          </p:cNvPr>
          <p:cNvSpPr txBox="1"/>
          <p:nvPr/>
        </p:nvSpPr>
        <p:spPr>
          <a:xfrm>
            <a:off x="1619988"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07" name="TextBox 206">
            <a:extLst>
              <a:ext uri="{FF2B5EF4-FFF2-40B4-BE49-F238E27FC236}">
                <a16:creationId xmlns:a16="http://schemas.microsoft.com/office/drawing/2014/main" id="{76F23254-D596-6C43-8222-8927BBF5C2AD}"/>
              </a:ext>
            </a:extLst>
          </p:cNvPr>
          <p:cNvSpPr txBox="1"/>
          <p:nvPr/>
        </p:nvSpPr>
        <p:spPr>
          <a:xfrm>
            <a:off x="1619988"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26" name="TextBox 225">
            <a:extLst>
              <a:ext uri="{FF2B5EF4-FFF2-40B4-BE49-F238E27FC236}">
                <a16:creationId xmlns:a16="http://schemas.microsoft.com/office/drawing/2014/main" id="{3904C6A4-5996-0845-A480-6D66EC648119}"/>
              </a:ext>
            </a:extLst>
          </p:cNvPr>
          <p:cNvSpPr txBox="1"/>
          <p:nvPr/>
        </p:nvSpPr>
        <p:spPr>
          <a:xfrm>
            <a:off x="47407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27" name="TextBox 226">
            <a:extLst>
              <a:ext uri="{FF2B5EF4-FFF2-40B4-BE49-F238E27FC236}">
                <a16:creationId xmlns:a16="http://schemas.microsoft.com/office/drawing/2014/main" id="{FB033A65-6918-B346-8BF4-7078A0DEE008}"/>
              </a:ext>
            </a:extLst>
          </p:cNvPr>
          <p:cNvSpPr txBox="1"/>
          <p:nvPr/>
        </p:nvSpPr>
        <p:spPr>
          <a:xfrm>
            <a:off x="495025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28" name="TextBox 227">
            <a:extLst>
              <a:ext uri="{FF2B5EF4-FFF2-40B4-BE49-F238E27FC236}">
                <a16:creationId xmlns:a16="http://schemas.microsoft.com/office/drawing/2014/main" id="{472EB906-C7F9-BC49-9113-DC01E2DDFB75}"/>
              </a:ext>
            </a:extLst>
          </p:cNvPr>
          <p:cNvSpPr txBox="1"/>
          <p:nvPr/>
        </p:nvSpPr>
        <p:spPr>
          <a:xfrm>
            <a:off x="51502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29" name="TextBox 228">
            <a:extLst>
              <a:ext uri="{FF2B5EF4-FFF2-40B4-BE49-F238E27FC236}">
                <a16:creationId xmlns:a16="http://schemas.microsoft.com/office/drawing/2014/main" id="{6FBE3B4A-64D3-9044-8546-35AF06DD7CAA}"/>
              </a:ext>
            </a:extLst>
          </p:cNvPr>
          <p:cNvSpPr txBox="1"/>
          <p:nvPr/>
        </p:nvSpPr>
        <p:spPr>
          <a:xfrm>
            <a:off x="5347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30" name="TextBox 229">
            <a:extLst>
              <a:ext uri="{FF2B5EF4-FFF2-40B4-BE49-F238E27FC236}">
                <a16:creationId xmlns:a16="http://schemas.microsoft.com/office/drawing/2014/main" id="{A32A6CAB-CC89-5645-8DB2-BB949546186B}"/>
              </a:ext>
            </a:extLst>
          </p:cNvPr>
          <p:cNvSpPr txBox="1"/>
          <p:nvPr/>
        </p:nvSpPr>
        <p:spPr>
          <a:xfrm>
            <a:off x="55503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231" name="TextBox 230">
            <a:extLst>
              <a:ext uri="{FF2B5EF4-FFF2-40B4-BE49-F238E27FC236}">
                <a16:creationId xmlns:a16="http://schemas.microsoft.com/office/drawing/2014/main" id="{5BD25A23-BA48-364F-BDD1-32E85DE406F1}"/>
              </a:ext>
            </a:extLst>
          </p:cNvPr>
          <p:cNvSpPr txBox="1"/>
          <p:nvPr/>
        </p:nvSpPr>
        <p:spPr>
          <a:xfrm>
            <a:off x="57440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78" name="TextBox 177">
            <a:extLst>
              <a:ext uri="{FF2B5EF4-FFF2-40B4-BE49-F238E27FC236}">
                <a16:creationId xmlns:a16="http://schemas.microsoft.com/office/drawing/2014/main" id="{CAE5203D-1445-814A-81CC-D3007267B017}"/>
              </a:ext>
            </a:extLst>
          </p:cNvPr>
          <p:cNvSpPr txBox="1"/>
          <p:nvPr/>
        </p:nvSpPr>
        <p:spPr>
          <a:xfrm>
            <a:off x="2146821" y="4395057"/>
            <a:ext cx="1554913"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TAS-102 plus bevacizumab group</a:t>
            </a:r>
          </a:p>
          <a:p>
            <a:r>
              <a:rPr lang="en-GB" sz="800" dirty="0">
                <a:latin typeface="Arial" panose="020B0604020202020204" pitchFamily="34" charset="0"/>
                <a:ea typeface="Aileron" charset="0"/>
                <a:cs typeface="Arial" panose="020B0604020202020204" pitchFamily="34" charset="0"/>
              </a:rPr>
              <a:t>TAS-102 group</a:t>
            </a:r>
          </a:p>
        </p:txBody>
      </p:sp>
      <p:sp>
        <p:nvSpPr>
          <p:cNvPr id="179" name="TextBox 178">
            <a:extLst>
              <a:ext uri="{FF2B5EF4-FFF2-40B4-BE49-F238E27FC236}">
                <a16:creationId xmlns:a16="http://schemas.microsoft.com/office/drawing/2014/main" id="{DABF7894-5F44-8F45-873B-9CD1A4115119}"/>
              </a:ext>
            </a:extLst>
          </p:cNvPr>
          <p:cNvSpPr txBox="1"/>
          <p:nvPr/>
        </p:nvSpPr>
        <p:spPr>
          <a:xfrm>
            <a:off x="1920679" y="4719522"/>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0.61 (95% CI, 0.49-0.77)</a:t>
            </a:r>
          </a:p>
          <a:p>
            <a:r>
              <a:rPr lang="en-GB" sz="800" dirty="0">
                <a:latin typeface="Arial" panose="020B0604020202020204" pitchFamily="34" charset="0"/>
                <a:ea typeface="Aileron" charset="0"/>
                <a:cs typeface="Arial" panose="020B0604020202020204" pitchFamily="34" charset="0"/>
              </a:rPr>
              <a:t>p&lt;0.001</a:t>
            </a:r>
          </a:p>
        </p:txBody>
      </p:sp>
      <p:sp>
        <p:nvSpPr>
          <p:cNvPr id="208" name="TextBox 207">
            <a:extLst>
              <a:ext uri="{FF2B5EF4-FFF2-40B4-BE49-F238E27FC236}">
                <a16:creationId xmlns:a16="http://schemas.microsoft.com/office/drawing/2014/main" id="{908AC1F3-626A-B741-9388-5843BDFF42C5}"/>
              </a:ext>
            </a:extLst>
          </p:cNvPr>
          <p:cNvSpPr txBox="1"/>
          <p:nvPr/>
        </p:nvSpPr>
        <p:spPr>
          <a:xfrm>
            <a:off x="1619988"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09" name="TextBox 208">
            <a:extLst>
              <a:ext uri="{FF2B5EF4-FFF2-40B4-BE49-F238E27FC236}">
                <a16:creationId xmlns:a16="http://schemas.microsoft.com/office/drawing/2014/main" id="{A234A663-A487-F245-9C58-1B595C2D95CE}"/>
              </a:ext>
            </a:extLst>
          </p:cNvPr>
          <p:cNvSpPr txBox="1"/>
          <p:nvPr/>
        </p:nvSpPr>
        <p:spPr>
          <a:xfrm>
            <a:off x="1619988"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10" name="TextBox 209">
            <a:extLst>
              <a:ext uri="{FF2B5EF4-FFF2-40B4-BE49-F238E27FC236}">
                <a16:creationId xmlns:a16="http://schemas.microsoft.com/office/drawing/2014/main" id="{D59D2678-DFC3-0946-9F5E-CFA045DF61D6}"/>
              </a:ext>
            </a:extLst>
          </p:cNvPr>
          <p:cNvSpPr txBox="1"/>
          <p:nvPr/>
        </p:nvSpPr>
        <p:spPr>
          <a:xfrm>
            <a:off x="1677696"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11" name="TextBox 210">
            <a:extLst>
              <a:ext uri="{FF2B5EF4-FFF2-40B4-BE49-F238E27FC236}">
                <a16:creationId xmlns:a16="http://schemas.microsoft.com/office/drawing/2014/main" id="{38E5AAD4-FCF2-884E-A8A3-2FF2B9F50C44}"/>
              </a:ext>
            </a:extLst>
          </p:cNvPr>
          <p:cNvSpPr txBox="1"/>
          <p:nvPr/>
        </p:nvSpPr>
        <p:spPr>
          <a:xfrm>
            <a:off x="17914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12" name="TextBox 211">
            <a:extLst>
              <a:ext uri="{FF2B5EF4-FFF2-40B4-BE49-F238E27FC236}">
                <a16:creationId xmlns:a16="http://schemas.microsoft.com/office/drawing/2014/main" id="{FD9F9EEB-B41B-7C4B-893B-A5EFC09B66CE}"/>
              </a:ext>
            </a:extLst>
          </p:cNvPr>
          <p:cNvSpPr txBox="1"/>
          <p:nvPr/>
        </p:nvSpPr>
        <p:spPr>
          <a:xfrm>
            <a:off x="35821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13" name="TextBox 212">
            <a:extLst>
              <a:ext uri="{FF2B5EF4-FFF2-40B4-BE49-F238E27FC236}">
                <a16:creationId xmlns:a16="http://schemas.microsoft.com/office/drawing/2014/main" id="{A9AD689D-4A09-F24D-A1AA-D3297D270141}"/>
              </a:ext>
            </a:extLst>
          </p:cNvPr>
          <p:cNvSpPr txBox="1"/>
          <p:nvPr/>
        </p:nvSpPr>
        <p:spPr>
          <a:xfrm>
            <a:off x="37596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14" name="TextBox 213">
            <a:extLst>
              <a:ext uri="{FF2B5EF4-FFF2-40B4-BE49-F238E27FC236}">
                <a16:creationId xmlns:a16="http://schemas.microsoft.com/office/drawing/2014/main" id="{389E2C23-6083-5C47-9C56-B88439EFB4D1}"/>
              </a:ext>
            </a:extLst>
          </p:cNvPr>
          <p:cNvSpPr txBox="1"/>
          <p:nvPr/>
        </p:nvSpPr>
        <p:spPr>
          <a:xfrm>
            <a:off x="3950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15" name="TextBox 214">
            <a:extLst>
              <a:ext uri="{FF2B5EF4-FFF2-40B4-BE49-F238E27FC236}">
                <a16:creationId xmlns:a16="http://schemas.microsoft.com/office/drawing/2014/main" id="{35FD2A8E-DF10-B244-B86D-40721F07FA13}"/>
              </a:ext>
            </a:extLst>
          </p:cNvPr>
          <p:cNvSpPr txBox="1"/>
          <p:nvPr/>
        </p:nvSpPr>
        <p:spPr>
          <a:xfrm>
            <a:off x="19977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16" name="TextBox 215">
            <a:extLst>
              <a:ext uri="{FF2B5EF4-FFF2-40B4-BE49-F238E27FC236}">
                <a16:creationId xmlns:a16="http://schemas.microsoft.com/office/drawing/2014/main" id="{40B400AF-89A6-934D-88ED-72BA058EDF4B}"/>
              </a:ext>
            </a:extLst>
          </p:cNvPr>
          <p:cNvSpPr txBox="1"/>
          <p:nvPr/>
        </p:nvSpPr>
        <p:spPr>
          <a:xfrm>
            <a:off x="21978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17" name="TextBox 216">
            <a:extLst>
              <a:ext uri="{FF2B5EF4-FFF2-40B4-BE49-F238E27FC236}">
                <a16:creationId xmlns:a16="http://schemas.microsoft.com/office/drawing/2014/main" id="{7B81C60B-81E6-8040-A176-E2BA7FA75E4C}"/>
              </a:ext>
            </a:extLst>
          </p:cNvPr>
          <p:cNvSpPr txBox="1"/>
          <p:nvPr/>
        </p:nvSpPr>
        <p:spPr>
          <a:xfrm>
            <a:off x="23883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18" name="TextBox 217">
            <a:extLst>
              <a:ext uri="{FF2B5EF4-FFF2-40B4-BE49-F238E27FC236}">
                <a16:creationId xmlns:a16="http://schemas.microsoft.com/office/drawing/2014/main" id="{22443D63-232C-FE49-8401-256B16183772}"/>
              </a:ext>
            </a:extLst>
          </p:cNvPr>
          <p:cNvSpPr txBox="1"/>
          <p:nvPr/>
        </p:nvSpPr>
        <p:spPr>
          <a:xfrm>
            <a:off x="25915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19" name="TextBox 218">
            <a:extLst>
              <a:ext uri="{FF2B5EF4-FFF2-40B4-BE49-F238E27FC236}">
                <a16:creationId xmlns:a16="http://schemas.microsoft.com/office/drawing/2014/main" id="{173CF6A2-FC10-8548-B9C0-F5577CF50197}"/>
              </a:ext>
            </a:extLst>
          </p:cNvPr>
          <p:cNvSpPr txBox="1"/>
          <p:nvPr/>
        </p:nvSpPr>
        <p:spPr>
          <a:xfrm>
            <a:off x="279153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20" name="TextBox 219">
            <a:extLst>
              <a:ext uri="{FF2B5EF4-FFF2-40B4-BE49-F238E27FC236}">
                <a16:creationId xmlns:a16="http://schemas.microsoft.com/office/drawing/2014/main" id="{8B713751-7BAC-C343-903E-5832292F3815}"/>
              </a:ext>
            </a:extLst>
          </p:cNvPr>
          <p:cNvSpPr txBox="1"/>
          <p:nvPr/>
        </p:nvSpPr>
        <p:spPr>
          <a:xfrm>
            <a:off x="299155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21" name="TextBox 220">
            <a:extLst>
              <a:ext uri="{FF2B5EF4-FFF2-40B4-BE49-F238E27FC236}">
                <a16:creationId xmlns:a16="http://schemas.microsoft.com/office/drawing/2014/main" id="{242BED03-AA7F-154E-8CCA-9A82CBAF5C40}"/>
              </a:ext>
            </a:extLst>
          </p:cNvPr>
          <p:cNvSpPr txBox="1"/>
          <p:nvPr/>
        </p:nvSpPr>
        <p:spPr>
          <a:xfrm>
            <a:off x="31915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22" name="TextBox 221">
            <a:extLst>
              <a:ext uri="{FF2B5EF4-FFF2-40B4-BE49-F238E27FC236}">
                <a16:creationId xmlns:a16="http://schemas.microsoft.com/office/drawing/2014/main" id="{C2F89333-925A-E74D-A5CA-2B050C6538CD}"/>
              </a:ext>
            </a:extLst>
          </p:cNvPr>
          <p:cNvSpPr txBox="1"/>
          <p:nvPr/>
        </p:nvSpPr>
        <p:spPr>
          <a:xfrm>
            <a:off x="33820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23" name="TextBox 222">
            <a:extLst>
              <a:ext uri="{FF2B5EF4-FFF2-40B4-BE49-F238E27FC236}">
                <a16:creationId xmlns:a16="http://schemas.microsoft.com/office/drawing/2014/main" id="{8AD3BD2D-6809-D040-A456-B0295C0BDA64}"/>
              </a:ext>
            </a:extLst>
          </p:cNvPr>
          <p:cNvSpPr txBox="1"/>
          <p:nvPr/>
        </p:nvSpPr>
        <p:spPr>
          <a:xfrm>
            <a:off x="41469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24" name="TextBox 223">
            <a:extLst>
              <a:ext uri="{FF2B5EF4-FFF2-40B4-BE49-F238E27FC236}">
                <a16:creationId xmlns:a16="http://schemas.microsoft.com/office/drawing/2014/main" id="{7A76FFB7-C742-E145-8C36-F670AAF3980D}"/>
              </a:ext>
            </a:extLst>
          </p:cNvPr>
          <p:cNvSpPr txBox="1"/>
          <p:nvPr/>
        </p:nvSpPr>
        <p:spPr>
          <a:xfrm>
            <a:off x="43565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25" name="TextBox 224">
            <a:extLst>
              <a:ext uri="{FF2B5EF4-FFF2-40B4-BE49-F238E27FC236}">
                <a16:creationId xmlns:a16="http://schemas.microsoft.com/office/drawing/2014/main" id="{1692B123-B7A8-C243-A246-DF4B14403572}"/>
              </a:ext>
            </a:extLst>
          </p:cNvPr>
          <p:cNvSpPr txBox="1"/>
          <p:nvPr/>
        </p:nvSpPr>
        <p:spPr>
          <a:xfrm>
            <a:off x="45533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32" name="TextBox 231">
            <a:extLst>
              <a:ext uri="{FF2B5EF4-FFF2-40B4-BE49-F238E27FC236}">
                <a16:creationId xmlns:a16="http://schemas.microsoft.com/office/drawing/2014/main" id="{D8A438DB-C183-D14C-9193-537ED37B542E}"/>
              </a:ext>
            </a:extLst>
          </p:cNvPr>
          <p:cNvSpPr txBox="1"/>
          <p:nvPr/>
        </p:nvSpPr>
        <p:spPr>
          <a:xfrm>
            <a:off x="3630560"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cxnSp>
        <p:nvCxnSpPr>
          <p:cNvPr id="234" name="Straight Connector 233">
            <a:extLst>
              <a:ext uri="{FF2B5EF4-FFF2-40B4-BE49-F238E27FC236}">
                <a16:creationId xmlns:a16="http://schemas.microsoft.com/office/drawing/2014/main" id="{F0B12EDF-BC82-A643-B359-24E9B1DD4E69}"/>
              </a:ext>
            </a:extLst>
          </p:cNvPr>
          <p:cNvCxnSpPr/>
          <p:nvPr/>
        </p:nvCxnSpPr>
        <p:spPr>
          <a:xfrm>
            <a:off x="1911466" y="4457267"/>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03ADDE3B-A67A-A54D-8347-1F8758760CA4}"/>
              </a:ext>
            </a:extLst>
          </p:cNvPr>
          <p:cNvCxnSpPr/>
          <p:nvPr/>
        </p:nvCxnSpPr>
        <p:spPr>
          <a:xfrm>
            <a:off x="1911466" y="4581092"/>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42" name="Graphic 241">
            <a:extLst>
              <a:ext uri="{FF2B5EF4-FFF2-40B4-BE49-F238E27FC236}">
                <a16:creationId xmlns:a16="http://schemas.microsoft.com/office/drawing/2014/main" id="{4A5D50E8-2F24-774D-AFB8-CED919C32F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082" y="3206546"/>
            <a:ext cx="4030218" cy="1867662"/>
          </a:xfrm>
          <a:prstGeom prst="rect">
            <a:avLst/>
          </a:prstGeom>
        </p:spPr>
      </p:pic>
      <p:sp>
        <p:nvSpPr>
          <p:cNvPr id="243" name="TextBox 242">
            <a:extLst>
              <a:ext uri="{FF2B5EF4-FFF2-40B4-BE49-F238E27FC236}">
                <a16:creationId xmlns:a16="http://schemas.microsoft.com/office/drawing/2014/main" id="{277607F8-3411-FF4F-8A7A-BE09222CA5AD}"/>
              </a:ext>
            </a:extLst>
          </p:cNvPr>
          <p:cNvSpPr txBox="1"/>
          <p:nvPr/>
        </p:nvSpPr>
        <p:spPr>
          <a:xfrm>
            <a:off x="6253066" y="5368451"/>
            <a:ext cx="1349728"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ea typeface="Aileron" charset="0"/>
                <a:cs typeface="Arial" panose="020B0604020202020204" pitchFamily="34" charset="0"/>
              </a:rPr>
              <a:t>TAS-102 plus bevacizumab group</a:t>
            </a:r>
          </a:p>
          <a:p>
            <a:r>
              <a:rPr lang="en-GB" sz="700" dirty="0">
                <a:latin typeface="Arial" panose="020B0604020202020204" pitchFamily="34" charset="0"/>
                <a:ea typeface="Aileron" charset="0"/>
                <a:cs typeface="Arial" panose="020B0604020202020204" pitchFamily="34" charset="0"/>
              </a:rPr>
              <a:t>TAS-102 group</a:t>
            </a:r>
          </a:p>
        </p:txBody>
      </p:sp>
      <p:sp>
        <p:nvSpPr>
          <p:cNvPr id="244" name="TextBox 243">
            <a:extLst>
              <a:ext uri="{FF2B5EF4-FFF2-40B4-BE49-F238E27FC236}">
                <a16:creationId xmlns:a16="http://schemas.microsoft.com/office/drawing/2014/main" id="{9DB9F246-F66F-3D4F-974F-CC1C03764A10}"/>
              </a:ext>
            </a:extLst>
          </p:cNvPr>
          <p:cNvSpPr txBox="1"/>
          <p:nvPr/>
        </p:nvSpPr>
        <p:spPr>
          <a:xfrm rot="16200000">
            <a:off x="6410134" y="3990179"/>
            <a:ext cx="1774525"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Progression-free survival (%)</a:t>
            </a:r>
          </a:p>
        </p:txBody>
      </p:sp>
      <p:sp>
        <p:nvSpPr>
          <p:cNvPr id="245" name="TextBox 244">
            <a:extLst>
              <a:ext uri="{FF2B5EF4-FFF2-40B4-BE49-F238E27FC236}">
                <a16:creationId xmlns:a16="http://schemas.microsoft.com/office/drawing/2014/main" id="{66580B94-C90D-0949-807A-35EECB5CE29E}"/>
              </a:ext>
            </a:extLst>
          </p:cNvPr>
          <p:cNvSpPr txBox="1"/>
          <p:nvPr/>
        </p:nvSpPr>
        <p:spPr>
          <a:xfrm>
            <a:off x="7487494"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246" name="TextBox 245">
            <a:extLst>
              <a:ext uri="{FF2B5EF4-FFF2-40B4-BE49-F238E27FC236}">
                <a16:creationId xmlns:a16="http://schemas.microsoft.com/office/drawing/2014/main" id="{9A342ABE-4FDB-B144-AA82-7DA2132206B4}"/>
              </a:ext>
            </a:extLst>
          </p:cNvPr>
          <p:cNvSpPr txBox="1"/>
          <p:nvPr/>
        </p:nvSpPr>
        <p:spPr>
          <a:xfrm>
            <a:off x="7658880"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247" name="TextBox 246">
            <a:extLst>
              <a:ext uri="{FF2B5EF4-FFF2-40B4-BE49-F238E27FC236}">
                <a16:creationId xmlns:a16="http://schemas.microsoft.com/office/drawing/2014/main" id="{001D744C-0EEC-444A-AE0D-7EF09A28A7D9}"/>
              </a:ext>
            </a:extLst>
          </p:cNvPr>
          <p:cNvSpPr txBox="1"/>
          <p:nvPr/>
        </p:nvSpPr>
        <p:spPr>
          <a:xfrm>
            <a:off x="92371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89</a:t>
            </a:r>
          </a:p>
          <a:p>
            <a:pPr algn="ctr"/>
            <a:r>
              <a:rPr lang="en-GB" sz="800" dirty="0">
                <a:latin typeface="Arial" panose="020B0604020202020204" pitchFamily="34" charset="0"/>
                <a:ea typeface="Aileron" charset="0"/>
                <a:cs typeface="Arial" panose="020B0604020202020204" pitchFamily="34" charset="0"/>
              </a:rPr>
              <a:t>29</a:t>
            </a:r>
          </a:p>
        </p:txBody>
      </p:sp>
      <p:sp>
        <p:nvSpPr>
          <p:cNvPr id="248" name="TextBox 247">
            <a:extLst>
              <a:ext uri="{FF2B5EF4-FFF2-40B4-BE49-F238E27FC236}">
                <a16:creationId xmlns:a16="http://schemas.microsoft.com/office/drawing/2014/main" id="{64C4B171-509E-B247-8B63-06EB2044FD86}"/>
              </a:ext>
            </a:extLst>
          </p:cNvPr>
          <p:cNvSpPr txBox="1"/>
          <p:nvPr/>
        </p:nvSpPr>
        <p:spPr>
          <a:xfrm>
            <a:off x="7884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242</a:t>
            </a:r>
          </a:p>
          <a:p>
            <a:pPr algn="ctr"/>
            <a:r>
              <a:rPr lang="en-GB" sz="800" dirty="0">
                <a:latin typeface="Arial" panose="020B0604020202020204" pitchFamily="34" charset="0"/>
                <a:ea typeface="Aileron" charset="0"/>
                <a:cs typeface="Arial" panose="020B0604020202020204" pitchFamily="34" charset="0"/>
              </a:rPr>
              <a:t>236</a:t>
            </a:r>
          </a:p>
        </p:txBody>
      </p:sp>
      <p:sp>
        <p:nvSpPr>
          <p:cNvPr id="249" name="TextBox 248">
            <a:extLst>
              <a:ext uri="{FF2B5EF4-FFF2-40B4-BE49-F238E27FC236}">
                <a16:creationId xmlns:a16="http://schemas.microsoft.com/office/drawing/2014/main" id="{46E61896-7087-FD4F-A7D0-E5A1BA08D8CD}"/>
              </a:ext>
            </a:extLst>
          </p:cNvPr>
          <p:cNvSpPr txBox="1"/>
          <p:nvPr/>
        </p:nvSpPr>
        <p:spPr>
          <a:xfrm>
            <a:off x="80970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198</a:t>
            </a:r>
          </a:p>
          <a:p>
            <a:pPr algn="ctr"/>
            <a:r>
              <a:rPr lang="en-GB" sz="800" dirty="0">
                <a:latin typeface="Arial" panose="020B0604020202020204" pitchFamily="34" charset="0"/>
                <a:ea typeface="Aileron" charset="0"/>
                <a:cs typeface="Arial" panose="020B0604020202020204" pitchFamily="34" charset="0"/>
              </a:rPr>
              <a:t>147</a:t>
            </a:r>
          </a:p>
        </p:txBody>
      </p:sp>
      <p:sp>
        <p:nvSpPr>
          <p:cNvPr id="250" name="TextBox 249">
            <a:extLst>
              <a:ext uri="{FF2B5EF4-FFF2-40B4-BE49-F238E27FC236}">
                <a16:creationId xmlns:a16="http://schemas.microsoft.com/office/drawing/2014/main" id="{245428A4-E776-034B-9111-51CAFC197646}"/>
              </a:ext>
            </a:extLst>
          </p:cNvPr>
          <p:cNvSpPr txBox="1"/>
          <p:nvPr/>
        </p:nvSpPr>
        <p:spPr>
          <a:xfrm>
            <a:off x="946259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70</a:t>
            </a:r>
          </a:p>
          <a:p>
            <a:pPr algn="ctr"/>
            <a:r>
              <a:rPr lang="en-GB" sz="800" dirty="0">
                <a:latin typeface="Arial" panose="020B0604020202020204" pitchFamily="34" charset="0"/>
                <a:ea typeface="Aileron" charset="0"/>
                <a:cs typeface="Arial" panose="020B0604020202020204" pitchFamily="34" charset="0"/>
              </a:rPr>
              <a:t>19</a:t>
            </a:r>
          </a:p>
        </p:txBody>
      </p:sp>
      <p:sp>
        <p:nvSpPr>
          <p:cNvPr id="251" name="TextBox 250">
            <a:extLst>
              <a:ext uri="{FF2B5EF4-FFF2-40B4-BE49-F238E27FC236}">
                <a16:creationId xmlns:a16="http://schemas.microsoft.com/office/drawing/2014/main" id="{909F5D10-C904-AE45-A863-2BCA486630C7}"/>
              </a:ext>
            </a:extLst>
          </p:cNvPr>
          <p:cNvSpPr txBox="1"/>
          <p:nvPr/>
        </p:nvSpPr>
        <p:spPr>
          <a:xfrm>
            <a:off x="96880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12</a:t>
            </a:r>
          </a:p>
        </p:txBody>
      </p:sp>
      <p:sp>
        <p:nvSpPr>
          <p:cNvPr id="252" name="TextBox 251">
            <a:extLst>
              <a:ext uri="{FF2B5EF4-FFF2-40B4-BE49-F238E27FC236}">
                <a16:creationId xmlns:a16="http://schemas.microsoft.com/office/drawing/2014/main" id="{ECEAD675-7946-A84E-8371-2FFB860BFE7C}"/>
              </a:ext>
            </a:extLst>
          </p:cNvPr>
          <p:cNvSpPr txBox="1"/>
          <p:nvPr/>
        </p:nvSpPr>
        <p:spPr>
          <a:xfrm>
            <a:off x="99007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8</a:t>
            </a:r>
          </a:p>
        </p:txBody>
      </p:sp>
      <p:sp>
        <p:nvSpPr>
          <p:cNvPr id="253" name="TextBox 252">
            <a:extLst>
              <a:ext uri="{FF2B5EF4-FFF2-40B4-BE49-F238E27FC236}">
                <a16:creationId xmlns:a16="http://schemas.microsoft.com/office/drawing/2014/main" id="{FD535683-3F5A-3C4E-A9BA-E8009946BA69}"/>
              </a:ext>
            </a:extLst>
          </p:cNvPr>
          <p:cNvSpPr txBox="1"/>
          <p:nvPr/>
        </p:nvSpPr>
        <p:spPr>
          <a:xfrm>
            <a:off x="832248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179</a:t>
            </a:r>
          </a:p>
          <a:p>
            <a:pPr algn="ctr"/>
            <a:r>
              <a:rPr lang="en-GB" sz="800" dirty="0">
                <a:latin typeface="Arial" panose="020B0604020202020204" pitchFamily="34" charset="0"/>
                <a:ea typeface="Aileron" charset="0"/>
                <a:cs typeface="Arial" panose="020B0604020202020204" pitchFamily="34" charset="0"/>
              </a:rPr>
              <a:t>109</a:t>
            </a:r>
          </a:p>
        </p:txBody>
      </p:sp>
      <p:sp>
        <p:nvSpPr>
          <p:cNvPr id="254" name="TextBox 253">
            <a:extLst>
              <a:ext uri="{FF2B5EF4-FFF2-40B4-BE49-F238E27FC236}">
                <a16:creationId xmlns:a16="http://schemas.microsoft.com/office/drawing/2014/main" id="{687FF8C7-6819-2E4A-852F-346E2093ED41}"/>
              </a:ext>
            </a:extLst>
          </p:cNvPr>
          <p:cNvSpPr txBox="1"/>
          <p:nvPr/>
        </p:nvSpPr>
        <p:spPr>
          <a:xfrm>
            <a:off x="85415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153</a:t>
            </a:r>
          </a:p>
          <a:p>
            <a:pPr algn="ctr"/>
            <a:r>
              <a:rPr lang="en-GB" sz="800" dirty="0">
                <a:latin typeface="Arial" panose="020B0604020202020204" pitchFamily="34" charset="0"/>
                <a:ea typeface="Aileron" charset="0"/>
                <a:cs typeface="Arial" panose="020B0604020202020204" pitchFamily="34" charset="0"/>
              </a:rPr>
              <a:t>74</a:t>
            </a:r>
          </a:p>
        </p:txBody>
      </p:sp>
      <p:sp>
        <p:nvSpPr>
          <p:cNvPr id="255" name="TextBox 254">
            <a:extLst>
              <a:ext uri="{FF2B5EF4-FFF2-40B4-BE49-F238E27FC236}">
                <a16:creationId xmlns:a16="http://schemas.microsoft.com/office/drawing/2014/main" id="{C62B025E-C5BA-FE4D-BF72-0BFD66DA376D}"/>
              </a:ext>
            </a:extLst>
          </p:cNvPr>
          <p:cNvSpPr txBox="1"/>
          <p:nvPr/>
        </p:nvSpPr>
        <p:spPr>
          <a:xfrm>
            <a:off x="8773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128</a:t>
            </a:r>
          </a:p>
          <a:p>
            <a:pPr algn="ctr"/>
            <a:r>
              <a:rPr lang="en-GB" sz="800" dirty="0">
                <a:latin typeface="Arial" panose="020B0604020202020204" pitchFamily="34" charset="0"/>
                <a:ea typeface="Aileron" charset="0"/>
                <a:cs typeface="Arial" panose="020B0604020202020204" pitchFamily="34" charset="0"/>
              </a:rPr>
              <a:t>56</a:t>
            </a:r>
          </a:p>
        </p:txBody>
      </p:sp>
      <p:sp>
        <p:nvSpPr>
          <p:cNvPr id="256" name="TextBox 255">
            <a:extLst>
              <a:ext uri="{FF2B5EF4-FFF2-40B4-BE49-F238E27FC236}">
                <a16:creationId xmlns:a16="http://schemas.microsoft.com/office/drawing/2014/main" id="{B4C18E7F-9856-C440-992E-B5A8CAC9C616}"/>
              </a:ext>
            </a:extLst>
          </p:cNvPr>
          <p:cNvSpPr txBox="1"/>
          <p:nvPr/>
        </p:nvSpPr>
        <p:spPr>
          <a:xfrm>
            <a:off x="90212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99</a:t>
            </a:r>
          </a:p>
          <a:p>
            <a:pPr algn="ctr"/>
            <a:r>
              <a:rPr lang="en-GB" sz="800" dirty="0">
                <a:latin typeface="Arial" panose="020B0604020202020204" pitchFamily="34" charset="0"/>
                <a:ea typeface="Aileron" charset="0"/>
                <a:cs typeface="Arial" panose="020B0604020202020204" pitchFamily="34" charset="0"/>
              </a:rPr>
              <a:t>36</a:t>
            </a:r>
          </a:p>
        </p:txBody>
      </p:sp>
      <p:sp>
        <p:nvSpPr>
          <p:cNvPr id="257" name="TextBox 256">
            <a:extLst>
              <a:ext uri="{FF2B5EF4-FFF2-40B4-BE49-F238E27FC236}">
                <a16:creationId xmlns:a16="http://schemas.microsoft.com/office/drawing/2014/main" id="{C8FAE9E3-F43F-3C45-81C3-BD5485F19F93}"/>
              </a:ext>
            </a:extLst>
          </p:cNvPr>
          <p:cNvSpPr txBox="1"/>
          <p:nvPr/>
        </p:nvSpPr>
        <p:spPr>
          <a:xfrm>
            <a:off x="101071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6</a:t>
            </a:r>
          </a:p>
        </p:txBody>
      </p:sp>
      <p:sp>
        <p:nvSpPr>
          <p:cNvPr id="258" name="TextBox 257">
            <a:extLst>
              <a:ext uri="{FF2B5EF4-FFF2-40B4-BE49-F238E27FC236}">
                <a16:creationId xmlns:a16="http://schemas.microsoft.com/office/drawing/2014/main" id="{D0C22E18-3FBF-3B49-9386-D1351E17DDBB}"/>
              </a:ext>
            </a:extLst>
          </p:cNvPr>
          <p:cNvSpPr txBox="1"/>
          <p:nvPr/>
        </p:nvSpPr>
        <p:spPr>
          <a:xfrm>
            <a:off x="11713945"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259" name="TextBox 258">
            <a:extLst>
              <a:ext uri="{FF2B5EF4-FFF2-40B4-BE49-F238E27FC236}">
                <a16:creationId xmlns:a16="http://schemas.microsoft.com/office/drawing/2014/main" id="{C60192EC-3905-3549-AAEF-D630F5DA6449}"/>
              </a:ext>
            </a:extLst>
          </p:cNvPr>
          <p:cNvSpPr txBox="1"/>
          <p:nvPr/>
        </p:nvSpPr>
        <p:spPr>
          <a:xfrm>
            <a:off x="1147874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0</a:t>
            </a:r>
          </a:p>
        </p:txBody>
      </p:sp>
      <p:sp>
        <p:nvSpPr>
          <p:cNvPr id="260" name="TextBox 259">
            <a:extLst>
              <a:ext uri="{FF2B5EF4-FFF2-40B4-BE49-F238E27FC236}">
                <a16:creationId xmlns:a16="http://schemas.microsoft.com/office/drawing/2014/main" id="{1040A955-075B-074E-B6C4-11622825CFB0}"/>
              </a:ext>
            </a:extLst>
          </p:cNvPr>
          <p:cNvSpPr txBox="1"/>
          <p:nvPr/>
        </p:nvSpPr>
        <p:spPr>
          <a:xfrm>
            <a:off x="11256939"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0</a:t>
            </a:r>
          </a:p>
        </p:txBody>
      </p:sp>
      <p:sp>
        <p:nvSpPr>
          <p:cNvPr id="263" name="TextBox 262">
            <a:extLst>
              <a:ext uri="{FF2B5EF4-FFF2-40B4-BE49-F238E27FC236}">
                <a16:creationId xmlns:a16="http://schemas.microsoft.com/office/drawing/2014/main" id="{26839FB4-58EE-0A48-87DD-308C442AAD88}"/>
              </a:ext>
            </a:extLst>
          </p:cNvPr>
          <p:cNvSpPr txBox="1"/>
          <p:nvPr/>
        </p:nvSpPr>
        <p:spPr>
          <a:xfrm>
            <a:off x="10785865"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a:t>
            </a:r>
          </a:p>
        </p:txBody>
      </p:sp>
      <p:sp>
        <p:nvSpPr>
          <p:cNvPr id="264" name="TextBox 263">
            <a:extLst>
              <a:ext uri="{FF2B5EF4-FFF2-40B4-BE49-F238E27FC236}">
                <a16:creationId xmlns:a16="http://schemas.microsoft.com/office/drawing/2014/main" id="{F2C735B8-62F5-0043-B817-E2106B8B8EC0}"/>
              </a:ext>
            </a:extLst>
          </p:cNvPr>
          <p:cNvSpPr txBox="1"/>
          <p:nvPr/>
        </p:nvSpPr>
        <p:spPr>
          <a:xfrm>
            <a:off x="110502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265" name="TextBox 264">
            <a:extLst>
              <a:ext uri="{FF2B5EF4-FFF2-40B4-BE49-F238E27FC236}">
                <a16:creationId xmlns:a16="http://schemas.microsoft.com/office/drawing/2014/main" id="{85BC2B94-8BCA-BD44-B90D-C84BEB0569D3}"/>
              </a:ext>
            </a:extLst>
          </p:cNvPr>
          <p:cNvSpPr txBox="1"/>
          <p:nvPr/>
        </p:nvSpPr>
        <p:spPr>
          <a:xfrm>
            <a:off x="105611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a:t>
            </a:r>
          </a:p>
        </p:txBody>
      </p:sp>
      <p:sp>
        <p:nvSpPr>
          <p:cNvPr id="266" name="TextBox 265">
            <a:extLst>
              <a:ext uri="{FF2B5EF4-FFF2-40B4-BE49-F238E27FC236}">
                <a16:creationId xmlns:a16="http://schemas.microsoft.com/office/drawing/2014/main" id="{9A238482-0FF9-474B-94C4-8ED97EE16C83}"/>
              </a:ext>
            </a:extLst>
          </p:cNvPr>
          <p:cNvSpPr txBox="1"/>
          <p:nvPr/>
        </p:nvSpPr>
        <p:spPr>
          <a:xfrm>
            <a:off x="103452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a:p>
            <a:pPr algn="ctr"/>
            <a:r>
              <a:rPr lang="en-GB" sz="800" dirty="0">
                <a:latin typeface="Arial" panose="020B0604020202020204" pitchFamily="34" charset="0"/>
                <a:ea typeface="Aileron" charset="0"/>
                <a:cs typeface="Arial" panose="020B0604020202020204" pitchFamily="34" charset="0"/>
              </a:rPr>
              <a:t>2</a:t>
            </a:r>
          </a:p>
        </p:txBody>
      </p:sp>
      <p:sp>
        <p:nvSpPr>
          <p:cNvPr id="267" name="TextBox 266">
            <a:extLst>
              <a:ext uri="{FF2B5EF4-FFF2-40B4-BE49-F238E27FC236}">
                <a16:creationId xmlns:a16="http://schemas.microsoft.com/office/drawing/2014/main" id="{64EA6F81-A3EE-2841-B34C-9C70A28402D6}"/>
              </a:ext>
            </a:extLst>
          </p:cNvPr>
          <p:cNvSpPr txBox="1"/>
          <p:nvPr/>
        </p:nvSpPr>
        <p:spPr>
          <a:xfrm>
            <a:off x="7545202"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68" name="TextBox 267">
            <a:extLst>
              <a:ext uri="{FF2B5EF4-FFF2-40B4-BE49-F238E27FC236}">
                <a16:creationId xmlns:a16="http://schemas.microsoft.com/office/drawing/2014/main" id="{8E4EE276-BF5A-6144-BE61-99166CF341EA}"/>
              </a:ext>
            </a:extLst>
          </p:cNvPr>
          <p:cNvSpPr txBox="1"/>
          <p:nvPr/>
        </p:nvSpPr>
        <p:spPr>
          <a:xfrm>
            <a:off x="7545202"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69" name="TextBox 268">
            <a:extLst>
              <a:ext uri="{FF2B5EF4-FFF2-40B4-BE49-F238E27FC236}">
                <a16:creationId xmlns:a16="http://schemas.microsoft.com/office/drawing/2014/main" id="{CE568BC2-4F27-9549-A9D9-51595E6C747A}"/>
              </a:ext>
            </a:extLst>
          </p:cNvPr>
          <p:cNvSpPr txBox="1"/>
          <p:nvPr/>
        </p:nvSpPr>
        <p:spPr>
          <a:xfrm>
            <a:off x="1100519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70" name="TextBox 269">
            <a:extLst>
              <a:ext uri="{FF2B5EF4-FFF2-40B4-BE49-F238E27FC236}">
                <a16:creationId xmlns:a16="http://schemas.microsoft.com/office/drawing/2014/main" id="{6D171993-5FF4-604B-BC5F-CBED7D9878C8}"/>
              </a:ext>
            </a:extLst>
          </p:cNvPr>
          <p:cNvSpPr txBox="1"/>
          <p:nvPr/>
        </p:nvSpPr>
        <p:spPr>
          <a:xfrm>
            <a:off x="1122633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71" name="TextBox 270">
            <a:extLst>
              <a:ext uri="{FF2B5EF4-FFF2-40B4-BE49-F238E27FC236}">
                <a16:creationId xmlns:a16="http://schemas.microsoft.com/office/drawing/2014/main" id="{6DF93921-217F-1441-80FE-08434F65DD1C}"/>
              </a:ext>
            </a:extLst>
          </p:cNvPr>
          <p:cNvSpPr txBox="1"/>
          <p:nvPr/>
        </p:nvSpPr>
        <p:spPr>
          <a:xfrm>
            <a:off x="1144988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74" name="TextBox 273">
            <a:extLst>
              <a:ext uri="{FF2B5EF4-FFF2-40B4-BE49-F238E27FC236}">
                <a16:creationId xmlns:a16="http://schemas.microsoft.com/office/drawing/2014/main" id="{6367D789-7F8B-454E-9B00-59E4E5CB3867}"/>
              </a:ext>
            </a:extLst>
          </p:cNvPr>
          <p:cNvSpPr txBox="1"/>
          <p:nvPr/>
        </p:nvSpPr>
        <p:spPr>
          <a:xfrm>
            <a:off x="116692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77" name="TextBox 276">
            <a:extLst>
              <a:ext uri="{FF2B5EF4-FFF2-40B4-BE49-F238E27FC236}">
                <a16:creationId xmlns:a16="http://schemas.microsoft.com/office/drawing/2014/main" id="{8C34B161-C428-2049-8DBF-557A713A45A0}"/>
              </a:ext>
            </a:extLst>
          </p:cNvPr>
          <p:cNvSpPr txBox="1"/>
          <p:nvPr/>
        </p:nvSpPr>
        <p:spPr>
          <a:xfrm>
            <a:off x="7545202"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78" name="TextBox 277">
            <a:extLst>
              <a:ext uri="{FF2B5EF4-FFF2-40B4-BE49-F238E27FC236}">
                <a16:creationId xmlns:a16="http://schemas.microsoft.com/office/drawing/2014/main" id="{9B1F2C28-DDA9-6840-AC36-B0E103662638}"/>
              </a:ext>
            </a:extLst>
          </p:cNvPr>
          <p:cNvSpPr txBox="1"/>
          <p:nvPr/>
        </p:nvSpPr>
        <p:spPr>
          <a:xfrm>
            <a:off x="7545202"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79" name="TextBox 278">
            <a:extLst>
              <a:ext uri="{FF2B5EF4-FFF2-40B4-BE49-F238E27FC236}">
                <a16:creationId xmlns:a16="http://schemas.microsoft.com/office/drawing/2014/main" id="{2C0733A3-D61F-7C44-BC2A-1EA59AC94951}"/>
              </a:ext>
            </a:extLst>
          </p:cNvPr>
          <p:cNvSpPr txBox="1"/>
          <p:nvPr/>
        </p:nvSpPr>
        <p:spPr>
          <a:xfrm>
            <a:off x="7602910"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80" name="TextBox 279">
            <a:extLst>
              <a:ext uri="{FF2B5EF4-FFF2-40B4-BE49-F238E27FC236}">
                <a16:creationId xmlns:a16="http://schemas.microsoft.com/office/drawing/2014/main" id="{94D47E51-C216-4B4E-8C6D-7E54F3C5EB7F}"/>
              </a:ext>
            </a:extLst>
          </p:cNvPr>
          <p:cNvSpPr txBox="1"/>
          <p:nvPr/>
        </p:nvSpPr>
        <p:spPr>
          <a:xfrm>
            <a:off x="771662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81" name="TextBox 280">
            <a:extLst>
              <a:ext uri="{FF2B5EF4-FFF2-40B4-BE49-F238E27FC236}">
                <a16:creationId xmlns:a16="http://schemas.microsoft.com/office/drawing/2014/main" id="{356314B4-4BEF-1345-82F2-863FE5E59B8C}"/>
              </a:ext>
            </a:extLst>
          </p:cNvPr>
          <p:cNvSpPr txBox="1"/>
          <p:nvPr/>
        </p:nvSpPr>
        <p:spPr>
          <a:xfrm>
            <a:off x="971406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id="{3B97692F-6D89-024A-AC57-764911976845}"/>
              </a:ext>
            </a:extLst>
          </p:cNvPr>
          <p:cNvSpPr txBox="1"/>
          <p:nvPr/>
        </p:nvSpPr>
        <p:spPr>
          <a:xfrm>
            <a:off x="99009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83" name="TextBox 282">
            <a:extLst>
              <a:ext uri="{FF2B5EF4-FFF2-40B4-BE49-F238E27FC236}">
                <a16:creationId xmlns:a16="http://schemas.microsoft.com/office/drawing/2014/main" id="{B2307655-346F-7746-9D26-B5B460D151C9}"/>
              </a:ext>
            </a:extLst>
          </p:cNvPr>
          <p:cNvSpPr txBox="1"/>
          <p:nvPr/>
        </p:nvSpPr>
        <p:spPr>
          <a:xfrm>
            <a:off x="1011754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84" name="TextBox 283">
            <a:extLst>
              <a:ext uri="{FF2B5EF4-FFF2-40B4-BE49-F238E27FC236}">
                <a16:creationId xmlns:a16="http://schemas.microsoft.com/office/drawing/2014/main" id="{655223D1-74DD-B74C-B857-C95049A138E8}"/>
              </a:ext>
            </a:extLst>
          </p:cNvPr>
          <p:cNvSpPr txBox="1"/>
          <p:nvPr/>
        </p:nvSpPr>
        <p:spPr>
          <a:xfrm>
            <a:off x="793855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85" name="TextBox 284">
            <a:extLst>
              <a:ext uri="{FF2B5EF4-FFF2-40B4-BE49-F238E27FC236}">
                <a16:creationId xmlns:a16="http://schemas.microsoft.com/office/drawing/2014/main" id="{66E4CE4B-AA05-9745-B107-D6343B400132}"/>
              </a:ext>
            </a:extLst>
          </p:cNvPr>
          <p:cNvSpPr txBox="1"/>
          <p:nvPr/>
        </p:nvSpPr>
        <p:spPr>
          <a:xfrm>
            <a:off x="816049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86" name="TextBox 285">
            <a:extLst>
              <a:ext uri="{FF2B5EF4-FFF2-40B4-BE49-F238E27FC236}">
                <a16:creationId xmlns:a16="http://schemas.microsoft.com/office/drawing/2014/main" id="{8D86EE97-EBCE-4B48-AD1D-A2BBC2F3A301}"/>
              </a:ext>
            </a:extLst>
          </p:cNvPr>
          <p:cNvSpPr txBox="1"/>
          <p:nvPr/>
        </p:nvSpPr>
        <p:spPr>
          <a:xfrm>
            <a:off x="838243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87" name="TextBox 286">
            <a:extLst>
              <a:ext uri="{FF2B5EF4-FFF2-40B4-BE49-F238E27FC236}">
                <a16:creationId xmlns:a16="http://schemas.microsoft.com/office/drawing/2014/main" id="{D892D485-14F1-D646-A25E-1E1AA60304B8}"/>
              </a:ext>
            </a:extLst>
          </p:cNvPr>
          <p:cNvSpPr txBox="1"/>
          <p:nvPr/>
        </p:nvSpPr>
        <p:spPr>
          <a:xfrm>
            <a:off x="8604372"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88" name="TextBox 287">
            <a:extLst>
              <a:ext uri="{FF2B5EF4-FFF2-40B4-BE49-F238E27FC236}">
                <a16:creationId xmlns:a16="http://schemas.microsoft.com/office/drawing/2014/main" id="{F1B23A61-F82F-6647-AB84-62FD2B5F3FAE}"/>
              </a:ext>
            </a:extLst>
          </p:cNvPr>
          <p:cNvSpPr txBox="1"/>
          <p:nvPr/>
        </p:nvSpPr>
        <p:spPr>
          <a:xfrm>
            <a:off x="882631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89" name="TextBox 288">
            <a:extLst>
              <a:ext uri="{FF2B5EF4-FFF2-40B4-BE49-F238E27FC236}">
                <a16:creationId xmlns:a16="http://schemas.microsoft.com/office/drawing/2014/main" id="{0C5D1978-616F-E94A-9FDA-7DA5AADAFDDD}"/>
              </a:ext>
            </a:extLst>
          </p:cNvPr>
          <p:cNvSpPr txBox="1"/>
          <p:nvPr/>
        </p:nvSpPr>
        <p:spPr>
          <a:xfrm>
            <a:off x="904824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90" name="TextBox 289">
            <a:extLst>
              <a:ext uri="{FF2B5EF4-FFF2-40B4-BE49-F238E27FC236}">
                <a16:creationId xmlns:a16="http://schemas.microsoft.com/office/drawing/2014/main" id="{ACA559EF-0380-7045-90AE-0725649111D7}"/>
              </a:ext>
            </a:extLst>
          </p:cNvPr>
          <p:cNvSpPr txBox="1"/>
          <p:nvPr/>
        </p:nvSpPr>
        <p:spPr>
          <a:xfrm>
            <a:off x="927018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91" name="TextBox 290">
            <a:extLst>
              <a:ext uri="{FF2B5EF4-FFF2-40B4-BE49-F238E27FC236}">
                <a16:creationId xmlns:a16="http://schemas.microsoft.com/office/drawing/2014/main" id="{6714AA17-462F-C14A-ABE0-7F97C98DCF7F}"/>
              </a:ext>
            </a:extLst>
          </p:cNvPr>
          <p:cNvSpPr txBox="1"/>
          <p:nvPr/>
        </p:nvSpPr>
        <p:spPr>
          <a:xfrm>
            <a:off x="949212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92" name="TextBox 291">
            <a:extLst>
              <a:ext uri="{FF2B5EF4-FFF2-40B4-BE49-F238E27FC236}">
                <a16:creationId xmlns:a16="http://schemas.microsoft.com/office/drawing/2014/main" id="{90EDAAF2-69E8-9C4F-ACA0-10732F6196E1}"/>
              </a:ext>
            </a:extLst>
          </p:cNvPr>
          <p:cNvSpPr txBox="1"/>
          <p:nvPr/>
        </p:nvSpPr>
        <p:spPr>
          <a:xfrm>
            <a:off x="1034262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93" name="TextBox 292">
            <a:extLst>
              <a:ext uri="{FF2B5EF4-FFF2-40B4-BE49-F238E27FC236}">
                <a16:creationId xmlns:a16="http://schemas.microsoft.com/office/drawing/2014/main" id="{EF646844-96F0-554F-9570-E6AA89D040AF}"/>
              </a:ext>
            </a:extLst>
          </p:cNvPr>
          <p:cNvSpPr txBox="1"/>
          <p:nvPr/>
        </p:nvSpPr>
        <p:spPr>
          <a:xfrm>
            <a:off x="1055867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94" name="TextBox 293">
            <a:extLst>
              <a:ext uri="{FF2B5EF4-FFF2-40B4-BE49-F238E27FC236}">
                <a16:creationId xmlns:a16="http://schemas.microsoft.com/office/drawing/2014/main" id="{CEF4E7B5-00B1-7544-81C2-D522437FC9CB}"/>
              </a:ext>
            </a:extLst>
          </p:cNvPr>
          <p:cNvSpPr txBox="1"/>
          <p:nvPr/>
        </p:nvSpPr>
        <p:spPr>
          <a:xfrm>
            <a:off x="10785865"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95" name="TextBox 294">
            <a:extLst>
              <a:ext uri="{FF2B5EF4-FFF2-40B4-BE49-F238E27FC236}">
                <a16:creationId xmlns:a16="http://schemas.microsoft.com/office/drawing/2014/main" id="{BB6C8159-5945-AD4A-B451-2F3C15E3AA7C}"/>
              </a:ext>
            </a:extLst>
          </p:cNvPr>
          <p:cNvSpPr txBox="1"/>
          <p:nvPr/>
        </p:nvSpPr>
        <p:spPr>
          <a:xfrm>
            <a:off x="9555774"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graphicFrame>
        <p:nvGraphicFramePr>
          <p:cNvPr id="298" name="Table 297">
            <a:extLst>
              <a:ext uri="{FF2B5EF4-FFF2-40B4-BE49-F238E27FC236}">
                <a16:creationId xmlns:a16="http://schemas.microsoft.com/office/drawing/2014/main" id="{69B27E69-6A33-CB4A-AD6E-FB3E07F10685}"/>
              </a:ext>
            </a:extLst>
          </p:cNvPr>
          <p:cNvGraphicFramePr>
            <a:graphicFrameLocks noGrp="1"/>
          </p:cNvGraphicFramePr>
          <p:nvPr>
            <p:extLst>
              <p:ext uri="{D42A27DB-BD31-4B8C-83A1-F6EECF244321}">
                <p14:modId xmlns:p14="http://schemas.microsoft.com/office/powerpoint/2010/main" val="3674158846"/>
              </p:ext>
            </p:extLst>
          </p:nvPr>
        </p:nvGraphicFramePr>
        <p:xfrm>
          <a:off x="8832304" y="2370616"/>
          <a:ext cx="2772000" cy="1202400"/>
        </p:xfrm>
        <a:graphic>
          <a:graphicData uri="http://schemas.openxmlformats.org/drawingml/2006/table">
            <a:tbl>
              <a:tblPr firstRow="1" bandRow="1">
                <a:tableStyleId>{5C22544A-7EE6-4342-B048-85BDC9FD1C3A}</a:tableStyleId>
              </a:tblPr>
              <a:tblGrid>
                <a:gridCol w="1238400">
                  <a:extLst>
                    <a:ext uri="{9D8B030D-6E8A-4147-A177-3AD203B41FA5}">
                      <a16:colId xmlns:a16="http://schemas.microsoft.com/office/drawing/2014/main" val="3147156576"/>
                    </a:ext>
                  </a:extLst>
                </a:gridCol>
                <a:gridCol w="766800">
                  <a:extLst>
                    <a:ext uri="{9D8B030D-6E8A-4147-A177-3AD203B41FA5}">
                      <a16:colId xmlns:a16="http://schemas.microsoft.com/office/drawing/2014/main" val="1229029832"/>
                    </a:ext>
                  </a:extLst>
                </a:gridCol>
                <a:gridCol w="766800">
                  <a:extLst>
                    <a:ext uri="{9D8B030D-6E8A-4147-A177-3AD203B41FA5}">
                      <a16:colId xmlns:a16="http://schemas.microsoft.com/office/drawing/2014/main" val="2428413651"/>
                    </a:ext>
                  </a:extLst>
                </a:gridCol>
              </a:tblGrid>
              <a:tr h="0">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TAS-102 plus bevacizumab</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TAS-102</a:t>
                      </a:r>
                      <a:br>
                        <a:rPr lang="en-US" sz="1000" spc="-50" baseline="0" dirty="0">
                          <a:latin typeface="Arial" panose="020B0604020202020204" pitchFamily="34" charset="0"/>
                          <a:cs typeface="Arial" panose="020B0604020202020204" pitchFamily="34" charset="0"/>
                        </a:rPr>
                      </a:b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val="2343065132"/>
                  </a:ext>
                </a:extLst>
              </a:tr>
              <a:tr h="0">
                <a:tc>
                  <a:txBody>
                    <a:bodyPr/>
                    <a:lstStyle/>
                    <a:p>
                      <a:r>
                        <a:rPr lang="en-US" sz="1000" b="0" spc="-50" baseline="0" dirty="0">
                          <a:latin typeface="Arial" panose="020B0604020202020204" pitchFamily="34" charset="0"/>
                          <a:cs typeface="Arial" panose="020B0604020202020204" pitchFamily="34" charset="0"/>
                        </a:rPr>
                        <a:t>Median PFS,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5.6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2.4</a:t>
                      </a:r>
                    </a:p>
                  </a:txBody>
                  <a:tcPr marL="19440" marR="19440" marT="36000" marB="36000" anchor="ctr"/>
                </a:tc>
                <a:extLst>
                  <a:ext uri="{0D108BD9-81ED-4DB2-BD59-A6C34878D82A}">
                    <a16:rowId xmlns:a16="http://schemas.microsoft.com/office/drawing/2014/main" val="3061304638"/>
                  </a:ext>
                </a:extLst>
              </a:tr>
              <a:tr h="0">
                <a:tc>
                  <a:txBody>
                    <a:bodyPr/>
                    <a:lstStyle/>
                    <a:p>
                      <a:r>
                        <a:rPr lang="en-US" sz="1000" b="0" spc="-50" baseline="0" dirty="0">
                          <a:latin typeface="Arial" panose="020B0604020202020204" pitchFamily="34" charset="0"/>
                          <a:cs typeface="Arial" panose="020B0604020202020204" pitchFamily="34" charset="0"/>
                        </a:rPr>
                        <a:t>6-month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extLst>
                  <a:ext uri="{0D108BD9-81ED-4DB2-BD59-A6C34878D82A}">
                    <a16:rowId xmlns:a16="http://schemas.microsoft.com/office/drawing/2014/main" val="2876660513"/>
                  </a:ext>
                </a:extLst>
              </a:tr>
              <a:tr h="0">
                <a:tc>
                  <a:txBody>
                    <a:bodyPr/>
                    <a:lstStyle/>
                    <a:p>
                      <a:r>
                        <a:rPr lang="en-US" sz="1000" b="0" spc="-50" baseline="0" dirty="0">
                          <a:latin typeface="Arial" panose="020B0604020202020204" pitchFamily="34" charset="0"/>
                          <a:cs typeface="Arial" panose="020B0604020202020204" pitchFamily="34" charset="0"/>
                        </a:rPr>
                        <a:t>12-month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a:t>
                      </a:r>
                    </a:p>
                  </a:txBody>
                  <a:tcPr marL="19440" marR="19440" marT="36000" marB="36000" anchor="ctr"/>
                </a:tc>
                <a:extLst>
                  <a:ext uri="{0D108BD9-81ED-4DB2-BD59-A6C34878D82A}">
                    <a16:rowId xmlns:a16="http://schemas.microsoft.com/office/drawing/2014/main" val="2655903644"/>
                  </a:ext>
                </a:extLst>
              </a:tr>
            </a:tbl>
          </a:graphicData>
        </a:graphic>
      </p:graphicFrame>
      <p:sp>
        <p:nvSpPr>
          <p:cNvPr id="236" name="TextBox 235">
            <a:extLst>
              <a:ext uri="{FF2B5EF4-FFF2-40B4-BE49-F238E27FC236}">
                <a16:creationId xmlns:a16="http://schemas.microsoft.com/office/drawing/2014/main" id="{9541D251-DF25-7046-A137-10690693251A}"/>
              </a:ext>
            </a:extLst>
          </p:cNvPr>
          <p:cNvSpPr txBox="1"/>
          <p:nvPr/>
        </p:nvSpPr>
        <p:spPr>
          <a:xfrm>
            <a:off x="9821838" y="3690320"/>
            <a:ext cx="1554913"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TAS-102 plus bevacizumab group</a:t>
            </a:r>
          </a:p>
          <a:p>
            <a:r>
              <a:rPr lang="en-GB" sz="800" dirty="0">
                <a:latin typeface="Arial" panose="020B0604020202020204" pitchFamily="34" charset="0"/>
                <a:ea typeface="Aileron" charset="0"/>
                <a:cs typeface="Arial" panose="020B0604020202020204" pitchFamily="34" charset="0"/>
              </a:rPr>
              <a:t>TAS-102 group</a:t>
            </a:r>
          </a:p>
        </p:txBody>
      </p:sp>
      <p:sp>
        <p:nvSpPr>
          <p:cNvPr id="237" name="TextBox 236">
            <a:extLst>
              <a:ext uri="{FF2B5EF4-FFF2-40B4-BE49-F238E27FC236}">
                <a16:creationId xmlns:a16="http://schemas.microsoft.com/office/drawing/2014/main" id="{70BEA49C-87D8-AE4B-B464-E57E77498068}"/>
              </a:ext>
            </a:extLst>
          </p:cNvPr>
          <p:cNvSpPr txBox="1"/>
          <p:nvPr/>
        </p:nvSpPr>
        <p:spPr>
          <a:xfrm>
            <a:off x="9595696" y="4014785"/>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0.44 (95% CI, 0.36-0.54)</a:t>
            </a:r>
          </a:p>
          <a:p>
            <a:r>
              <a:rPr lang="en-GB" sz="800" dirty="0">
                <a:latin typeface="Arial" panose="020B0604020202020204" pitchFamily="34" charset="0"/>
                <a:ea typeface="Aileron" charset="0"/>
                <a:cs typeface="Arial" panose="020B0604020202020204" pitchFamily="34" charset="0"/>
              </a:rPr>
              <a:t>p&lt;0.001</a:t>
            </a:r>
          </a:p>
        </p:txBody>
      </p:sp>
      <p:cxnSp>
        <p:nvCxnSpPr>
          <p:cNvPr id="238" name="Straight Connector 237">
            <a:extLst>
              <a:ext uri="{FF2B5EF4-FFF2-40B4-BE49-F238E27FC236}">
                <a16:creationId xmlns:a16="http://schemas.microsoft.com/office/drawing/2014/main" id="{9DA00510-2087-0043-8DD3-B4E7A2760EF1}"/>
              </a:ext>
            </a:extLst>
          </p:cNvPr>
          <p:cNvCxnSpPr/>
          <p:nvPr/>
        </p:nvCxnSpPr>
        <p:spPr>
          <a:xfrm>
            <a:off x="9586483" y="3752530"/>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8B51920-9412-254F-86F6-0A64F41777BD}"/>
              </a:ext>
            </a:extLst>
          </p:cNvPr>
          <p:cNvCxnSpPr/>
          <p:nvPr/>
        </p:nvCxnSpPr>
        <p:spPr>
          <a:xfrm>
            <a:off x="9586483" y="3876355"/>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4973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8D9F-1E41-CD82-421D-CF76172632F9}"/>
              </a:ext>
            </a:extLst>
          </p:cNvPr>
          <p:cNvSpPr>
            <a:spLocks noGrp="1"/>
          </p:cNvSpPr>
          <p:nvPr>
            <p:ph sz="quarter" idx="12"/>
          </p:nvPr>
        </p:nvSpPr>
        <p:spPr>
          <a:xfrm>
            <a:off x="620713" y="5229200"/>
            <a:ext cx="10963275" cy="659724"/>
          </a:xfrm>
        </p:spPr>
        <p:txBody>
          <a:bodyPr/>
          <a:lstStyle/>
          <a:p>
            <a:r>
              <a:rPr lang="en-GB" dirty="0"/>
              <a:t>Hypertension (10% vs 2%), nausea and neutropenia occurred more frequently in the combination group</a:t>
            </a:r>
          </a:p>
          <a:p>
            <a:pPr lvl="1"/>
            <a:r>
              <a:rPr lang="en-GB" dirty="0"/>
              <a:t>One case of febrile neutropenia with TAS-102 plus bevacizumab versus six with TAS-102</a:t>
            </a:r>
          </a:p>
        </p:txBody>
      </p:sp>
      <p:sp>
        <p:nvSpPr>
          <p:cNvPr id="2" name="Title 1">
            <a:extLst>
              <a:ext uri="{FF2B5EF4-FFF2-40B4-BE49-F238E27FC236}">
                <a16:creationId xmlns:a16="http://schemas.microsoft.com/office/drawing/2014/main" id="{C1F08940-A4BE-A923-AD45-54BB170D3E20}"/>
              </a:ext>
            </a:extLst>
          </p:cNvPr>
          <p:cNvSpPr>
            <a:spLocks noGrp="1"/>
          </p:cNvSpPr>
          <p:nvPr>
            <p:ph type="title"/>
          </p:nvPr>
        </p:nvSpPr>
        <p:spPr>
          <a:xfrm>
            <a:off x="619201" y="259200"/>
            <a:ext cx="10963199" cy="864000"/>
          </a:xfrm>
        </p:spPr>
        <p:txBody>
          <a:bodyPr/>
          <a:lstStyle/>
          <a:p>
            <a:r>
              <a:rPr lang="en-GB" dirty="0"/>
              <a:t>Sunlight: SAFETY results</a:t>
            </a:r>
          </a:p>
        </p:txBody>
      </p:sp>
      <p:sp>
        <p:nvSpPr>
          <p:cNvPr id="4" name="Slide Number Placeholder 3">
            <a:extLst>
              <a:ext uri="{FF2B5EF4-FFF2-40B4-BE49-F238E27FC236}">
                <a16:creationId xmlns:a16="http://schemas.microsoft.com/office/drawing/2014/main" id="{444A8C98-5151-D0FA-04DB-5BAB0B310D1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5" name="Content Placeholder 4">
            <a:extLst>
              <a:ext uri="{FF2B5EF4-FFF2-40B4-BE49-F238E27FC236}">
                <a16:creationId xmlns:a16="http://schemas.microsoft.com/office/drawing/2014/main" id="{F2229F74-FCCC-2762-1755-4C6917AB2806}"/>
              </a:ext>
            </a:extLst>
          </p:cNvPr>
          <p:cNvSpPr>
            <a:spLocks noGrp="1"/>
          </p:cNvSpPr>
          <p:nvPr>
            <p:ph sz="quarter" idx="15"/>
          </p:nvPr>
        </p:nvSpPr>
        <p:spPr>
          <a:xfrm>
            <a:off x="620713" y="6314400"/>
            <a:ext cx="10179050" cy="365125"/>
          </a:xfrm>
        </p:spPr>
        <p:txBody>
          <a:bodyPr/>
          <a:lstStyle/>
          <a:p>
            <a:r>
              <a:rPr lang="en-GB" dirty="0"/>
              <a:t>AE, adverse event; TAS-102, trifluridine/tipiracil; TEAE, treatment emergent adverse event</a:t>
            </a:r>
          </a:p>
          <a:p>
            <a:r>
              <a:rPr lang="en-GB" dirty="0"/>
              <a:t>Tabernero J, et al. J Clin Oncol. 2023;41(suppl 4; abstr 4) (ASCO GI 2023, oral presentation); Prager G, et al. N Engl J Med. 2023; 388:1657-1667</a:t>
            </a:r>
          </a:p>
        </p:txBody>
      </p:sp>
      <p:sp>
        <p:nvSpPr>
          <p:cNvPr id="11" name="TextBox 10">
            <a:extLst>
              <a:ext uri="{FF2B5EF4-FFF2-40B4-BE49-F238E27FC236}">
                <a16:creationId xmlns:a16="http://schemas.microsoft.com/office/drawing/2014/main" id="{9D34008C-6D81-196E-FB6F-069434486B89}"/>
              </a:ext>
            </a:extLst>
          </p:cNvPr>
          <p:cNvSpPr txBox="1"/>
          <p:nvPr/>
        </p:nvSpPr>
        <p:spPr>
          <a:xfrm>
            <a:off x="6203923" y="1440421"/>
            <a:ext cx="4631140"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TEAE</a:t>
            </a:r>
            <a:r>
              <a:rPr lang="en-GB" sz="2000" b="1" spc="100" dirty="0">
                <a:solidFill>
                  <a:schemeClr val="accent1"/>
                </a:solidFill>
                <a:latin typeface="Arial" panose="020B0604020202020204" pitchFamily="34" charset="0"/>
                <a:ea typeface="Aileron" charset="0"/>
                <a:cs typeface="Arial" panose="020B0604020202020204" pitchFamily="34" charset="0"/>
              </a:rPr>
              <a:t>s</a:t>
            </a:r>
            <a:r>
              <a:rPr lang="en-GB" sz="2000" b="1" cap="all" spc="100" dirty="0">
                <a:solidFill>
                  <a:schemeClr val="accent1"/>
                </a:solidFill>
                <a:latin typeface="Arial" panose="020B0604020202020204" pitchFamily="34" charset="0"/>
                <a:ea typeface="Aileron" charset="0"/>
                <a:cs typeface="Arial" panose="020B0604020202020204" pitchFamily="34" charset="0"/>
              </a:rPr>
              <a:t> in ≥20% of All Patients</a:t>
            </a:r>
          </a:p>
        </p:txBody>
      </p:sp>
      <p:sp>
        <p:nvSpPr>
          <p:cNvPr id="12" name="TextBox 11">
            <a:extLst>
              <a:ext uri="{FF2B5EF4-FFF2-40B4-BE49-F238E27FC236}">
                <a16:creationId xmlns:a16="http://schemas.microsoft.com/office/drawing/2014/main" id="{86425325-0E55-6D24-CF8D-CF01CE4366E6}"/>
              </a:ext>
            </a:extLst>
          </p:cNvPr>
          <p:cNvSpPr txBox="1"/>
          <p:nvPr/>
        </p:nvSpPr>
        <p:spPr>
          <a:xfrm>
            <a:off x="619201" y="1340768"/>
            <a:ext cx="2580386"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Overall safety</a:t>
            </a:r>
          </a:p>
        </p:txBody>
      </p:sp>
      <p:graphicFrame>
        <p:nvGraphicFramePr>
          <p:cNvPr id="19" name="Table 18">
            <a:extLst>
              <a:ext uri="{FF2B5EF4-FFF2-40B4-BE49-F238E27FC236}">
                <a16:creationId xmlns:a16="http://schemas.microsoft.com/office/drawing/2014/main" id="{0E07B1EC-2E45-F247-A539-C8E2259652D5}"/>
              </a:ext>
            </a:extLst>
          </p:cNvPr>
          <p:cNvGraphicFramePr>
            <a:graphicFrameLocks noGrp="1"/>
          </p:cNvGraphicFramePr>
          <p:nvPr>
            <p:extLst>
              <p:ext uri="{D42A27DB-BD31-4B8C-83A1-F6EECF244321}">
                <p14:modId xmlns:p14="http://schemas.microsoft.com/office/powerpoint/2010/main" val="2243639913"/>
              </p:ext>
            </p:extLst>
          </p:nvPr>
        </p:nvGraphicFramePr>
        <p:xfrm>
          <a:off x="619200" y="1820879"/>
          <a:ext cx="5342562" cy="2145387"/>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val="2982419516"/>
                    </a:ext>
                  </a:extLst>
                </a:gridCol>
                <a:gridCol w="1368152">
                  <a:extLst>
                    <a:ext uri="{9D8B030D-6E8A-4147-A177-3AD203B41FA5}">
                      <a16:colId xmlns:a16="http://schemas.microsoft.com/office/drawing/2014/main" val="849552330"/>
                    </a:ext>
                  </a:extLst>
                </a:gridCol>
                <a:gridCol w="1089898">
                  <a:extLst>
                    <a:ext uri="{9D8B030D-6E8A-4147-A177-3AD203B41FA5}">
                      <a16:colId xmlns:a16="http://schemas.microsoft.com/office/drawing/2014/main" val="487551007"/>
                    </a:ext>
                  </a:extLst>
                </a:gridCol>
              </a:tblGrid>
              <a:tr h="429669">
                <a:tc>
                  <a:txBody>
                    <a:bodyPr/>
                    <a:lstStyle/>
                    <a:p>
                      <a:r>
                        <a:rPr lang="en-US" sz="1000" dirty="0">
                          <a:latin typeface="Arial" panose="020B0604020202020204" pitchFamily="34" charset="0"/>
                          <a:cs typeface="Arial" panose="020B0604020202020204" pitchFamily="34" charset="0"/>
                        </a:rPr>
                        <a:t>Event (any cause), n (%)</a:t>
                      </a:r>
                    </a:p>
                  </a:txBody>
                  <a:tcPr marT="36000" marB="36000" anchor="b"/>
                </a:tc>
                <a:tc>
                  <a:txBody>
                    <a:bodyPr/>
                    <a:lstStyle/>
                    <a:p>
                      <a:pPr algn="ctr"/>
                      <a:r>
                        <a:rPr lang="en-US" sz="1000" dirty="0">
                          <a:latin typeface="Arial" panose="020B0604020202020204" pitchFamily="34" charset="0"/>
                          <a:cs typeface="Arial" panose="020B0604020202020204" pitchFamily="34" charset="0"/>
                        </a:rPr>
                        <a:t>TAS-102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US" sz="1000" dirty="0">
                          <a:latin typeface="Arial" panose="020B0604020202020204" pitchFamily="34" charset="0"/>
                          <a:cs typeface="Arial" panose="020B0604020202020204" pitchFamily="34" charset="0"/>
                        </a:rPr>
                        <a:t>TAS-102</a:t>
                      </a:r>
                      <a:br>
                        <a:rPr lang="en-US" sz="1000" dirty="0">
                          <a:latin typeface="Arial" panose="020B0604020202020204" pitchFamily="34" charset="0"/>
                          <a:cs typeface="Arial" panose="020B0604020202020204" pitchFamily="34" charset="0"/>
                        </a:rPr>
                      </a:b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val="2644384733"/>
                  </a:ext>
                </a:extLst>
              </a:tr>
              <a:tr h="190964">
                <a:tc>
                  <a:txBody>
                    <a:bodyPr/>
                    <a:lstStyle/>
                    <a:p>
                      <a:r>
                        <a:rPr lang="en-US" sz="1000" b="0" dirty="0">
                          <a:latin typeface="Arial" panose="020B0604020202020204" pitchFamily="34" charset="0"/>
                          <a:cs typeface="Arial" panose="020B0604020202020204" pitchFamily="34" charset="0"/>
                        </a:rPr>
                        <a:t>Overall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241 (98)</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241 (98)</a:t>
                      </a:r>
                    </a:p>
                  </a:txBody>
                  <a:tcPr marT="36000" marB="36000"/>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TAS-102-related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221 (90)</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200 (81)</a:t>
                      </a:r>
                    </a:p>
                  </a:txBody>
                  <a:tcPr marT="36000" marB="36000"/>
                </a:tc>
                <a:extLst>
                  <a:ext uri="{0D108BD9-81ED-4DB2-BD59-A6C34878D82A}">
                    <a16:rowId xmlns:a16="http://schemas.microsoft.com/office/drawing/2014/main" val="3810625189"/>
                  </a:ext>
                </a:extLst>
              </a:tr>
              <a:tr h="190964">
                <a:tc>
                  <a:txBody>
                    <a:bodyPr/>
                    <a:lstStyle/>
                    <a:p>
                      <a:r>
                        <a:rPr lang="en-US" sz="1000" b="0" dirty="0">
                          <a:latin typeface="Arial" panose="020B0604020202020204" pitchFamily="34" charset="0"/>
                          <a:cs typeface="Arial" panose="020B0604020202020204" pitchFamily="34" charset="0"/>
                        </a:rPr>
                        <a:t>Bevacizumab-related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119 (48)</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NA</a:t>
                      </a:r>
                    </a:p>
                  </a:txBody>
                  <a:tcPr marT="36000" marB="36000"/>
                </a:tc>
                <a:extLst>
                  <a:ext uri="{0D108BD9-81ED-4DB2-BD59-A6C34878D82A}">
                    <a16:rowId xmlns:a16="http://schemas.microsoft.com/office/drawing/2014/main" val="1470114107"/>
                  </a:ext>
                </a:extLst>
              </a:tr>
              <a:tr h="190964">
                <a:tc>
                  <a:txBody>
                    <a:bodyPr/>
                    <a:lstStyle/>
                    <a:p>
                      <a:r>
                        <a:rPr lang="en-US" sz="1000" b="0" dirty="0">
                          <a:latin typeface="Arial" panose="020B0604020202020204" pitchFamily="34" charset="0"/>
                          <a:cs typeface="Arial" panose="020B0604020202020204" pitchFamily="34" charset="0"/>
                        </a:rPr>
                        <a:t>Severe (grade ≥3)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178 (72)</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171 (70)</a:t>
                      </a:r>
                    </a:p>
                  </a:txBody>
                  <a:tcPr marT="36000" marB="36000"/>
                </a:tc>
                <a:extLst>
                  <a:ext uri="{0D108BD9-81ED-4DB2-BD59-A6C34878D82A}">
                    <a16:rowId xmlns:a16="http://schemas.microsoft.com/office/drawing/2014/main" val="3368973542"/>
                  </a:ext>
                </a:extLst>
              </a:tr>
              <a:tr h="190964">
                <a:tc>
                  <a:txBody>
                    <a:bodyPr/>
                    <a:lstStyle/>
                    <a:p>
                      <a:r>
                        <a:rPr lang="en-US" sz="1000" b="0" dirty="0">
                          <a:latin typeface="Arial" panose="020B0604020202020204" pitchFamily="34" charset="0"/>
                          <a:cs typeface="Arial" panose="020B0604020202020204" pitchFamily="34" charset="0"/>
                        </a:rPr>
                        <a:t>Serious AEs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61 (25)</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77 (31)</a:t>
                      </a:r>
                    </a:p>
                  </a:txBody>
                  <a:tcPr marT="36000" marB="36000"/>
                </a:tc>
                <a:extLst>
                  <a:ext uri="{0D108BD9-81ED-4DB2-BD59-A6C34878D82A}">
                    <a16:rowId xmlns:a16="http://schemas.microsoft.com/office/drawing/2014/main" val="975237111"/>
                  </a:ext>
                </a:extLst>
              </a:tr>
              <a:tr h="190964">
                <a:tc>
                  <a:txBody>
                    <a:bodyPr/>
                    <a:lstStyle/>
                    <a:p>
                      <a:r>
                        <a:rPr lang="en-US" sz="1000" b="0" dirty="0">
                          <a:latin typeface="Arial" panose="020B0604020202020204" pitchFamily="34" charset="0"/>
                          <a:cs typeface="Arial" panose="020B0604020202020204" pitchFamily="34" charset="0"/>
                        </a:rPr>
                        <a:t>Treatment-related deaths</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276999975"/>
                  </a:ext>
                </a:extLst>
              </a:tr>
              <a:tr h="269787">
                <a:tc>
                  <a:txBody>
                    <a:bodyPr/>
                    <a:lstStyle/>
                    <a:p>
                      <a:r>
                        <a:rPr lang="en-US" sz="1000" b="0" dirty="0">
                          <a:latin typeface="Arial" panose="020B0604020202020204" pitchFamily="34" charset="0"/>
                          <a:cs typeface="Arial" panose="020B0604020202020204" pitchFamily="34" charset="0"/>
                        </a:rPr>
                        <a:t>AEs leading to withdrawal from the study</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31 (13)</a:t>
                      </a:r>
                    </a:p>
                  </a:txBody>
                  <a:tcPr marT="36000" marB="36000"/>
                </a:tc>
                <a:tc>
                  <a:txBody>
                    <a:bodyPr/>
                    <a:lstStyle/>
                    <a:p>
                      <a:pPr algn="ctr"/>
                      <a:r>
                        <a:rPr lang="en-US" sz="1000" dirty="0">
                          <a:solidFill>
                            <a:schemeClr val="tx1"/>
                          </a:solidFill>
                          <a:latin typeface="Arial" panose="020B0604020202020204" pitchFamily="34" charset="0"/>
                          <a:cs typeface="Arial" panose="020B0604020202020204" pitchFamily="34" charset="0"/>
                        </a:rPr>
                        <a:t>31 (13)</a:t>
                      </a:r>
                    </a:p>
                  </a:txBody>
                  <a:tcPr marT="36000" marB="36000"/>
                </a:tc>
                <a:extLst>
                  <a:ext uri="{0D108BD9-81ED-4DB2-BD59-A6C34878D82A}">
                    <a16:rowId xmlns:a16="http://schemas.microsoft.com/office/drawing/2014/main" val="2134879618"/>
                  </a:ext>
                </a:extLst>
              </a:tr>
            </a:tbl>
          </a:graphicData>
        </a:graphic>
      </p:graphicFrame>
      <p:graphicFrame>
        <p:nvGraphicFramePr>
          <p:cNvPr id="20" name="Table 19">
            <a:extLst>
              <a:ext uri="{FF2B5EF4-FFF2-40B4-BE49-F238E27FC236}">
                <a16:creationId xmlns:a16="http://schemas.microsoft.com/office/drawing/2014/main" id="{81BBC7EC-E6C7-0E4E-A26F-388FB8BA3904}"/>
              </a:ext>
            </a:extLst>
          </p:cNvPr>
          <p:cNvGraphicFramePr>
            <a:graphicFrameLocks noGrp="1"/>
          </p:cNvGraphicFramePr>
          <p:nvPr>
            <p:extLst>
              <p:ext uri="{D42A27DB-BD31-4B8C-83A1-F6EECF244321}">
                <p14:modId xmlns:p14="http://schemas.microsoft.com/office/powerpoint/2010/main" val="2086939417"/>
              </p:ext>
            </p:extLst>
          </p:nvPr>
        </p:nvGraphicFramePr>
        <p:xfrm>
          <a:off x="619200" y="4052802"/>
          <a:ext cx="5342562" cy="978000"/>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val="2982419516"/>
                    </a:ext>
                  </a:extLst>
                </a:gridCol>
                <a:gridCol w="1368152">
                  <a:extLst>
                    <a:ext uri="{9D8B030D-6E8A-4147-A177-3AD203B41FA5}">
                      <a16:colId xmlns:a16="http://schemas.microsoft.com/office/drawing/2014/main" val="849552330"/>
                    </a:ext>
                  </a:extLst>
                </a:gridCol>
                <a:gridCol w="1089898">
                  <a:extLst>
                    <a:ext uri="{9D8B030D-6E8A-4147-A177-3AD203B41FA5}">
                      <a16:colId xmlns:a16="http://schemas.microsoft.com/office/drawing/2014/main" val="487551007"/>
                    </a:ext>
                  </a:extLst>
                </a:gridCol>
              </a:tblGrid>
              <a:tr h="429669">
                <a:tc>
                  <a:txBody>
                    <a:bodyPr/>
                    <a:lstStyle/>
                    <a:p>
                      <a:r>
                        <a:rPr lang="en-US" sz="1000" dirty="0">
                          <a:latin typeface="Arial" panose="020B0604020202020204" pitchFamily="34" charset="0"/>
                          <a:cs typeface="Arial" panose="020B0604020202020204" pitchFamily="34" charset="0"/>
                        </a:rPr>
                        <a:t>Dose modification, n (%)</a:t>
                      </a:r>
                    </a:p>
                  </a:txBody>
                  <a:tcPr marT="36000" marB="36000" anchor="b"/>
                </a:tc>
                <a:tc>
                  <a:txBody>
                    <a:bodyPr/>
                    <a:lstStyle/>
                    <a:p>
                      <a:pPr algn="ctr"/>
                      <a:r>
                        <a:rPr lang="en-US" sz="1000" dirty="0">
                          <a:latin typeface="Arial" panose="020B0604020202020204" pitchFamily="34" charset="0"/>
                          <a:cs typeface="Arial" panose="020B0604020202020204" pitchFamily="34" charset="0"/>
                        </a:rPr>
                        <a:t>TAS-102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US" sz="1000" dirty="0">
                          <a:latin typeface="Arial" panose="020B0604020202020204" pitchFamily="34" charset="0"/>
                          <a:cs typeface="Arial" panose="020B0604020202020204" pitchFamily="34" charset="0"/>
                        </a:rPr>
                        <a:t>TAS-102</a:t>
                      </a:r>
                      <a:br>
                        <a:rPr lang="en-US" sz="1000" dirty="0">
                          <a:latin typeface="Arial" panose="020B0604020202020204" pitchFamily="34" charset="0"/>
                          <a:cs typeface="Arial" panose="020B0604020202020204" pitchFamily="34" charset="0"/>
                        </a:rPr>
                      </a:b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val="2644384733"/>
                  </a:ext>
                </a:extLst>
              </a:tr>
              <a:tr h="190964">
                <a:tc>
                  <a:txBody>
                    <a:bodyPr/>
                    <a:lstStyle/>
                    <a:p>
                      <a:r>
                        <a:rPr lang="en-US" sz="1000" b="0" dirty="0">
                          <a:latin typeface="Arial" panose="020B0604020202020204" pitchFamily="34" charset="0"/>
                          <a:cs typeface="Arial" panose="020B0604020202020204" pitchFamily="34" charset="0"/>
                        </a:rPr>
                        <a:t>Dose reductions</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30 (12)</a:t>
                      </a:r>
                    </a:p>
                  </a:txBody>
                  <a:tcPr marT="36000" marB="36000"/>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Dose delays</a:t>
                      </a:r>
                    </a:p>
                  </a:txBody>
                  <a:tcPr marT="36000" marB="36000"/>
                </a:tc>
                <a:tc>
                  <a:txBody>
                    <a:bodyPr/>
                    <a:lstStyle/>
                    <a:p>
                      <a:pPr algn="ctr"/>
                      <a:r>
                        <a:rPr lang="en-US" sz="1000" dirty="0">
                          <a:latin typeface="Arial" panose="020B0604020202020204" pitchFamily="34" charset="0"/>
                          <a:cs typeface="Arial" panose="020B0604020202020204" pitchFamily="34" charset="0"/>
                        </a:rPr>
                        <a:t>171 (70)</a:t>
                      </a:r>
                    </a:p>
                  </a:txBody>
                  <a:tcPr marT="36000" marB="36000"/>
                </a:tc>
                <a:tc>
                  <a:txBody>
                    <a:bodyPr/>
                    <a:lstStyle/>
                    <a:p>
                      <a:pPr algn="ctr"/>
                      <a:r>
                        <a:rPr lang="en-US" sz="1000" dirty="0">
                          <a:latin typeface="Arial" panose="020B0604020202020204" pitchFamily="34" charset="0"/>
                          <a:cs typeface="Arial" panose="020B0604020202020204" pitchFamily="34" charset="0"/>
                        </a:rPr>
                        <a:t>131 (53)</a:t>
                      </a:r>
                    </a:p>
                  </a:txBody>
                  <a:tcPr marT="36000" marB="36000"/>
                </a:tc>
                <a:extLst>
                  <a:ext uri="{0D108BD9-81ED-4DB2-BD59-A6C34878D82A}">
                    <a16:rowId xmlns:a16="http://schemas.microsoft.com/office/drawing/2014/main" val="3810625189"/>
                  </a:ext>
                </a:extLst>
              </a:tr>
            </a:tbl>
          </a:graphicData>
        </a:graphic>
      </p:graphicFrame>
      <p:graphicFrame>
        <p:nvGraphicFramePr>
          <p:cNvPr id="21" name="Table 20">
            <a:extLst>
              <a:ext uri="{FF2B5EF4-FFF2-40B4-BE49-F238E27FC236}">
                <a16:creationId xmlns:a16="http://schemas.microsoft.com/office/drawing/2014/main" id="{A7206764-F5B3-904A-97C0-AF10014A838F}"/>
              </a:ext>
            </a:extLst>
          </p:cNvPr>
          <p:cNvGraphicFramePr>
            <a:graphicFrameLocks noGrp="1"/>
          </p:cNvGraphicFramePr>
          <p:nvPr>
            <p:extLst>
              <p:ext uri="{D42A27DB-BD31-4B8C-83A1-F6EECF244321}">
                <p14:modId xmlns:p14="http://schemas.microsoft.com/office/powerpoint/2010/main" val="2940138189"/>
              </p:ext>
            </p:extLst>
          </p:nvPr>
        </p:nvGraphicFramePr>
        <p:xfrm>
          <a:off x="6203923" y="1820879"/>
          <a:ext cx="5342560" cy="2315643"/>
        </p:xfrm>
        <a:graphic>
          <a:graphicData uri="http://schemas.openxmlformats.org/drawingml/2006/table">
            <a:tbl>
              <a:tblPr firstRow="1" bandRow="1">
                <a:tableStyleId>{5C22544A-7EE6-4342-B048-85BDC9FD1C3A}</a:tableStyleId>
              </a:tblPr>
              <a:tblGrid>
                <a:gridCol w="1550872">
                  <a:extLst>
                    <a:ext uri="{9D8B030D-6E8A-4147-A177-3AD203B41FA5}">
                      <a16:colId xmlns:a16="http://schemas.microsoft.com/office/drawing/2014/main" val="2982419516"/>
                    </a:ext>
                  </a:extLst>
                </a:gridCol>
                <a:gridCol w="947922">
                  <a:extLst>
                    <a:ext uri="{9D8B030D-6E8A-4147-A177-3AD203B41FA5}">
                      <a16:colId xmlns:a16="http://schemas.microsoft.com/office/drawing/2014/main" val="849552330"/>
                    </a:ext>
                  </a:extLst>
                </a:gridCol>
                <a:gridCol w="947922">
                  <a:extLst>
                    <a:ext uri="{9D8B030D-6E8A-4147-A177-3AD203B41FA5}">
                      <a16:colId xmlns:a16="http://schemas.microsoft.com/office/drawing/2014/main" val="819124288"/>
                    </a:ext>
                  </a:extLst>
                </a:gridCol>
                <a:gridCol w="947922">
                  <a:extLst>
                    <a:ext uri="{9D8B030D-6E8A-4147-A177-3AD203B41FA5}">
                      <a16:colId xmlns:a16="http://schemas.microsoft.com/office/drawing/2014/main" val="3262528896"/>
                    </a:ext>
                  </a:extLst>
                </a:gridCol>
                <a:gridCol w="947922">
                  <a:extLst>
                    <a:ext uri="{9D8B030D-6E8A-4147-A177-3AD203B41FA5}">
                      <a16:colId xmlns:a16="http://schemas.microsoft.com/office/drawing/2014/main" val="487551007"/>
                    </a:ext>
                  </a:extLst>
                </a:gridCol>
              </a:tblGrid>
              <a:tr h="429669">
                <a:tc rowSpan="2">
                  <a:txBody>
                    <a:bodyPr/>
                    <a:lstStyle/>
                    <a:p>
                      <a:r>
                        <a:rPr lang="en-US" sz="1000" dirty="0">
                          <a:latin typeface="Arial" panose="020B0604020202020204" pitchFamily="34" charset="0"/>
                          <a:cs typeface="Arial" panose="020B0604020202020204" pitchFamily="34" charset="0"/>
                        </a:rPr>
                        <a:t>TEAE, n (%)</a:t>
                      </a:r>
                    </a:p>
                  </a:txBody>
                  <a:tcPr marT="36000" marB="36000" anchor="b">
                    <a:lnB w="38100" cap="flat" cmpd="sng" algn="ctr">
                      <a:solidFill>
                        <a:schemeClr val="bg1"/>
                      </a:solidFill>
                      <a:prstDash val="solid"/>
                      <a:round/>
                      <a:headEnd type="none" w="med" len="med"/>
                      <a:tailEnd type="none" w="med" len="med"/>
                    </a:lnB>
                  </a:tcPr>
                </a:tc>
                <a:tc gridSpan="2">
                  <a:txBody>
                    <a:bodyPr/>
                    <a:lstStyle/>
                    <a:p>
                      <a:pPr algn="ctr"/>
                      <a:r>
                        <a:rPr lang="en-US" sz="1000" dirty="0">
                          <a:latin typeface="Arial" panose="020B0604020202020204" pitchFamily="34" charset="0"/>
                          <a:cs typeface="Arial" panose="020B0604020202020204" pitchFamily="34" charset="0"/>
                        </a:rPr>
                        <a:t>TAS-102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TAS-102</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644384733"/>
                  </a:ext>
                </a:extLst>
              </a:tr>
              <a:tr h="190964">
                <a:tc vMerge="1">
                  <a:txBody>
                    <a:bodyPr/>
                    <a:lstStyle/>
                    <a:p>
                      <a:endParaRPr lang="en-US" sz="1000" b="1" dirty="0">
                        <a:latin typeface="Arial" panose="020B0604020202020204" pitchFamily="34" charset="0"/>
                        <a:cs typeface="Arial" panose="020B0604020202020204" pitchFamily="34" charset="0"/>
                      </a:endParaRPr>
                    </a:p>
                  </a:txBody>
                  <a:tcPr marT="36000" marB="3600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14793133"/>
                  </a:ext>
                </a:extLst>
              </a:tr>
              <a:tr h="190964">
                <a:tc>
                  <a:txBody>
                    <a:bodyPr/>
                    <a:lstStyle/>
                    <a:p>
                      <a:r>
                        <a:rPr lang="en-US" sz="1000" b="0" dirty="0">
                          <a:latin typeface="Arial" panose="020B0604020202020204" pitchFamily="34" charset="0"/>
                          <a:cs typeface="Arial" panose="020B0604020202020204" pitchFamily="34" charset="0"/>
                        </a:rPr>
                        <a:t>Neutropenia</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153 (62)</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106 (43)</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126 (51)</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79 (32)</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0625189"/>
                  </a:ext>
                </a:extLst>
              </a:tr>
              <a:tr h="190964">
                <a:tc>
                  <a:txBody>
                    <a:bodyPr/>
                    <a:lstStyle/>
                    <a:p>
                      <a:r>
                        <a:rPr lang="en-US" sz="1000" b="0" dirty="0">
                          <a:latin typeface="Arial" panose="020B0604020202020204" pitchFamily="34" charset="0"/>
                          <a:cs typeface="Arial" panose="020B0604020202020204" pitchFamily="34" charset="0"/>
                        </a:rPr>
                        <a:t>Nausea</a:t>
                      </a:r>
                    </a:p>
                  </a:txBody>
                  <a:tcPr marT="36000" marB="36000"/>
                </a:tc>
                <a:tc>
                  <a:txBody>
                    <a:bodyPr/>
                    <a:lstStyle/>
                    <a:p>
                      <a:pPr algn="ctr"/>
                      <a:r>
                        <a:rPr lang="en-US" sz="1000" dirty="0">
                          <a:latin typeface="Arial" panose="020B0604020202020204" pitchFamily="34" charset="0"/>
                          <a:cs typeface="Arial" panose="020B0604020202020204" pitchFamily="34" charset="0"/>
                        </a:rPr>
                        <a:t>91 (37)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tc>
                  <a:txBody>
                    <a:bodyPr/>
                    <a:lstStyle/>
                    <a:p>
                      <a:pPr algn="ctr"/>
                      <a:r>
                        <a:rPr lang="en-US" sz="1000" dirty="0">
                          <a:latin typeface="Arial" panose="020B0604020202020204" pitchFamily="34" charset="0"/>
                          <a:cs typeface="Arial" panose="020B0604020202020204" pitchFamily="34" charset="0"/>
                        </a:rPr>
                        <a:t>67 (27)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extLst>
                  <a:ext uri="{0D108BD9-81ED-4DB2-BD59-A6C34878D82A}">
                    <a16:rowId xmlns:a16="http://schemas.microsoft.com/office/drawing/2014/main" val="1470114107"/>
                  </a:ext>
                </a:extLst>
              </a:tr>
              <a:tr h="190964">
                <a:tc>
                  <a:txBody>
                    <a:bodyPr/>
                    <a:lstStyle/>
                    <a:p>
                      <a:r>
                        <a:rPr lang="en-US" sz="1000" b="0" dirty="0">
                          <a:latin typeface="Arial" panose="020B0604020202020204" pitchFamily="34" charset="0"/>
                          <a:cs typeface="Arial" panose="020B0604020202020204" pitchFamily="34" charset="0"/>
                        </a:rPr>
                        <a:t>Anemia</a:t>
                      </a:r>
                    </a:p>
                  </a:txBody>
                  <a:tcPr marT="36000" marB="36000"/>
                </a:tc>
                <a:tc>
                  <a:txBody>
                    <a:bodyPr/>
                    <a:lstStyle/>
                    <a:p>
                      <a:pPr algn="ctr"/>
                      <a:r>
                        <a:rPr lang="en-US" sz="1000" dirty="0">
                          <a:latin typeface="Arial" panose="020B0604020202020204" pitchFamily="34" charset="0"/>
                          <a:cs typeface="Arial" panose="020B0604020202020204" pitchFamily="34" charset="0"/>
                        </a:rPr>
                        <a:t>71 (29)</a:t>
                      </a:r>
                    </a:p>
                  </a:txBody>
                  <a:tcPr marT="36000" marB="36000"/>
                </a:tc>
                <a:tc>
                  <a:txBody>
                    <a:bodyPr/>
                    <a:lstStyle/>
                    <a:p>
                      <a:pPr algn="ctr"/>
                      <a:r>
                        <a:rPr lang="en-US" sz="1000" dirty="0">
                          <a:latin typeface="Arial" panose="020B0604020202020204" pitchFamily="34" charset="0"/>
                          <a:cs typeface="Arial" panose="020B0604020202020204" pitchFamily="34" charset="0"/>
                        </a:rPr>
                        <a:t>15 (6)</a:t>
                      </a:r>
                    </a:p>
                  </a:txBody>
                  <a:tcPr marT="36000" marB="36000"/>
                </a:tc>
                <a:tc>
                  <a:txBody>
                    <a:bodyPr/>
                    <a:lstStyle/>
                    <a:p>
                      <a:pPr algn="ctr"/>
                      <a:r>
                        <a:rPr lang="en-US" sz="1000" dirty="0">
                          <a:latin typeface="Arial" panose="020B0604020202020204" pitchFamily="34" charset="0"/>
                          <a:cs typeface="Arial" panose="020B0604020202020204" pitchFamily="34" charset="0"/>
                        </a:rPr>
                        <a:t>78 (32)</a:t>
                      </a:r>
                    </a:p>
                  </a:txBody>
                  <a:tcPr marT="36000" marB="36000"/>
                </a:tc>
                <a:tc>
                  <a:txBody>
                    <a:bodyPr/>
                    <a:lstStyle/>
                    <a:p>
                      <a:pPr algn="ctr"/>
                      <a:r>
                        <a:rPr lang="en-US" sz="1000" dirty="0">
                          <a:latin typeface="Arial" panose="020B0604020202020204" pitchFamily="34" charset="0"/>
                          <a:cs typeface="Arial" panose="020B0604020202020204" pitchFamily="34" charset="0"/>
                        </a:rPr>
                        <a:t>27 (11)</a:t>
                      </a:r>
                    </a:p>
                  </a:txBody>
                  <a:tcPr marT="36000" marB="36000"/>
                </a:tc>
                <a:extLst>
                  <a:ext uri="{0D108BD9-81ED-4DB2-BD59-A6C34878D82A}">
                    <a16:rowId xmlns:a16="http://schemas.microsoft.com/office/drawing/2014/main" val="3368973542"/>
                  </a:ext>
                </a:extLst>
              </a:tr>
              <a:tr h="190964">
                <a:tc>
                  <a:txBody>
                    <a:bodyPr/>
                    <a:lstStyle/>
                    <a:p>
                      <a:r>
                        <a:rPr lang="en-US" sz="1000" b="0" dirty="0">
                          <a:latin typeface="Arial" panose="020B0604020202020204" pitchFamily="34" charset="0"/>
                          <a:cs typeface="Arial" panose="020B0604020202020204" pitchFamily="34" charset="0"/>
                        </a:rPr>
                        <a:t>Asthenia</a:t>
                      </a:r>
                    </a:p>
                  </a:txBody>
                  <a:tcPr marT="36000" marB="36000"/>
                </a:tc>
                <a:tc>
                  <a:txBody>
                    <a:bodyPr/>
                    <a:lstStyle/>
                    <a:p>
                      <a:pPr algn="ctr"/>
                      <a:r>
                        <a:rPr lang="en-US" sz="1000" dirty="0">
                          <a:latin typeface="Arial" panose="020B0604020202020204" pitchFamily="34" charset="0"/>
                          <a:cs typeface="Arial" panose="020B0604020202020204" pitchFamily="34" charset="0"/>
                        </a:rPr>
                        <a:t>60 (24)</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tc>
                  <a:txBody>
                    <a:bodyPr/>
                    <a:lstStyle/>
                    <a:p>
                      <a:pPr algn="ctr"/>
                      <a:r>
                        <a:rPr lang="en-US" sz="1000" dirty="0">
                          <a:latin typeface="Arial" panose="020B0604020202020204" pitchFamily="34" charset="0"/>
                          <a:cs typeface="Arial" panose="020B0604020202020204" pitchFamily="34" charset="0"/>
                        </a:rPr>
                        <a:t>55 (22)</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extLst>
                  <a:ext uri="{0D108BD9-81ED-4DB2-BD59-A6C34878D82A}">
                    <a16:rowId xmlns:a16="http://schemas.microsoft.com/office/drawing/2014/main" val="975237111"/>
                  </a:ext>
                </a:extLst>
              </a:tr>
              <a:tr h="190964">
                <a:tc>
                  <a:txBody>
                    <a:bodyPr/>
                    <a:lstStyle/>
                    <a:p>
                      <a:r>
                        <a:rPr lang="en-US" sz="1000" b="0" dirty="0">
                          <a:latin typeface="Arial" panose="020B0604020202020204" pitchFamily="34" charset="0"/>
                          <a:cs typeface="Arial" panose="020B0604020202020204" pitchFamily="34" charset="0"/>
                        </a:rPr>
                        <a:t>Fatigue</a:t>
                      </a:r>
                    </a:p>
                  </a:txBody>
                  <a:tcPr marT="36000" marB="36000"/>
                </a:tc>
                <a:tc>
                  <a:txBody>
                    <a:bodyPr/>
                    <a:lstStyle/>
                    <a:p>
                      <a:pPr algn="ctr"/>
                      <a:r>
                        <a:rPr lang="en-US" sz="1000" dirty="0">
                          <a:latin typeface="Arial" panose="020B0604020202020204" pitchFamily="34" charset="0"/>
                          <a:cs typeface="Arial" panose="020B0604020202020204" pitchFamily="34" charset="0"/>
                        </a:rPr>
                        <a:t>53 (22)</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9 (4)</a:t>
                      </a:r>
                    </a:p>
                  </a:txBody>
                  <a:tcPr marT="36000" marB="36000"/>
                </a:tc>
                <a:extLst>
                  <a:ext uri="{0D108BD9-81ED-4DB2-BD59-A6C34878D82A}">
                    <a16:rowId xmlns:a16="http://schemas.microsoft.com/office/drawing/2014/main" val="276999975"/>
                  </a:ext>
                </a:extLst>
              </a:tr>
              <a:tr h="269787">
                <a:tc>
                  <a:txBody>
                    <a:bodyPr/>
                    <a:lstStyle/>
                    <a:p>
                      <a:r>
                        <a:rPr lang="en-US" sz="1000" b="0" dirty="0">
                          <a:latin typeface="Arial" panose="020B0604020202020204" pitchFamily="34" charset="0"/>
                          <a:cs typeface="Arial" panose="020B0604020202020204" pitchFamily="34" charset="0"/>
                        </a:rPr>
                        <a:t>Diarrhea</a:t>
                      </a:r>
                    </a:p>
                  </a:txBody>
                  <a:tcPr marT="36000" marB="36000"/>
                </a:tc>
                <a:tc>
                  <a:txBody>
                    <a:bodyPr/>
                    <a:lstStyle/>
                    <a:p>
                      <a:pPr algn="ctr"/>
                      <a:r>
                        <a:rPr lang="en-US" sz="1000" dirty="0">
                          <a:latin typeface="Arial" panose="020B0604020202020204" pitchFamily="34" charset="0"/>
                          <a:cs typeface="Arial" panose="020B0604020202020204" pitchFamily="34" charset="0"/>
                        </a:rPr>
                        <a:t>51 (21)</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46 (19)</a:t>
                      </a:r>
                    </a:p>
                  </a:txBody>
                  <a:tcPr marT="36000" marB="36000"/>
                </a:tc>
                <a:tc>
                  <a:txBody>
                    <a:bodyPr/>
                    <a:lstStyle/>
                    <a:p>
                      <a:pPr algn="ctr"/>
                      <a:r>
                        <a:rPr lang="en-US" sz="1000" dirty="0">
                          <a:latin typeface="Arial" panose="020B0604020202020204" pitchFamily="34" charset="0"/>
                          <a:cs typeface="Arial" panose="020B0604020202020204" pitchFamily="34" charset="0"/>
                        </a:rPr>
                        <a:t>6 (2)</a:t>
                      </a:r>
                    </a:p>
                  </a:txBody>
                  <a:tcPr marT="36000" marB="36000"/>
                </a:tc>
                <a:extLst>
                  <a:ext uri="{0D108BD9-81ED-4DB2-BD59-A6C34878D82A}">
                    <a16:rowId xmlns:a16="http://schemas.microsoft.com/office/drawing/2014/main" val="2134879618"/>
                  </a:ext>
                </a:extLst>
              </a:tr>
              <a:tr h="269787">
                <a:tc>
                  <a:txBody>
                    <a:bodyPr/>
                    <a:lstStyle/>
                    <a:p>
                      <a:r>
                        <a:rPr lang="en-US" sz="1000" b="0" dirty="0">
                          <a:latin typeface="Arial" panose="020B0604020202020204" pitchFamily="34" charset="0"/>
                          <a:cs typeface="Arial" panose="020B0604020202020204" pitchFamily="34" charset="0"/>
                        </a:rPr>
                        <a:t>Decreased appetite</a:t>
                      </a:r>
                    </a:p>
                  </a:txBody>
                  <a:tcPr marT="36000" marB="36000"/>
                </a:tc>
                <a:tc>
                  <a:txBody>
                    <a:bodyPr/>
                    <a:lstStyle/>
                    <a:p>
                      <a:pPr algn="ctr"/>
                      <a:r>
                        <a:rPr lang="en-US" sz="1000" dirty="0">
                          <a:latin typeface="Arial" panose="020B0604020202020204" pitchFamily="34" charset="0"/>
                          <a:cs typeface="Arial" panose="020B0604020202020204" pitchFamily="34" charset="0"/>
                        </a:rPr>
                        <a:t>50 (20)</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38 (15)</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extLst>
                  <a:ext uri="{0D108BD9-81ED-4DB2-BD59-A6C34878D82A}">
                    <a16:rowId xmlns:a16="http://schemas.microsoft.com/office/drawing/2014/main" val="1928790924"/>
                  </a:ext>
                </a:extLst>
              </a:tr>
            </a:tbl>
          </a:graphicData>
        </a:graphic>
      </p:graphicFrame>
    </p:spTree>
    <p:extLst>
      <p:ext uri="{BB962C8B-B14F-4D97-AF65-F5344CB8AC3E}">
        <p14:creationId xmlns:p14="http://schemas.microsoft.com/office/powerpoint/2010/main" val="15715883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dirty="0"/>
              <a:t>After regorafenib and </a:t>
            </a:r>
            <a:br>
              <a:rPr lang="en-GB" dirty="0"/>
            </a:br>
            <a:r>
              <a:rPr lang="en-GB" dirty="0"/>
              <a:t>tas-102 ± bev</a:t>
            </a:r>
            <a:br>
              <a:rPr lang="en-GB" dirty="0"/>
            </a:br>
            <a:r>
              <a:rPr lang="en-GB" dirty="0"/>
              <a:t>what next?</a:t>
            </a:r>
          </a:p>
        </p:txBody>
      </p:sp>
      <p:sp>
        <p:nvSpPr>
          <p:cNvPr id="3" name="Slide Number Placeholder 2"/>
          <p:cNvSpPr>
            <a:spLocks noGrp="1"/>
          </p:cNvSpPr>
          <p:nvPr>
            <p:ph type="sldNum" sz="quarter" idx="4"/>
          </p:nvPr>
        </p:nvSpPr>
        <p:spPr/>
        <p:txBody>
          <a:bodyPr/>
          <a:lstStyle/>
          <a:p>
            <a:fld id="{FCE43C0F-8A7B-3A4B-9DB5-B3472E36E833}" type="slidenum">
              <a:rPr lang="en-GB" smtClean="0"/>
              <a:pPr/>
              <a:t>22</a:t>
            </a:fld>
            <a:endParaRPr lang="en-GB" dirty="0"/>
          </a:p>
        </p:txBody>
      </p:sp>
      <p:sp>
        <p:nvSpPr>
          <p:cNvPr id="4" name="TextBox 3">
            <a:extLst>
              <a:ext uri="{FF2B5EF4-FFF2-40B4-BE49-F238E27FC236}">
                <a16:creationId xmlns:a16="http://schemas.microsoft.com/office/drawing/2014/main" id="{807DF230-C6D3-7242-C4B9-66A4035E1F4A}"/>
              </a:ext>
            </a:extLst>
          </p:cNvPr>
          <p:cNvSpPr txBox="1"/>
          <p:nvPr/>
        </p:nvSpPr>
        <p:spPr>
          <a:xfrm>
            <a:off x="619200" y="6330359"/>
            <a:ext cx="3264740" cy="276999"/>
          </a:xfrm>
          <a:prstGeom prst="rect">
            <a:avLst/>
          </a:prstGeom>
          <a:noFill/>
        </p:spPr>
        <p:txBody>
          <a:bodyPr wrap="none" lIns="0" rtlCol="0">
            <a:spAutoFit/>
          </a:bodyPr>
          <a:lstStyle/>
          <a:p>
            <a:r>
              <a:rPr lang="en-GB" sz="1200" dirty="0">
                <a:solidFill>
                  <a:schemeClr val="bg1"/>
                </a:solidFill>
                <a:latin typeface="Arial" panose="020B0604020202020204" pitchFamily="34" charset="0"/>
                <a:cs typeface="Arial" panose="020B0604020202020204" pitchFamily="34" charset="0"/>
              </a:rPr>
              <a:t>bev, bevacizumab; TAS-102, trifluridine/tipiracil</a:t>
            </a:r>
          </a:p>
        </p:txBody>
      </p:sp>
    </p:spTree>
    <p:extLst>
      <p:ext uri="{BB962C8B-B14F-4D97-AF65-F5344CB8AC3E}">
        <p14:creationId xmlns:p14="http://schemas.microsoft.com/office/powerpoint/2010/main" val="207671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A55B05B-F524-2D41-B712-F87D43275505}"/>
              </a:ext>
            </a:extLst>
          </p:cNvPr>
          <p:cNvCxnSpPr>
            <a:cxnSpLocks/>
          </p:cNvCxnSpPr>
          <p:nvPr/>
        </p:nvCxnSpPr>
        <p:spPr>
          <a:xfrm>
            <a:off x="4305165" y="403377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10963200" cy="1499344"/>
          </a:xfrm>
        </p:spPr>
        <p:txBody>
          <a:bodyPr/>
          <a:lstStyle/>
          <a:p>
            <a:r>
              <a:rPr lang="en-GB" sz="1800" dirty="0">
                <a:solidFill>
                  <a:schemeClr val="tx2"/>
                </a:solidFill>
              </a:rPr>
              <a:t>Effective treatment options are limited for patients with refractory metastatic colorectal cancer</a:t>
            </a:r>
          </a:p>
          <a:p>
            <a:r>
              <a:rPr lang="en-GB" sz="1800" dirty="0">
                <a:solidFill>
                  <a:schemeClr val="tx2"/>
                </a:solidFill>
              </a:rPr>
              <a:t>Fruquintinib is a highly selective and potent oral tyrosine kinase inhibitor of VEGFR-1, -2 and -3 </a:t>
            </a:r>
            <a:r>
              <a:rPr lang="en-GB" sz="1800" b="0" i="0" dirty="0">
                <a:solidFill>
                  <a:schemeClr val="tx2"/>
                </a:solidFill>
                <a:effectLst/>
              </a:rPr>
              <a:t>and was approved in China in the 3L+ mCRC setting based on results from the FRESCO trial </a:t>
            </a:r>
          </a:p>
          <a:p>
            <a:r>
              <a:rPr lang="en-GB" sz="1800" b="0" i="0" dirty="0">
                <a:solidFill>
                  <a:schemeClr val="tx2"/>
                </a:solidFill>
                <a:effectLst/>
              </a:rPr>
              <a:t>FRESCO-2 evaluated fruquintinib in more heavily pre-treated patients reflecting current global practices</a:t>
            </a:r>
            <a:endParaRPr lang="en-GB" sz="1800" dirty="0">
              <a:solidFill>
                <a:schemeClr val="tx2"/>
              </a:solidFill>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1" y="259200"/>
            <a:ext cx="10963199" cy="864000"/>
          </a:xfrm>
        </p:spPr>
        <p:txBody>
          <a:bodyPr/>
          <a:lstStyle/>
          <a:p>
            <a:r>
              <a:rPr lang="en-GB" sz="2800" dirty="0">
                <a:effectLst/>
                <a:latin typeface="Arial" panose="020B0604020202020204" pitchFamily="34" charset="0"/>
                <a:ea typeface="Times New Roman" panose="02020603050405020304" pitchFamily="18" charset="0"/>
              </a:rPr>
              <a:t>FRESCO-2</a:t>
            </a:r>
            <a:r>
              <a:rPr lang="en-GB" dirty="0"/>
              <a:t>: background and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8" name="Rectangle: Rounded Corners 7">
            <a:extLst>
              <a:ext uri="{FF2B5EF4-FFF2-40B4-BE49-F238E27FC236}">
                <a16:creationId xmlns:a16="http://schemas.microsoft.com/office/drawing/2014/main" id="{81967FC4-4AF4-03A6-0263-DA5EC126B2F1}"/>
              </a:ext>
            </a:extLst>
          </p:cNvPr>
          <p:cNvSpPr/>
          <p:nvPr/>
        </p:nvSpPr>
        <p:spPr>
          <a:xfrm>
            <a:off x="8595067" y="3197500"/>
            <a:ext cx="2736304" cy="1725901"/>
          </a:xfrm>
          <a:prstGeom prst="roundRect">
            <a:avLst>
              <a:gd name="adj" fmla="val 657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solidFill>
                  <a:schemeClr val="accent1"/>
                </a:solidFill>
                <a:latin typeface="Arial" panose="020B0604020202020204" pitchFamily="34" charset="0"/>
                <a:cs typeface="Arial" panose="020B0604020202020204" pitchFamily="34" charset="0"/>
              </a:rPr>
              <a:t>Primary Objective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Overall survival</a:t>
            </a:r>
          </a:p>
          <a:p>
            <a:pPr>
              <a:spcBef>
                <a:spcPts val="200"/>
              </a:spcBef>
            </a:pPr>
            <a:r>
              <a:rPr lang="en-GB" sz="1400" b="1" dirty="0">
                <a:solidFill>
                  <a:schemeClr val="accent1"/>
                </a:solidFill>
                <a:latin typeface="Arial" panose="020B0604020202020204" pitchFamily="34" charset="0"/>
                <a:cs typeface="Arial" panose="020B0604020202020204" pitchFamily="34" charset="0"/>
              </a:rPr>
              <a:t>Secondary objectives</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Progression-free survival</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Objective response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Disease control rate</a:t>
            </a:r>
          </a:p>
          <a:p>
            <a:pPr marL="285750" indent="-2857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a:t>
            </a:r>
          </a:p>
        </p:txBody>
      </p:sp>
      <p:sp>
        <p:nvSpPr>
          <p:cNvPr id="12" name="Rounded Rectangle 11">
            <a:extLst>
              <a:ext uri="{FF2B5EF4-FFF2-40B4-BE49-F238E27FC236}">
                <a16:creationId xmlns:a16="http://schemas.microsoft.com/office/drawing/2014/main" id="{4C45E50E-F400-6645-B940-DE10F1FEF155}"/>
              </a:ext>
            </a:extLst>
          </p:cNvPr>
          <p:cNvSpPr/>
          <p:nvPr/>
        </p:nvSpPr>
        <p:spPr>
          <a:xfrm>
            <a:off x="916107" y="3140968"/>
            <a:ext cx="3456384" cy="178243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eligibility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fluoropyrimidine-, oxaliplatin- and irinotecan-based chemotherapy, an anti-VEGF biological therapy and, if </a:t>
            </a:r>
            <a:r>
              <a:rPr lang="en-GB" sz="1100" i="1" dirty="0">
                <a:solidFill>
                  <a:schemeClr val="tx1"/>
                </a:solidFill>
                <a:latin typeface="Arial" panose="020B0604020202020204" pitchFamily="34" charset="0"/>
                <a:cs typeface="Arial" panose="020B0604020202020204" pitchFamily="34" charset="0"/>
              </a:rPr>
              <a:t>RAS</a:t>
            </a:r>
            <a:r>
              <a:rPr lang="en-GB" sz="1100" dirty="0">
                <a:solidFill>
                  <a:schemeClr val="tx1"/>
                </a:solidFill>
                <a:latin typeface="Arial" panose="020B0604020202020204" pitchFamily="34" charset="0"/>
                <a:cs typeface="Arial" panose="020B0604020202020204" pitchFamily="34" charset="0"/>
              </a:rPr>
              <a:t> wild‑type, an anti-EFGR therapy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Progression on, or intolerance to, TAS-102 and/or regorafenib</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Prior treatment with an immune checkpoint inhibitor or BRAF inhibitor if indicated</a:t>
            </a:r>
          </a:p>
        </p:txBody>
      </p:sp>
      <p:sp>
        <p:nvSpPr>
          <p:cNvPr id="15" name="TextBox 14">
            <a:extLst>
              <a:ext uri="{FF2B5EF4-FFF2-40B4-BE49-F238E27FC236}">
                <a16:creationId xmlns:a16="http://schemas.microsoft.com/office/drawing/2014/main" id="{B8AA8746-5042-8A44-A5CD-F1B70032B35E}"/>
              </a:ext>
            </a:extLst>
          </p:cNvPr>
          <p:cNvSpPr txBox="1"/>
          <p:nvPr/>
        </p:nvSpPr>
        <p:spPr>
          <a:xfrm>
            <a:off x="4530149" y="4341041"/>
            <a:ext cx="690481" cy="245708"/>
          </a:xfrm>
          <a:prstGeom prst="rect">
            <a:avLst/>
          </a:prstGeom>
          <a:noFill/>
        </p:spPr>
        <p:txBody>
          <a:bodyPr wrap="square" lIns="72000" tIns="36000" rIns="36000" bIns="36000" rtlCol="0">
            <a:spAutoFit/>
          </a:bodyPr>
          <a:lstStyle/>
          <a:p>
            <a:pPr algn="ctr"/>
            <a:r>
              <a:rPr lang="en-GB" sz="1100" b="1" dirty="0">
                <a:latin typeface="Arial" panose="020B0604020202020204" pitchFamily="34" charset="0"/>
                <a:ea typeface="Aileron" charset="0"/>
                <a:cs typeface="Arial" panose="020B0604020202020204" pitchFamily="34" charset="0"/>
              </a:rPr>
              <a:t>N=687</a:t>
            </a:r>
            <a:endParaRPr lang="en-GB" sz="1100" dirty="0">
              <a:latin typeface="Arial" panose="020B0604020202020204" pitchFamily="34" charset="0"/>
              <a:ea typeface="Aileron" charset="0"/>
              <a:cs typeface="Arial" panose="020B0604020202020204" pitchFamily="34" charset="0"/>
            </a:endParaRPr>
          </a:p>
        </p:txBody>
      </p:sp>
      <p:sp>
        <p:nvSpPr>
          <p:cNvPr id="16" name="Rounded Rectangle 15">
            <a:extLst>
              <a:ext uri="{FF2B5EF4-FFF2-40B4-BE49-F238E27FC236}">
                <a16:creationId xmlns:a16="http://schemas.microsoft.com/office/drawing/2014/main" id="{B72E2B21-04D8-5E40-9B25-7F6916430D8D}"/>
              </a:ext>
            </a:extLst>
          </p:cNvPr>
          <p:cNvSpPr/>
          <p:nvPr/>
        </p:nvSpPr>
        <p:spPr>
          <a:xfrm>
            <a:off x="5439098" y="4203321"/>
            <a:ext cx="1849063" cy="720080"/>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Placebo </a:t>
            </a:r>
            <a:r>
              <a:rPr lang="en-GB" sz="1000" dirty="0">
                <a:solidFill>
                  <a:schemeClr val="bg1"/>
                </a:solidFill>
                <a:latin typeface="Arial" panose="020B0604020202020204" pitchFamily="34" charset="0"/>
                <a:cs typeface="Arial" panose="020B0604020202020204" pitchFamily="34" charset="0"/>
              </a:rPr>
              <a:t>5 mg PO, QD</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(N=229)</a:t>
            </a:r>
          </a:p>
        </p:txBody>
      </p:sp>
      <p:cxnSp>
        <p:nvCxnSpPr>
          <p:cNvPr id="17" name="Straight Connector 16">
            <a:extLst>
              <a:ext uri="{FF2B5EF4-FFF2-40B4-BE49-F238E27FC236}">
                <a16:creationId xmlns:a16="http://schemas.microsoft.com/office/drawing/2014/main" id="{0E9304C5-446F-894E-BBFA-2266C2C51200}"/>
              </a:ext>
            </a:extLst>
          </p:cNvPr>
          <p:cNvCxnSpPr>
            <a:cxnSpLocks/>
          </p:cNvCxnSpPr>
          <p:nvPr/>
        </p:nvCxnSpPr>
        <p:spPr>
          <a:xfrm>
            <a:off x="5217751" y="350446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DCE3FD3-F728-FC46-A1EE-FB80017FB198}"/>
              </a:ext>
            </a:extLst>
          </p:cNvPr>
          <p:cNvCxnSpPr>
            <a:cxnSpLocks/>
          </p:cNvCxnSpPr>
          <p:nvPr/>
        </p:nvCxnSpPr>
        <p:spPr>
          <a:xfrm>
            <a:off x="4946515" y="4033778"/>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D460A40B-27D1-8142-B88A-B55A68C47EBD}"/>
              </a:ext>
            </a:extLst>
          </p:cNvPr>
          <p:cNvSpPr/>
          <p:nvPr/>
        </p:nvSpPr>
        <p:spPr>
          <a:xfrm>
            <a:off x="4624069" y="3783583"/>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2:1</a:t>
            </a:r>
          </a:p>
        </p:txBody>
      </p:sp>
      <p:cxnSp>
        <p:nvCxnSpPr>
          <p:cNvPr id="20" name="Straight Connector 19">
            <a:extLst>
              <a:ext uri="{FF2B5EF4-FFF2-40B4-BE49-F238E27FC236}">
                <a16:creationId xmlns:a16="http://schemas.microsoft.com/office/drawing/2014/main" id="{D3E37D40-603F-1B4C-A4C7-AA519C505E42}"/>
              </a:ext>
            </a:extLst>
          </p:cNvPr>
          <p:cNvCxnSpPr>
            <a:cxnSpLocks/>
          </p:cNvCxnSpPr>
          <p:nvPr/>
        </p:nvCxnSpPr>
        <p:spPr>
          <a:xfrm flipV="1">
            <a:off x="5231576" y="3501364"/>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A856489-B9DC-514E-874A-02B21AF851CD}"/>
              </a:ext>
            </a:extLst>
          </p:cNvPr>
          <p:cNvCxnSpPr>
            <a:cxnSpLocks/>
          </p:cNvCxnSpPr>
          <p:nvPr/>
        </p:nvCxnSpPr>
        <p:spPr>
          <a:xfrm>
            <a:off x="5217751" y="4561735"/>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2E82D20-4F52-0D44-BFA8-368D5C82122B}"/>
              </a:ext>
            </a:extLst>
          </p:cNvPr>
          <p:cNvSpPr txBox="1"/>
          <p:nvPr/>
        </p:nvSpPr>
        <p:spPr>
          <a:xfrm>
            <a:off x="7295120" y="3677012"/>
            <a:ext cx="1209480" cy="749812"/>
          </a:xfrm>
          <a:prstGeom prst="rect">
            <a:avLst/>
          </a:prstGeom>
          <a:noFill/>
        </p:spPr>
        <p:txBody>
          <a:bodyPr wrap="square" lIns="72000" tIns="36000" rIns="36000" bIns="36000" rtlCol="0">
            <a:spAutoFit/>
          </a:bodyPr>
          <a:lstStyle/>
          <a:p>
            <a:pPr algn="ctr"/>
            <a:r>
              <a:rPr lang="en-GB" sz="1100" dirty="0">
                <a:latin typeface="Arial" panose="020B0604020202020204" pitchFamily="34" charset="0"/>
                <a:ea typeface="Aileron" charset="0"/>
                <a:cs typeface="Arial" panose="020B0604020202020204" pitchFamily="34" charset="0"/>
              </a:rPr>
              <a:t>Treatment until</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progression or</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unacceptable toxicity</a:t>
            </a:r>
          </a:p>
        </p:txBody>
      </p:sp>
      <p:grpSp>
        <p:nvGrpSpPr>
          <p:cNvPr id="29" name="Group 28">
            <a:extLst>
              <a:ext uri="{FF2B5EF4-FFF2-40B4-BE49-F238E27FC236}">
                <a16:creationId xmlns:a16="http://schemas.microsoft.com/office/drawing/2014/main" id="{C8180950-C050-C64B-A5CB-5EE9B62E226A}"/>
              </a:ext>
            </a:extLst>
          </p:cNvPr>
          <p:cNvGrpSpPr/>
          <p:nvPr/>
        </p:nvGrpSpPr>
        <p:grpSpPr>
          <a:xfrm>
            <a:off x="7264265" y="3491710"/>
            <a:ext cx="635595" cy="216000"/>
            <a:chOff x="6996635" y="3486021"/>
            <a:chExt cx="635595" cy="216000"/>
          </a:xfrm>
        </p:grpSpPr>
        <p:cxnSp>
          <p:nvCxnSpPr>
            <p:cNvPr id="25" name="Straight Connector 24">
              <a:extLst>
                <a:ext uri="{FF2B5EF4-FFF2-40B4-BE49-F238E27FC236}">
                  <a16:creationId xmlns:a16="http://schemas.microsoft.com/office/drawing/2014/main" id="{C0218194-623F-3648-B10F-983215A89B20}"/>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F2DEE3B-41B3-3C46-B440-8E8B07028256}"/>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3" name="Rounded Rectangle 12">
            <a:extLst>
              <a:ext uri="{FF2B5EF4-FFF2-40B4-BE49-F238E27FC236}">
                <a16:creationId xmlns:a16="http://schemas.microsoft.com/office/drawing/2014/main" id="{BFC64ED1-3C3F-A841-BF32-1676CEFD94FF}"/>
              </a:ext>
            </a:extLst>
          </p:cNvPr>
          <p:cNvSpPr/>
          <p:nvPr/>
        </p:nvSpPr>
        <p:spPr>
          <a:xfrm>
            <a:off x="5439098" y="3140968"/>
            <a:ext cx="1849063" cy="72008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Fruquintinib </a:t>
            </a:r>
            <a:r>
              <a:rPr lang="en-GB" sz="1000" dirty="0">
                <a:solidFill>
                  <a:schemeClr val="bg1"/>
                </a:solidFill>
                <a:latin typeface="Arial" panose="020B0604020202020204" pitchFamily="34" charset="0"/>
                <a:cs typeface="Arial" panose="020B0604020202020204" pitchFamily="34" charset="0"/>
              </a:rPr>
              <a:t>5 mg PO, QD</a:t>
            </a:r>
            <a:br>
              <a:rPr lang="en-GB" sz="1000" baseline="30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(3 weeks on, 1 week off)</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BSC</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(N=458)</a:t>
            </a:r>
          </a:p>
        </p:txBody>
      </p:sp>
      <p:grpSp>
        <p:nvGrpSpPr>
          <p:cNvPr id="30" name="Group 29">
            <a:extLst>
              <a:ext uri="{FF2B5EF4-FFF2-40B4-BE49-F238E27FC236}">
                <a16:creationId xmlns:a16="http://schemas.microsoft.com/office/drawing/2014/main" id="{56882471-603B-EC40-81BE-8362562D99F4}"/>
              </a:ext>
            </a:extLst>
          </p:cNvPr>
          <p:cNvGrpSpPr/>
          <p:nvPr/>
        </p:nvGrpSpPr>
        <p:grpSpPr>
          <a:xfrm flipV="1">
            <a:off x="7264265" y="4409285"/>
            <a:ext cx="635595" cy="216000"/>
            <a:chOff x="6996635" y="3486021"/>
            <a:chExt cx="635595" cy="216000"/>
          </a:xfrm>
        </p:grpSpPr>
        <p:cxnSp>
          <p:nvCxnSpPr>
            <p:cNvPr id="31" name="Straight Connector 30">
              <a:extLst>
                <a:ext uri="{FF2B5EF4-FFF2-40B4-BE49-F238E27FC236}">
                  <a16:creationId xmlns:a16="http://schemas.microsoft.com/office/drawing/2014/main" id="{824394F4-1809-6649-A0E7-E6F9205D6B24}"/>
                </a:ext>
              </a:extLst>
            </p:cNvPr>
            <p:cNvCxnSpPr>
              <a:cxnSpLocks/>
            </p:cNvCxnSpPr>
            <p:nvPr/>
          </p:nvCxnSpPr>
          <p:spPr>
            <a:xfrm>
              <a:off x="6996635" y="3498771"/>
              <a:ext cx="62971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03901EA-0E17-FD43-8D34-18F2A5214FA0}"/>
                </a:ext>
              </a:extLst>
            </p:cNvPr>
            <p:cNvCxnSpPr>
              <a:cxnSpLocks/>
            </p:cNvCxnSpPr>
            <p:nvPr/>
          </p:nvCxnSpPr>
          <p:spPr>
            <a:xfrm rot="5400000">
              <a:off x="7524230" y="3594021"/>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4B3BFBE0-20F7-1948-941F-856868E6C6B1}"/>
              </a:ext>
            </a:extLst>
          </p:cNvPr>
          <p:cNvSpPr txBox="1"/>
          <p:nvPr/>
        </p:nvSpPr>
        <p:spPr>
          <a:xfrm>
            <a:off x="990393" y="4995348"/>
            <a:ext cx="10091309" cy="1154692"/>
          </a:xfrm>
          <a:prstGeom prst="rect">
            <a:avLst/>
          </a:prstGeom>
          <a:noFill/>
        </p:spPr>
        <p:txBody>
          <a:bodyPr wrap="square" lIns="72000" tIns="36000" rIns="36000" bIns="36000" rtlCol="0">
            <a:no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Stratification factors</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Prior therapy (TAS-102 vs regorafenib vs TAS-102 and regorafenib)</a:t>
            </a:r>
          </a:p>
          <a:p>
            <a:pPr marL="171450" indent="-171450">
              <a:buClr>
                <a:schemeClr val="accent1"/>
              </a:buClr>
              <a:buFont typeface="Arial" panose="020B0604020202020204" pitchFamily="34" charset="0"/>
              <a:buChar char="•"/>
            </a:pPr>
            <a:r>
              <a:rPr lang="en-GB" sz="1100" i="1" dirty="0">
                <a:latin typeface="Arial" panose="020B0604020202020204" pitchFamily="34" charset="0"/>
                <a:ea typeface="Aileron" charset="0"/>
                <a:cs typeface="Arial" panose="020B0604020202020204" pitchFamily="34" charset="0"/>
              </a:rPr>
              <a:t>RAS</a:t>
            </a:r>
            <a:r>
              <a:rPr lang="en-GB" sz="1100" dirty="0">
                <a:latin typeface="Arial" panose="020B0604020202020204" pitchFamily="34" charset="0"/>
                <a:ea typeface="Aileron" charset="0"/>
                <a:cs typeface="Arial" panose="020B0604020202020204" pitchFamily="34" charset="0"/>
              </a:rPr>
              <a:t> mutational status (wild-type vs mutant)</a:t>
            </a:r>
          </a:p>
          <a:p>
            <a:pPr marL="171450" indent="-171450">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Duration of metastatic disease (≤18 months vs &gt;18 months</a:t>
            </a:r>
          </a:p>
          <a:p>
            <a:pPr>
              <a:buClr>
                <a:schemeClr val="accent1"/>
              </a:buClr>
            </a:pPr>
            <a:r>
              <a:rPr lang="en-GB" sz="900" dirty="0">
                <a:latin typeface="Arial" panose="020B0604020202020204" pitchFamily="34" charset="0"/>
                <a:ea typeface="Aileron" charset="0"/>
                <a:cs typeface="Arial" panose="020B0604020202020204" pitchFamily="34" charset="0"/>
              </a:rPr>
              <a:t>Note: to ensure the patient population is reflective of clinical practice, the number of patients with prior regorafenib was limited to 344 patients (50%); TAS-102, </a:t>
            </a:r>
            <a:r>
              <a:rPr lang="en-GB" sz="900" dirty="0">
                <a:latin typeface="Arial" panose="020B0604020202020204" pitchFamily="34" charset="0"/>
                <a:cs typeface="Arial" panose="020B0604020202020204" pitchFamily="34" charset="0"/>
              </a:rPr>
              <a:t>trifluridine and tipiracil hydrochloride</a:t>
            </a:r>
          </a:p>
        </p:txBody>
      </p:sp>
      <p:sp>
        <p:nvSpPr>
          <p:cNvPr id="6" name="TextBox 5">
            <a:extLst>
              <a:ext uri="{FF2B5EF4-FFF2-40B4-BE49-F238E27FC236}">
                <a16:creationId xmlns:a16="http://schemas.microsoft.com/office/drawing/2014/main" id="{3C32AA80-37F3-36E3-F107-41B7F50D07E9}"/>
              </a:ext>
            </a:extLst>
          </p:cNvPr>
          <p:cNvSpPr txBox="1"/>
          <p:nvPr/>
        </p:nvSpPr>
        <p:spPr>
          <a:xfrm>
            <a:off x="619201" y="908720"/>
            <a:ext cx="5481950" cy="400110"/>
          </a:xfrm>
          <a:prstGeom prst="rect">
            <a:avLst/>
          </a:prstGeom>
          <a:noFill/>
        </p:spPr>
        <p:txBody>
          <a:bodyPr wrap="none" l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AFTER REGORAFENIB AND/OR TAS-102</a:t>
            </a:r>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95400" y="6072431"/>
            <a:ext cx="10180339" cy="654645"/>
          </a:xfrm>
        </p:spPr>
        <p:txBody>
          <a:bodyPr anchor="b"/>
          <a:lstStyle/>
          <a:p>
            <a:pPr lvl="0">
              <a:buSzPts val="1000"/>
              <a:tabLst>
                <a:tab pos="457200" algn="l"/>
              </a:tabLst>
            </a:pPr>
            <a:r>
              <a:rPr lang="en-GB" sz="1200" dirty="0">
                <a:solidFill>
                  <a:schemeClr val="tx2"/>
                </a:solidFill>
                <a:effectLst/>
                <a:ea typeface="Calibri" panose="020F0502020204030204" pitchFamily="34" charset="0"/>
              </a:rPr>
              <a:t>3L, third line; BRAF, proto-oncogene B-Raf; BSC, best supportive care; EFGR, endothelial growth factor; mCRC, metastatic prostate cancer; PO, orally; QD, once a day; </a:t>
            </a:r>
            <a:r>
              <a:rPr lang="en-GB" dirty="0">
                <a:solidFill>
                  <a:schemeClr val="tx2"/>
                </a:solidFill>
                <a:ea typeface="Calibri" panose="020F0502020204030204" pitchFamily="34" charset="0"/>
              </a:rPr>
              <a:t>R, randomisation; </a:t>
            </a:r>
            <a:r>
              <a:rPr lang="en-GB" sz="1200" dirty="0">
                <a:solidFill>
                  <a:schemeClr val="tx2"/>
                </a:solidFill>
                <a:effectLst/>
                <a:ea typeface="Calibri" panose="020F0502020204030204" pitchFamily="34" charset="0"/>
              </a:rPr>
              <a:t>RAS, </a:t>
            </a:r>
            <a:r>
              <a:rPr lang="en-GB" dirty="0">
                <a:solidFill>
                  <a:schemeClr val="tx2"/>
                </a:solidFill>
                <a:ea typeface="Calibri" panose="020F0502020204030204" pitchFamily="34" charset="0"/>
              </a:rPr>
              <a:t>rat sarcoma viral oncogene homologue; VEGF(R), vascular endothelial growth factor (receptor)</a:t>
            </a:r>
            <a:r>
              <a:rPr lang="en-GB" sz="1200" dirty="0">
                <a:solidFill>
                  <a:schemeClr val="tx2"/>
                </a:solidFill>
                <a:effectLst/>
                <a:ea typeface="Calibri" panose="020F0502020204030204" pitchFamily="34" charset="0"/>
              </a:rPr>
              <a:t>; TAS-102, trifluridine/tipiracil</a:t>
            </a:r>
          </a:p>
          <a:p>
            <a:pPr lvl="0">
              <a:buSzPts val="1000"/>
              <a:tabLst>
                <a:tab pos="457200" algn="l"/>
              </a:tabLst>
            </a:pPr>
            <a:r>
              <a:rPr lang="en-GB" dirty="0">
                <a:solidFill>
                  <a:schemeClr val="tx2"/>
                </a:solidFill>
                <a:effectLst/>
              </a:rPr>
              <a:t>Dasari NA, et al. Ann Oncol. 2022;33(suppl_7):S808-S869 (ESMO 2022 presentation)</a:t>
            </a:r>
            <a:endParaRPr lang="en-GB" dirty="0">
              <a:solidFill>
                <a:schemeClr val="tx2"/>
              </a:solidFill>
              <a:effectLst/>
              <a:ea typeface="Calibri" panose="020F0502020204030204" pitchFamily="34" charset="0"/>
            </a:endParaRPr>
          </a:p>
        </p:txBody>
      </p:sp>
    </p:spTree>
    <p:extLst>
      <p:ext uri="{BB962C8B-B14F-4D97-AF65-F5344CB8AC3E}">
        <p14:creationId xmlns:p14="http://schemas.microsoft.com/office/powerpoint/2010/main" val="287971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1" y="259200"/>
            <a:ext cx="10963199" cy="864000"/>
          </a:xfrm>
        </p:spPr>
        <p:txBody>
          <a:bodyPr>
            <a:normAutofit/>
          </a:bodyPr>
          <a:lstStyle/>
          <a:p>
            <a:r>
              <a:rPr lang="en-GB" dirty="0"/>
              <a:t>FRESCO-2: Fruquintinib prolonged OS and PFS in patients with refractory </a:t>
            </a:r>
            <a:r>
              <a:rPr lang="en-GB" cap="none" dirty="0"/>
              <a:t>m</a:t>
            </a:r>
            <a:r>
              <a:rPr lang="en-GB" dirty="0"/>
              <a:t>CRC </a:t>
            </a:r>
          </a:p>
        </p:txBody>
      </p:sp>
      <p:sp>
        <p:nvSpPr>
          <p:cNvPr id="17" name="Slide Number Placeholder 16">
            <a:extLst>
              <a:ext uri="{FF2B5EF4-FFF2-40B4-BE49-F238E27FC236}">
                <a16:creationId xmlns:a16="http://schemas.microsoft.com/office/drawing/2014/main" id="{C395F381-E383-8E44-8625-14D6D312103E}"/>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24</a:t>
            </a:fld>
            <a:endParaRPr lang="en-GB" dirty="0"/>
          </a:p>
        </p:txBody>
      </p:sp>
      <p:sp>
        <p:nvSpPr>
          <p:cNvPr id="13" name="Content Placeholder 12">
            <a:extLst>
              <a:ext uri="{FF2B5EF4-FFF2-40B4-BE49-F238E27FC236}">
                <a16:creationId xmlns:a16="http://schemas.microsoft.com/office/drawing/2014/main" id="{EA189CE5-358E-F44F-9403-11723D6F600B}"/>
              </a:ext>
            </a:extLst>
          </p:cNvPr>
          <p:cNvSpPr>
            <a:spLocks noGrp="1"/>
          </p:cNvSpPr>
          <p:nvPr>
            <p:ph sz="quarter" idx="15"/>
          </p:nvPr>
        </p:nvSpPr>
        <p:spPr>
          <a:xfrm>
            <a:off x="620713" y="6238800"/>
            <a:ext cx="10179050" cy="365125"/>
          </a:xfrm>
        </p:spPr>
        <p:txBody>
          <a:bodyPr/>
          <a:lstStyle/>
          <a:p>
            <a:r>
              <a:rPr lang="en-GB" dirty="0"/>
              <a:t>BSC, best supportive care; CI, confidence interval; DCR, disease control rate; HR, hazard ratio; mCRC, metastatic colorectal cancer; mo, months; ORR, objective response rate; OS, overall survival; PFS, progression-free survival</a:t>
            </a:r>
          </a:p>
          <a:p>
            <a:pPr lvl="0"/>
            <a:r>
              <a:rPr lang="en-GB" dirty="0"/>
              <a:t>Dasari NA, et al. Ann Oncol. 2022;33(suppl_7):S808-S869 (ESMO 2022 oral presentation)</a:t>
            </a:r>
          </a:p>
        </p:txBody>
      </p:sp>
      <p:sp>
        <p:nvSpPr>
          <p:cNvPr id="6" name="Textfeld 5"/>
          <p:cNvSpPr txBox="1"/>
          <p:nvPr/>
        </p:nvSpPr>
        <p:spPr>
          <a:xfrm>
            <a:off x="7552133" y="4911100"/>
            <a:ext cx="3719288"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OS: 7.4 mo vs. 4.8 mo (HR 0.66; p&lt;0.001)</a:t>
            </a:r>
          </a:p>
        </p:txBody>
      </p:sp>
      <p:sp>
        <p:nvSpPr>
          <p:cNvPr id="7" name="Textfeld 6"/>
          <p:cNvSpPr txBox="1"/>
          <p:nvPr/>
        </p:nvSpPr>
        <p:spPr>
          <a:xfrm>
            <a:off x="1069455" y="4895713"/>
            <a:ext cx="3813865" cy="3181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PFS: 3.7 mo vs. 1.8 mo (HR 0.32; p&lt;0.001)</a:t>
            </a:r>
          </a:p>
        </p:txBody>
      </p:sp>
      <p:sp>
        <p:nvSpPr>
          <p:cNvPr id="8" name="Textfeld 7"/>
          <p:cNvSpPr txBox="1"/>
          <p:nvPr/>
        </p:nvSpPr>
        <p:spPr>
          <a:xfrm>
            <a:off x="619200" y="5305408"/>
            <a:ext cx="2967800" cy="769634"/>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sng"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Tumour response:</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ORR: 	1.5% vs. 0.0% 	(p=0.059)</a:t>
            </a:r>
          </a:p>
          <a:p>
            <a:pPr marL="0" marR="0" lvl="0" indent="0" algn="l" defTabSz="457200" rtl="0" eaLnBrk="1" fontAlgn="auto" latinLnBrk="0" hangingPunct="1">
              <a:lnSpc>
                <a:spcPct val="100000"/>
              </a:lnSpc>
              <a:spcBef>
                <a:spcPts val="0"/>
              </a:spcBef>
              <a:spcAft>
                <a:spcPts val="0"/>
              </a:spcAft>
              <a:buClrTx/>
              <a:buSzTx/>
              <a:buFontTx/>
              <a:buNone/>
              <a:tabLst>
                <a:tab pos="594769" algn="l"/>
                <a:tab pos="1911303" algn="l"/>
              </a:tabLst>
              <a:defRPr/>
            </a:pPr>
            <a:r>
              <a:rPr kumimoji="0" lang="en-GB" sz="1467"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DCR: 	55.5% vs. 16.1% (p&lt;0.001)</a:t>
            </a:r>
          </a:p>
        </p:txBody>
      </p:sp>
      <p:sp>
        <p:nvSpPr>
          <p:cNvPr id="9" name="TextBox 8">
            <a:extLst>
              <a:ext uri="{FF2B5EF4-FFF2-40B4-BE49-F238E27FC236}">
                <a16:creationId xmlns:a16="http://schemas.microsoft.com/office/drawing/2014/main" id="{B16A68F1-B1CB-8423-FC69-B440A886C3FE}"/>
              </a:ext>
            </a:extLst>
          </p:cNvPr>
          <p:cNvSpPr txBox="1"/>
          <p:nvPr/>
        </p:nvSpPr>
        <p:spPr>
          <a:xfrm>
            <a:off x="1076914" y="1302683"/>
            <a:ext cx="3941335" cy="369332"/>
          </a:xfrm>
          <a:prstGeom prst="rect">
            <a:avLst/>
          </a:prstGeom>
          <a:noFill/>
        </p:spPr>
        <p:txBody>
          <a:bodyPr wrap="non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PROGRESSION-FREE SURVIVAL</a:t>
            </a:r>
          </a:p>
        </p:txBody>
      </p:sp>
      <p:sp>
        <p:nvSpPr>
          <p:cNvPr id="10" name="TextBox 9">
            <a:extLst>
              <a:ext uri="{FF2B5EF4-FFF2-40B4-BE49-F238E27FC236}">
                <a16:creationId xmlns:a16="http://schemas.microsoft.com/office/drawing/2014/main" id="{31917BC3-98F3-8A3C-D054-F9B2859C50E4}"/>
              </a:ext>
            </a:extLst>
          </p:cNvPr>
          <p:cNvSpPr txBox="1"/>
          <p:nvPr/>
        </p:nvSpPr>
        <p:spPr>
          <a:xfrm>
            <a:off x="7758635" y="1302683"/>
            <a:ext cx="2698367" cy="369332"/>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dirty="0">
                <a:ln>
                  <a:noFill/>
                </a:ln>
                <a:solidFill>
                  <a:schemeClr val="accent1"/>
                </a:solidFill>
                <a:effectLst/>
                <a:uLnTx/>
                <a:uFillTx/>
                <a:latin typeface="Arial" panose="020B0604020202020204" pitchFamily="34" charset="0"/>
                <a:ea typeface="Aileron" charset="0"/>
                <a:cs typeface="Arial" panose="020B0604020202020204" pitchFamily="34" charset="0"/>
              </a:rPr>
              <a:t>OVERALL SURVIVAL</a:t>
            </a:r>
          </a:p>
        </p:txBody>
      </p:sp>
      <p:sp>
        <p:nvSpPr>
          <p:cNvPr id="18" name="Rectangle 17">
            <a:extLst>
              <a:ext uri="{FF2B5EF4-FFF2-40B4-BE49-F238E27FC236}">
                <a16:creationId xmlns:a16="http://schemas.microsoft.com/office/drawing/2014/main" id="{37809D5C-7A98-4A42-B306-75688BC50CBC}"/>
              </a:ext>
            </a:extLst>
          </p:cNvPr>
          <p:cNvSpPr/>
          <p:nvPr/>
        </p:nvSpPr>
        <p:spPr>
          <a:xfrm>
            <a:off x="2032552"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19" name="Straight Connector 18">
            <a:extLst>
              <a:ext uri="{FF2B5EF4-FFF2-40B4-BE49-F238E27FC236}">
                <a16:creationId xmlns:a16="http://schemas.microsoft.com/office/drawing/2014/main" id="{191ACC80-6645-9E48-A0BB-85830086C231}"/>
              </a:ext>
            </a:extLst>
          </p:cNvPr>
          <p:cNvCxnSpPr>
            <a:cxnSpLocks/>
          </p:cNvCxnSpPr>
          <p:nvPr/>
        </p:nvCxnSpPr>
        <p:spPr>
          <a:xfrm flipH="1">
            <a:off x="861155"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4A91DE2-5607-3A4A-AF9E-948564309260}"/>
              </a:ext>
            </a:extLst>
          </p:cNvPr>
          <p:cNvSpPr txBox="1"/>
          <p:nvPr/>
        </p:nvSpPr>
        <p:spPr>
          <a:xfrm>
            <a:off x="12202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 name="TextBox 20">
            <a:extLst>
              <a:ext uri="{FF2B5EF4-FFF2-40B4-BE49-F238E27FC236}">
                <a16:creationId xmlns:a16="http://schemas.microsoft.com/office/drawing/2014/main" id="{DE4B6E4A-DECA-1A48-81E0-3CEB3085FD2E}"/>
              </a:ext>
            </a:extLst>
          </p:cNvPr>
          <p:cNvSpPr txBox="1"/>
          <p:nvPr/>
        </p:nvSpPr>
        <p:spPr>
          <a:xfrm rot="16200000">
            <a:off x="-514307" y="2944587"/>
            <a:ext cx="1813176"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progression‑free survival (%)</a:t>
            </a:r>
          </a:p>
        </p:txBody>
      </p:sp>
      <p:sp>
        <p:nvSpPr>
          <p:cNvPr id="28" name="TextBox 27">
            <a:extLst>
              <a:ext uri="{FF2B5EF4-FFF2-40B4-BE49-F238E27FC236}">
                <a16:creationId xmlns:a16="http://schemas.microsoft.com/office/drawing/2014/main" id="{20211271-3531-574A-8C64-4A669EEA99AB}"/>
              </a:ext>
            </a:extLst>
          </p:cNvPr>
          <p:cNvSpPr txBox="1"/>
          <p:nvPr/>
        </p:nvSpPr>
        <p:spPr>
          <a:xfrm>
            <a:off x="14646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9" name="TextBox 28">
            <a:extLst>
              <a:ext uri="{FF2B5EF4-FFF2-40B4-BE49-F238E27FC236}">
                <a16:creationId xmlns:a16="http://schemas.microsoft.com/office/drawing/2014/main" id="{25347B60-6ED7-394B-9E9E-D05B32D6F2C2}"/>
              </a:ext>
            </a:extLst>
          </p:cNvPr>
          <p:cNvSpPr txBox="1"/>
          <p:nvPr/>
        </p:nvSpPr>
        <p:spPr>
          <a:xfrm>
            <a:off x="33725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0" name="TextBox 29">
            <a:extLst>
              <a:ext uri="{FF2B5EF4-FFF2-40B4-BE49-F238E27FC236}">
                <a16:creationId xmlns:a16="http://schemas.microsoft.com/office/drawing/2014/main" id="{85C97464-C851-034C-9ABF-7D7CEE337B62}"/>
              </a:ext>
            </a:extLst>
          </p:cNvPr>
          <p:cNvSpPr txBox="1"/>
          <p:nvPr/>
        </p:nvSpPr>
        <p:spPr>
          <a:xfrm>
            <a:off x="48330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31" name="TextBox 30">
            <a:extLst>
              <a:ext uri="{FF2B5EF4-FFF2-40B4-BE49-F238E27FC236}">
                <a16:creationId xmlns:a16="http://schemas.microsoft.com/office/drawing/2014/main" id="{5D484B10-31A4-7B40-88F5-17E38483AD7A}"/>
              </a:ext>
            </a:extLst>
          </p:cNvPr>
          <p:cNvSpPr txBox="1"/>
          <p:nvPr/>
        </p:nvSpPr>
        <p:spPr>
          <a:xfrm>
            <a:off x="43345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32" name="TextBox 31">
            <a:extLst>
              <a:ext uri="{FF2B5EF4-FFF2-40B4-BE49-F238E27FC236}">
                <a16:creationId xmlns:a16="http://schemas.microsoft.com/office/drawing/2014/main" id="{ABC6DA59-A97C-8047-BCA5-22C5B3DB48C9}"/>
              </a:ext>
            </a:extLst>
          </p:cNvPr>
          <p:cNvSpPr txBox="1"/>
          <p:nvPr/>
        </p:nvSpPr>
        <p:spPr>
          <a:xfrm>
            <a:off x="38424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33" name="Straight Connector 32">
            <a:extLst>
              <a:ext uri="{FF2B5EF4-FFF2-40B4-BE49-F238E27FC236}">
                <a16:creationId xmlns:a16="http://schemas.microsoft.com/office/drawing/2014/main" id="{470C026B-4CCD-9D49-A4F6-BCC90DF2A23F}"/>
              </a:ext>
            </a:extLst>
          </p:cNvPr>
          <p:cNvCxnSpPr>
            <a:cxnSpLocks/>
          </p:cNvCxnSpPr>
          <p:nvPr/>
        </p:nvCxnSpPr>
        <p:spPr>
          <a:xfrm>
            <a:off x="1254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F4968C7-42CF-594F-A793-51BC84EE1A6B}"/>
              </a:ext>
            </a:extLst>
          </p:cNvPr>
          <p:cNvCxnSpPr>
            <a:cxnSpLocks/>
          </p:cNvCxnSpPr>
          <p:nvPr/>
        </p:nvCxnSpPr>
        <p:spPr>
          <a:xfrm>
            <a:off x="14960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9B3110B-F3E7-8849-85F4-21BDE3A88BCD}"/>
              </a:ext>
            </a:extLst>
          </p:cNvPr>
          <p:cNvSpPr txBox="1"/>
          <p:nvPr/>
        </p:nvSpPr>
        <p:spPr>
          <a:xfrm>
            <a:off x="91954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39" name="TextBox 38">
            <a:extLst>
              <a:ext uri="{FF2B5EF4-FFF2-40B4-BE49-F238E27FC236}">
                <a16:creationId xmlns:a16="http://schemas.microsoft.com/office/drawing/2014/main" id="{E6F47238-8FAE-1F40-83CE-1A5B65FCC771}"/>
              </a:ext>
            </a:extLst>
          </p:cNvPr>
          <p:cNvSpPr txBox="1"/>
          <p:nvPr/>
        </p:nvSpPr>
        <p:spPr>
          <a:xfrm>
            <a:off x="122965"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40" name="TextBox 39">
            <a:extLst>
              <a:ext uri="{FF2B5EF4-FFF2-40B4-BE49-F238E27FC236}">
                <a16:creationId xmlns:a16="http://schemas.microsoft.com/office/drawing/2014/main" id="{5B74DCDD-72A6-2C43-A12B-71BC6EF0E36F}"/>
              </a:ext>
            </a:extLst>
          </p:cNvPr>
          <p:cNvSpPr txBox="1"/>
          <p:nvPr/>
        </p:nvSpPr>
        <p:spPr>
          <a:xfrm>
            <a:off x="21949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41" name="Straight Connector 40">
            <a:extLst>
              <a:ext uri="{FF2B5EF4-FFF2-40B4-BE49-F238E27FC236}">
                <a16:creationId xmlns:a16="http://schemas.microsoft.com/office/drawing/2014/main" id="{64437D89-50CD-B348-917B-07E9F80888CB}"/>
              </a:ext>
            </a:extLst>
          </p:cNvPr>
          <p:cNvCxnSpPr>
            <a:cxnSpLocks/>
          </p:cNvCxnSpPr>
          <p:nvPr/>
        </p:nvCxnSpPr>
        <p:spPr>
          <a:xfrm>
            <a:off x="22263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891EAA4-386B-7246-BB44-83F193B6506F}"/>
              </a:ext>
            </a:extLst>
          </p:cNvPr>
          <p:cNvSpPr txBox="1"/>
          <p:nvPr/>
        </p:nvSpPr>
        <p:spPr>
          <a:xfrm>
            <a:off x="19472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43" name="TextBox 42">
            <a:extLst>
              <a:ext uri="{FF2B5EF4-FFF2-40B4-BE49-F238E27FC236}">
                <a16:creationId xmlns:a16="http://schemas.microsoft.com/office/drawing/2014/main" id="{6B76298A-5205-1045-BCF3-8362E99B2771}"/>
              </a:ext>
            </a:extLst>
          </p:cNvPr>
          <p:cNvSpPr txBox="1"/>
          <p:nvPr/>
        </p:nvSpPr>
        <p:spPr>
          <a:xfrm>
            <a:off x="4457579" y="3685599"/>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44" name="TextBox 43">
            <a:extLst>
              <a:ext uri="{FF2B5EF4-FFF2-40B4-BE49-F238E27FC236}">
                <a16:creationId xmlns:a16="http://schemas.microsoft.com/office/drawing/2014/main" id="{B81F466D-C5F4-074A-8F59-A9A04EE86CA6}"/>
              </a:ext>
            </a:extLst>
          </p:cNvPr>
          <p:cNvSpPr txBox="1"/>
          <p:nvPr/>
        </p:nvSpPr>
        <p:spPr>
          <a:xfrm>
            <a:off x="950395" y="3797197"/>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45" name="Straight Connector 44">
            <a:extLst>
              <a:ext uri="{FF2B5EF4-FFF2-40B4-BE49-F238E27FC236}">
                <a16:creationId xmlns:a16="http://schemas.microsoft.com/office/drawing/2014/main" id="{0FD8DD7D-DD20-BB4E-A901-88055CEADE53}"/>
              </a:ext>
            </a:extLst>
          </p:cNvPr>
          <p:cNvCxnSpPr>
            <a:cxnSpLocks/>
          </p:cNvCxnSpPr>
          <p:nvPr/>
        </p:nvCxnSpPr>
        <p:spPr>
          <a:xfrm>
            <a:off x="34391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8FF7C8-7F88-C844-AFDF-6C8279972ABD}"/>
              </a:ext>
            </a:extLst>
          </p:cNvPr>
          <p:cNvCxnSpPr>
            <a:cxnSpLocks/>
          </p:cNvCxnSpPr>
          <p:nvPr/>
        </p:nvCxnSpPr>
        <p:spPr>
          <a:xfrm>
            <a:off x="39217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A674835-39B9-BA4D-8081-0398369A6C38}"/>
              </a:ext>
            </a:extLst>
          </p:cNvPr>
          <p:cNvCxnSpPr>
            <a:cxnSpLocks/>
          </p:cNvCxnSpPr>
          <p:nvPr/>
        </p:nvCxnSpPr>
        <p:spPr>
          <a:xfrm>
            <a:off x="44107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B116331-D61C-8A47-9825-272FE1084DF5}"/>
              </a:ext>
            </a:extLst>
          </p:cNvPr>
          <p:cNvCxnSpPr>
            <a:cxnSpLocks/>
          </p:cNvCxnSpPr>
          <p:nvPr/>
        </p:nvCxnSpPr>
        <p:spPr>
          <a:xfrm>
            <a:off x="48965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618B229-E53B-2043-A23C-9EE10CC329E8}"/>
              </a:ext>
            </a:extLst>
          </p:cNvPr>
          <p:cNvCxnSpPr>
            <a:cxnSpLocks/>
          </p:cNvCxnSpPr>
          <p:nvPr/>
        </p:nvCxnSpPr>
        <p:spPr>
          <a:xfrm>
            <a:off x="19786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760BDB3-4BD4-C641-9D09-8E620BD9372E}"/>
              </a:ext>
            </a:extLst>
          </p:cNvPr>
          <p:cNvSpPr txBox="1"/>
          <p:nvPr/>
        </p:nvSpPr>
        <p:spPr>
          <a:xfrm>
            <a:off x="625127"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60" name="TextBox 59">
            <a:extLst>
              <a:ext uri="{FF2B5EF4-FFF2-40B4-BE49-F238E27FC236}">
                <a16:creationId xmlns:a16="http://schemas.microsoft.com/office/drawing/2014/main" id="{7DC74EEF-EA55-2F49-8B72-AB3DC8FCA736}"/>
              </a:ext>
            </a:extLst>
          </p:cNvPr>
          <p:cNvSpPr txBox="1"/>
          <p:nvPr/>
        </p:nvSpPr>
        <p:spPr>
          <a:xfrm>
            <a:off x="730925"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A5D702CC-6F14-D049-AA86-7F6AA88F5214}"/>
              </a:ext>
            </a:extLst>
          </p:cNvPr>
          <p:cNvSpPr txBox="1"/>
          <p:nvPr/>
        </p:nvSpPr>
        <p:spPr>
          <a:xfrm>
            <a:off x="9725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62" name="Straight Connector 61">
            <a:extLst>
              <a:ext uri="{FF2B5EF4-FFF2-40B4-BE49-F238E27FC236}">
                <a16:creationId xmlns:a16="http://schemas.microsoft.com/office/drawing/2014/main" id="{D5F504B4-FAD4-B649-A4F2-EA12FB92E587}"/>
              </a:ext>
            </a:extLst>
          </p:cNvPr>
          <p:cNvCxnSpPr>
            <a:cxnSpLocks/>
          </p:cNvCxnSpPr>
          <p:nvPr/>
        </p:nvCxnSpPr>
        <p:spPr>
          <a:xfrm>
            <a:off x="1007823"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A1DCB2D-BACA-1041-9CCC-599B64922006}"/>
              </a:ext>
            </a:extLst>
          </p:cNvPr>
          <p:cNvCxnSpPr>
            <a:cxnSpLocks/>
          </p:cNvCxnSpPr>
          <p:nvPr/>
        </p:nvCxnSpPr>
        <p:spPr>
          <a:xfrm>
            <a:off x="864267"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E5B4CEC-8799-F14A-A685-FA0225FCFCC8}"/>
              </a:ext>
            </a:extLst>
          </p:cNvPr>
          <p:cNvCxnSpPr>
            <a:cxnSpLocks/>
          </p:cNvCxnSpPr>
          <p:nvPr/>
        </p:nvCxnSpPr>
        <p:spPr>
          <a:xfrm rot="5400000">
            <a:off x="838869"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5D90586-8B38-1C42-BEC9-E6516770FE98}"/>
              </a:ext>
            </a:extLst>
          </p:cNvPr>
          <p:cNvCxnSpPr>
            <a:cxnSpLocks/>
          </p:cNvCxnSpPr>
          <p:nvPr/>
        </p:nvCxnSpPr>
        <p:spPr>
          <a:xfrm rot="5400000">
            <a:off x="838869"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56F35DE-BDA2-3947-8DB1-1964AB5D2FAF}"/>
              </a:ext>
            </a:extLst>
          </p:cNvPr>
          <p:cNvSpPr txBox="1"/>
          <p:nvPr/>
        </p:nvSpPr>
        <p:spPr>
          <a:xfrm>
            <a:off x="625127"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78" name="Straight Connector 77">
            <a:extLst>
              <a:ext uri="{FF2B5EF4-FFF2-40B4-BE49-F238E27FC236}">
                <a16:creationId xmlns:a16="http://schemas.microsoft.com/office/drawing/2014/main" id="{84945917-260A-AA44-BC0A-AA632657F584}"/>
              </a:ext>
            </a:extLst>
          </p:cNvPr>
          <p:cNvCxnSpPr>
            <a:cxnSpLocks/>
          </p:cNvCxnSpPr>
          <p:nvPr/>
        </p:nvCxnSpPr>
        <p:spPr>
          <a:xfrm rot="5400000">
            <a:off x="838869"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7500C78F-EB78-344C-931F-C1750AC75ED1}"/>
              </a:ext>
            </a:extLst>
          </p:cNvPr>
          <p:cNvSpPr txBox="1"/>
          <p:nvPr/>
        </p:nvSpPr>
        <p:spPr>
          <a:xfrm>
            <a:off x="625127"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80" name="Straight Connector 79">
            <a:extLst>
              <a:ext uri="{FF2B5EF4-FFF2-40B4-BE49-F238E27FC236}">
                <a16:creationId xmlns:a16="http://schemas.microsoft.com/office/drawing/2014/main" id="{C56FB646-F022-C74B-A4BE-E1699A875332}"/>
              </a:ext>
            </a:extLst>
          </p:cNvPr>
          <p:cNvCxnSpPr>
            <a:cxnSpLocks/>
          </p:cNvCxnSpPr>
          <p:nvPr/>
        </p:nvCxnSpPr>
        <p:spPr>
          <a:xfrm rot="5400000">
            <a:off x="838869"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F799F654-FB2F-674E-B912-048DD3F848FA}"/>
              </a:ext>
            </a:extLst>
          </p:cNvPr>
          <p:cNvSpPr txBox="1"/>
          <p:nvPr/>
        </p:nvSpPr>
        <p:spPr>
          <a:xfrm>
            <a:off x="625127"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82" name="Straight Connector 81">
            <a:extLst>
              <a:ext uri="{FF2B5EF4-FFF2-40B4-BE49-F238E27FC236}">
                <a16:creationId xmlns:a16="http://schemas.microsoft.com/office/drawing/2014/main" id="{96B0CE2B-7A1F-6947-A41A-358FF58A5C84}"/>
              </a:ext>
            </a:extLst>
          </p:cNvPr>
          <p:cNvCxnSpPr>
            <a:cxnSpLocks/>
          </p:cNvCxnSpPr>
          <p:nvPr/>
        </p:nvCxnSpPr>
        <p:spPr>
          <a:xfrm rot="5400000">
            <a:off x="838869"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AB8BE54B-F109-2044-BAD5-2E3711648C63}"/>
              </a:ext>
            </a:extLst>
          </p:cNvPr>
          <p:cNvSpPr txBox="1"/>
          <p:nvPr/>
        </p:nvSpPr>
        <p:spPr>
          <a:xfrm>
            <a:off x="625127"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84" name="Straight Connector 83">
            <a:extLst>
              <a:ext uri="{FF2B5EF4-FFF2-40B4-BE49-F238E27FC236}">
                <a16:creationId xmlns:a16="http://schemas.microsoft.com/office/drawing/2014/main" id="{A0C40DDB-037D-7D4F-BFCD-36900B786DC3}"/>
              </a:ext>
            </a:extLst>
          </p:cNvPr>
          <p:cNvCxnSpPr>
            <a:cxnSpLocks/>
          </p:cNvCxnSpPr>
          <p:nvPr/>
        </p:nvCxnSpPr>
        <p:spPr>
          <a:xfrm rot="5400000">
            <a:off x="838869"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F37EE4D7-3D72-A147-AD8C-B2A2633FCF7C}"/>
              </a:ext>
            </a:extLst>
          </p:cNvPr>
          <p:cNvSpPr txBox="1"/>
          <p:nvPr/>
        </p:nvSpPr>
        <p:spPr>
          <a:xfrm>
            <a:off x="24362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86" name="Straight Connector 85">
            <a:extLst>
              <a:ext uri="{FF2B5EF4-FFF2-40B4-BE49-F238E27FC236}">
                <a16:creationId xmlns:a16="http://schemas.microsoft.com/office/drawing/2014/main" id="{CA03B023-4392-9548-B339-D2615FADDEE2}"/>
              </a:ext>
            </a:extLst>
          </p:cNvPr>
          <p:cNvCxnSpPr>
            <a:cxnSpLocks/>
          </p:cNvCxnSpPr>
          <p:nvPr/>
        </p:nvCxnSpPr>
        <p:spPr>
          <a:xfrm>
            <a:off x="24676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3E10314-6964-3F45-8344-48CBF72C4DEE}"/>
              </a:ext>
            </a:extLst>
          </p:cNvPr>
          <p:cNvSpPr txBox="1"/>
          <p:nvPr/>
        </p:nvSpPr>
        <p:spPr>
          <a:xfrm>
            <a:off x="267753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88" name="Straight Connector 87">
            <a:extLst>
              <a:ext uri="{FF2B5EF4-FFF2-40B4-BE49-F238E27FC236}">
                <a16:creationId xmlns:a16="http://schemas.microsoft.com/office/drawing/2014/main" id="{353FFF2B-C416-B045-B602-F359B33CB56D}"/>
              </a:ext>
            </a:extLst>
          </p:cNvPr>
          <p:cNvCxnSpPr>
            <a:cxnSpLocks/>
          </p:cNvCxnSpPr>
          <p:nvPr/>
        </p:nvCxnSpPr>
        <p:spPr>
          <a:xfrm>
            <a:off x="270894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3C0F9362-FC86-EB4D-98B3-7B47F5FE5D87}"/>
              </a:ext>
            </a:extLst>
          </p:cNvPr>
          <p:cNvSpPr txBox="1"/>
          <p:nvPr/>
        </p:nvSpPr>
        <p:spPr>
          <a:xfrm>
            <a:off x="292200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90" name="Straight Connector 89">
            <a:extLst>
              <a:ext uri="{FF2B5EF4-FFF2-40B4-BE49-F238E27FC236}">
                <a16:creationId xmlns:a16="http://schemas.microsoft.com/office/drawing/2014/main" id="{35B8931A-5DF5-764D-9F9A-E8305C7713DF}"/>
              </a:ext>
            </a:extLst>
          </p:cNvPr>
          <p:cNvCxnSpPr>
            <a:cxnSpLocks/>
          </p:cNvCxnSpPr>
          <p:nvPr/>
        </p:nvCxnSpPr>
        <p:spPr>
          <a:xfrm>
            <a:off x="29534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4391EF92-5CE5-E640-B300-F912CDCEEEF5}"/>
              </a:ext>
            </a:extLst>
          </p:cNvPr>
          <p:cNvSpPr txBox="1"/>
          <p:nvPr/>
        </p:nvSpPr>
        <p:spPr>
          <a:xfrm>
            <a:off x="3166482"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92" name="Straight Connector 91">
            <a:extLst>
              <a:ext uri="{FF2B5EF4-FFF2-40B4-BE49-F238E27FC236}">
                <a16:creationId xmlns:a16="http://schemas.microsoft.com/office/drawing/2014/main" id="{2BE48A4D-C72C-064D-92BA-241A7E211343}"/>
              </a:ext>
            </a:extLst>
          </p:cNvPr>
          <p:cNvCxnSpPr>
            <a:cxnSpLocks/>
          </p:cNvCxnSpPr>
          <p:nvPr/>
        </p:nvCxnSpPr>
        <p:spPr>
          <a:xfrm>
            <a:off x="31978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9995559-3B40-C74F-B1D9-15EDB71F8B13}"/>
              </a:ext>
            </a:extLst>
          </p:cNvPr>
          <p:cNvSpPr txBox="1"/>
          <p:nvPr/>
        </p:nvSpPr>
        <p:spPr>
          <a:xfrm>
            <a:off x="1709157"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94" name="Straight Connector 93">
            <a:extLst>
              <a:ext uri="{FF2B5EF4-FFF2-40B4-BE49-F238E27FC236}">
                <a16:creationId xmlns:a16="http://schemas.microsoft.com/office/drawing/2014/main" id="{E32A060C-4E3C-394B-B2CF-3F70D5581A78}"/>
              </a:ext>
            </a:extLst>
          </p:cNvPr>
          <p:cNvCxnSpPr>
            <a:cxnSpLocks/>
          </p:cNvCxnSpPr>
          <p:nvPr/>
        </p:nvCxnSpPr>
        <p:spPr>
          <a:xfrm>
            <a:off x="17405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AEE77B9A-3EA1-FA40-9CAB-83E2A5533436}"/>
              </a:ext>
            </a:extLst>
          </p:cNvPr>
          <p:cNvSpPr txBox="1"/>
          <p:nvPr/>
        </p:nvSpPr>
        <p:spPr>
          <a:xfrm>
            <a:off x="36138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97" name="Straight Connector 96">
            <a:extLst>
              <a:ext uri="{FF2B5EF4-FFF2-40B4-BE49-F238E27FC236}">
                <a16:creationId xmlns:a16="http://schemas.microsoft.com/office/drawing/2014/main" id="{F35E3DB2-C37B-8647-A675-D384A836FBEB}"/>
              </a:ext>
            </a:extLst>
          </p:cNvPr>
          <p:cNvCxnSpPr>
            <a:cxnSpLocks/>
          </p:cNvCxnSpPr>
          <p:nvPr/>
        </p:nvCxnSpPr>
        <p:spPr>
          <a:xfrm>
            <a:off x="36804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26308-E4AB-2A43-ACEC-96E5174EA2CD}"/>
              </a:ext>
            </a:extLst>
          </p:cNvPr>
          <p:cNvSpPr txBox="1"/>
          <p:nvPr/>
        </p:nvSpPr>
        <p:spPr>
          <a:xfrm>
            <a:off x="5556916"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99" name="Straight Connector 98">
            <a:extLst>
              <a:ext uri="{FF2B5EF4-FFF2-40B4-BE49-F238E27FC236}">
                <a16:creationId xmlns:a16="http://schemas.microsoft.com/office/drawing/2014/main" id="{313D3252-F29A-C84B-8A07-E03DDDC07F96}"/>
              </a:ext>
            </a:extLst>
          </p:cNvPr>
          <p:cNvCxnSpPr>
            <a:cxnSpLocks/>
          </p:cNvCxnSpPr>
          <p:nvPr/>
        </p:nvCxnSpPr>
        <p:spPr>
          <a:xfrm>
            <a:off x="562359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FB7EC909-C44F-174C-8975-CDE52002ED2E}"/>
              </a:ext>
            </a:extLst>
          </p:cNvPr>
          <p:cNvSpPr txBox="1"/>
          <p:nvPr/>
        </p:nvSpPr>
        <p:spPr>
          <a:xfrm>
            <a:off x="53124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101" name="Straight Connector 100">
            <a:extLst>
              <a:ext uri="{FF2B5EF4-FFF2-40B4-BE49-F238E27FC236}">
                <a16:creationId xmlns:a16="http://schemas.microsoft.com/office/drawing/2014/main" id="{27D4E647-947F-054A-99BA-0A50B763F46D}"/>
              </a:ext>
            </a:extLst>
          </p:cNvPr>
          <p:cNvCxnSpPr>
            <a:cxnSpLocks/>
          </p:cNvCxnSpPr>
          <p:nvPr/>
        </p:nvCxnSpPr>
        <p:spPr>
          <a:xfrm>
            <a:off x="53791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AD3C668E-9814-5841-8FC4-612E6E5D251F}"/>
              </a:ext>
            </a:extLst>
          </p:cNvPr>
          <p:cNvSpPr txBox="1"/>
          <p:nvPr/>
        </p:nvSpPr>
        <p:spPr>
          <a:xfrm>
            <a:off x="507114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103" name="Straight Connector 102">
            <a:extLst>
              <a:ext uri="{FF2B5EF4-FFF2-40B4-BE49-F238E27FC236}">
                <a16:creationId xmlns:a16="http://schemas.microsoft.com/office/drawing/2014/main" id="{4ED039FB-8917-1645-A5A3-61FDAEFA6F17}"/>
              </a:ext>
            </a:extLst>
          </p:cNvPr>
          <p:cNvCxnSpPr>
            <a:cxnSpLocks/>
          </p:cNvCxnSpPr>
          <p:nvPr/>
        </p:nvCxnSpPr>
        <p:spPr>
          <a:xfrm>
            <a:off x="513781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C5220950-7471-A744-B6E6-9D453E963600}"/>
              </a:ext>
            </a:extLst>
          </p:cNvPr>
          <p:cNvSpPr txBox="1"/>
          <p:nvPr/>
        </p:nvSpPr>
        <p:spPr>
          <a:xfrm>
            <a:off x="45821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105" name="Straight Connector 104">
            <a:extLst>
              <a:ext uri="{FF2B5EF4-FFF2-40B4-BE49-F238E27FC236}">
                <a16:creationId xmlns:a16="http://schemas.microsoft.com/office/drawing/2014/main" id="{F346206E-9BDD-4F47-86B0-795E2FD3C706}"/>
              </a:ext>
            </a:extLst>
          </p:cNvPr>
          <p:cNvCxnSpPr>
            <a:cxnSpLocks/>
          </p:cNvCxnSpPr>
          <p:nvPr/>
        </p:nvCxnSpPr>
        <p:spPr>
          <a:xfrm>
            <a:off x="46488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B13FD87B-3E64-B842-A131-35E563952328}"/>
              </a:ext>
            </a:extLst>
          </p:cNvPr>
          <p:cNvSpPr txBox="1"/>
          <p:nvPr/>
        </p:nvSpPr>
        <p:spPr>
          <a:xfrm>
            <a:off x="4086891"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107" name="Straight Connector 106">
            <a:extLst>
              <a:ext uri="{FF2B5EF4-FFF2-40B4-BE49-F238E27FC236}">
                <a16:creationId xmlns:a16="http://schemas.microsoft.com/office/drawing/2014/main" id="{7A256B22-F6D7-EE41-A17B-9E7030F9731F}"/>
              </a:ext>
            </a:extLst>
          </p:cNvPr>
          <p:cNvCxnSpPr>
            <a:cxnSpLocks/>
          </p:cNvCxnSpPr>
          <p:nvPr/>
        </p:nvCxnSpPr>
        <p:spPr>
          <a:xfrm>
            <a:off x="4166267"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B9CF281D-3C5D-4545-B9C9-A2EB3ACC8585}"/>
              </a:ext>
            </a:extLst>
          </p:cNvPr>
          <p:cNvSpPr txBox="1"/>
          <p:nvPr/>
        </p:nvSpPr>
        <p:spPr>
          <a:xfrm>
            <a:off x="115766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194</a:t>
            </a:r>
          </a:p>
        </p:txBody>
      </p:sp>
      <p:sp>
        <p:nvSpPr>
          <p:cNvPr id="109" name="TextBox 108">
            <a:extLst>
              <a:ext uri="{FF2B5EF4-FFF2-40B4-BE49-F238E27FC236}">
                <a16:creationId xmlns:a16="http://schemas.microsoft.com/office/drawing/2014/main" id="{737F63E8-D996-6C47-A580-E9FE275D3E8A}"/>
              </a:ext>
            </a:extLst>
          </p:cNvPr>
          <p:cNvSpPr txBox="1"/>
          <p:nvPr/>
        </p:nvSpPr>
        <p:spPr>
          <a:xfrm>
            <a:off x="38662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B5C6AD0E-31C4-4F42-AE7A-C97869DB020E}"/>
              </a:ext>
            </a:extLst>
          </p:cNvPr>
          <p:cNvSpPr txBox="1"/>
          <p:nvPr/>
        </p:nvSpPr>
        <p:spPr>
          <a:xfrm>
            <a:off x="43776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5137A82C-9DA4-9143-975B-8D53E54EA65F}"/>
              </a:ext>
            </a:extLst>
          </p:cNvPr>
          <p:cNvSpPr txBox="1"/>
          <p:nvPr/>
        </p:nvSpPr>
        <p:spPr>
          <a:xfrm>
            <a:off x="41395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112" name="TextBox 111">
            <a:extLst>
              <a:ext uri="{FF2B5EF4-FFF2-40B4-BE49-F238E27FC236}">
                <a16:creationId xmlns:a16="http://schemas.microsoft.com/office/drawing/2014/main" id="{1032B48B-4BE8-4E4E-8854-5EA259727E76}"/>
              </a:ext>
            </a:extLst>
          </p:cNvPr>
          <p:cNvSpPr txBox="1"/>
          <p:nvPr/>
        </p:nvSpPr>
        <p:spPr>
          <a:xfrm>
            <a:off x="46221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113" name="TextBox 112">
            <a:extLst>
              <a:ext uri="{FF2B5EF4-FFF2-40B4-BE49-F238E27FC236}">
                <a16:creationId xmlns:a16="http://schemas.microsoft.com/office/drawing/2014/main" id="{152FB1A3-25BA-D740-BAB6-A81334C09574}"/>
              </a:ext>
            </a:extLst>
          </p:cNvPr>
          <p:cNvSpPr txBox="1"/>
          <p:nvPr/>
        </p:nvSpPr>
        <p:spPr>
          <a:xfrm>
            <a:off x="362809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4" name="TextBox 113">
            <a:extLst>
              <a:ext uri="{FF2B5EF4-FFF2-40B4-BE49-F238E27FC236}">
                <a16:creationId xmlns:a16="http://schemas.microsoft.com/office/drawing/2014/main" id="{C9E103BE-9647-914F-AF98-9288896382AD}"/>
              </a:ext>
            </a:extLst>
          </p:cNvPr>
          <p:cNvSpPr txBox="1"/>
          <p:nvPr/>
        </p:nvSpPr>
        <p:spPr>
          <a:xfrm>
            <a:off x="33899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5" name="TextBox 114">
            <a:extLst>
              <a:ext uri="{FF2B5EF4-FFF2-40B4-BE49-F238E27FC236}">
                <a16:creationId xmlns:a16="http://schemas.microsoft.com/office/drawing/2014/main" id="{AD3FBD0D-34FA-A742-A8F3-41AA71BEE172}"/>
              </a:ext>
            </a:extLst>
          </p:cNvPr>
          <p:cNvSpPr txBox="1"/>
          <p:nvPr/>
        </p:nvSpPr>
        <p:spPr>
          <a:xfrm>
            <a:off x="3139147"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6" name="TextBox 115">
            <a:extLst>
              <a:ext uri="{FF2B5EF4-FFF2-40B4-BE49-F238E27FC236}">
                <a16:creationId xmlns:a16="http://schemas.microsoft.com/office/drawing/2014/main" id="{BE197F5C-C49D-C14F-B4FC-FA154787FF1F}"/>
              </a:ext>
            </a:extLst>
          </p:cNvPr>
          <p:cNvSpPr txBox="1"/>
          <p:nvPr/>
        </p:nvSpPr>
        <p:spPr>
          <a:xfrm>
            <a:off x="28946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117" name="TextBox 116">
            <a:extLst>
              <a:ext uri="{FF2B5EF4-FFF2-40B4-BE49-F238E27FC236}">
                <a16:creationId xmlns:a16="http://schemas.microsoft.com/office/drawing/2014/main" id="{07828707-7FB1-8243-A8C4-64E2D0BBE1BE}"/>
              </a:ext>
            </a:extLst>
          </p:cNvPr>
          <p:cNvSpPr txBox="1"/>
          <p:nvPr/>
        </p:nvSpPr>
        <p:spPr>
          <a:xfrm>
            <a:off x="264702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8" name="TextBox 117">
            <a:extLst>
              <a:ext uri="{FF2B5EF4-FFF2-40B4-BE49-F238E27FC236}">
                <a16:creationId xmlns:a16="http://schemas.microsoft.com/office/drawing/2014/main" id="{45C2E77A-EDB0-9940-AE41-DABE549A05AF}"/>
              </a:ext>
            </a:extLst>
          </p:cNvPr>
          <p:cNvSpPr txBox="1"/>
          <p:nvPr/>
        </p:nvSpPr>
        <p:spPr>
          <a:xfrm>
            <a:off x="2412072"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19" name="TextBox 118">
            <a:extLst>
              <a:ext uri="{FF2B5EF4-FFF2-40B4-BE49-F238E27FC236}">
                <a16:creationId xmlns:a16="http://schemas.microsoft.com/office/drawing/2014/main" id="{EC9C8A1C-D828-B14F-A7C2-073A71B964F5}"/>
              </a:ext>
            </a:extLst>
          </p:cNvPr>
          <p:cNvSpPr txBox="1"/>
          <p:nvPr/>
        </p:nvSpPr>
        <p:spPr>
          <a:xfrm>
            <a:off x="21450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161EDD29-A410-4B4A-B917-3A539354331D}"/>
              </a:ext>
            </a:extLst>
          </p:cNvPr>
          <p:cNvSpPr txBox="1"/>
          <p:nvPr/>
        </p:nvSpPr>
        <p:spPr>
          <a:xfrm>
            <a:off x="19006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21" name="TextBox 120">
            <a:extLst>
              <a:ext uri="{FF2B5EF4-FFF2-40B4-BE49-F238E27FC236}">
                <a16:creationId xmlns:a16="http://schemas.microsoft.com/office/drawing/2014/main" id="{80506863-62CF-5E4F-86F3-F24AFEFE7595}"/>
              </a:ext>
            </a:extLst>
          </p:cNvPr>
          <p:cNvSpPr txBox="1"/>
          <p:nvPr/>
        </p:nvSpPr>
        <p:spPr>
          <a:xfrm>
            <a:off x="1649793"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256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22" name="TextBox 121">
            <a:extLst>
              <a:ext uri="{FF2B5EF4-FFF2-40B4-BE49-F238E27FC236}">
                <a16:creationId xmlns:a16="http://schemas.microsoft.com/office/drawing/2014/main" id="{5369C355-B6B4-DB46-9C07-E3D389799E3C}"/>
              </a:ext>
            </a:extLst>
          </p:cNvPr>
          <p:cNvSpPr txBox="1"/>
          <p:nvPr/>
        </p:nvSpPr>
        <p:spPr>
          <a:xfrm>
            <a:off x="1405318"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23" name="TextBox 122">
            <a:extLst>
              <a:ext uri="{FF2B5EF4-FFF2-40B4-BE49-F238E27FC236}">
                <a16:creationId xmlns:a16="http://schemas.microsoft.com/office/drawing/2014/main" id="{01612F2F-3878-F546-A6F0-E09F6D46C6A8}"/>
              </a:ext>
            </a:extLst>
          </p:cNvPr>
          <p:cNvSpPr txBox="1"/>
          <p:nvPr/>
        </p:nvSpPr>
        <p:spPr>
          <a:xfrm>
            <a:off x="486345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4" name="TextBox 123">
            <a:extLst>
              <a:ext uri="{FF2B5EF4-FFF2-40B4-BE49-F238E27FC236}">
                <a16:creationId xmlns:a16="http://schemas.microsoft.com/office/drawing/2014/main" id="{B0E290A3-5829-F64A-BB4D-942C81462B10}"/>
              </a:ext>
            </a:extLst>
          </p:cNvPr>
          <p:cNvSpPr txBox="1"/>
          <p:nvPr/>
        </p:nvSpPr>
        <p:spPr>
          <a:xfrm>
            <a:off x="5114276"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125" name="TextBox 124">
            <a:extLst>
              <a:ext uri="{FF2B5EF4-FFF2-40B4-BE49-F238E27FC236}">
                <a16:creationId xmlns:a16="http://schemas.microsoft.com/office/drawing/2014/main" id="{BFBC193D-FA3B-AA45-AD3A-CFC4891F8445}"/>
              </a:ext>
            </a:extLst>
          </p:cNvPr>
          <p:cNvSpPr txBox="1"/>
          <p:nvPr/>
        </p:nvSpPr>
        <p:spPr>
          <a:xfrm>
            <a:off x="5352401" y="4553512"/>
            <a:ext cx="57708" cy="11080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07" name="Rectangle 206">
            <a:extLst>
              <a:ext uri="{FF2B5EF4-FFF2-40B4-BE49-F238E27FC236}">
                <a16:creationId xmlns:a16="http://schemas.microsoft.com/office/drawing/2014/main" id="{0D20DBBF-5EF7-F345-9E30-EC33A4CA4CEB}"/>
              </a:ext>
            </a:extLst>
          </p:cNvPr>
          <p:cNvSpPr/>
          <p:nvPr/>
        </p:nvSpPr>
        <p:spPr>
          <a:xfrm>
            <a:off x="7794081" y="4200461"/>
            <a:ext cx="2381342"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Time from randomisation (months)</a:t>
            </a:r>
          </a:p>
        </p:txBody>
      </p:sp>
      <p:cxnSp>
        <p:nvCxnSpPr>
          <p:cNvPr id="208" name="Straight Connector 207">
            <a:extLst>
              <a:ext uri="{FF2B5EF4-FFF2-40B4-BE49-F238E27FC236}">
                <a16:creationId xmlns:a16="http://schemas.microsoft.com/office/drawing/2014/main" id="{17013971-D7E4-0E46-9DBC-1CB06C66AE02}"/>
              </a:ext>
            </a:extLst>
          </p:cNvPr>
          <p:cNvCxnSpPr>
            <a:cxnSpLocks/>
          </p:cNvCxnSpPr>
          <p:nvPr/>
        </p:nvCxnSpPr>
        <p:spPr>
          <a:xfrm flipH="1">
            <a:off x="6622684" y="3974405"/>
            <a:ext cx="48570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9253A28D-35DF-2D49-BE27-5BB15FCCF24A}"/>
              </a:ext>
            </a:extLst>
          </p:cNvPr>
          <p:cNvSpPr txBox="1"/>
          <p:nvPr/>
        </p:nvSpPr>
        <p:spPr>
          <a:xfrm>
            <a:off x="69817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10" name="TextBox 209">
            <a:extLst>
              <a:ext uri="{FF2B5EF4-FFF2-40B4-BE49-F238E27FC236}">
                <a16:creationId xmlns:a16="http://schemas.microsoft.com/office/drawing/2014/main" id="{845DAE24-DB17-8343-A7B8-9735258550C8}"/>
              </a:ext>
            </a:extLst>
          </p:cNvPr>
          <p:cNvSpPr txBox="1"/>
          <p:nvPr/>
        </p:nvSpPr>
        <p:spPr>
          <a:xfrm rot="16200000">
            <a:off x="5541221" y="2921597"/>
            <a:ext cx="1225179"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overall survival (%)</a:t>
            </a:r>
          </a:p>
        </p:txBody>
      </p:sp>
      <p:sp>
        <p:nvSpPr>
          <p:cNvPr id="211" name="TextBox 210">
            <a:extLst>
              <a:ext uri="{FF2B5EF4-FFF2-40B4-BE49-F238E27FC236}">
                <a16:creationId xmlns:a16="http://schemas.microsoft.com/office/drawing/2014/main" id="{1C53439F-61A6-0248-8681-1E241DEA3D3D}"/>
              </a:ext>
            </a:extLst>
          </p:cNvPr>
          <p:cNvSpPr txBox="1"/>
          <p:nvPr/>
        </p:nvSpPr>
        <p:spPr>
          <a:xfrm>
            <a:off x="72262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12" name="TextBox 211">
            <a:extLst>
              <a:ext uri="{FF2B5EF4-FFF2-40B4-BE49-F238E27FC236}">
                <a16:creationId xmlns:a16="http://schemas.microsoft.com/office/drawing/2014/main" id="{94E0755E-7751-F841-866E-08D34955E001}"/>
              </a:ext>
            </a:extLst>
          </p:cNvPr>
          <p:cNvSpPr txBox="1"/>
          <p:nvPr/>
        </p:nvSpPr>
        <p:spPr>
          <a:xfrm>
            <a:off x="91340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13" name="TextBox 212">
            <a:extLst>
              <a:ext uri="{FF2B5EF4-FFF2-40B4-BE49-F238E27FC236}">
                <a16:creationId xmlns:a16="http://schemas.microsoft.com/office/drawing/2014/main" id="{4DE96342-7B5E-1F48-929F-51C8D44DE12C}"/>
              </a:ext>
            </a:extLst>
          </p:cNvPr>
          <p:cNvSpPr txBox="1"/>
          <p:nvPr/>
        </p:nvSpPr>
        <p:spPr>
          <a:xfrm>
            <a:off x="105945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214" name="TextBox 213">
            <a:extLst>
              <a:ext uri="{FF2B5EF4-FFF2-40B4-BE49-F238E27FC236}">
                <a16:creationId xmlns:a16="http://schemas.microsoft.com/office/drawing/2014/main" id="{2A9A7594-7904-5942-96B7-9A103BEB0977}"/>
              </a:ext>
            </a:extLst>
          </p:cNvPr>
          <p:cNvSpPr txBox="1"/>
          <p:nvPr/>
        </p:nvSpPr>
        <p:spPr>
          <a:xfrm>
            <a:off x="100960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p:txBody>
      </p:sp>
      <p:sp>
        <p:nvSpPr>
          <p:cNvPr id="215" name="TextBox 214">
            <a:extLst>
              <a:ext uri="{FF2B5EF4-FFF2-40B4-BE49-F238E27FC236}">
                <a16:creationId xmlns:a16="http://schemas.microsoft.com/office/drawing/2014/main" id="{669216EA-B7D3-3445-937A-9F33A53DB4C1}"/>
              </a:ext>
            </a:extLst>
          </p:cNvPr>
          <p:cNvSpPr txBox="1"/>
          <p:nvPr/>
        </p:nvSpPr>
        <p:spPr>
          <a:xfrm>
            <a:off x="96039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cxnSp>
        <p:nvCxnSpPr>
          <p:cNvPr id="216" name="Straight Connector 215">
            <a:extLst>
              <a:ext uri="{FF2B5EF4-FFF2-40B4-BE49-F238E27FC236}">
                <a16:creationId xmlns:a16="http://schemas.microsoft.com/office/drawing/2014/main" id="{6D6515AF-3224-5342-BD21-8BDEA7433C1E}"/>
              </a:ext>
            </a:extLst>
          </p:cNvPr>
          <p:cNvCxnSpPr>
            <a:cxnSpLocks/>
          </p:cNvCxnSpPr>
          <p:nvPr/>
        </p:nvCxnSpPr>
        <p:spPr>
          <a:xfrm>
            <a:off x="7016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70AF4A81-2066-0143-8227-3D61D8A63094}"/>
              </a:ext>
            </a:extLst>
          </p:cNvPr>
          <p:cNvCxnSpPr>
            <a:cxnSpLocks/>
          </p:cNvCxnSpPr>
          <p:nvPr/>
        </p:nvCxnSpPr>
        <p:spPr>
          <a:xfrm>
            <a:off x="72576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7D4DC99A-4252-0F42-9B1B-E838FC0D2148}"/>
              </a:ext>
            </a:extLst>
          </p:cNvPr>
          <p:cNvSpPr txBox="1"/>
          <p:nvPr/>
        </p:nvSpPr>
        <p:spPr>
          <a:xfrm>
            <a:off x="668107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461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230</a:t>
            </a:r>
          </a:p>
        </p:txBody>
      </p:sp>
      <p:sp>
        <p:nvSpPr>
          <p:cNvPr id="219" name="TextBox 218">
            <a:extLst>
              <a:ext uri="{FF2B5EF4-FFF2-40B4-BE49-F238E27FC236}">
                <a16:creationId xmlns:a16="http://schemas.microsoft.com/office/drawing/2014/main" id="{51724F13-BA42-FC49-8B7A-579D5F77D416}"/>
              </a:ext>
            </a:extLst>
          </p:cNvPr>
          <p:cNvSpPr txBox="1"/>
          <p:nvPr/>
        </p:nvSpPr>
        <p:spPr>
          <a:xfrm>
            <a:off x="5884494" y="4442712"/>
            <a:ext cx="734175" cy="3323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220" name="TextBox 219">
            <a:extLst>
              <a:ext uri="{FF2B5EF4-FFF2-40B4-BE49-F238E27FC236}">
                <a16:creationId xmlns:a16="http://schemas.microsoft.com/office/drawing/2014/main" id="{59FD1646-6142-3548-AB23-61D139261520}"/>
              </a:ext>
            </a:extLst>
          </p:cNvPr>
          <p:cNvSpPr txBox="1"/>
          <p:nvPr/>
        </p:nvSpPr>
        <p:spPr>
          <a:xfrm>
            <a:off x="79564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a:t>
            </a:r>
          </a:p>
        </p:txBody>
      </p:sp>
      <p:cxnSp>
        <p:nvCxnSpPr>
          <p:cNvPr id="221" name="Straight Connector 220">
            <a:extLst>
              <a:ext uri="{FF2B5EF4-FFF2-40B4-BE49-F238E27FC236}">
                <a16:creationId xmlns:a16="http://schemas.microsoft.com/office/drawing/2014/main" id="{57F4DF86-0794-3A45-B8D9-92A0A979962A}"/>
              </a:ext>
            </a:extLst>
          </p:cNvPr>
          <p:cNvCxnSpPr>
            <a:cxnSpLocks/>
          </p:cNvCxnSpPr>
          <p:nvPr/>
        </p:nvCxnSpPr>
        <p:spPr>
          <a:xfrm>
            <a:off x="79878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FD9379A2-6379-5A46-9938-924AEA8B02AB}"/>
              </a:ext>
            </a:extLst>
          </p:cNvPr>
          <p:cNvSpPr txBox="1"/>
          <p:nvPr/>
        </p:nvSpPr>
        <p:spPr>
          <a:xfrm>
            <a:off x="77088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223" name="TextBox 222">
            <a:extLst>
              <a:ext uri="{FF2B5EF4-FFF2-40B4-BE49-F238E27FC236}">
                <a16:creationId xmlns:a16="http://schemas.microsoft.com/office/drawing/2014/main" id="{E0EAA691-6C07-324E-A288-FDA4900D2C32}"/>
              </a:ext>
            </a:extLst>
          </p:cNvPr>
          <p:cNvSpPr txBox="1"/>
          <p:nvPr/>
        </p:nvSpPr>
        <p:spPr>
          <a:xfrm>
            <a:off x="10214068" y="3418170"/>
            <a:ext cx="1200650"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C6573B"/>
                </a:solidFill>
                <a:effectLst/>
                <a:uLnTx/>
                <a:uFillTx/>
                <a:latin typeface="Arial" panose="020B0604020202020204" pitchFamily="34" charset="0"/>
                <a:ea typeface="Aileron" charset="0"/>
                <a:cs typeface="Arial" panose="020B0604020202020204" pitchFamily="34" charset="0"/>
              </a:rPr>
              <a:t>Fruquintinib + BSC</a:t>
            </a:r>
          </a:p>
        </p:txBody>
      </p:sp>
      <p:sp>
        <p:nvSpPr>
          <p:cNvPr id="224" name="TextBox 223">
            <a:extLst>
              <a:ext uri="{FF2B5EF4-FFF2-40B4-BE49-F238E27FC236}">
                <a16:creationId xmlns:a16="http://schemas.microsoft.com/office/drawing/2014/main" id="{DAE7850E-6E91-B94D-9B64-BE3BDB0A0FF8}"/>
              </a:ext>
            </a:extLst>
          </p:cNvPr>
          <p:cNvSpPr txBox="1"/>
          <p:nvPr/>
        </p:nvSpPr>
        <p:spPr>
          <a:xfrm>
            <a:off x="9109363" y="3716911"/>
            <a:ext cx="9056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dirty="0">
                <a:ln>
                  <a:noFill/>
                </a:ln>
                <a:solidFill>
                  <a:srgbClr val="8B878B"/>
                </a:solidFill>
                <a:effectLst/>
                <a:uLnTx/>
                <a:uFillTx/>
                <a:latin typeface="Arial" panose="020B0604020202020204" pitchFamily="34" charset="0"/>
                <a:ea typeface="Aileron" charset="0"/>
                <a:cs typeface="Arial" panose="020B0604020202020204" pitchFamily="34" charset="0"/>
              </a:rPr>
              <a:t>Placebo + BSC</a:t>
            </a:r>
          </a:p>
        </p:txBody>
      </p:sp>
      <p:cxnSp>
        <p:nvCxnSpPr>
          <p:cNvPr id="225" name="Straight Connector 224">
            <a:extLst>
              <a:ext uri="{FF2B5EF4-FFF2-40B4-BE49-F238E27FC236}">
                <a16:creationId xmlns:a16="http://schemas.microsoft.com/office/drawing/2014/main" id="{2368461F-4482-7840-AB2A-BAB01EA94892}"/>
              </a:ext>
            </a:extLst>
          </p:cNvPr>
          <p:cNvCxnSpPr>
            <a:cxnSpLocks/>
          </p:cNvCxnSpPr>
          <p:nvPr/>
        </p:nvCxnSpPr>
        <p:spPr>
          <a:xfrm>
            <a:off x="92007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017BC1A6-9951-554E-8E62-AB165E7AAA1D}"/>
              </a:ext>
            </a:extLst>
          </p:cNvPr>
          <p:cNvCxnSpPr>
            <a:cxnSpLocks/>
          </p:cNvCxnSpPr>
          <p:nvPr/>
        </p:nvCxnSpPr>
        <p:spPr>
          <a:xfrm>
            <a:off x="96833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F78ABF65-1719-664B-BEDE-C14DE998A6A2}"/>
              </a:ext>
            </a:extLst>
          </p:cNvPr>
          <p:cNvCxnSpPr>
            <a:cxnSpLocks/>
          </p:cNvCxnSpPr>
          <p:nvPr/>
        </p:nvCxnSpPr>
        <p:spPr>
          <a:xfrm>
            <a:off x="101722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CD0879AF-786B-0242-9CEE-5647F2430DAE}"/>
              </a:ext>
            </a:extLst>
          </p:cNvPr>
          <p:cNvCxnSpPr>
            <a:cxnSpLocks/>
          </p:cNvCxnSpPr>
          <p:nvPr/>
        </p:nvCxnSpPr>
        <p:spPr>
          <a:xfrm>
            <a:off x="106580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C314A767-04BE-A04F-9DD4-B1548D3C93A7}"/>
              </a:ext>
            </a:extLst>
          </p:cNvPr>
          <p:cNvCxnSpPr>
            <a:cxnSpLocks/>
          </p:cNvCxnSpPr>
          <p:nvPr/>
        </p:nvCxnSpPr>
        <p:spPr>
          <a:xfrm>
            <a:off x="77402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TextBox 229">
            <a:extLst>
              <a:ext uri="{FF2B5EF4-FFF2-40B4-BE49-F238E27FC236}">
                <a16:creationId xmlns:a16="http://schemas.microsoft.com/office/drawing/2014/main" id="{4AC0DD3B-4199-D84A-BDA9-AC98E8813516}"/>
              </a:ext>
            </a:extLst>
          </p:cNvPr>
          <p:cNvSpPr txBox="1"/>
          <p:nvPr/>
        </p:nvSpPr>
        <p:spPr>
          <a:xfrm>
            <a:off x="6386656" y="350112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0.2</a:t>
            </a:r>
          </a:p>
        </p:txBody>
      </p:sp>
      <p:sp>
        <p:nvSpPr>
          <p:cNvPr id="231" name="TextBox 230">
            <a:extLst>
              <a:ext uri="{FF2B5EF4-FFF2-40B4-BE49-F238E27FC236}">
                <a16:creationId xmlns:a16="http://schemas.microsoft.com/office/drawing/2014/main" id="{4FDA8D2C-E19C-7547-A5FC-4BDD008AB806}"/>
              </a:ext>
            </a:extLst>
          </p:cNvPr>
          <p:cNvSpPr txBox="1"/>
          <p:nvPr/>
        </p:nvSpPr>
        <p:spPr>
          <a:xfrm>
            <a:off x="6492454" y="3853547"/>
            <a:ext cx="70532"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32" name="TextBox 231">
            <a:extLst>
              <a:ext uri="{FF2B5EF4-FFF2-40B4-BE49-F238E27FC236}">
                <a16:creationId xmlns:a16="http://schemas.microsoft.com/office/drawing/2014/main" id="{08FFB6F9-D6C7-EC48-9FF9-BA7BF7869DF0}"/>
              </a:ext>
            </a:extLst>
          </p:cNvPr>
          <p:cNvSpPr txBox="1"/>
          <p:nvPr/>
        </p:nvSpPr>
        <p:spPr>
          <a:xfrm>
            <a:off x="67340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cxnSp>
        <p:nvCxnSpPr>
          <p:cNvPr id="233" name="Straight Connector 232">
            <a:extLst>
              <a:ext uri="{FF2B5EF4-FFF2-40B4-BE49-F238E27FC236}">
                <a16:creationId xmlns:a16="http://schemas.microsoft.com/office/drawing/2014/main" id="{D801BC2F-83ED-4E45-A0B6-23B9866A4355}"/>
              </a:ext>
            </a:extLst>
          </p:cNvPr>
          <p:cNvCxnSpPr>
            <a:cxnSpLocks/>
          </p:cNvCxnSpPr>
          <p:nvPr/>
        </p:nvCxnSpPr>
        <p:spPr>
          <a:xfrm>
            <a:off x="6769352"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2F66E730-D8A5-4E46-B28D-BB3585730454}"/>
              </a:ext>
            </a:extLst>
          </p:cNvPr>
          <p:cNvCxnSpPr>
            <a:cxnSpLocks/>
          </p:cNvCxnSpPr>
          <p:nvPr/>
        </p:nvCxnSpPr>
        <p:spPr>
          <a:xfrm>
            <a:off x="6625796" y="2159000"/>
            <a:ext cx="0" cy="18193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9DE68CB-9D02-2743-90C3-582072A117F7}"/>
              </a:ext>
            </a:extLst>
          </p:cNvPr>
          <p:cNvCxnSpPr>
            <a:cxnSpLocks/>
          </p:cNvCxnSpPr>
          <p:nvPr/>
        </p:nvCxnSpPr>
        <p:spPr>
          <a:xfrm rot="5400000">
            <a:off x="6600398" y="39108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3A8C7E99-7F37-6F46-ABB1-DE0703024628}"/>
              </a:ext>
            </a:extLst>
          </p:cNvPr>
          <p:cNvCxnSpPr>
            <a:cxnSpLocks/>
          </p:cNvCxnSpPr>
          <p:nvPr/>
        </p:nvCxnSpPr>
        <p:spPr>
          <a:xfrm rot="5400000">
            <a:off x="6600398" y="356158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7" name="TextBox 236">
            <a:extLst>
              <a:ext uri="{FF2B5EF4-FFF2-40B4-BE49-F238E27FC236}">
                <a16:creationId xmlns:a16="http://schemas.microsoft.com/office/drawing/2014/main" id="{45E52AF7-D373-5842-A8F9-7F8A6DAB11EB}"/>
              </a:ext>
            </a:extLst>
          </p:cNvPr>
          <p:cNvSpPr txBox="1"/>
          <p:nvPr/>
        </p:nvSpPr>
        <p:spPr>
          <a:xfrm>
            <a:off x="6386656" y="31550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0.4</a:t>
            </a:r>
          </a:p>
        </p:txBody>
      </p:sp>
      <p:cxnSp>
        <p:nvCxnSpPr>
          <p:cNvPr id="238" name="Straight Connector 237">
            <a:extLst>
              <a:ext uri="{FF2B5EF4-FFF2-40B4-BE49-F238E27FC236}">
                <a16:creationId xmlns:a16="http://schemas.microsoft.com/office/drawing/2014/main" id="{4AA43D20-C43A-3E4B-8056-43F386BB6377}"/>
              </a:ext>
            </a:extLst>
          </p:cNvPr>
          <p:cNvCxnSpPr>
            <a:cxnSpLocks/>
          </p:cNvCxnSpPr>
          <p:nvPr/>
        </p:nvCxnSpPr>
        <p:spPr>
          <a:xfrm rot="5400000">
            <a:off x="6600398" y="32155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9" name="TextBox 238">
            <a:extLst>
              <a:ext uri="{FF2B5EF4-FFF2-40B4-BE49-F238E27FC236}">
                <a16:creationId xmlns:a16="http://schemas.microsoft.com/office/drawing/2014/main" id="{B892B2D9-76E5-194B-B295-218B19444B60}"/>
              </a:ext>
            </a:extLst>
          </p:cNvPr>
          <p:cNvSpPr txBox="1"/>
          <p:nvPr/>
        </p:nvSpPr>
        <p:spPr>
          <a:xfrm>
            <a:off x="6386656" y="2808972"/>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cxnSp>
        <p:nvCxnSpPr>
          <p:cNvPr id="240" name="Straight Connector 239">
            <a:extLst>
              <a:ext uri="{FF2B5EF4-FFF2-40B4-BE49-F238E27FC236}">
                <a16:creationId xmlns:a16="http://schemas.microsoft.com/office/drawing/2014/main" id="{6631A28E-D221-D944-B74D-085FA7F1B000}"/>
              </a:ext>
            </a:extLst>
          </p:cNvPr>
          <p:cNvCxnSpPr>
            <a:cxnSpLocks/>
          </p:cNvCxnSpPr>
          <p:nvPr/>
        </p:nvCxnSpPr>
        <p:spPr>
          <a:xfrm rot="5400000">
            <a:off x="6600398" y="2869435"/>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0DFBF592-AEEF-5D48-B997-F6DEB1C47D41}"/>
              </a:ext>
            </a:extLst>
          </p:cNvPr>
          <p:cNvSpPr txBox="1"/>
          <p:nvPr/>
        </p:nvSpPr>
        <p:spPr>
          <a:xfrm>
            <a:off x="6386656" y="246289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0.8</a:t>
            </a:r>
          </a:p>
        </p:txBody>
      </p:sp>
      <p:cxnSp>
        <p:nvCxnSpPr>
          <p:cNvPr id="242" name="Straight Connector 241">
            <a:extLst>
              <a:ext uri="{FF2B5EF4-FFF2-40B4-BE49-F238E27FC236}">
                <a16:creationId xmlns:a16="http://schemas.microsoft.com/office/drawing/2014/main" id="{56001253-49B9-AA4F-8706-EA00F27D9B13}"/>
              </a:ext>
            </a:extLst>
          </p:cNvPr>
          <p:cNvCxnSpPr>
            <a:cxnSpLocks/>
          </p:cNvCxnSpPr>
          <p:nvPr/>
        </p:nvCxnSpPr>
        <p:spPr>
          <a:xfrm rot="5400000">
            <a:off x="6600398" y="252336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3" name="TextBox 242">
            <a:extLst>
              <a:ext uri="{FF2B5EF4-FFF2-40B4-BE49-F238E27FC236}">
                <a16:creationId xmlns:a16="http://schemas.microsoft.com/office/drawing/2014/main" id="{2D1A3674-AD84-7E44-A05D-D1969966C12B}"/>
              </a:ext>
            </a:extLst>
          </p:cNvPr>
          <p:cNvSpPr txBox="1"/>
          <p:nvPr/>
        </p:nvSpPr>
        <p:spPr>
          <a:xfrm>
            <a:off x="6386656" y="2113647"/>
            <a:ext cx="176330" cy="153888"/>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cxnSp>
        <p:nvCxnSpPr>
          <p:cNvPr id="244" name="Straight Connector 243">
            <a:extLst>
              <a:ext uri="{FF2B5EF4-FFF2-40B4-BE49-F238E27FC236}">
                <a16:creationId xmlns:a16="http://schemas.microsoft.com/office/drawing/2014/main" id="{27E8B238-F8D1-4649-8456-6F5393628331}"/>
              </a:ext>
            </a:extLst>
          </p:cNvPr>
          <p:cNvCxnSpPr>
            <a:cxnSpLocks/>
          </p:cNvCxnSpPr>
          <p:nvPr/>
        </p:nvCxnSpPr>
        <p:spPr>
          <a:xfrm rot="5400000">
            <a:off x="6600398" y="2174110"/>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 name="TextBox 244">
            <a:extLst>
              <a:ext uri="{FF2B5EF4-FFF2-40B4-BE49-F238E27FC236}">
                <a16:creationId xmlns:a16="http://schemas.microsoft.com/office/drawing/2014/main" id="{FC15C065-30D7-2748-A342-D956CE01CD1A}"/>
              </a:ext>
            </a:extLst>
          </p:cNvPr>
          <p:cNvSpPr txBox="1"/>
          <p:nvPr/>
        </p:nvSpPr>
        <p:spPr>
          <a:xfrm>
            <a:off x="81977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cxnSp>
        <p:nvCxnSpPr>
          <p:cNvPr id="246" name="Straight Connector 245">
            <a:extLst>
              <a:ext uri="{FF2B5EF4-FFF2-40B4-BE49-F238E27FC236}">
                <a16:creationId xmlns:a16="http://schemas.microsoft.com/office/drawing/2014/main" id="{E2CC226F-DDE1-E544-96A9-96D3011DA034}"/>
              </a:ext>
            </a:extLst>
          </p:cNvPr>
          <p:cNvCxnSpPr>
            <a:cxnSpLocks/>
          </p:cNvCxnSpPr>
          <p:nvPr/>
        </p:nvCxnSpPr>
        <p:spPr>
          <a:xfrm>
            <a:off x="82291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7" name="TextBox 246">
            <a:extLst>
              <a:ext uri="{FF2B5EF4-FFF2-40B4-BE49-F238E27FC236}">
                <a16:creationId xmlns:a16="http://schemas.microsoft.com/office/drawing/2014/main" id="{4E839A98-F690-964F-BF8A-A0DFA131F279}"/>
              </a:ext>
            </a:extLst>
          </p:cNvPr>
          <p:cNvSpPr txBox="1"/>
          <p:nvPr/>
        </p:nvSpPr>
        <p:spPr>
          <a:xfrm>
            <a:off x="843906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cxnSp>
        <p:nvCxnSpPr>
          <p:cNvPr id="248" name="Straight Connector 247">
            <a:extLst>
              <a:ext uri="{FF2B5EF4-FFF2-40B4-BE49-F238E27FC236}">
                <a16:creationId xmlns:a16="http://schemas.microsoft.com/office/drawing/2014/main" id="{D08ADC98-9844-9143-B8ED-3CC5F7CBBBEC}"/>
              </a:ext>
            </a:extLst>
          </p:cNvPr>
          <p:cNvCxnSpPr>
            <a:cxnSpLocks/>
          </p:cNvCxnSpPr>
          <p:nvPr/>
        </p:nvCxnSpPr>
        <p:spPr>
          <a:xfrm>
            <a:off x="847047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9" name="TextBox 248">
            <a:extLst>
              <a:ext uri="{FF2B5EF4-FFF2-40B4-BE49-F238E27FC236}">
                <a16:creationId xmlns:a16="http://schemas.microsoft.com/office/drawing/2014/main" id="{3F3FA172-B60F-FB45-94AE-812A73A978C3}"/>
              </a:ext>
            </a:extLst>
          </p:cNvPr>
          <p:cNvSpPr txBox="1"/>
          <p:nvPr/>
        </p:nvSpPr>
        <p:spPr>
          <a:xfrm>
            <a:off x="868353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cxnSp>
        <p:nvCxnSpPr>
          <p:cNvPr id="250" name="Straight Connector 249">
            <a:extLst>
              <a:ext uri="{FF2B5EF4-FFF2-40B4-BE49-F238E27FC236}">
                <a16:creationId xmlns:a16="http://schemas.microsoft.com/office/drawing/2014/main" id="{3320E0EB-0391-394A-8B8C-F63E1D343A99}"/>
              </a:ext>
            </a:extLst>
          </p:cNvPr>
          <p:cNvCxnSpPr>
            <a:cxnSpLocks/>
          </p:cNvCxnSpPr>
          <p:nvPr/>
        </p:nvCxnSpPr>
        <p:spPr>
          <a:xfrm>
            <a:off x="87149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TextBox 250">
            <a:extLst>
              <a:ext uri="{FF2B5EF4-FFF2-40B4-BE49-F238E27FC236}">
                <a16:creationId xmlns:a16="http://schemas.microsoft.com/office/drawing/2014/main" id="{B4596C05-98A9-A640-A748-74DD53B36769}"/>
              </a:ext>
            </a:extLst>
          </p:cNvPr>
          <p:cNvSpPr txBox="1"/>
          <p:nvPr/>
        </p:nvSpPr>
        <p:spPr>
          <a:xfrm>
            <a:off x="8928011"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cxnSp>
        <p:nvCxnSpPr>
          <p:cNvPr id="252" name="Straight Connector 251">
            <a:extLst>
              <a:ext uri="{FF2B5EF4-FFF2-40B4-BE49-F238E27FC236}">
                <a16:creationId xmlns:a16="http://schemas.microsoft.com/office/drawing/2014/main" id="{3DD6AD59-53CC-D646-AE42-A126202542F5}"/>
              </a:ext>
            </a:extLst>
          </p:cNvPr>
          <p:cNvCxnSpPr>
            <a:cxnSpLocks/>
          </p:cNvCxnSpPr>
          <p:nvPr/>
        </p:nvCxnSpPr>
        <p:spPr>
          <a:xfrm>
            <a:off x="89594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TextBox 252">
            <a:extLst>
              <a:ext uri="{FF2B5EF4-FFF2-40B4-BE49-F238E27FC236}">
                <a16:creationId xmlns:a16="http://schemas.microsoft.com/office/drawing/2014/main" id="{EDB77E2C-A244-4E4E-9A45-63A7A71F7C12}"/>
              </a:ext>
            </a:extLst>
          </p:cNvPr>
          <p:cNvSpPr txBox="1"/>
          <p:nvPr/>
        </p:nvSpPr>
        <p:spPr>
          <a:xfrm>
            <a:off x="7470686" y="4017713"/>
            <a:ext cx="70532"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cxnSp>
        <p:nvCxnSpPr>
          <p:cNvPr id="254" name="Straight Connector 253">
            <a:extLst>
              <a:ext uri="{FF2B5EF4-FFF2-40B4-BE49-F238E27FC236}">
                <a16:creationId xmlns:a16="http://schemas.microsoft.com/office/drawing/2014/main" id="{41C844BE-B0C1-F04C-AAB1-D649CECFFEDF}"/>
              </a:ext>
            </a:extLst>
          </p:cNvPr>
          <p:cNvCxnSpPr>
            <a:cxnSpLocks/>
          </p:cNvCxnSpPr>
          <p:nvPr/>
        </p:nvCxnSpPr>
        <p:spPr>
          <a:xfrm>
            <a:off x="75020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22409042-393B-4243-927A-BFB8DA6727D1}"/>
              </a:ext>
            </a:extLst>
          </p:cNvPr>
          <p:cNvSpPr txBox="1"/>
          <p:nvPr/>
        </p:nvSpPr>
        <p:spPr>
          <a:xfrm>
            <a:off x="93753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a:t>
            </a:r>
          </a:p>
        </p:txBody>
      </p:sp>
      <p:cxnSp>
        <p:nvCxnSpPr>
          <p:cNvPr id="256" name="Straight Connector 255">
            <a:extLst>
              <a:ext uri="{FF2B5EF4-FFF2-40B4-BE49-F238E27FC236}">
                <a16:creationId xmlns:a16="http://schemas.microsoft.com/office/drawing/2014/main" id="{B21CFD65-BBC8-CD49-B780-A2E864F20E5D}"/>
              </a:ext>
            </a:extLst>
          </p:cNvPr>
          <p:cNvCxnSpPr>
            <a:cxnSpLocks/>
          </p:cNvCxnSpPr>
          <p:nvPr/>
        </p:nvCxnSpPr>
        <p:spPr>
          <a:xfrm>
            <a:off x="94420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7" name="TextBox 256">
            <a:extLst>
              <a:ext uri="{FF2B5EF4-FFF2-40B4-BE49-F238E27FC236}">
                <a16:creationId xmlns:a16="http://schemas.microsoft.com/office/drawing/2014/main" id="{734447A3-79E2-D643-9028-6428A1A6AA88}"/>
              </a:ext>
            </a:extLst>
          </p:cNvPr>
          <p:cNvSpPr txBox="1"/>
          <p:nvPr/>
        </p:nvSpPr>
        <p:spPr>
          <a:xfrm>
            <a:off x="11318445"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19</a:t>
            </a:r>
          </a:p>
        </p:txBody>
      </p:sp>
      <p:cxnSp>
        <p:nvCxnSpPr>
          <p:cNvPr id="258" name="Straight Connector 257">
            <a:extLst>
              <a:ext uri="{FF2B5EF4-FFF2-40B4-BE49-F238E27FC236}">
                <a16:creationId xmlns:a16="http://schemas.microsoft.com/office/drawing/2014/main" id="{3A397AA5-29B9-AD4F-A7F9-716801B0435D}"/>
              </a:ext>
            </a:extLst>
          </p:cNvPr>
          <p:cNvCxnSpPr>
            <a:cxnSpLocks/>
          </p:cNvCxnSpPr>
          <p:nvPr/>
        </p:nvCxnSpPr>
        <p:spPr>
          <a:xfrm>
            <a:off x="11385121"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9" name="TextBox 258">
            <a:extLst>
              <a:ext uri="{FF2B5EF4-FFF2-40B4-BE49-F238E27FC236}">
                <a16:creationId xmlns:a16="http://schemas.microsoft.com/office/drawing/2014/main" id="{6751D441-6DD7-3745-8E6A-572D0A0810D8}"/>
              </a:ext>
            </a:extLst>
          </p:cNvPr>
          <p:cNvSpPr txBox="1"/>
          <p:nvPr/>
        </p:nvSpPr>
        <p:spPr>
          <a:xfrm>
            <a:off x="110739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cxnSp>
        <p:nvCxnSpPr>
          <p:cNvPr id="260" name="Straight Connector 259">
            <a:extLst>
              <a:ext uri="{FF2B5EF4-FFF2-40B4-BE49-F238E27FC236}">
                <a16:creationId xmlns:a16="http://schemas.microsoft.com/office/drawing/2014/main" id="{330EC608-E91C-6B4F-A328-025A1FD1BADC}"/>
              </a:ext>
            </a:extLst>
          </p:cNvPr>
          <p:cNvCxnSpPr>
            <a:cxnSpLocks/>
          </p:cNvCxnSpPr>
          <p:nvPr/>
        </p:nvCxnSpPr>
        <p:spPr>
          <a:xfrm>
            <a:off x="111406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1" name="TextBox 260">
            <a:extLst>
              <a:ext uri="{FF2B5EF4-FFF2-40B4-BE49-F238E27FC236}">
                <a16:creationId xmlns:a16="http://schemas.microsoft.com/office/drawing/2014/main" id="{F276272D-0BFD-B94F-800D-4DB7BC6F978E}"/>
              </a:ext>
            </a:extLst>
          </p:cNvPr>
          <p:cNvSpPr txBox="1"/>
          <p:nvPr/>
        </p:nvSpPr>
        <p:spPr>
          <a:xfrm>
            <a:off x="1083267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17</a:t>
            </a:r>
          </a:p>
        </p:txBody>
      </p:sp>
      <p:cxnSp>
        <p:nvCxnSpPr>
          <p:cNvPr id="262" name="Straight Connector 261">
            <a:extLst>
              <a:ext uri="{FF2B5EF4-FFF2-40B4-BE49-F238E27FC236}">
                <a16:creationId xmlns:a16="http://schemas.microsoft.com/office/drawing/2014/main" id="{7A51B77F-4A31-DD44-A28B-403EB533D8C3}"/>
              </a:ext>
            </a:extLst>
          </p:cNvPr>
          <p:cNvCxnSpPr>
            <a:cxnSpLocks/>
          </p:cNvCxnSpPr>
          <p:nvPr/>
        </p:nvCxnSpPr>
        <p:spPr>
          <a:xfrm>
            <a:off x="1089934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3" name="TextBox 262">
            <a:extLst>
              <a:ext uri="{FF2B5EF4-FFF2-40B4-BE49-F238E27FC236}">
                <a16:creationId xmlns:a16="http://schemas.microsoft.com/office/drawing/2014/main" id="{3789476C-A533-B846-BA45-6ADDCB2A1E98}"/>
              </a:ext>
            </a:extLst>
          </p:cNvPr>
          <p:cNvSpPr txBox="1"/>
          <p:nvPr/>
        </p:nvSpPr>
        <p:spPr>
          <a:xfrm>
            <a:off x="103437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cxnSp>
        <p:nvCxnSpPr>
          <p:cNvPr id="264" name="Straight Connector 263">
            <a:extLst>
              <a:ext uri="{FF2B5EF4-FFF2-40B4-BE49-F238E27FC236}">
                <a16:creationId xmlns:a16="http://schemas.microsoft.com/office/drawing/2014/main" id="{9A42CB96-0FF2-2844-80C8-425B65AFD23D}"/>
              </a:ext>
            </a:extLst>
          </p:cNvPr>
          <p:cNvCxnSpPr>
            <a:cxnSpLocks/>
          </p:cNvCxnSpPr>
          <p:nvPr/>
        </p:nvCxnSpPr>
        <p:spPr>
          <a:xfrm>
            <a:off x="104103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TextBox 264">
            <a:extLst>
              <a:ext uri="{FF2B5EF4-FFF2-40B4-BE49-F238E27FC236}">
                <a16:creationId xmlns:a16="http://schemas.microsoft.com/office/drawing/2014/main" id="{BA018492-5F15-A846-869E-96A41AAABC7C}"/>
              </a:ext>
            </a:extLst>
          </p:cNvPr>
          <p:cNvSpPr txBox="1"/>
          <p:nvPr/>
        </p:nvSpPr>
        <p:spPr>
          <a:xfrm>
            <a:off x="9848420" y="4017713"/>
            <a:ext cx="141064"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13</a:t>
            </a:r>
          </a:p>
        </p:txBody>
      </p:sp>
      <p:cxnSp>
        <p:nvCxnSpPr>
          <p:cNvPr id="266" name="Straight Connector 265">
            <a:extLst>
              <a:ext uri="{FF2B5EF4-FFF2-40B4-BE49-F238E27FC236}">
                <a16:creationId xmlns:a16="http://schemas.microsoft.com/office/drawing/2014/main" id="{0D9C8A6D-F3E3-684B-9C4E-B80FFAC8B126}"/>
              </a:ext>
            </a:extLst>
          </p:cNvPr>
          <p:cNvCxnSpPr>
            <a:cxnSpLocks/>
          </p:cNvCxnSpPr>
          <p:nvPr/>
        </p:nvCxnSpPr>
        <p:spPr>
          <a:xfrm>
            <a:off x="9927796" y="3976629"/>
            <a:ext cx="0" cy="525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7" name="TextBox 266">
            <a:extLst>
              <a:ext uri="{FF2B5EF4-FFF2-40B4-BE49-F238E27FC236}">
                <a16:creationId xmlns:a16="http://schemas.microsoft.com/office/drawing/2014/main" id="{14970798-CD3B-704F-88AD-E6A2BBEB67CD}"/>
              </a:ext>
            </a:extLst>
          </p:cNvPr>
          <p:cNvSpPr txBox="1"/>
          <p:nvPr/>
        </p:nvSpPr>
        <p:spPr>
          <a:xfrm>
            <a:off x="69191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216</a:t>
            </a:r>
          </a:p>
        </p:txBody>
      </p:sp>
      <p:sp>
        <p:nvSpPr>
          <p:cNvPr id="268" name="TextBox 267">
            <a:extLst>
              <a:ext uri="{FF2B5EF4-FFF2-40B4-BE49-F238E27FC236}">
                <a16:creationId xmlns:a16="http://schemas.microsoft.com/office/drawing/2014/main" id="{DE8D81AE-5605-E446-BEB4-381F0A61A6AD}"/>
              </a:ext>
            </a:extLst>
          </p:cNvPr>
          <p:cNvSpPr txBox="1"/>
          <p:nvPr/>
        </p:nvSpPr>
        <p:spPr>
          <a:xfrm>
            <a:off x="96277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58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269" name="TextBox 268">
            <a:extLst>
              <a:ext uri="{FF2B5EF4-FFF2-40B4-BE49-F238E27FC236}">
                <a16:creationId xmlns:a16="http://schemas.microsoft.com/office/drawing/2014/main" id="{63A55D11-93C4-0C4A-994D-A34E15400AE5}"/>
              </a:ext>
            </a:extLst>
          </p:cNvPr>
          <p:cNvSpPr txBox="1"/>
          <p:nvPr/>
        </p:nvSpPr>
        <p:spPr>
          <a:xfrm>
            <a:off x="10110351"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270" name="TextBox 269">
            <a:extLst>
              <a:ext uri="{FF2B5EF4-FFF2-40B4-BE49-F238E27FC236}">
                <a16:creationId xmlns:a16="http://schemas.microsoft.com/office/drawing/2014/main" id="{3B0A0004-FAC5-DF42-A93B-E57BB3F03384}"/>
              </a:ext>
            </a:extLst>
          </p:cNvPr>
          <p:cNvSpPr txBox="1"/>
          <p:nvPr/>
        </p:nvSpPr>
        <p:spPr>
          <a:xfrm>
            <a:off x="98722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271" name="TextBox 270">
            <a:extLst>
              <a:ext uri="{FF2B5EF4-FFF2-40B4-BE49-F238E27FC236}">
                <a16:creationId xmlns:a16="http://schemas.microsoft.com/office/drawing/2014/main" id="{27C9D3D7-E26C-E64D-8693-77874F069833}"/>
              </a:ext>
            </a:extLst>
          </p:cNvPr>
          <p:cNvSpPr txBox="1"/>
          <p:nvPr/>
        </p:nvSpPr>
        <p:spPr>
          <a:xfrm>
            <a:off x="103548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272" name="TextBox 271">
            <a:extLst>
              <a:ext uri="{FF2B5EF4-FFF2-40B4-BE49-F238E27FC236}">
                <a16:creationId xmlns:a16="http://schemas.microsoft.com/office/drawing/2014/main" id="{9658BF85-1723-234D-BCEE-96F8C9AF09B5}"/>
              </a:ext>
            </a:extLst>
          </p:cNvPr>
          <p:cNvSpPr txBox="1"/>
          <p:nvPr/>
        </p:nvSpPr>
        <p:spPr>
          <a:xfrm>
            <a:off x="9389626" y="4553512"/>
            <a:ext cx="115416"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31</a:t>
            </a:r>
          </a:p>
        </p:txBody>
      </p:sp>
      <p:sp>
        <p:nvSpPr>
          <p:cNvPr id="273" name="TextBox 272">
            <a:extLst>
              <a:ext uri="{FF2B5EF4-FFF2-40B4-BE49-F238E27FC236}">
                <a16:creationId xmlns:a16="http://schemas.microsoft.com/office/drawing/2014/main" id="{0120E952-8491-BE4C-9F59-0E49206F125B}"/>
              </a:ext>
            </a:extLst>
          </p:cNvPr>
          <p:cNvSpPr txBox="1"/>
          <p:nvPr/>
        </p:nvSpPr>
        <p:spPr>
          <a:xfrm>
            <a:off x="91226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37</a:t>
            </a:r>
          </a:p>
        </p:txBody>
      </p:sp>
      <p:sp>
        <p:nvSpPr>
          <p:cNvPr id="274" name="TextBox 273">
            <a:extLst>
              <a:ext uri="{FF2B5EF4-FFF2-40B4-BE49-F238E27FC236}">
                <a16:creationId xmlns:a16="http://schemas.microsoft.com/office/drawing/2014/main" id="{E1C29DCF-C652-2648-AA94-D5F9C8C250E0}"/>
              </a:ext>
            </a:extLst>
          </p:cNvPr>
          <p:cNvSpPr txBox="1"/>
          <p:nvPr/>
        </p:nvSpPr>
        <p:spPr>
          <a:xfrm>
            <a:off x="88718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143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45</a:t>
            </a:r>
          </a:p>
        </p:txBody>
      </p:sp>
      <p:sp>
        <p:nvSpPr>
          <p:cNvPr id="275" name="TextBox 274">
            <a:extLst>
              <a:ext uri="{FF2B5EF4-FFF2-40B4-BE49-F238E27FC236}">
                <a16:creationId xmlns:a16="http://schemas.microsoft.com/office/drawing/2014/main" id="{0383F5B6-D329-4D42-94E0-B35231F09AB6}"/>
              </a:ext>
            </a:extLst>
          </p:cNvPr>
          <p:cNvSpPr txBox="1"/>
          <p:nvPr/>
        </p:nvSpPr>
        <p:spPr>
          <a:xfrm>
            <a:off x="86273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63</a:t>
            </a:r>
          </a:p>
        </p:txBody>
      </p:sp>
      <p:sp>
        <p:nvSpPr>
          <p:cNvPr id="276" name="TextBox 275">
            <a:extLst>
              <a:ext uri="{FF2B5EF4-FFF2-40B4-BE49-F238E27FC236}">
                <a16:creationId xmlns:a16="http://schemas.microsoft.com/office/drawing/2014/main" id="{DEC246F5-45DD-B74C-A085-786425150E82}"/>
              </a:ext>
            </a:extLst>
          </p:cNvPr>
          <p:cNvSpPr txBox="1"/>
          <p:nvPr/>
        </p:nvSpPr>
        <p:spPr>
          <a:xfrm>
            <a:off x="837969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224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73</a:t>
            </a:r>
          </a:p>
        </p:txBody>
      </p:sp>
      <p:sp>
        <p:nvSpPr>
          <p:cNvPr id="277" name="TextBox 276">
            <a:extLst>
              <a:ext uri="{FF2B5EF4-FFF2-40B4-BE49-F238E27FC236}">
                <a16:creationId xmlns:a16="http://schemas.microsoft.com/office/drawing/2014/main" id="{DF5EAF2F-FD3F-9140-A4A1-5CF0335BA394}"/>
              </a:ext>
            </a:extLst>
          </p:cNvPr>
          <p:cNvSpPr txBox="1"/>
          <p:nvPr/>
        </p:nvSpPr>
        <p:spPr>
          <a:xfrm>
            <a:off x="81447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266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89</a:t>
            </a:r>
          </a:p>
        </p:txBody>
      </p:sp>
      <p:sp>
        <p:nvSpPr>
          <p:cNvPr id="278" name="TextBox 277">
            <a:extLst>
              <a:ext uri="{FF2B5EF4-FFF2-40B4-BE49-F238E27FC236}">
                <a16:creationId xmlns:a16="http://schemas.microsoft.com/office/drawing/2014/main" id="{37532EA1-C2AF-954D-8CDF-75B2FB0DDBEA}"/>
              </a:ext>
            </a:extLst>
          </p:cNvPr>
          <p:cNvSpPr txBox="1"/>
          <p:nvPr/>
        </p:nvSpPr>
        <p:spPr>
          <a:xfrm>
            <a:off x="79066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297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105</a:t>
            </a:r>
          </a:p>
        </p:txBody>
      </p:sp>
      <p:sp>
        <p:nvSpPr>
          <p:cNvPr id="279" name="TextBox 278">
            <a:extLst>
              <a:ext uri="{FF2B5EF4-FFF2-40B4-BE49-F238E27FC236}">
                <a16:creationId xmlns:a16="http://schemas.microsoft.com/office/drawing/2014/main" id="{6F762E89-15AF-CA45-98DD-031ED9F1980E}"/>
              </a:ext>
            </a:extLst>
          </p:cNvPr>
          <p:cNvSpPr txBox="1"/>
          <p:nvPr/>
        </p:nvSpPr>
        <p:spPr>
          <a:xfrm>
            <a:off x="76621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349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125</a:t>
            </a:r>
          </a:p>
        </p:txBody>
      </p:sp>
      <p:sp>
        <p:nvSpPr>
          <p:cNvPr id="280" name="TextBox 279">
            <a:extLst>
              <a:ext uri="{FF2B5EF4-FFF2-40B4-BE49-F238E27FC236}">
                <a16:creationId xmlns:a16="http://schemas.microsoft.com/office/drawing/2014/main" id="{C3DC0053-CF66-CA44-8126-935B54C28CBA}"/>
              </a:ext>
            </a:extLst>
          </p:cNvPr>
          <p:cNvSpPr txBox="1"/>
          <p:nvPr/>
        </p:nvSpPr>
        <p:spPr>
          <a:xfrm>
            <a:off x="7411322"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395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153</a:t>
            </a:r>
          </a:p>
        </p:txBody>
      </p:sp>
      <p:sp>
        <p:nvSpPr>
          <p:cNvPr id="281" name="TextBox 280">
            <a:extLst>
              <a:ext uri="{FF2B5EF4-FFF2-40B4-BE49-F238E27FC236}">
                <a16:creationId xmlns:a16="http://schemas.microsoft.com/office/drawing/2014/main" id="{64BC806E-E9AC-4D4F-80D9-01817AB3B779}"/>
              </a:ext>
            </a:extLst>
          </p:cNvPr>
          <p:cNvSpPr txBox="1"/>
          <p:nvPr/>
        </p:nvSpPr>
        <p:spPr>
          <a:xfrm>
            <a:off x="7166847" y="4553512"/>
            <a:ext cx="173124"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429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184</a:t>
            </a:r>
          </a:p>
        </p:txBody>
      </p:sp>
      <p:sp>
        <p:nvSpPr>
          <p:cNvPr id="282" name="TextBox 281">
            <a:extLst>
              <a:ext uri="{FF2B5EF4-FFF2-40B4-BE49-F238E27FC236}">
                <a16:creationId xmlns:a16="http://schemas.microsoft.com/office/drawing/2014/main" id="{2F4F6029-F7EB-224C-AA30-BCF444F95DCA}"/>
              </a:ext>
            </a:extLst>
          </p:cNvPr>
          <p:cNvSpPr txBox="1"/>
          <p:nvPr/>
        </p:nvSpPr>
        <p:spPr>
          <a:xfrm>
            <a:off x="1062498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283" name="TextBox 282">
            <a:extLst>
              <a:ext uri="{FF2B5EF4-FFF2-40B4-BE49-F238E27FC236}">
                <a16:creationId xmlns:a16="http://schemas.microsoft.com/office/drawing/2014/main" id="{1357B142-2301-B242-BD7F-2A10DCDA3422}"/>
              </a:ext>
            </a:extLst>
          </p:cNvPr>
          <p:cNvSpPr txBox="1"/>
          <p:nvPr/>
        </p:nvSpPr>
        <p:spPr>
          <a:xfrm>
            <a:off x="108758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284" name="TextBox 283">
            <a:extLst>
              <a:ext uri="{FF2B5EF4-FFF2-40B4-BE49-F238E27FC236}">
                <a16:creationId xmlns:a16="http://schemas.microsoft.com/office/drawing/2014/main" id="{5C480995-14E9-1241-BB0D-081F1195D3BC}"/>
              </a:ext>
            </a:extLst>
          </p:cNvPr>
          <p:cNvSpPr txBox="1"/>
          <p:nvPr/>
        </p:nvSpPr>
        <p:spPr>
          <a:xfrm>
            <a:off x="11113930"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286" name="TextBox 285">
            <a:extLst>
              <a:ext uri="{FF2B5EF4-FFF2-40B4-BE49-F238E27FC236}">
                <a16:creationId xmlns:a16="http://schemas.microsoft.com/office/drawing/2014/main" id="{72F5CD8B-F47B-7946-A890-87BB7B4EC067}"/>
              </a:ext>
            </a:extLst>
          </p:cNvPr>
          <p:cNvSpPr txBox="1"/>
          <p:nvPr/>
        </p:nvSpPr>
        <p:spPr>
          <a:xfrm>
            <a:off x="11358405" y="4553512"/>
            <a:ext cx="57708" cy="2215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7" name="TextBox 286">
            <a:extLst>
              <a:ext uri="{FF2B5EF4-FFF2-40B4-BE49-F238E27FC236}">
                <a16:creationId xmlns:a16="http://schemas.microsoft.com/office/drawing/2014/main" id="{AEA2D993-6FFB-0D43-9A67-4C6B60FC85E0}"/>
              </a:ext>
            </a:extLst>
          </p:cNvPr>
          <p:cNvSpPr txBox="1"/>
          <p:nvPr/>
        </p:nvSpPr>
        <p:spPr>
          <a:xfrm>
            <a:off x="10735609" y="2954060"/>
            <a:ext cx="1056379" cy="3323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Median follow-up:</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Fruquintinib: 11.3 mo</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   Placebo: 11.2 mo</a:t>
            </a:r>
          </a:p>
        </p:txBody>
      </p:sp>
      <p:pic>
        <p:nvPicPr>
          <p:cNvPr id="290" name="Graphic 289">
            <a:extLst>
              <a:ext uri="{FF2B5EF4-FFF2-40B4-BE49-F238E27FC236}">
                <a16:creationId xmlns:a16="http://schemas.microsoft.com/office/drawing/2014/main" id="{8EF6681D-A062-E740-86FA-B691E951E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893" y="2175704"/>
            <a:ext cx="4616987" cy="1761295"/>
          </a:xfrm>
          <a:prstGeom prst="rect">
            <a:avLst/>
          </a:prstGeom>
        </p:spPr>
      </p:pic>
      <p:pic>
        <p:nvPicPr>
          <p:cNvPr id="292" name="Graphic 291">
            <a:extLst>
              <a:ext uri="{FF2B5EF4-FFF2-40B4-BE49-F238E27FC236}">
                <a16:creationId xmlns:a16="http://schemas.microsoft.com/office/drawing/2014/main" id="{19A5DE12-8E8B-2E45-85BC-A0784DC84F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895" y="2171700"/>
            <a:ext cx="4596265" cy="1657349"/>
          </a:xfrm>
          <a:prstGeom prst="rect">
            <a:avLst/>
          </a:prstGeom>
        </p:spPr>
      </p:pic>
      <p:graphicFrame>
        <p:nvGraphicFramePr>
          <p:cNvPr id="126" name="Table 125">
            <a:extLst>
              <a:ext uri="{FF2B5EF4-FFF2-40B4-BE49-F238E27FC236}">
                <a16:creationId xmlns:a16="http://schemas.microsoft.com/office/drawing/2014/main" id="{CD8D9ED5-A78E-6747-8F35-E327AF3A35EC}"/>
              </a:ext>
            </a:extLst>
          </p:cNvPr>
          <p:cNvGraphicFramePr>
            <a:graphicFrameLocks noGrp="1"/>
          </p:cNvGraphicFramePr>
          <p:nvPr>
            <p:extLst>
              <p:ext uri="{D42A27DB-BD31-4B8C-83A1-F6EECF244321}">
                <p14:modId xmlns:p14="http://schemas.microsoft.com/office/powerpoint/2010/main" val="3042146269"/>
              </p:ext>
            </p:extLst>
          </p:nvPr>
        </p:nvGraphicFramePr>
        <p:xfrm>
          <a:off x="2340589"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167248">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392/461 (85.0%)</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213/230 (92.6%)</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0.321 (0.267, 0.386)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3.7 (3.5, 3.8)</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1.8 (1.8, 1.9)</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PFS difference, months</a:t>
                      </a:r>
                    </a:p>
                  </a:txBody>
                  <a:tcPr marL="55440" marR="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1.9</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graphicFrame>
        <p:nvGraphicFramePr>
          <p:cNvPr id="285" name="Table 284">
            <a:extLst>
              <a:ext uri="{FF2B5EF4-FFF2-40B4-BE49-F238E27FC236}">
                <a16:creationId xmlns:a16="http://schemas.microsoft.com/office/drawing/2014/main" id="{B239730E-63D8-F048-92EB-6EB550B3237C}"/>
              </a:ext>
            </a:extLst>
          </p:cNvPr>
          <p:cNvGraphicFramePr>
            <a:graphicFrameLocks noGrp="1"/>
          </p:cNvGraphicFramePr>
          <p:nvPr>
            <p:extLst>
              <p:ext uri="{D42A27DB-BD31-4B8C-83A1-F6EECF244321}">
                <p14:modId xmlns:p14="http://schemas.microsoft.com/office/powerpoint/2010/main" val="171185504"/>
              </p:ext>
            </p:extLst>
          </p:nvPr>
        </p:nvGraphicFramePr>
        <p:xfrm>
          <a:off x="8461093" y="1738080"/>
          <a:ext cx="3428660" cy="1090368"/>
        </p:xfrm>
        <a:graphic>
          <a:graphicData uri="http://schemas.openxmlformats.org/drawingml/2006/table">
            <a:tbl>
              <a:tblPr firstRow="1" bandRow="1">
                <a:tableStyleId>{5C22544A-7EE6-4342-B048-85BDC9FD1C3A}</a:tableStyleId>
              </a:tblPr>
              <a:tblGrid>
                <a:gridCol w="1528600">
                  <a:extLst>
                    <a:ext uri="{9D8B030D-6E8A-4147-A177-3AD203B41FA5}">
                      <a16:colId xmlns:a16="http://schemas.microsoft.com/office/drawing/2014/main" val="1256442069"/>
                    </a:ext>
                  </a:extLst>
                </a:gridCol>
                <a:gridCol w="950030">
                  <a:extLst>
                    <a:ext uri="{9D8B030D-6E8A-4147-A177-3AD203B41FA5}">
                      <a16:colId xmlns:a16="http://schemas.microsoft.com/office/drawing/2014/main" val="3362937906"/>
                    </a:ext>
                  </a:extLst>
                </a:gridCol>
                <a:gridCol w="950030">
                  <a:extLst>
                    <a:ext uri="{9D8B030D-6E8A-4147-A177-3AD203B41FA5}">
                      <a16:colId xmlns:a16="http://schemas.microsoft.com/office/drawing/2014/main" val="3272691983"/>
                    </a:ext>
                  </a:extLst>
                </a:gridCol>
              </a:tblGrid>
              <a:tr h="0">
                <a:tc>
                  <a:txBody>
                    <a:bodyPr/>
                    <a:lstStyle/>
                    <a:p>
                      <a:pP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noFill/>
                  </a:tcPr>
                </a:tc>
                <a:tc>
                  <a:txBody>
                    <a:bodyPr/>
                    <a:lstStyle/>
                    <a:p>
                      <a:pPr algn="ctr">
                        <a:lnSpc>
                          <a:spcPct val="90000"/>
                        </a:lnSpc>
                      </a:pPr>
                      <a:r>
                        <a:rPr lang="en-US" sz="800" dirty="0">
                          <a:latin typeface="Arial" panose="020B0604020202020204" pitchFamily="34" charset="0"/>
                          <a:cs typeface="Arial" panose="020B0604020202020204" pitchFamily="34" charset="0"/>
                        </a:rPr>
                        <a:t>Fruquintinib</a:t>
                      </a:r>
                    </a:p>
                  </a:txBody>
                  <a:tcPr marL="55440" marR="55440" marT="36000" marB="36000" anchor="ctr">
                    <a:lnB w="12700" cap="flat" cmpd="sng" algn="ctr">
                      <a:solidFill>
                        <a:schemeClr val="bg1"/>
                      </a:solidFill>
                      <a:prstDash val="solid"/>
                      <a:round/>
                      <a:headEnd type="none" w="med" len="med"/>
                      <a:tailEnd type="none" w="med" len="med"/>
                    </a:lnB>
                  </a:tcPr>
                </a:tc>
                <a:tc>
                  <a:txBody>
                    <a:bodyPr/>
                    <a:lstStyle/>
                    <a:p>
                      <a:pPr algn="ctr">
                        <a:lnSpc>
                          <a:spcPct val="90000"/>
                        </a:lnSpc>
                      </a:pPr>
                      <a:r>
                        <a:rPr lang="en-US" sz="800" dirty="0">
                          <a:latin typeface="Arial" panose="020B0604020202020204" pitchFamily="34" charset="0"/>
                          <a:cs typeface="Arial" panose="020B0604020202020204" pitchFamily="34" charset="0"/>
                        </a:rPr>
                        <a:t>Placebo</a:t>
                      </a:r>
                      <a:endParaRPr lang="en-US" sz="800" dirty="0">
                        <a:solidFill>
                          <a:schemeClr val="bg1"/>
                        </a:solidFill>
                        <a:latin typeface="Arial" panose="020B0604020202020204" pitchFamily="34" charset="0"/>
                        <a:cs typeface="Arial" panose="020B0604020202020204" pitchFamily="34" charset="0"/>
                      </a:endParaRPr>
                    </a:p>
                  </a:txBody>
                  <a:tcPr marL="55440" marR="55440" marT="36000" marB="36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Events/patients (%)</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317/461 (68.8%)</a:t>
                      </a:r>
                    </a:p>
                  </a:txBody>
                  <a:tcPr marL="55440" marR="55440" marT="36000" marB="36000" anchor="ctr">
                    <a:lnT w="12700" cap="flat" cmpd="sng" algn="ctr">
                      <a:solidFill>
                        <a:schemeClr val="bg1"/>
                      </a:solidFill>
                      <a:prstDash val="solid"/>
                      <a:round/>
                      <a:headEnd type="none" w="med" len="med"/>
                      <a:tailEnd type="none" w="med" len="med"/>
                    </a:lnT>
                  </a:tcPr>
                </a:tc>
                <a:tc>
                  <a:txBody>
                    <a:bodyPr/>
                    <a:lstStyle/>
                    <a:p>
                      <a:pPr algn="ctr">
                        <a:lnSpc>
                          <a:spcPct val="90000"/>
                        </a:lnSpc>
                      </a:pPr>
                      <a:r>
                        <a:rPr lang="en-US" sz="800" dirty="0">
                          <a:latin typeface="Arial" panose="020B0604020202020204" pitchFamily="34" charset="0"/>
                          <a:cs typeface="Arial" panose="020B0604020202020204" pitchFamily="34" charset="0"/>
                        </a:rPr>
                        <a:t>173/230 (75.2%)</a:t>
                      </a:r>
                    </a:p>
                  </a:txBody>
                  <a:tcPr marL="55440" marR="55440" marT="36000" marB="360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p-value (log-rank)</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&lt;0.001</a:t>
                      </a:r>
                    </a:p>
                  </a:txBody>
                  <a:tcPr marL="55440" marR="55440"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L="55440" marR="55440" marT="36000" marB="36000" anchor="ctr"/>
                </a:tc>
                <a:extLst>
                  <a:ext uri="{0D108BD9-81ED-4DB2-BD59-A6C34878D82A}">
                    <a16:rowId xmlns:a16="http://schemas.microsoft.com/office/drawing/2014/main" val="3088031265"/>
                  </a:ext>
                </a:extLst>
              </a:tr>
              <a:tr h="0">
                <a:tc>
                  <a:txBody>
                    <a:bodyPr/>
                    <a:lstStyle/>
                    <a:p>
                      <a:pPr>
                        <a:lnSpc>
                          <a:spcPct val="90000"/>
                        </a:lnSpc>
                      </a:pPr>
                      <a:r>
                        <a:rPr lang="en-US" sz="800" b="0"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US" sz="800" b="1" dirty="0">
                          <a:solidFill>
                            <a:schemeClr val="accent1"/>
                          </a:solidFill>
                          <a:latin typeface="Arial" panose="020B0604020202020204" pitchFamily="34" charset="0"/>
                          <a:cs typeface="Arial" panose="020B0604020202020204" pitchFamily="34" charset="0"/>
                        </a:rPr>
                        <a:t>0.662 (0.549, 0.800)</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29158161"/>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months</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7.4 (6.7, 8.2)</a:t>
                      </a:r>
                    </a:p>
                  </a:txBody>
                  <a:tcPr marL="55440" marR="55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4.8 (4.0, 5.8)</a:t>
                      </a:r>
                    </a:p>
                  </a:txBody>
                  <a:tcPr marL="55440" marR="55440" marT="36000" marB="36000" anchor="ctr"/>
                </a:tc>
                <a:extLst>
                  <a:ext uri="{0D108BD9-81ED-4DB2-BD59-A6C34878D82A}">
                    <a16:rowId xmlns:a16="http://schemas.microsoft.com/office/drawing/2014/main" val="359674884"/>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OS difference, months</a:t>
                      </a:r>
                    </a:p>
                  </a:txBody>
                  <a:tcPr marL="55440" marR="55440"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2.6</a:t>
                      </a:r>
                    </a:p>
                  </a:txBody>
                  <a:tcPr marL="55440" marR="55440" marT="36000" marB="36000" anchor="ct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55440" marR="55440" marT="36000" anchor="ctr"/>
                </a:tc>
                <a:extLst>
                  <a:ext uri="{0D108BD9-81ED-4DB2-BD59-A6C34878D82A}">
                    <a16:rowId xmlns:a16="http://schemas.microsoft.com/office/drawing/2014/main" val="2911287203"/>
                  </a:ext>
                </a:extLst>
              </a:tr>
            </a:tbl>
          </a:graphicData>
        </a:graphic>
      </p:graphicFrame>
    </p:spTree>
    <p:extLst>
      <p:ext uri="{BB962C8B-B14F-4D97-AF65-F5344CB8AC3E}">
        <p14:creationId xmlns:p14="http://schemas.microsoft.com/office/powerpoint/2010/main" val="21937433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1" y="259200"/>
            <a:ext cx="10963199" cy="864000"/>
          </a:xfrm>
        </p:spPr>
        <p:txBody>
          <a:bodyPr/>
          <a:lstStyle/>
          <a:p>
            <a:r>
              <a:rPr lang="en-GB" dirty="0"/>
              <a:t>FRESCO-2: safety results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25</a:t>
            </a:fld>
            <a:endParaRPr lang="en-GB" dirty="0"/>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20713" y="6321600"/>
            <a:ext cx="10179050" cy="365125"/>
          </a:xfrm>
        </p:spPr>
        <p:txBody>
          <a:bodyPr/>
          <a:lstStyle/>
          <a:p>
            <a:pPr lvl="0"/>
            <a:r>
              <a:rPr lang="en-GB" dirty="0"/>
              <a:t>TEAE, treatment-emergent adverse event</a:t>
            </a:r>
          </a:p>
          <a:p>
            <a:pPr lvl="0"/>
            <a:r>
              <a:rPr lang="en-GB" dirty="0"/>
              <a:t>Dasari NA, et al. Ann Oncol. 2022;33 (suppl_7):S808-S869 (ESMO 2022 oral presentation)</a:t>
            </a:r>
          </a:p>
        </p:txBody>
      </p:sp>
      <p:graphicFrame>
        <p:nvGraphicFramePr>
          <p:cNvPr id="4" name="Table 3">
            <a:extLst>
              <a:ext uri="{FF2B5EF4-FFF2-40B4-BE49-F238E27FC236}">
                <a16:creationId xmlns:a16="http://schemas.microsoft.com/office/drawing/2014/main" id="{0AB73308-D81C-D543-9685-BF69E9845B92}"/>
              </a:ext>
            </a:extLst>
          </p:cNvPr>
          <p:cNvGraphicFramePr>
            <a:graphicFrameLocks noGrp="1"/>
          </p:cNvGraphicFramePr>
          <p:nvPr/>
        </p:nvGraphicFramePr>
        <p:xfrm>
          <a:off x="619199" y="1461478"/>
          <a:ext cx="10963201" cy="3970320"/>
        </p:xfrm>
        <a:graphic>
          <a:graphicData uri="http://schemas.openxmlformats.org/drawingml/2006/table">
            <a:tbl>
              <a:tblPr firstRow="1" bandRow="1">
                <a:tableStyleId>{5C22544A-7EE6-4342-B048-85BDC9FD1C3A}</a:tableStyleId>
              </a:tblPr>
              <a:tblGrid>
                <a:gridCol w="5941325">
                  <a:extLst>
                    <a:ext uri="{9D8B030D-6E8A-4147-A177-3AD203B41FA5}">
                      <a16:colId xmlns:a16="http://schemas.microsoft.com/office/drawing/2014/main" val="733287848"/>
                    </a:ext>
                  </a:extLst>
                </a:gridCol>
                <a:gridCol w="2510938">
                  <a:extLst>
                    <a:ext uri="{9D8B030D-6E8A-4147-A177-3AD203B41FA5}">
                      <a16:colId xmlns:a16="http://schemas.microsoft.com/office/drawing/2014/main" val="1411176584"/>
                    </a:ext>
                  </a:extLst>
                </a:gridCol>
                <a:gridCol w="2510938">
                  <a:extLst>
                    <a:ext uri="{9D8B030D-6E8A-4147-A177-3AD203B41FA5}">
                      <a16:colId xmlns:a16="http://schemas.microsoft.com/office/drawing/2014/main" val="2768809436"/>
                    </a:ext>
                  </a:extLst>
                </a:gridCol>
              </a:tblGrid>
              <a:tr h="0">
                <a:tc>
                  <a:txBody>
                    <a:bodyPr/>
                    <a:lstStyle/>
                    <a:p>
                      <a:r>
                        <a:rPr lang="en-GB" sz="1600" dirty="0">
                          <a:latin typeface="Arial" panose="020B0604020202020204" pitchFamily="34" charset="0"/>
                          <a:cs typeface="Arial" panose="020B0604020202020204" pitchFamily="34" charset="0"/>
                        </a:rPr>
                        <a:t>Category, n (%)</a:t>
                      </a:r>
                    </a:p>
                  </a:txBody>
                  <a:tcPr marT="64800" marB="64800"/>
                </a:tc>
                <a:tc>
                  <a:txBody>
                    <a:bodyPr/>
                    <a:lstStyle/>
                    <a:p>
                      <a:pPr algn="ctr"/>
                      <a:r>
                        <a:rPr lang="en-GB" sz="1600" dirty="0">
                          <a:latin typeface="Arial" panose="020B0604020202020204" pitchFamily="34" charset="0"/>
                          <a:cs typeface="Arial" panose="020B0604020202020204" pitchFamily="34" charset="0"/>
                        </a:rPr>
                        <a:t>Fruquintinib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(N=456)</a:t>
                      </a:r>
                    </a:p>
                  </a:txBody>
                  <a:tcPr marT="64800" marB="64800"/>
                </a:tc>
                <a:tc>
                  <a:txBody>
                    <a:bodyPr/>
                    <a:lstStyle/>
                    <a:p>
                      <a:pPr algn="ctr"/>
                      <a:r>
                        <a:rPr lang="en-GB" sz="1600" dirty="0">
                          <a:latin typeface="Arial" panose="020B0604020202020204" pitchFamily="34" charset="0"/>
                          <a:cs typeface="Arial" panose="020B0604020202020204" pitchFamily="34" charset="0"/>
                        </a:rPr>
                        <a:t>Placebo</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(N=230)</a:t>
                      </a:r>
                    </a:p>
                  </a:txBody>
                  <a:tcPr marT="64800" marB="64800"/>
                </a:tc>
                <a:extLst>
                  <a:ext uri="{0D108BD9-81ED-4DB2-BD59-A6C34878D82A}">
                    <a16:rowId xmlns:a16="http://schemas.microsoft.com/office/drawing/2014/main" val="2090218473"/>
                  </a:ext>
                </a:extLst>
              </a:tr>
              <a:tr h="173421">
                <a:tc>
                  <a:txBody>
                    <a:bodyPr/>
                    <a:lstStyle/>
                    <a:p>
                      <a:r>
                        <a:rPr lang="en-GB" sz="1600" b="0" dirty="0">
                          <a:latin typeface="Arial" panose="020B0604020202020204" pitchFamily="34" charset="0"/>
                          <a:cs typeface="Arial" panose="020B0604020202020204" pitchFamily="34" charset="0"/>
                        </a:rPr>
                        <a:t>Any TEAE</a:t>
                      </a:r>
                    </a:p>
                    <a:p>
                      <a:pPr marL="0" indent="184150">
                        <a:tabLst/>
                      </a:pPr>
                      <a:r>
                        <a:rPr lang="en-GB" sz="1600" b="0" dirty="0">
                          <a:latin typeface="Arial" panose="020B0604020202020204" pitchFamily="34" charset="0"/>
                          <a:cs typeface="Arial" panose="020B0604020202020204" pitchFamily="34" charset="0"/>
                        </a:rPr>
                        <a:t>Grade ≥3 </a:t>
                      </a:r>
                    </a:p>
                    <a:p>
                      <a:pPr marL="0" indent="184150">
                        <a:tabLst/>
                      </a:pPr>
                      <a:r>
                        <a:rPr lang="en-GB" sz="1600" b="0" dirty="0">
                          <a:latin typeface="Arial" panose="020B0604020202020204" pitchFamily="34" charset="0"/>
                          <a:cs typeface="Arial" panose="020B0604020202020204" pitchFamily="34" charset="0"/>
                        </a:rPr>
                        <a:t>Treatment-related Grade ≥3 </a:t>
                      </a:r>
                    </a:p>
                    <a:p>
                      <a:pPr marL="0" indent="184150">
                        <a:tabLst/>
                      </a:pPr>
                      <a:r>
                        <a:rPr lang="en-GB" sz="1600" b="0" dirty="0">
                          <a:latin typeface="Arial" panose="020B0604020202020204" pitchFamily="34" charset="0"/>
                          <a:cs typeface="Arial" panose="020B0604020202020204" pitchFamily="34" charset="0"/>
                        </a:rPr>
                        <a:t>Leading to death</a:t>
                      </a:r>
                    </a:p>
                  </a:txBody>
                  <a:tcPr marT="64800" marB="64800"/>
                </a:tc>
                <a:tc>
                  <a:txBody>
                    <a:bodyPr/>
                    <a:lstStyle/>
                    <a:p>
                      <a:pPr algn="ctr"/>
                      <a:r>
                        <a:rPr lang="en-GB" sz="1600" b="1" dirty="0">
                          <a:latin typeface="Arial" panose="020B0604020202020204" pitchFamily="34" charset="0"/>
                          <a:cs typeface="Arial" panose="020B0604020202020204" pitchFamily="34" charset="0"/>
                        </a:rPr>
                        <a:t>451 (98.9)</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286 (62.7)</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164 (36.0)</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48 (10.5)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213 (92.6)</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116 (50.4)</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26 (11.3)</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45 (19.6)</a:t>
                      </a:r>
                    </a:p>
                  </a:txBody>
                  <a:tcPr marT="64800" marB="64800"/>
                </a:tc>
                <a:extLst>
                  <a:ext uri="{0D108BD9-81ED-4DB2-BD59-A6C34878D82A}">
                    <a16:rowId xmlns:a16="http://schemas.microsoft.com/office/drawing/2014/main" val="3951712160"/>
                  </a:ext>
                </a:extLst>
              </a:tr>
              <a:tr h="0">
                <a:tc>
                  <a:txBody>
                    <a:bodyPr/>
                    <a:lstStyle/>
                    <a:p>
                      <a:r>
                        <a:rPr lang="en-GB" sz="1600" b="0" dirty="0">
                          <a:latin typeface="Arial" panose="020B0604020202020204" pitchFamily="34" charset="0"/>
                          <a:cs typeface="Arial" panose="020B0604020202020204" pitchFamily="34" charset="0"/>
                        </a:rPr>
                        <a:t>Any serious TEAE</a:t>
                      </a:r>
                    </a:p>
                    <a:p>
                      <a:pPr marL="0" indent="184150">
                        <a:tabLst/>
                      </a:pPr>
                      <a:r>
                        <a:rPr lang="en-GB" sz="1600" b="0" dirty="0">
                          <a:latin typeface="Arial" panose="020B0604020202020204" pitchFamily="34" charset="0"/>
                          <a:cs typeface="Arial" panose="020B0604020202020204" pitchFamily="34" charset="0"/>
                        </a:rPr>
                        <a:t>Grade ≥3 </a:t>
                      </a:r>
                    </a:p>
                  </a:txBody>
                  <a:tcPr marT="64800" marB="64800"/>
                </a:tc>
                <a:tc>
                  <a:txBody>
                    <a:bodyPr/>
                    <a:lstStyle/>
                    <a:p>
                      <a:pPr algn="ctr"/>
                      <a:r>
                        <a:rPr lang="en-GB" sz="1600" b="1" dirty="0">
                          <a:latin typeface="Arial" panose="020B0604020202020204" pitchFamily="34" charset="0"/>
                          <a:cs typeface="Arial" panose="020B0604020202020204" pitchFamily="34" charset="0"/>
                        </a:rPr>
                        <a:t>171 (37.5)</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162 (35.5)</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88 (38.3)</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85 (37.0)</a:t>
                      </a:r>
                    </a:p>
                  </a:txBody>
                  <a:tcPr marT="64800" marB="64800"/>
                </a:tc>
                <a:extLst>
                  <a:ext uri="{0D108BD9-81ED-4DB2-BD59-A6C34878D82A}">
                    <a16:rowId xmlns:a16="http://schemas.microsoft.com/office/drawing/2014/main" val="4005471828"/>
                  </a:ext>
                </a:extLst>
              </a:tr>
              <a:tr h="173421">
                <a:tc>
                  <a:txBody>
                    <a:bodyPr/>
                    <a:lstStyle/>
                    <a:p>
                      <a:r>
                        <a:rPr lang="en-GB" sz="1600" b="0" dirty="0">
                          <a:latin typeface="Arial" panose="020B0604020202020204" pitchFamily="34" charset="0"/>
                          <a:cs typeface="Arial" panose="020B0604020202020204" pitchFamily="34" charset="0"/>
                        </a:rPr>
                        <a:t>TEAEs leading to dose modifications</a:t>
                      </a:r>
                    </a:p>
                    <a:p>
                      <a:pPr marL="0" indent="184150">
                        <a:tabLst/>
                      </a:pPr>
                      <a:r>
                        <a:rPr lang="en-GB" sz="1600" b="0" dirty="0">
                          <a:latin typeface="Arial" panose="020B0604020202020204" pitchFamily="34" charset="0"/>
                          <a:cs typeface="Arial" panose="020B0604020202020204" pitchFamily="34" charset="0"/>
                        </a:rPr>
                        <a:t>Dose interruption</a:t>
                      </a:r>
                    </a:p>
                    <a:p>
                      <a:pPr marL="0" indent="184150">
                        <a:tabLst/>
                      </a:pPr>
                      <a:r>
                        <a:rPr lang="en-GB" sz="1600" b="0" dirty="0">
                          <a:latin typeface="Arial" panose="020B0604020202020204" pitchFamily="34" charset="0"/>
                          <a:cs typeface="Arial" panose="020B0604020202020204" pitchFamily="34" charset="0"/>
                        </a:rPr>
                        <a:t>Dose reduction</a:t>
                      </a:r>
                    </a:p>
                    <a:p>
                      <a:pPr marL="0" indent="184150">
                        <a:tabLst/>
                      </a:pPr>
                      <a:r>
                        <a:rPr lang="en-GB" sz="1600" b="0" dirty="0">
                          <a:latin typeface="Arial" panose="020B0604020202020204" pitchFamily="34" charset="0"/>
                          <a:cs typeface="Arial" panose="020B0604020202020204" pitchFamily="34" charset="0"/>
                        </a:rPr>
                        <a:t>Dose discontinuation</a:t>
                      </a:r>
                    </a:p>
                  </a:txBody>
                  <a:tcPr marT="64800" marB="64800"/>
                </a:tc>
                <a:tc>
                  <a:txBody>
                    <a:bodyPr/>
                    <a:lstStyle/>
                    <a:p>
                      <a:pPr algn="ct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247 (54.2)</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110 (24.1)</a:t>
                      </a:r>
                      <a:r>
                        <a:rPr lang="en-GB" sz="1600" baseline="30000" dirty="0">
                          <a:latin typeface="Arial" panose="020B0604020202020204" pitchFamily="34" charset="0"/>
                          <a:cs typeface="Arial" panose="020B0604020202020204" pitchFamily="34" charset="0"/>
                        </a:rPr>
                        <a:t>a</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93 (20.4)</a:t>
                      </a:r>
                      <a:r>
                        <a:rPr lang="en-GB" sz="1600" baseline="30000" dirty="0">
                          <a:latin typeface="Arial" panose="020B0604020202020204" pitchFamily="34" charset="0"/>
                          <a:cs typeface="Arial" panose="020B0604020202020204" pitchFamily="34" charset="0"/>
                        </a:rPr>
                        <a:t>b</a:t>
                      </a:r>
                    </a:p>
                  </a:txBody>
                  <a:tcPr marT="64800" marB="6480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70 (30.4)</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9 (3.9)</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49 (21.3)</a:t>
                      </a:r>
                    </a:p>
                  </a:txBody>
                  <a:tcPr marT="64800" marB="64800"/>
                </a:tc>
                <a:extLst>
                  <a:ext uri="{0D108BD9-81ED-4DB2-BD59-A6C34878D82A}">
                    <a16:rowId xmlns:a16="http://schemas.microsoft.com/office/drawing/2014/main" val="633295849"/>
                  </a:ext>
                </a:extLst>
              </a:tr>
              <a:tr h="0">
                <a:tc gridSpan="3">
                  <a:txBody>
                    <a:bodyPr/>
                    <a:lstStyle/>
                    <a:p>
                      <a:pPr marL="0" indent="9525">
                        <a:tabLst/>
                      </a:pPr>
                      <a:r>
                        <a:rPr lang="en-GB" sz="1300" baseline="30000" dirty="0">
                          <a:latin typeface="Arial" panose="020B0604020202020204" pitchFamily="34" charset="0"/>
                          <a:cs typeface="Arial" panose="020B0604020202020204" pitchFamily="34" charset="0"/>
                        </a:rPr>
                        <a:t>a </a:t>
                      </a:r>
                      <a:r>
                        <a:rPr lang="en-GB" sz="1300" dirty="0">
                          <a:latin typeface="Arial" panose="020B0604020202020204" pitchFamily="34" charset="0"/>
                          <a:cs typeface="Arial" panose="020B0604020202020204" pitchFamily="34" charset="0"/>
                        </a:rPr>
                        <a:t>Most common TEAEs leading to dose reduction in fruquintinib arm: hand-foot syndrome (5.3%), hypertension (3.7%), and asthenia (3.5%)</a:t>
                      </a:r>
                    </a:p>
                    <a:p>
                      <a:pPr marL="0" indent="9525">
                        <a:tabLst/>
                      </a:pPr>
                      <a:r>
                        <a:rPr lang="en-GB" sz="1300" baseline="30000" dirty="0">
                          <a:latin typeface="Arial" panose="020B0604020202020204" pitchFamily="34" charset="0"/>
                          <a:cs typeface="Arial" panose="020B0604020202020204" pitchFamily="34" charset="0"/>
                        </a:rPr>
                        <a:t>b </a:t>
                      </a:r>
                      <a:r>
                        <a:rPr lang="en-GB" sz="1300" dirty="0">
                          <a:latin typeface="Arial" panose="020B0604020202020204" pitchFamily="34" charset="0"/>
                          <a:cs typeface="Arial" panose="020B0604020202020204" pitchFamily="34" charset="0"/>
                        </a:rPr>
                        <a:t>Most common TEAE leading to dose discontinuation in the fruquintinib arm: asthenia (1.5%)</a:t>
                      </a:r>
                    </a:p>
                  </a:txBody>
                  <a:tcPr marT="64800" marB="64800">
                    <a:noFill/>
                  </a:tcPr>
                </a:tc>
                <a:tc hMerge="1">
                  <a:txBody>
                    <a:bodyPr/>
                    <a:lstStyle/>
                    <a:p>
                      <a:pPr algn="ctr"/>
                      <a:endParaRPr lang="en-GB" sz="1050" baseline="30000" dirty="0">
                        <a:latin typeface="Arial" panose="020B0604020202020204" pitchFamily="34" charset="0"/>
                        <a:cs typeface="Arial" panose="020B0604020202020204" pitchFamily="34" charset="0"/>
                      </a:endParaRPr>
                    </a:p>
                  </a:txBody>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GB"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208096"/>
                  </a:ext>
                </a:extLst>
              </a:tr>
            </a:tbl>
          </a:graphicData>
        </a:graphic>
      </p:graphicFrame>
    </p:spTree>
    <p:extLst>
      <p:ext uri="{BB962C8B-B14F-4D97-AF65-F5344CB8AC3E}">
        <p14:creationId xmlns:p14="http://schemas.microsoft.com/office/powerpoint/2010/main" val="14884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dirty="0"/>
              <a:t>summary</a:t>
            </a:r>
          </a:p>
        </p:txBody>
      </p:sp>
      <p:sp>
        <p:nvSpPr>
          <p:cNvPr id="3" name="Slide Number Placeholder 2"/>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9492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111DEC-2ED1-A3E0-6952-7A94304EC964}"/>
              </a:ext>
            </a:extLst>
          </p:cNvPr>
          <p:cNvSpPr>
            <a:spLocks noGrp="1"/>
          </p:cNvSpPr>
          <p:nvPr>
            <p:ph type="body" idx="1"/>
          </p:nvPr>
        </p:nvSpPr>
        <p:spPr>
          <a:xfrm>
            <a:off x="609600" y="1214362"/>
            <a:ext cx="10972800" cy="702470"/>
          </a:xfrm>
        </p:spPr>
        <p:txBody>
          <a:bodyPr/>
          <a:lstStyle/>
          <a:p>
            <a:r>
              <a:rPr lang="en-GB" dirty="0"/>
              <a:t>SEQUENTIAL treatment considerations for advanced colon cancer</a:t>
            </a:r>
          </a:p>
        </p:txBody>
      </p:sp>
      <p:sp>
        <p:nvSpPr>
          <p:cNvPr id="2" name="Title 1">
            <a:extLst>
              <a:ext uri="{FF2B5EF4-FFF2-40B4-BE49-F238E27FC236}">
                <a16:creationId xmlns:a16="http://schemas.microsoft.com/office/drawing/2014/main" id="{17E554A4-E2F5-5EFC-7BBE-1A58D05838B5}"/>
              </a:ext>
            </a:extLst>
          </p:cNvPr>
          <p:cNvSpPr>
            <a:spLocks noGrp="1"/>
          </p:cNvSpPr>
          <p:nvPr>
            <p:ph type="title"/>
          </p:nvPr>
        </p:nvSpPr>
        <p:spPr/>
        <p:txBody>
          <a:bodyPr/>
          <a:lstStyle/>
          <a:p>
            <a:r>
              <a:rPr lang="en-GB" dirty="0"/>
              <a:t>summary</a:t>
            </a:r>
          </a:p>
        </p:txBody>
      </p:sp>
      <p:sp>
        <p:nvSpPr>
          <p:cNvPr id="10" name="Content Placeholder 9">
            <a:extLst>
              <a:ext uri="{FF2B5EF4-FFF2-40B4-BE49-F238E27FC236}">
                <a16:creationId xmlns:a16="http://schemas.microsoft.com/office/drawing/2014/main" id="{449C32B0-E228-C306-D663-62EF6D728560}"/>
              </a:ext>
            </a:extLst>
          </p:cNvPr>
          <p:cNvSpPr>
            <a:spLocks noGrp="1"/>
          </p:cNvSpPr>
          <p:nvPr>
            <p:ph sz="quarter" idx="14"/>
          </p:nvPr>
        </p:nvSpPr>
        <p:spPr/>
        <p:txBody>
          <a:bodyPr/>
          <a:lstStyle/>
          <a:p>
            <a:r>
              <a:rPr lang="en-GB" sz="1200" dirty="0">
                <a:latin typeface="Arial" panose="020B0604020202020204" pitchFamily="34" charset="0"/>
                <a:ea typeface="Aileron" charset="0"/>
                <a:cs typeface="Arial" panose="020B0604020202020204" pitchFamily="34" charset="0"/>
              </a:rPr>
              <a:t>Please refer to relevant treatment guidelines for the full details of the decision-making pathway and treatment options at each stage</a:t>
            </a:r>
          </a:p>
        </p:txBody>
      </p:sp>
      <p:sp>
        <p:nvSpPr>
          <p:cNvPr id="6" name="Content Placeholder 5">
            <a:extLst>
              <a:ext uri="{FF2B5EF4-FFF2-40B4-BE49-F238E27FC236}">
                <a16:creationId xmlns:a16="http://schemas.microsoft.com/office/drawing/2014/main" id="{5965C666-82DC-B9D8-E749-CEA40889B6D1}"/>
              </a:ext>
            </a:extLst>
          </p:cNvPr>
          <p:cNvSpPr>
            <a:spLocks noGrp="1"/>
          </p:cNvSpPr>
          <p:nvPr>
            <p:ph sz="quarter" idx="15"/>
          </p:nvPr>
        </p:nvSpPr>
        <p:spPr/>
        <p:txBody>
          <a:bodyPr anchor="b"/>
          <a:lstStyle/>
          <a:p>
            <a:r>
              <a:rPr lang="en-GB" sz="1200" dirty="0">
                <a:solidFill>
                  <a:schemeClr val="tx2"/>
                </a:solidFill>
                <a:latin typeface="Arial" panose="020B0604020202020204" pitchFamily="34" charset="0"/>
                <a:ea typeface="Aileron" charset="0"/>
                <a:cs typeface="Arial" panose="020B0604020202020204" pitchFamily="34" charset="0"/>
              </a:rPr>
              <a:t>Please refer to relevant treatment guidelines for the full details of the decision-making pathway and treatment options at each stage</a:t>
            </a:r>
          </a:p>
          <a:p>
            <a:r>
              <a:rPr lang="en-GB" dirty="0">
                <a:solidFill>
                  <a:schemeClr val="tx2"/>
                </a:solidFill>
              </a:rPr>
              <a:t>BRAF, proto-oncogene B-Raf; </a:t>
            </a:r>
            <a:r>
              <a:rPr lang="en-GB" dirty="0">
                <a:solidFill>
                  <a:schemeClr val="tx2"/>
                </a:solidFill>
                <a:ea typeface="Aileron" charset="0"/>
              </a:rPr>
              <a:t>CRC, colorectal cancer; FP, fluoropyrimidine; HER2, human epidermal growth factor receptor 2; </a:t>
            </a:r>
            <a:r>
              <a:rPr lang="en-GB" dirty="0">
                <a:solidFill>
                  <a:schemeClr val="tx2"/>
                </a:solidFill>
              </a:rPr>
              <a:t>KRAS, Kirsten rat sarcoma viral oncogene homologue; dMMR, deficient mismatch repair; MSI-H, microsatellite instability-high; NRAS, neuroblastoma RAS viral oncogene homolog; RAS, rat sarcoma viral oncogene homologue</a:t>
            </a:r>
            <a:endParaRPr lang="en-GB" sz="1200" dirty="0">
              <a:solidFill>
                <a:schemeClr val="tx2"/>
              </a:solidFill>
              <a:latin typeface="Arial" panose="020B0604020202020204" pitchFamily="34" charset="0"/>
              <a:ea typeface="Aileron" charset="0"/>
              <a:cs typeface="Arial" panose="020B0604020202020204" pitchFamily="34" charset="0"/>
            </a:endParaRPr>
          </a:p>
        </p:txBody>
      </p:sp>
      <p:sp>
        <p:nvSpPr>
          <p:cNvPr id="4" name="Slide Number Placeholder 3">
            <a:extLst>
              <a:ext uri="{FF2B5EF4-FFF2-40B4-BE49-F238E27FC236}">
                <a16:creationId xmlns:a16="http://schemas.microsoft.com/office/drawing/2014/main" id="{A30B25BE-E50A-8905-194A-7548D70D4E57}"/>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12" name="AutoShape 17">
            <a:extLst>
              <a:ext uri="{FF2B5EF4-FFF2-40B4-BE49-F238E27FC236}">
                <a16:creationId xmlns:a16="http://schemas.microsoft.com/office/drawing/2014/main" id="{B507EA8D-A974-3545-0B4D-56EFC799F268}"/>
              </a:ext>
            </a:extLst>
          </p:cNvPr>
          <p:cNvSpPr>
            <a:spLocks noChangeArrowheads="1"/>
          </p:cNvSpPr>
          <p:nvPr/>
        </p:nvSpPr>
        <p:spPr bwMode="ltGray">
          <a:xfrm>
            <a:off x="609600" y="1802551"/>
            <a:ext cx="10963197" cy="1137507"/>
          </a:xfrm>
          <a:prstGeom prst="roundRect">
            <a:avLst>
              <a:gd name="adj" fmla="val 17354"/>
            </a:avLst>
          </a:prstGeom>
          <a:solidFill>
            <a:schemeClr val="tx2"/>
          </a:solidFill>
          <a:ln w="25400">
            <a:noFill/>
            <a:round/>
            <a:headEnd/>
            <a:tailEnd/>
          </a:ln>
        </p:spPr>
        <p:txBody>
          <a:bodyPr lIns="0" tIns="44451" rIns="0" bIns="44451" anchor="ctr"/>
          <a:lstStyle/>
          <a:p>
            <a:pPr algn="ct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Treatment of advanced CRC should be considered as a continuum of care.</a:t>
            </a:r>
          </a:p>
          <a:p>
            <a:pPr algn="ct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Decision-making at each stage of therapy should account for patient suitability and tolerability,</a:t>
            </a:r>
            <a:br>
              <a:rPr lang="en-GB" sz="1400" b="1" kern="0" dirty="0">
                <a:solidFill>
                  <a:schemeClr val="bg1"/>
                </a:solidFill>
                <a:latin typeface="Arial" panose="020B0604020202020204" pitchFamily="34" charset="0"/>
                <a:ea typeface="ＭＳ Ｐゴシック" charset="0"/>
                <a:cs typeface="Arial" panose="020B0604020202020204" pitchFamily="34" charset="0"/>
              </a:rPr>
            </a:br>
            <a:r>
              <a:rPr lang="en-GB" sz="1400" b="1" kern="0" dirty="0">
                <a:solidFill>
                  <a:schemeClr val="bg1"/>
                </a:solidFill>
                <a:latin typeface="Arial" panose="020B0604020202020204" pitchFamily="34" charset="0"/>
                <a:ea typeface="ＭＳ Ｐゴシック" charset="0"/>
                <a:cs typeface="Arial" panose="020B0604020202020204" pitchFamily="34" charset="0"/>
              </a:rPr>
              <a:t>tumour biomarkers, and prior exposure to chemotherapies and/or targeted agents.</a:t>
            </a:r>
          </a:p>
        </p:txBody>
      </p:sp>
      <p:cxnSp>
        <p:nvCxnSpPr>
          <p:cNvPr id="13" name="Gerade Verbindung mit Pfeil 33">
            <a:extLst>
              <a:ext uri="{FF2B5EF4-FFF2-40B4-BE49-F238E27FC236}">
                <a16:creationId xmlns:a16="http://schemas.microsoft.com/office/drawing/2014/main" id="{9B43F613-D03E-21F5-F3C8-7EE0742E9E3B}"/>
              </a:ext>
            </a:extLst>
          </p:cNvPr>
          <p:cNvCxnSpPr>
            <a:cxnSpLocks noChangeShapeType="1"/>
          </p:cNvCxnSpPr>
          <p:nvPr/>
        </p:nvCxnSpPr>
        <p:spPr bwMode="auto">
          <a:xfrm>
            <a:off x="2426296" y="3544713"/>
            <a:ext cx="0" cy="592227"/>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5" name="AutoShape 17">
            <a:extLst>
              <a:ext uri="{FF2B5EF4-FFF2-40B4-BE49-F238E27FC236}">
                <a16:creationId xmlns:a16="http://schemas.microsoft.com/office/drawing/2014/main" id="{389D64C3-B15D-A023-FD95-B7AF4B588DE1}"/>
              </a:ext>
            </a:extLst>
          </p:cNvPr>
          <p:cNvSpPr>
            <a:spLocks noChangeArrowheads="1"/>
          </p:cNvSpPr>
          <p:nvPr/>
        </p:nvSpPr>
        <p:spPr bwMode="ltGray">
          <a:xfrm>
            <a:off x="619200" y="4136940"/>
            <a:ext cx="3614192" cy="1668324"/>
          </a:xfrm>
          <a:prstGeom prst="roundRect">
            <a:avLst>
              <a:gd name="adj" fmla="val 12071"/>
            </a:avLst>
          </a:prstGeom>
          <a:solidFill>
            <a:schemeClr val="accent1">
              <a:lumMod val="40000"/>
              <a:lumOff val="60000"/>
            </a:schemeClr>
          </a:solidFill>
          <a:ln w="25400">
            <a:noFill/>
            <a:round/>
            <a:headEnd/>
            <a:tailEnd/>
          </a:ln>
        </p:spPr>
        <p:txBody>
          <a:bodyPr lIns="0" tIns="44451" rIns="0" bIns="44451" anchor="t" anchorCtr="0"/>
          <a:lstStyle/>
          <a:p>
            <a:pPr algn="ctr" defTabSz="892152">
              <a:spcBef>
                <a:spcPts val="300"/>
              </a:spcBef>
              <a:defRPr/>
            </a:pPr>
            <a:r>
              <a:rPr lang="en-GB" sz="1400" b="1" kern="0" dirty="0">
                <a:latin typeface="Arial" panose="020B0604020202020204" pitchFamily="34" charset="0"/>
                <a:ea typeface="ＭＳ Ｐゴシック" charset="0"/>
                <a:cs typeface="Arial" panose="020B0604020202020204" pitchFamily="34" charset="0"/>
              </a:rPr>
              <a:t>Consider the patient’s prior treatments.</a:t>
            </a:r>
            <a:br>
              <a:rPr lang="en-GB" sz="1400" b="1" kern="0" dirty="0">
                <a:latin typeface="Arial" panose="020B0604020202020204" pitchFamily="34" charset="0"/>
                <a:ea typeface="ＭＳ Ｐゴシック" charset="0"/>
                <a:cs typeface="Arial" panose="020B0604020202020204" pitchFamily="34" charset="0"/>
              </a:rPr>
            </a:br>
            <a:r>
              <a:rPr lang="en-GB" sz="1400" b="1" kern="0" dirty="0">
                <a:latin typeface="Arial" panose="020B0604020202020204" pitchFamily="34" charset="0"/>
                <a:ea typeface="ＭＳ Ｐゴシック" charset="0"/>
                <a:cs typeface="Arial" panose="020B0604020202020204" pitchFamily="34" charset="0"/>
              </a:rPr>
              <a:t>Have they received a previous:</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Oxaliplatin-based chemotherapy?</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Irinotecan-based chemotherapy?</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Oxaliplatin- and irinotecan-based regimen?</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FP without oxaliplatin/irinotecan?</a:t>
            </a:r>
          </a:p>
        </p:txBody>
      </p:sp>
      <p:cxnSp>
        <p:nvCxnSpPr>
          <p:cNvPr id="16" name="Gerade Verbindung mit Pfeil 33">
            <a:extLst>
              <a:ext uri="{FF2B5EF4-FFF2-40B4-BE49-F238E27FC236}">
                <a16:creationId xmlns:a16="http://schemas.microsoft.com/office/drawing/2014/main" id="{2ADE383E-2FF2-1E5A-C378-0D6C920A8E5F}"/>
              </a:ext>
            </a:extLst>
          </p:cNvPr>
          <p:cNvCxnSpPr>
            <a:cxnSpLocks noChangeShapeType="1"/>
          </p:cNvCxnSpPr>
          <p:nvPr/>
        </p:nvCxnSpPr>
        <p:spPr bwMode="auto">
          <a:xfrm>
            <a:off x="9790797" y="3544713"/>
            <a:ext cx="0" cy="592227"/>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7" name="AutoShape 17">
            <a:extLst>
              <a:ext uri="{FF2B5EF4-FFF2-40B4-BE49-F238E27FC236}">
                <a16:creationId xmlns:a16="http://schemas.microsoft.com/office/drawing/2014/main" id="{E7855967-C5E7-4DF2-69A0-F520B26B983C}"/>
              </a:ext>
            </a:extLst>
          </p:cNvPr>
          <p:cNvSpPr>
            <a:spLocks noChangeArrowheads="1"/>
          </p:cNvSpPr>
          <p:nvPr/>
        </p:nvSpPr>
        <p:spPr bwMode="ltGray">
          <a:xfrm>
            <a:off x="8008797" y="4136940"/>
            <a:ext cx="3564000" cy="1668324"/>
          </a:xfrm>
          <a:prstGeom prst="roundRect">
            <a:avLst>
              <a:gd name="adj" fmla="val 11411"/>
            </a:avLst>
          </a:prstGeom>
          <a:solidFill>
            <a:schemeClr val="accent1">
              <a:lumMod val="40000"/>
              <a:lumOff val="60000"/>
            </a:schemeClr>
          </a:solidFill>
          <a:ln w="25400">
            <a:noFill/>
            <a:round/>
            <a:headEnd/>
            <a:tailEnd/>
          </a:ln>
        </p:spPr>
        <p:txBody>
          <a:bodyPr lIns="0" tIns="44451" rIns="0" bIns="44451" anchor="t" anchorCtr="0"/>
          <a:lstStyle/>
          <a:p>
            <a:pPr algn="ctr" defTabSz="892152">
              <a:spcBef>
                <a:spcPts val="300"/>
              </a:spcBef>
              <a:defRPr/>
            </a:pPr>
            <a:r>
              <a:rPr lang="en-GB" sz="1400" b="1" kern="0" dirty="0">
                <a:latin typeface="Arial" panose="020B0604020202020204" pitchFamily="34" charset="0"/>
                <a:ea typeface="ＭＳ Ｐゴシック" charset="0"/>
                <a:cs typeface="Arial" panose="020B0604020202020204" pitchFamily="34" charset="0"/>
              </a:rPr>
              <a:t>Consider the location of the </a:t>
            </a:r>
            <a:br>
              <a:rPr lang="en-GB" sz="1400" b="1" kern="0" dirty="0">
                <a:latin typeface="Arial" panose="020B0604020202020204" pitchFamily="34" charset="0"/>
                <a:ea typeface="ＭＳ Ｐゴシック" charset="0"/>
                <a:cs typeface="Arial" panose="020B0604020202020204" pitchFamily="34" charset="0"/>
              </a:rPr>
            </a:br>
            <a:r>
              <a:rPr lang="en-GB" sz="1400" b="1" kern="0" dirty="0">
                <a:latin typeface="Arial" panose="020B0604020202020204" pitchFamily="34" charset="0"/>
                <a:ea typeface="ＭＳ Ｐゴシック" charset="0"/>
                <a:cs typeface="Arial" panose="020B0604020202020204" pitchFamily="34" charset="0"/>
              </a:rPr>
              <a:t>patient’s tumour:</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Left- or right sided?</a:t>
            </a:r>
          </a:p>
        </p:txBody>
      </p:sp>
      <p:sp>
        <p:nvSpPr>
          <p:cNvPr id="18" name="AutoShape 17">
            <a:extLst>
              <a:ext uri="{FF2B5EF4-FFF2-40B4-BE49-F238E27FC236}">
                <a16:creationId xmlns:a16="http://schemas.microsoft.com/office/drawing/2014/main" id="{5615BB77-97CB-345A-D5FB-2DE76F9E2574}"/>
              </a:ext>
            </a:extLst>
          </p:cNvPr>
          <p:cNvSpPr>
            <a:spLocks noChangeArrowheads="1"/>
          </p:cNvSpPr>
          <p:nvPr/>
        </p:nvSpPr>
        <p:spPr bwMode="ltGray">
          <a:xfrm>
            <a:off x="4357095" y="4136940"/>
            <a:ext cx="3528000" cy="1668324"/>
          </a:xfrm>
          <a:prstGeom prst="roundRect">
            <a:avLst>
              <a:gd name="adj" fmla="val 11411"/>
            </a:avLst>
          </a:prstGeom>
          <a:solidFill>
            <a:schemeClr val="accent1">
              <a:lumMod val="40000"/>
              <a:lumOff val="60000"/>
            </a:schemeClr>
          </a:solidFill>
          <a:ln w="25400">
            <a:noFill/>
            <a:round/>
            <a:headEnd/>
            <a:tailEnd/>
          </a:ln>
        </p:spPr>
        <p:txBody>
          <a:bodyPr lIns="0" tIns="44451" rIns="0" bIns="44451" anchor="t" anchorCtr="0"/>
          <a:lstStyle/>
          <a:p>
            <a:pPr algn="ctr" defTabSz="892152">
              <a:spcBef>
                <a:spcPts val="300"/>
              </a:spcBef>
              <a:defRPr/>
            </a:pPr>
            <a:r>
              <a:rPr lang="en-GB" sz="1400" b="1" kern="0" dirty="0">
                <a:latin typeface="Arial" panose="020B0604020202020204" pitchFamily="34" charset="0"/>
                <a:ea typeface="ＭＳ Ｐゴシック" charset="0"/>
                <a:cs typeface="Arial" panose="020B0604020202020204" pitchFamily="34" charset="0"/>
              </a:rPr>
              <a:t>Consider the results of molecular testing. Is the patient’s tumour:</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KRAS/NRAS/BRAF wild-type?</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BRAF V600E-positive?</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dMMR/MSI-H?</a:t>
            </a:r>
          </a:p>
          <a:p>
            <a:pPr algn="ctr" defTabSz="892152">
              <a:spcBef>
                <a:spcPts val="300"/>
              </a:spcBef>
              <a:defRPr/>
            </a:pPr>
            <a:r>
              <a:rPr lang="en-GB" sz="1400" kern="0" dirty="0">
                <a:latin typeface="Arial" panose="020B0604020202020204" pitchFamily="34" charset="0"/>
                <a:ea typeface="ＭＳ Ｐゴシック" charset="0"/>
                <a:cs typeface="Arial" panose="020B0604020202020204" pitchFamily="34" charset="0"/>
              </a:rPr>
              <a:t>HER2-amplified, RAS wild-type?</a:t>
            </a:r>
          </a:p>
        </p:txBody>
      </p:sp>
      <p:cxnSp>
        <p:nvCxnSpPr>
          <p:cNvPr id="19" name="Gerade Verbindung mit Pfeil 33">
            <a:extLst>
              <a:ext uri="{FF2B5EF4-FFF2-40B4-BE49-F238E27FC236}">
                <a16:creationId xmlns:a16="http://schemas.microsoft.com/office/drawing/2014/main" id="{2CFAA60F-81B8-1F5C-502E-2C12214F78B7}"/>
              </a:ext>
            </a:extLst>
          </p:cNvPr>
          <p:cNvCxnSpPr>
            <a:cxnSpLocks noChangeShapeType="1"/>
          </p:cNvCxnSpPr>
          <p:nvPr/>
        </p:nvCxnSpPr>
        <p:spPr bwMode="auto">
          <a:xfrm>
            <a:off x="6121095" y="3544713"/>
            <a:ext cx="0" cy="592227"/>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4" name="AutoShape 17">
            <a:extLst>
              <a:ext uri="{FF2B5EF4-FFF2-40B4-BE49-F238E27FC236}">
                <a16:creationId xmlns:a16="http://schemas.microsoft.com/office/drawing/2014/main" id="{C54819DA-1C4B-BA89-3DD7-3E38E4B5A6EA}"/>
              </a:ext>
            </a:extLst>
          </p:cNvPr>
          <p:cNvSpPr>
            <a:spLocks noChangeArrowheads="1"/>
          </p:cNvSpPr>
          <p:nvPr/>
        </p:nvSpPr>
        <p:spPr bwMode="ltGray">
          <a:xfrm>
            <a:off x="609600" y="3153490"/>
            <a:ext cx="10963197" cy="687629"/>
          </a:xfrm>
          <a:prstGeom prst="roundRect">
            <a:avLst>
              <a:gd name="adj" fmla="val 17354"/>
            </a:avLst>
          </a:prstGeom>
          <a:solidFill>
            <a:schemeClr val="accent1"/>
          </a:solidFill>
          <a:ln w="25400">
            <a:noFill/>
            <a:round/>
            <a:headEnd/>
            <a:tailEnd/>
          </a:ln>
        </p:spPr>
        <p:txBody>
          <a:bodyPr lIns="0" tIns="44451" rIns="0" bIns="44451" anchor="ctr"/>
          <a:lstStyle/>
          <a:p>
            <a:pPr algn="ct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Initial systemic therapy:</a:t>
            </a:r>
          </a:p>
          <a:p>
            <a:pPr algn="ct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Is the patient considered appropriate for intensive therapy?</a:t>
            </a:r>
          </a:p>
        </p:txBody>
      </p:sp>
    </p:spTree>
    <p:extLst>
      <p:ext uri="{BB962C8B-B14F-4D97-AF65-F5344CB8AC3E}">
        <p14:creationId xmlns:p14="http://schemas.microsoft.com/office/powerpoint/2010/main" val="198021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8586" y="5336165"/>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@giconnectinfo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95" y="533617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GI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7"/>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a:solidFill>
                  <a:schemeClr val="accent1"/>
                </a:solidFill>
                <a:latin typeface="Arial" panose="020B0604020202020204" pitchFamily="34" charset="0"/>
                <a:cs typeface="Arial" panose="020B0604020202020204" pitchFamily="34" charset="0"/>
                <a:hlinkClick r:id="rId5"/>
              </a:rPr>
              <a:t>louise.handbury</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099427" y="5336167"/>
            <a:ext cx="2084815" cy="7294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GI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40"/>
            <a:ext cx="8924840" cy="3586411"/>
          </a:xfrm>
        </p:spPr>
        <p:txBody>
          <a:bodyPr>
            <a:normAutofit/>
          </a:bodyPr>
          <a:lstStyle/>
          <a:p>
            <a:pPr>
              <a:lnSpc>
                <a:spcPts val="3800"/>
              </a:lnSpc>
              <a:spcBef>
                <a:spcPts val="800"/>
              </a:spcBef>
            </a:pPr>
            <a:r>
              <a:rPr lang="en-US" sz="3600" cap="none" dirty="0">
                <a:solidFill>
                  <a:schemeClr val="tx2"/>
                </a:solidFill>
              </a:rPr>
              <a:t>REACH </a:t>
            </a:r>
            <a:r>
              <a:rPr lang="en-US" sz="3600" cap="none" dirty="0"/>
              <a:t>GI CONNECT </a:t>
            </a:r>
            <a:r>
              <a:rPr lang="en-US" sz="3600" cap="none" dirty="0">
                <a:solidFill>
                  <a:schemeClr val="tx2"/>
                </a:solidFill>
              </a:rPr>
              <a:t>VIA </a:t>
            </a:r>
            <a:br>
              <a:rPr lang="en-US" sz="3600" cap="none" dirty="0">
                <a:solidFill>
                  <a:schemeClr val="tx2"/>
                </a:solidFill>
              </a:rPr>
            </a:br>
            <a:r>
              <a:rPr lang="en-US" sz="3600" cap="none" spc="-51"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hlinkClick r:id="rId7"/>
              </a:rPr>
              <a:t>https://giconnect.cor2ed.com/</a:t>
            </a:r>
            <a:endParaRPr lang="en-US" sz="3600" cap="none" dirty="0"/>
          </a:p>
        </p:txBody>
      </p:sp>
      <p:pic>
        <p:nvPicPr>
          <p:cNvPr id="12" name="Picture 11">
            <a:hlinkClick r:id="rId8"/>
            <a:extLst>
              <a:ext uri="{FF2B5EF4-FFF2-40B4-BE49-F238E27FC236}">
                <a16:creationId xmlns:a16="http://schemas.microsoft.com/office/drawing/2014/main" id="{7F740B07-918F-4655-A49D-75D0BFCD5FB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1295" y="4005069"/>
            <a:ext cx="1405860" cy="1282427"/>
          </a:xfrm>
          <a:prstGeom prst="rect">
            <a:avLst/>
          </a:prstGeom>
        </p:spPr>
      </p:pic>
      <p:pic>
        <p:nvPicPr>
          <p:cNvPr id="13" name="Picture 12">
            <a:hlinkClick r:id="rId6"/>
            <a:extLst>
              <a:ext uri="{FF2B5EF4-FFF2-40B4-BE49-F238E27FC236}">
                <a16:creationId xmlns:a16="http://schemas.microsoft.com/office/drawing/2014/main" id="{C994F013-C302-47F4-9EB4-4B52A431EA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12024" y="4005069"/>
            <a:ext cx="1656184" cy="1282427"/>
          </a:xfrm>
          <a:prstGeom prst="rect">
            <a:avLst/>
          </a:prstGeom>
        </p:spPr>
      </p:pic>
      <p:pic>
        <p:nvPicPr>
          <p:cNvPr id="14" name="Picture 13">
            <a:hlinkClick r:id="rId4"/>
            <a:extLst>
              <a:ext uri="{FF2B5EF4-FFF2-40B4-BE49-F238E27FC236}">
                <a16:creationId xmlns:a16="http://schemas.microsoft.com/office/drawing/2014/main" id="{9C8C6252-0511-42FC-81AE-E7E9EA09445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359883" y="4005069"/>
            <a:ext cx="1377292" cy="1282427"/>
          </a:xfrm>
          <a:prstGeom prst="rect">
            <a:avLst/>
          </a:prstGeom>
        </p:spPr>
      </p:pic>
      <p:pic>
        <p:nvPicPr>
          <p:cNvPr id="20" name="Picture 19">
            <a:hlinkClick r:id="rId3"/>
            <a:extLst>
              <a:ext uri="{FF2B5EF4-FFF2-40B4-BE49-F238E27FC236}">
                <a16:creationId xmlns:a16="http://schemas.microsoft.com/office/drawing/2014/main" id="{8A7CBC23-A2BC-439B-870D-2C306F7C796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35979" y="4005069"/>
            <a:ext cx="1377292" cy="128242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28</a:t>
            </a:fld>
            <a:endParaRPr lang="en-GB" dirty="0"/>
          </a:p>
        </p:txBody>
      </p:sp>
    </p:spTree>
    <p:extLst>
      <p:ext uri="{BB962C8B-B14F-4D97-AF65-F5344CB8AC3E}">
        <p14:creationId xmlns:p14="http://schemas.microsoft.com/office/powerpoint/2010/main" val="2753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GI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a:t>
            </a:r>
            <a:br>
              <a:rPr lang="en-GB" altLang="en-US" sz="1700" b="1" dirty="0">
                <a:latin typeface="Arial" panose="020B0604020202020204" pitchFamily="34" charset="0"/>
              </a:rPr>
            </a:br>
            <a:r>
              <a:rPr lang="en-GB" altLang="en-US" sz="1700" b="1" dirty="0">
                <a:latin typeface="Arial" panose="020B0604020202020204" pitchFamily="34" charset="0"/>
              </a:rPr>
              <a:t>of gastrointestinal oncology. </a:t>
            </a:r>
          </a:p>
          <a:p>
            <a:pPr marL="0" indent="0">
              <a:lnSpc>
                <a:spcPct val="120000"/>
              </a:lnSpc>
              <a:spcBef>
                <a:spcPts val="600"/>
              </a:spcBef>
              <a:buNone/>
            </a:pPr>
            <a:endParaRPr lang="en-GB" altLang="en-US" sz="17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GI CONNECT programme is supported through an independent educational grant from Bayer.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sz="1700" dirty="0">
                <a:latin typeface="Arial" panose="020B0604020202020204" pitchFamily="34" charset="0"/>
              </a:rPr>
              <a:t>Expert Disclaimers:</a:t>
            </a:r>
          </a:p>
          <a:p>
            <a:r>
              <a:rPr lang="en-GB" altLang="de-DE" sz="1700" b="1" dirty="0">
                <a:solidFill>
                  <a:schemeClr val="accent1"/>
                </a:solidFill>
              </a:rPr>
              <a:t>Assoc. Prof. Gerald Prager </a:t>
            </a:r>
            <a:r>
              <a:rPr lang="en-GB" sz="1700" dirty="0"/>
              <a:t>has received financial support/sponsorship for research support, consultation, or speaker fees from the following companies:</a:t>
            </a:r>
          </a:p>
          <a:p>
            <a:pPr lvl="1"/>
            <a:r>
              <a:rPr lang="en-GB" sz="1600" dirty="0"/>
              <a:t>Amgen, AstraZeneca, Bayer, BMS, Incyte, Merck Serono, MSD, Servier, Takeda</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1F0349-660F-30CB-EC25-4EB13612B675}"/>
              </a:ext>
            </a:extLst>
          </p:cNvPr>
          <p:cNvSpPr>
            <a:spLocks noGrp="1"/>
          </p:cNvSpPr>
          <p:nvPr>
            <p:ph sz="quarter" idx="12"/>
          </p:nvPr>
        </p:nvSpPr>
        <p:spPr>
          <a:xfrm>
            <a:off x="620184" y="1425600"/>
            <a:ext cx="10963200" cy="4525200"/>
          </a:xfrm>
        </p:spPr>
        <p:txBody>
          <a:bodyPr/>
          <a:lstStyle/>
          <a:p>
            <a:r>
              <a:rPr lang="en-GB" dirty="0"/>
              <a:t>Understand the considerations for achieving a long-term response in advanced colorectal cancer:</a:t>
            </a:r>
          </a:p>
          <a:p>
            <a:pPr lvl="1"/>
            <a:r>
              <a:rPr lang="en-GB" dirty="0"/>
              <a:t>How to view CRC treatment as a continuum of care</a:t>
            </a:r>
          </a:p>
          <a:p>
            <a:pPr lvl="1"/>
            <a:r>
              <a:rPr lang="en-GB" dirty="0"/>
              <a:t>What to consider when making treatment decisions</a:t>
            </a:r>
          </a:p>
          <a:p>
            <a:pPr lvl="1"/>
            <a:r>
              <a:rPr lang="en-GB" dirty="0"/>
              <a:t>Which treatment options are available for CRC patients’ 3rd line and beyond</a:t>
            </a:r>
          </a:p>
          <a:p>
            <a:endParaRPr lang="en-GB" dirty="0"/>
          </a:p>
        </p:txBody>
      </p:sp>
      <p:sp>
        <p:nvSpPr>
          <p:cNvPr id="5" name="Title 4">
            <a:extLst>
              <a:ext uri="{FF2B5EF4-FFF2-40B4-BE49-F238E27FC236}">
                <a16:creationId xmlns:a16="http://schemas.microsoft.com/office/drawing/2014/main" id="{8A98B2CC-1E68-B6C8-770A-91B56F13B607}"/>
              </a:ext>
            </a:extLst>
          </p:cNvPr>
          <p:cNvSpPr>
            <a:spLocks noGrp="1"/>
          </p:cNvSpPr>
          <p:nvPr>
            <p:ph type="title"/>
          </p:nvPr>
        </p:nvSpPr>
        <p:spPr>
          <a:xfrm>
            <a:off x="619201" y="259200"/>
            <a:ext cx="10963199" cy="864000"/>
          </a:xfrm>
        </p:spPr>
        <p:txBody>
          <a:bodyPr/>
          <a:lstStyle/>
          <a:p>
            <a:r>
              <a:rPr lang="en-GB" dirty="0"/>
              <a:t>Educational objectives</a:t>
            </a:r>
          </a:p>
        </p:txBody>
      </p:sp>
      <p:sp>
        <p:nvSpPr>
          <p:cNvPr id="4" name="Slide Number Placeholder 3">
            <a:extLst>
              <a:ext uri="{FF2B5EF4-FFF2-40B4-BE49-F238E27FC236}">
                <a16:creationId xmlns:a16="http://schemas.microsoft.com/office/drawing/2014/main" id="{BD7E3597-A85C-5534-3D27-02EB9239655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11" name="Content Placeholder 10">
            <a:extLst>
              <a:ext uri="{FF2B5EF4-FFF2-40B4-BE49-F238E27FC236}">
                <a16:creationId xmlns:a16="http://schemas.microsoft.com/office/drawing/2014/main" id="{858C9C98-A3B5-8EFC-C1E1-040B8CF2FAB8}"/>
              </a:ext>
            </a:extLst>
          </p:cNvPr>
          <p:cNvSpPr>
            <a:spLocks noGrp="1"/>
          </p:cNvSpPr>
          <p:nvPr>
            <p:ph sz="quarter" idx="15"/>
          </p:nvPr>
        </p:nvSpPr>
        <p:spPr/>
        <p:txBody>
          <a:bodyPr/>
          <a:lstStyle/>
          <a:p>
            <a:r>
              <a:rPr lang="en-GB" dirty="0">
                <a:solidFill>
                  <a:schemeClr val="tx2"/>
                </a:solidFill>
              </a:rPr>
              <a:t>CRC, colorectal cancer</a:t>
            </a:r>
          </a:p>
        </p:txBody>
      </p:sp>
    </p:spTree>
    <p:extLst>
      <p:ext uri="{BB962C8B-B14F-4D97-AF65-F5344CB8AC3E}">
        <p14:creationId xmlns:p14="http://schemas.microsoft.com/office/powerpoint/2010/main" val="32615128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E4CFB-502B-E544-3E19-22543A4EA774}"/>
              </a:ext>
            </a:extLst>
          </p:cNvPr>
          <p:cNvSpPr>
            <a:spLocks noGrp="1"/>
          </p:cNvSpPr>
          <p:nvPr>
            <p:ph sz="quarter" idx="12"/>
          </p:nvPr>
        </p:nvSpPr>
        <p:spPr>
          <a:xfrm>
            <a:off x="620184" y="1425600"/>
            <a:ext cx="10963200" cy="4525200"/>
          </a:xfrm>
        </p:spPr>
        <p:txBody>
          <a:bodyPr/>
          <a:lstStyle/>
          <a:p>
            <a:r>
              <a:rPr lang="en-GB" dirty="0"/>
              <a:t>Treatment of advanced colorectal cancer (CRC) should be considered as a continuum of care and patients should be offered as many life prolonging therapies as possible</a:t>
            </a:r>
          </a:p>
          <a:p>
            <a:r>
              <a:rPr lang="en-GB" dirty="0"/>
              <a:t>Decision-making at each stage of therapy should consider patients' suitability and tolerability, tumour biomarkers and prior exposure to chemotherapies and/or targeted agents</a:t>
            </a:r>
          </a:p>
          <a:p>
            <a:r>
              <a:rPr lang="en-GB" dirty="0"/>
              <a:t>There are a number of treatment options for CRC patients third-line and beyond that should be considered such as regorafenib, trifluridine/tipiracil as well as consideration of clinical trials and rechallenge with chemotherapy or anti-EGFR</a:t>
            </a:r>
          </a:p>
          <a:p>
            <a:endParaRPr lang="en-GB" dirty="0"/>
          </a:p>
        </p:txBody>
      </p:sp>
      <p:sp>
        <p:nvSpPr>
          <p:cNvPr id="2" name="Title 1">
            <a:extLst>
              <a:ext uri="{FF2B5EF4-FFF2-40B4-BE49-F238E27FC236}">
                <a16:creationId xmlns:a16="http://schemas.microsoft.com/office/drawing/2014/main" id="{12D368D6-6A2C-CB5D-528C-5EB7B945AA10}"/>
              </a:ext>
            </a:extLst>
          </p:cNvPr>
          <p:cNvSpPr>
            <a:spLocks noGrp="1"/>
          </p:cNvSpPr>
          <p:nvPr>
            <p:ph type="title"/>
          </p:nvPr>
        </p:nvSpPr>
        <p:spPr>
          <a:xfrm>
            <a:off x="619201" y="259200"/>
            <a:ext cx="10963199" cy="864000"/>
          </a:xfrm>
        </p:spPr>
        <p:txBody>
          <a:bodyPr/>
          <a:lstStyle/>
          <a:p>
            <a:r>
              <a:rPr lang="en-GB" dirty="0"/>
              <a:t>Clinical takeaways</a:t>
            </a:r>
          </a:p>
        </p:txBody>
      </p:sp>
      <p:sp>
        <p:nvSpPr>
          <p:cNvPr id="4" name="Slide Number Placeholder 3">
            <a:extLst>
              <a:ext uri="{FF2B5EF4-FFF2-40B4-BE49-F238E27FC236}">
                <a16:creationId xmlns:a16="http://schemas.microsoft.com/office/drawing/2014/main" id="{0FEEF207-CCC5-1B94-FE54-410951C9951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4" name="Content Placeholder 13">
            <a:extLst>
              <a:ext uri="{FF2B5EF4-FFF2-40B4-BE49-F238E27FC236}">
                <a16:creationId xmlns:a16="http://schemas.microsoft.com/office/drawing/2014/main" id="{B6B01CB3-8707-CB95-9ED1-F284FB5B841F}"/>
              </a:ext>
            </a:extLst>
          </p:cNvPr>
          <p:cNvSpPr>
            <a:spLocks noGrp="1"/>
          </p:cNvSpPr>
          <p:nvPr>
            <p:ph sz="quarter" idx="15"/>
          </p:nvPr>
        </p:nvSpPr>
        <p:spPr/>
        <p:txBody>
          <a:bodyPr/>
          <a:lstStyle/>
          <a:p>
            <a:r>
              <a:rPr lang="en-GB" dirty="0">
                <a:solidFill>
                  <a:schemeClr val="tx2"/>
                </a:solidFill>
              </a:rPr>
              <a:t>EGFR, epidermal growth factor receptor</a:t>
            </a:r>
          </a:p>
        </p:txBody>
      </p:sp>
    </p:spTree>
    <p:extLst>
      <p:ext uri="{BB962C8B-B14F-4D97-AF65-F5344CB8AC3E}">
        <p14:creationId xmlns:p14="http://schemas.microsoft.com/office/powerpoint/2010/main" val="4276277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699AE-7872-47C9-B20C-D1DDACC47AB0}"/>
              </a:ext>
            </a:extLst>
          </p:cNvPr>
          <p:cNvSpPr>
            <a:spLocks noGrp="1"/>
          </p:cNvSpPr>
          <p:nvPr>
            <p:ph sz="quarter" idx="12"/>
          </p:nvPr>
        </p:nvSpPr>
        <p:spPr/>
        <p:txBody>
          <a:bodyPr>
            <a:noAutofit/>
          </a:bodyPr>
          <a:lstStyle/>
          <a:p>
            <a:r>
              <a:rPr lang="en-GB" dirty="0">
                <a:solidFill>
                  <a:schemeClr val="tx2"/>
                </a:solidFill>
              </a:rPr>
              <a:t>W</a:t>
            </a:r>
            <a:r>
              <a:rPr lang="en-GB" b="0" i="0" dirty="0">
                <a:solidFill>
                  <a:schemeClr val="tx2"/>
                </a:solidFill>
                <a:effectLst/>
              </a:rPr>
              <a:t>ith the introduction of targeted therapy over the past two decades, the life expectancy of patients with metastatic CRC (mCRC) has improved significantly from 12 to 30-40 months in various studies</a:t>
            </a:r>
            <a:r>
              <a:rPr lang="en-GB" b="0" i="0" baseline="30000" dirty="0">
                <a:solidFill>
                  <a:schemeClr val="tx2"/>
                </a:solidFill>
                <a:effectLst/>
              </a:rPr>
              <a:t>1</a:t>
            </a:r>
          </a:p>
          <a:p>
            <a:r>
              <a:rPr lang="en-GB" dirty="0">
                <a:solidFill>
                  <a:schemeClr val="tx2"/>
                </a:solidFill>
              </a:rPr>
              <a:t>More than 50% of patients are now receiving treatment in the third-line setting</a:t>
            </a:r>
            <a:r>
              <a:rPr lang="en-GB" baseline="30000" dirty="0">
                <a:solidFill>
                  <a:schemeClr val="tx2"/>
                </a:solidFill>
              </a:rPr>
              <a:t>2</a:t>
            </a:r>
            <a:r>
              <a:rPr lang="en-GB" dirty="0">
                <a:solidFill>
                  <a:schemeClr val="tx2"/>
                </a:solidFill>
              </a:rPr>
              <a:t> </a:t>
            </a:r>
          </a:p>
          <a:p>
            <a:r>
              <a:rPr lang="en-GB" dirty="0">
                <a:solidFill>
                  <a:schemeClr val="tx2"/>
                </a:solidFill>
              </a:rPr>
              <a:t>We cannot predict which patients will achieve a long-term response but there are some clinical factors that can help decision-making:</a:t>
            </a:r>
          </a:p>
          <a:p>
            <a:pPr lvl="1"/>
            <a:r>
              <a:rPr lang="en-GB" dirty="0">
                <a:solidFill>
                  <a:schemeClr val="tx2"/>
                </a:solidFill>
              </a:rPr>
              <a:t>Left sided tumours even in the metastatic setting have a better prognosis than right sided</a:t>
            </a:r>
            <a:r>
              <a:rPr lang="en-GB" baseline="30000" dirty="0">
                <a:solidFill>
                  <a:schemeClr val="tx2"/>
                </a:solidFill>
              </a:rPr>
              <a:t>3-5</a:t>
            </a:r>
          </a:p>
          <a:p>
            <a:pPr lvl="1"/>
            <a:r>
              <a:rPr lang="en-GB" dirty="0">
                <a:solidFill>
                  <a:schemeClr val="tx2"/>
                </a:solidFill>
              </a:rPr>
              <a:t>Molecular markers, among them </a:t>
            </a:r>
            <a:r>
              <a:rPr lang="en-GB" i="1" dirty="0">
                <a:solidFill>
                  <a:schemeClr val="tx2"/>
                </a:solidFill>
              </a:rPr>
              <a:t>BRAF</a:t>
            </a:r>
            <a:r>
              <a:rPr lang="en-GB" dirty="0">
                <a:solidFill>
                  <a:schemeClr val="tx2"/>
                </a:solidFill>
              </a:rPr>
              <a:t> mutations as a worse prognostic marker but with specific treatment options for these patients</a:t>
            </a:r>
            <a:r>
              <a:rPr lang="en-GB" baseline="30000" dirty="0">
                <a:solidFill>
                  <a:schemeClr val="tx2"/>
                </a:solidFill>
              </a:rPr>
              <a:t>6</a:t>
            </a:r>
          </a:p>
          <a:p>
            <a:pPr lvl="1"/>
            <a:r>
              <a:rPr lang="en-GB" b="0" i="0" dirty="0">
                <a:solidFill>
                  <a:schemeClr val="tx2"/>
                </a:solidFill>
                <a:effectLst/>
              </a:rPr>
              <a:t>Clinically useful predictive biomarkers aid clinical decision making, such as the presence of </a:t>
            </a:r>
            <a:r>
              <a:rPr lang="en-GB" b="0" i="1" dirty="0">
                <a:solidFill>
                  <a:schemeClr val="tx2"/>
                </a:solidFill>
                <a:effectLst/>
              </a:rPr>
              <a:t>KRAS</a:t>
            </a:r>
            <a:r>
              <a:rPr lang="en-GB" b="0" i="0" dirty="0">
                <a:solidFill>
                  <a:schemeClr val="tx2"/>
                </a:solidFill>
                <a:effectLst/>
              </a:rPr>
              <a:t> gene mutations predicting a lack of benefit from anti-EGFR therapy</a:t>
            </a:r>
            <a:r>
              <a:rPr lang="en-GB" b="0" i="0" baseline="30000" dirty="0">
                <a:solidFill>
                  <a:schemeClr val="tx2"/>
                </a:solidFill>
                <a:effectLst/>
              </a:rPr>
              <a:t>7</a:t>
            </a:r>
            <a:endParaRPr lang="en-GB" baseline="30000" dirty="0">
              <a:solidFill>
                <a:schemeClr val="tx2"/>
              </a:solidFill>
            </a:endParaRPr>
          </a:p>
        </p:txBody>
      </p:sp>
      <p:sp>
        <p:nvSpPr>
          <p:cNvPr id="2" name="Title 1">
            <a:extLst>
              <a:ext uri="{FF2B5EF4-FFF2-40B4-BE49-F238E27FC236}">
                <a16:creationId xmlns:a16="http://schemas.microsoft.com/office/drawing/2014/main" id="{D14C7FA1-C13E-2096-957C-02CC130E8C8C}"/>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0955CB8C-3E54-3A01-414F-4E7E33A07C5F}"/>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8CD85055-D886-5793-CA82-3FEF6C340463}"/>
              </a:ext>
            </a:extLst>
          </p:cNvPr>
          <p:cNvSpPr>
            <a:spLocks noGrp="1"/>
          </p:cNvSpPr>
          <p:nvPr>
            <p:ph sz="quarter" idx="15"/>
          </p:nvPr>
        </p:nvSpPr>
        <p:spPr>
          <a:xfrm>
            <a:off x="620183" y="6356351"/>
            <a:ext cx="10962217" cy="365125"/>
          </a:xfrm>
        </p:spPr>
        <p:txBody>
          <a:bodyPr anchor="b"/>
          <a:lstStyle/>
          <a:p>
            <a:endParaRPr lang="en-GB" dirty="0">
              <a:solidFill>
                <a:schemeClr val="tx2"/>
              </a:solidFill>
            </a:endParaRPr>
          </a:p>
          <a:p>
            <a:r>
              <a:rPr lang="en-GB" dirty="0">
                <a:solidFill>
                  <a:schemeClr val="tx2"/>
                </a:solidFill>
              </a:rPr>
              <a:t>BRAF, proto-oncogene B-Raf; EGFR, </a:t>
            </a:r>
            <a:r>
              <a:rPr lang="en-GB" b="0" i="0" dirty="0">
                <a:solidFill>
                  <a:schemeClr val="tx2"/>
                </a:solidFill>
                <a:effectLst/>
              </a:rPr>
              <a:t>epidermal growth factor receptor; </a:t>
            </a:r>
            <a:r>
              <a:rPr lang="en-GB" dirty="0">
                <a:solidFill>
                  <a:schemeClr val="tx2"/>
                </a:solidFill>
              </a:rPr>
              <a:t>KRAS, Kirsten rat sarcoma viral oncogene homologue</a:t>
            </a:r>
          </a:p>
          <a:p>
            <a:r>
              <a:rPr lang="en-GB" dirty="0">
                <a:solidFill>
                  <a:schemeClr val="tx2"/>
                </a:solidFill>
              </a:rPr>
              <a:t>1. Novakova-Jiresova A, et al. Cancer Manag Res. 2020;12:5365-5372; 2. Tampellini M, et al. Clin Colorectal Cancer. 2017;16(4):372-376; </a:t>
            </a:r>
            <a:br>
              <a:rPr lang="en-GB" dirty="0">
                <a:solidFill>
                  <a:schemeClr val="tx2"/>
                </a:solidFill>
              </a:rPr>
            </a:br>
            <a:r>
              <a:rPr lang="en-GB" dirty="0">
                <a:solidFill>
                  <a:schemeClr val="tx2"/>
                </a:solidFill>
              </a:rPr>
              <a:t>3.</a:t>
            </a:r>
            <a:r>
              <a:rPr lang="en-GB" dirty="0">
                <a:solidFill>
                  <a:schemeClr val="tx2"/>
                </a:solidFill>
                <a:effectLst/>
                <a:ea typeface="Times New Roman" panose="02020603050405020304" pitchFamily="18" charset="0"/>
              </a:rPr>
              <a:t> Loupakis F, et al. J Natl Cancer Inst. 2015;107(3):dju427; 4. </a:t>
            </a:r>
            <a:r>
              <a:rPr lang="en-GB" dirty="0">
                <a:solidFill>
                  <a:schemeClr val="tx2"/>
                </a:solidFill>
              </a:rPr>
              <a:t>Brule SY, et al. </a:t>
            </a:r>
            <a:r>
              <a:rPr lang="en-US" dirty="0">
                <a:solidFill>
                  <a:schemeClr val="tx2"/>
                </a:solidFill>
              </a:rPr>
              <a:t>J Clin Oncol 2013; 31 (Suppl):3528</a:t>
            </a:r>
            <a:r>
              <a:rPr lang="en-GB" dirty="0">
                <a:solidFill>
                  <a:schemeClr val="tx2"/>
                </a:solidFill>
              </a:rPr>
              <a:t>; 5. </a:t>
            </a:r>
            <a:r>
              <a:rPr lang="en-GB" dirty="0">
                <a:solidFill>
                  <a:schemeClr val="tx2"/>
                </a:solidFill>
                <a:effectLst/>
                <a:ea typeface="Times New Roman" panose="02020603050405020304" pitchFamily="18" charset="0"/>
              </a:rPr>
              <a:t>Petrelli F, et al. JAMA Oncol. 2017;3(2):211-219; </a:t>
            </a:r>
            <a:br>
              <a:rPr lang="en-GB" dirty="0">
                <a:solidFill>
                  <a:schemeClr val="tx2"/>
                </a:solidFill>
                <a:effectLst/>
                <a:ea typeface="Times New Roman" panose="02020603050405020304" pitchFamily="18" charset="0"/>
              </a:rPr>
            </a:br>
            <a:r>
              <a:rPr lang="en-GB" dirty="0">
                <a:solidFill>
                  <a:schemeClr val="tx2"/>
                </a:solidFill>
                <a:effectLst/>
                <a:ea typeface="Times New Roman" panose="02020603050405020304" pitchFamily="18" charset="0"/>
              </a:rPr>
              <a:t>6. Sahin IH, et </a:t>
            </a:r>
            <a:r>
              <a:rPr lang="en-GB" dirty="0">
                <a:solidFill>
                  <a:schemeClr val="tx2"/>
                </a:solidFill>
              </a:rPr>
              <a:t>al. JCO Oncol Pract2021;17(12):723-730; 7. Koncina E, et al. Cancers. 2020;12(2):319</a:t>
            </a:r>
          </a:p>
        </p:txBody>
      </p:sp>
    </p:spTree>
    <p:extLst>
      <p:ext uri="{BB962C8B-B14F-4D97-AF65-F5344CB8AC3E}">
        <p14:creationId xmlns:p14="http://schemas.microsoft.com/office/powerpoint/2010/main" val="14475498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dirty="0"/>
              <a:t>Patient characteristics and considerations</a:t>
            </a:r>
          </a:p>
        </p:txBody>
      </p:sp>
      <p:sp>
        <p:nvSpPr>
          <p:cNvPr id="3" name="Slide Number Placeholder 2"/>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129000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06E6C9B8-5B0B-F24F-970B-C256B0C29D01}"/>
              </a:ext>
            </a:extLst>
          </p:cNvPr>
          <p:cNvGraphicFramePr>
            <a:graphicFrameLocks noGrp="1"/>
          </p:cNvGraphicFramePr>
          <p:nvPr>
            <p:ph sz="quarter" idx="12"/>
            <p:extLst>
              <p:ext uri="{D42A27DB-BD31-4B8C-83A1-F6EECF244321}">
                <p14:modId xmlns:p14="http://schemas.microsoft.com/office/powerpoint/2010/main" val="2112080975"/>
              </p:ext>
            </p:extLst>
          </p:nvPr>
        </p:nvGraphicFramePr>
        <p:xfrm>
          <a:off x="620713" y="1340768"/>
          <a:ext cx="10963275" cy="4678680"/>
        </p:xfrm>
        <a:graphic>
          <a:graphicData uri="http://schemas.openxmlformats.org/drawingml/2006/table">
            <a:tbl>
              <a:tblPr bandRow="1">
                <a:tableStyleId>{5C22544A-7EE6-4342-B048-85BDC9FD1C3A}</a:tableStyleId>
              </a:tblPr>
              <a:tblGrid>
                <a:gridCol w="10963275">
                  <a:extLst>
                    <a:ext uri="{9D8B030D-6E8A-4147-A177-3AD203B41FA5}">
                      <a16:colId xmlns:a16="http://schemas.microsoft.com/office/drawing/2014/main" val="610950975"/>
                    </a:ext>
                  </a:extLst>
                </a:gridCol>
              </a:tblGrid>
              <a:tr h="370840">
                <a:tc>
                  <a:txBody>
                    <a:bodyPr/>
                    <a:lstStyle/>
                    <a:p>
                      <a:r>
                        <a:rPr lang="en-GB" b="1" noProof="0" dirty="0">
                          <a:solidFill>
                            <a:schemeClr val="accent1"/>
                          </a:solidFill>
                          <a:latin typeface="Arial" panose="020B0604020202020204" pitchFamily="34" charset="0"/>
                          <a:cs typeface="Arial" panose="020B0604020202020204" pitchFamily="34" charset="0"/>
                        </a:rPr>
                        <a:t>Overall condition and emotional status of patients</a:t>
                      </a:r>
                    </a:p>
                  </a:txBody>
                  <a:tcPr/>
                </a:tc>
                <a:extLst>
                  <a:ext uri="{0D108BD9-81ED-4DB2-BD59-A6C34878D82A}">
                    <a16:rowId xmlns:a16="http://schemas.microsoft.com/office/drawing/2014/main" val="3370467307"/>
                  </a:ext>
                </a:extLst>
              </a:tr>
              <a:tr h="370840">
                <a:tc>
                  <a:txBody>
                    <a:bodyPr/>
                    <a:lstStyle/>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Fit versus unfit for a combination therapy (triplet vs doublet vs monotherapy)</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Eastern Cooperative Oncology Group performance status </a:t>
                      </a:r>
                      <a:r>
                        <a:rPr lang="en-GB" noProof="0" dirty="0">
                          <a:solidFill>
                            <a:schemeClr val="tx1"/>
                          </a:solidFill>
                          <a:latin typeface="Arial" panose="020B0604020202020204" pitchFamily="34" charset="0"/>
                          <a:cs typeface="Arial" panose="020B0604020202020204" pitchFamily="34" charset="0"/>
                        </a:rPr>
                        <a:t>(ECOG PS)</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Patient age</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Established comorbidities</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Patient attitude</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Patient disease history (e.g. previous oxaliplatin-based adjuvant treatment)</a:t>
                      </a:r>
                    </a:p>
                  </a:txBody>
                  <a:tcPr/>
                </a:tc>
                <a:extLst>
                  <a:ext uri="{0D108BD9-81ED-4DB2-BD59-A6C34878D82A}">
                    <a16:rowId xmlns:a16="http://schemas.microsoft.com/office/drawing/2014/main" val="3186740265"/>
                  </a:ext>
                </a:extLst>
              </a:tr>
              <a:tr h="370840">
                <a:tc>
                  <a:txBody>
                    <a:bodyPr/>
                    <a:lstStyle/>
                    <a:p>
                      <a:pPr marL="0" indent="0">
                        <a:buClr>
                          <a:schemeClr val="accent1"/>
                        </a:buClr>
                        <a:buFont typeface="Arial" panose="020B0604020202020204" pitchFamily="34" charset="0"/>
                        <a:buNone/>
                      </a:pPr>
                      <a:r>
                        <a:rPr lang="en-GB" b="1" noProof="0" dirty="0">
                          <a:solidFill>
                            <a:schemeClr val="accent1"/>
                          </a:solidFill>
                          <a:latin typeface="Arial" panose="020B0604020202020204" pitchFamily="34" charset="0"/>
                          <a:cs typeface="Arial" panose="020B0604020202020204" pitchFamily="34" charset="0"/>
                        </a:rPr>
                        <a:t>Tumour characteristics and clinical course</a:t>
                      </a:r>
                    </a:p>
                  </a:txBody>
                  <a:tcPr/>
                </a:tc>
                <a:extLst>
                  <a:ext uri="{0D108BD9-81ED-4DB2-BD59-A6C34878D82A}">
                    <a16:rowId xmlns:a16="http://schemas.microsoft.com/office/drawing/2014/main" val="3860491351"/>
                  </a:ext>
                </a:extLst>
              </a:tr>
              <a:tr h="370840">
                <a:tc>
                  <a:txBody>
                    <a:bodyPr/>
                    <a:lstStyle/>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Indolent versus aggressive tumour</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Disease presentation (synchronous vs metachronous)</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Tumour load</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Mutational status (e.g. </a:t>
                      </a:r>
                      <a:r>
                        <a:rPr lang="en-GB" i="1" noProof="0" dirty="0">
                          <a:latin typeface="Arial" panose="020B0604020202020204" pitchFamily="34" charset="0"/>
                          <a:cs typeface="Arial" panose="020B0604020202020204" pitchFamily="34" charset="0"/>
                        </a:rPr>
                        <a:t>RAS</a:t>
                      </a:r>
                      <a:r>
                        <a:rPr lang="en-GB" noProof="0" dirty="0">
                          <a:latin typeface="Arial" panose="020B0604020202020204" pitchFamily="34" charset="0"/>
                          <a:cs typeface="Arial" panose="020B0604020202020204" pitchFamily="34" charset="0"/>
                        </a:rPr>
                        <a:t> and </a:t>
                      </a:r>
                      <a:r>
                        <a:rPr lang="en-GB" i="1" noProof="0" dirty="0">
                          <a:latin typeface="Arial" panose="020B0604020202020204" pitchFamily="34" charset="0"/>
                          <a:cs typeface="Arial" panose="020B0604020202020204" pitchFamily="34" charset="0"/>
                        </a:rPr>
                        <a:t>BRAF</a:t>
                      </a:r>
                      <a:r>
                        <a:rPr lang="en-GB" noProof="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681952056"/>
                  </a:ext>
                </a:extLst>
              </a:tr>
              <a:tr h="370840">
                <a:tc>
                  <a:txBody>
                    <a:bodyPr/>
                    <a:lstStyle/>
                    <a:p>
                      <a:pPr marL="0" indent="0">
                        <a:buClr>
                          <a:schemeClr val="accent1"/>
                        </a:buClr>
                        <a:buFont typeface="Arial" panose="020B0604020202020204" pitchFamily="34" charset="0"/>
                        <a:buNone/>
                      </a:pPr>
                      <a:r>
                        <a:rPr lang="en-GB" b="1" noProof="0" dirty="0">
                          <a:solidFill>
                            <a:schemeClr val="accent1"/>
                          </a:solidFill>
                          <a:latin typeface="Arial" panose="020B0604020202020204" pitchFamily="34" charset="0"/>
                          <a:cs typeface="Arial" panose="020B0604020202020204" pitchFamily="34" charset="0"/>
                        </a:rPr>
                        <a:t>Treatment goal</a:t>
                      </a:r>
                    </a:p>
                  </a:txBody>
                  <a:tcPr/>
                </a:tc>
                <a:extLst>
                  <a:ext uri="{0D108BD9-81ED-4DB2-BD59-A6C34878D82A}">
                    <a16:rowId xmlns:a16="http://schemas.microsoft.com/office/drawing/2014/main" val="3686996068"/>
                  </a:ext>
                </a:extLst>
              </a:tr>
              <a:tr h="370840">
                <a:tc>
                  <a:txBody>
                    <a:bodyPr/>
                    <a:lstStyle/>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Tumour shrinkage to achieve a radical surgery of metastases or palliation of disease-related symptoms</a:t>
                      </a:r>
                    </a:p>
                    <a:p>
                      <a:pPr marL="285750" indent="-285750">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Disease control to delay progression and worsening of patient’s general condition</a:t>
                      </a:r>
                    </a:p>
                  </a:txBody>
                  <a:tcPr/>
                </a:tc>
                <a:extLst>
                  <a:ext uri="{0D108BD9-81ED-4DB2-BD59-A6C34878D82A}">
                    <a16:rowId xmlns:a16="http://schemas.microsoft.com/office/drawing/2014/main" val="3844234393"/>
                  </a:ext>
                </a:extLst>
              </a:tr>
            </a:tbl>
          </a:graphicData>
        </a:graphic>
      </p:graphicFrame>
      <p:sp>
        <p:nvSpPr>
          <p:cNvPr id="5" name="Título 4">
            <a:extLst>
              <a:ext uri="{FF2B5EF4-FFF2-40B4-BE49-F238E27FC236}">
                <a16:creationId xmlns:a16="http://schemas.microsoft.com/office/drawing/2014/main" id="{E0A278FA-09F0-CA35-AFC8-2626425DF68E}"/>
              </a:ext>
            </a:extLst>
          </p:cNvPr>
          <p:cNvSpPr>
            <a:spLocks noGrp="1"/>
          </p:cNvSpPr>
          <p:nvPr>
            <p:ph type="title"/>
          </p:nvPr>
        </p:nvSpPr>
        <p:spPr/>
        <p:txBody>
          <a:bodyPr/>
          <a:lstStyle/>
          <a:p>
            <a:r>
              <a:rPr lang="en-GB" dirty="0"/>
              <a:t>Key factors for consideration in the CRC treatment strategy</a:t>
            </a:r>
          </a:p>
        </p:txBody>
      </p:sp>
      <p:sp>
        <p:nvSpPr>
          <p:cNvPr id="3" name="Marcador de número de diapositiva 2">
            <a:extLst>
              <a:ext uri="{FF2B5EF4-FFF2-40B4-BE49-F238E27FC236}">
                <a16:creationId xmlns:a16="http://schemas.microsoft.com/office/drawing/2014/main" id="{3A641D1B-8BAC-5FB9-4525-1DACEC6F72C1}"/>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1" name="Content Placeholder 10">
            <a:extLst>
              <a:ext uri="{FF2B5EF4-FFF2-40B4-BE49-F238E27FC236}">
                <a16:creationId xmlns:a16="http://schemas.microsoft.com/office/drawing/2014/main" id="{4A9B5277-9583-4345-892F-F4E2922465A8}"/>
              </a:ext>
            </a:extLst>
          </p:cNvPr>
          <p:cNvSpPr>
            <a:spLocks noGrp="1"/>
          </p:cNvSpPr>
          <p:nvPr>
            <p:ph sz="quarter" idx="15"/>
          </p:nvPr>
        </p:nvSpPr>
        <p:spPr>
          <a:xfrm>
            <a:off x="620183" y="6357600"/>
            <a:ext cx="10180339" cy="365125"/>
          </a:xfrm>
        </p:spPr>
        <p:txBody>
          <a:bodyPr/>
          <a:lstStyle/>
          <a:p>
            <a:r>
              <a:rPr lang="en-GB" dirty="0"/>
              <a:t>BRAF, proto-oncogene B-Raf; CRC, colorectal cancer; </a:t>
            </a:r>
            <a:r>
              <a:rPr lang="en-GB" dirty="0">
                <a:solidFill>
                  <a:schemeClr val="tx2"/>
                </a:solidFill>
                <a:latin typeface="Arial" panose="020B0604020202020204" pitchFamily="34" charset="0"/>
                <a:ea typeface="PT Sans" panose="020B0503020203020204" pitchFamily="34" charset="0"/>
                <a:cs typeface="Arial" panose="020B0604020202020204" pitchFamily="34" charset="0"/>
              </a:rPr>
              <a:t>RAS, </a:t>
            </a:r>
            <a:r>
              <a:rPr lang="en-GB" sz="1200" dirty="0">
                <a:solidFill>
                  <a:schemeClr val="tx2"/>
                </a:solidFill>
              </a:rPr>
              <a:t>rat sarcoma viral oncogene homologue</a:t>
            </a:r>
            <a:endParaRPr lang="en-GB" dirty="0"/>
          </a:p>
          <a:p>
            <a:r>
              <a:rPr lang="en-GB" dirty="0"/>
              <a:t>Argiles G, et al. ESMO Open 2019;4:e000495. doi:10.1136/esmoopen-2019-000495 </a:t>
            </a:r>
          </a:p>
        </p:txBody>
      </p:sp>
    </p:spTree>
    <p:extLst>
      <p:ext uri="{BB962C8B-B14F-4D97-AF65-F5344CB8AC3E}">
        <p14:creationId xmlns:p14="http://schemas.microsoft.com/office/powerpoint/2010/main" val="14984139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3E528-7E72-E0DC-F233-67B15B7706E5}"/>
              </a:ext>
            </a:extLst>
          </p:cNvPr>
          <p:cNvSpPr>
            <a:spLocks noGrp="1"/>
          </p:cNvSpPr>
          <p:nvPr>
            <p:ph sz="quarter" idx="12"/>
          </p:nvPr>
        </p:nvSpPr>
        <p:spPr>
          <a:xfrm>
            <a:off x="614400" y="1196752"/>
            <a:ext cx="11098224" cy="4525200"/>
          </a:xfrm>
        </p:spPr>
        <p:txBody>
          <a:bodyPr>
            <a:noAutofit/>
          </a:bodyPr>
          <a:lstStyle/>
          <a:p>
            <a:r>
              <a:rPr lang="en-GB" sz="1600" dirty="0">
                <a:solidFill>
                  <a:schemeClr val="tx2"/>
                </a:solidFill>
              </a:rPr>
              <a:t>Several biomarkers are used to inform treatment selection and understand the prognosis for patients with mCRC</a:t>
            </a:r>
            <a:r>
              <a:rPr lang="en-GB" sz="1600" baseline="30000" dirty="0">
                <a:solidFill>
                  <a:schemeClr val="tx2"/>
                </a:solidFill>
              </a:rPr>
              <a:t>1</a:t>
            </a:r>
            <a:endParaRPr lang="en-GB" sz="1600" b="0" i="0" baseline="30000" dirty="0">
              <a:solidFill>
                <a:schemeClr val="tx2"/>
              </a:solidFill>
              <a:effectLst/>
            </a:endParaRPr>
          </a:p>
          <a:p>
            <a:r>
              <a:rPr lang="en-GB" sz="1600" dirty="0">
                <a:solidFill>
                  <a:schemeClr val="tx2"/>
                </a:solidFill>
              </a:rPr>
              <a:t>Around 70% of </a:t>
            </a:r>
            <a:r>
              <a:rPr lang="en-GB" sz="1600" b="1" i="1" dirty="0">
                <a:solidFill>
                  <a:schemeClr val="accent1"/>
                </a:solidFill>
              </a:rPr>
              <a:t>RAS</a:t>
            </a:r>
            <a:r>
              <a:rPr lang="en-GB" sz="1600" b="1" dirty="0">
                <a:solidFill>
                  <a:schemeClr val="accent1"/>
                </a:solidFill>
              </a:rPr>
              <a:t> wild-type CRCs </a:t>
            </a:r>
            <a:r>
              <a:rPr lang="en-GB" sz="1600" dirty="0">
                <a:solidFill>
                  <a:schemeClr val="tx2"/>
                </a:solidFill>
              </a:rPr>
              <a:t>simultaneously harbour heterogeneous genomic alterations involved in EGFR and other signalling pathways that confer </a:t>
            </a:r>
            <a:r>
              <a:rPr lang="en-GB" sz="1600" b="1" dirty="0">
                <a:solidFill>
                  <a:schemeClr val="accent1"/>
                </a:solidFill>
              </a:rPr>
              <a:t>resistance to anti-EGFR monoclonal antibodies therapy</a:t>
            </a:r>
            <a:r>
              <a:rPr lang="en-GB" sz="1600" baseline="30000" dirty="0">
                <a:solidFill>
                  <a:schemeClr val="tx2"/>
                </a:solidFill>
              </a:rPr>
              <a:t>2</a:t>
            </a:r>
          </a:p>
          <a:p>
            <a:r>
              <a:rPr lang="en-GB" sz="1600" b="1" i="1" dirty="0">
                <a:solidFill>
                  <a:schemeClr val="accent1"/>
                </a:solidFill>
              </a:rPr>
              <a:t>BRAF</a:t>
            </a:r>
            <a:r>
              <a:rPr lang="en-GB" sz="1600" b="1" dirty="0">
                <a:solidFill>
                  <a:schemeClr val="accent1"/>
                </a:solidFill>
              </a:rPr>
              <a:t> V600E</a:t>
            </a:r>
            <a:r>
              <a:rPr lang="en-GB" sz="1600" dirty="0">
                <a:solidFill>
                  <a:schemeClr val="tx2"/>
                </a:solidFill>
              </a:rPr>
              <a:t> is a well-established oncogenic driver mutation </a:t>
            </a:r>
            <a:r>
              <a:rPr lang="en-GB" sz="1600" b="1" dirty="0">
                <a:solidFill>
                  <a:schemeClr val="accent1"/>
                </a:solidFill>
              </a:rPr>
              <a:t>associated with highly aggressive behaviour in CRC</a:t>
            </a:r>
            <a:r>
              <a:rPr lang="en-GB" sz="1600" baseline="30000" dirty="0">
                <a:solidFill>
                  <a:schemeClr val="tx2"/>
                </a:solidFill>
              </a:rPr>
              <a:t>3</a:t>
            </a:r>
            <a:r>
              <a:rPr lang="en-GB" sz="1600" dirty="0">
                <a:solidFill>
                  <a:schemeClr val="tx2"/>
                </a:solidFill>
              </a:rPr>
              <a:t> </a:t>
            </a:r>
          </a:p>
          <a:p>
            <a:pPr lvl="1"/>
            <a:r>
              <a:rPr lang="en-GB" sz="1600" b="1" i="1" dirty="0">
                <a:solidFill>
                  <a:schemeClr val="accent1"/>
                </a:solidFill>
              </a:rPr>
              <a:t>BRAF</a:t>
            </a:r>
            <a:r>
              <a:rPr lang="en-GB" sz="1600" b="1" dirty="0">
                <a:solidFill>
                  <a:schemeClr val="accent1"/>
                </a:solidFill>
              </a:rPr>
              <a:t> V600E–mutant CRC is associated with resistance to chemotherapy and EGFR–directed therapies</a:t>
            </a:r>
            <a:r>
              <a:rPr lang="en-GB" sz="1600" dirty="0">
                <a:solidFill>
                  <a:schemeClr val="tx2"/>
                </a:solidFill>
              </a:rPr>
              <a:t>, leading to shorter survival outcomes compared with wild-type </a:t>
            </a:r>
            <a:r>
              <a:rPr lang="en-GB" sz="1600" i="1" dirty="0">
                <a:solidFill>
                  <a:schemeClr val="tx2"/>
                </a:solidFill>
              </a:rPr>
              <a:t>BRAF</a:t>
            </a:r>
            <a:r>
              <a:rPr lang="en-GB" sz="1600" dirty="0">
                <a:solidFill>
                  <a:schemeClr val="tx2"/>
                </a:solidFill>
              </a:rPr>
              <a:t> </a:t>
            </a:r>
          </a:p>
          <a:p>
            <a:pPr lvl="1"/>
            <a:r>
              <a:rPr lang="en-GB" sz="1600" b="1" dirty="0">
                <a:solidFill>
                  <a:schemeClr val="accent1"/>
                </a:solidFill>
              </a:rPr>
              <a:t>BRAF inhibitors combined with EGFR blockade create a synergistic effect</a:t>
            </a:r>
            <a:r>
              <a:rPr lang="en-GB" sz="1600" dirty="0">
                <a:solidFill>
                  <a:schemeClr val="tx2"/>
                </a:solidFill>
              </a:rPr>
              <a:t>, resulting in significant therapeutic efficacy in colon cancer with </a:t>
            </a:r>
            <a:r>
              <a:rPr lang="en-GB" sz="1600" i="1" dirty="0">
                <a:solidFill>
                  <a:schemeClr val="tx2"/>
                </a:solidFill>
              </a:rPr>
              <a:t>BRAF</a:t>
            </a:r>
            <a:r>
              <a:rPr lang="en-GB" sz="1600" dirty="0">
                <a:solidFill>
                  <a:schemeClr val="tx2"/>
                </a:solidFill>
              </a:rPr>
              <a:t> V600E mutation </a:t>
            </a:r>
          </a:p>
          <a:p>
            <a:pPr lvl="1"/>
            <a:r>
              <a:rPr lang="en-GB" sz="1600" dirty="0">
                <a:solidFill>
                  <a:schemeClr val="tx2"/>
                </a:solidFill>
              </a:rPr>
              <a:t>The </a:t>
            </a:r>
            <a:r>
              <a:rPr lang="en-GB" sz="1600" i="1" dirty="0">
                <a:solidFill>
                  <a:schemeClr val="tx2"/>
                </a:solidFill>
              </a:rPr>
              <a:t>BRAF</a:t>
            </a:r>
            <a:r>
              <a:rPr lang="en-GB" sz="1600" dirty="0">
                <a:solidFill>
                  <a:schemeClr val="tx2"/>
                </a:solidFill>
              </a:rPr>
              <a:t> V600E mutation is also associated with MMR–deficient CRC, which is highly responsive to immune checkpoint inhibitor therapy</a:t>
            </a:r>
          </a:p>
          <a:p>
            <a:r>
              <a:rPr lang="en-GB" sz="1600" b="1" dirty="0">
                <a:solidFill>
                  <a:schemeClr val="accent1"/>
                </a:solidFill>
              </a:rPr>
              <a:t>MMR enzyme deficiency </a:t>
            </a:r>
            <a:r>
              <a:rPr lang="en-GB" sz="1600" dirty="0">
                <a:solidFill>
                  <a:schemeClr val="tx2"/>
                </a:solidFill>
              </a:rPr>
              <a:t>caused by mutations in MMR genes </a:t>
            </a:r>
            <a:r>
              <a:rPr lang="en-GB" sz="1600" b="1" dirty="0">
                <a:solidFill>
                  <a:schemeClr val="accent1"/>
                </a:solidFill>
              </a:rPr>
              <a:t>is a predictive and prognostic factor, especially in the early stage of CRC</a:t>
            </a:r>
            <a:r>
              <a:rPr lang="en-GB" sz="1600" baseline="30000" dirty="0">
                <a:solidFill>
                  <a:schemeClr val="tx2"/>
                </a:solidFill>
              </a:rPr>
              <a:t>4</a:t>
            </a:r>
            <a:r>
              <a:rPr lang="en-GB" sz="1600" dirty="0">
                <a:solidFill>
                  <a:schemeClr val="tx2"/>
                </a:solidFill>
              </a:rPr>
              <a:t> </a:t>
            </a:r>
          </a:p>
          <a:p>
            <a:pPr lvl="1"/>
            <a:r>
              <a:rPr lang="en-GB" sz="1600" b="0" i="0" dirty="0">
                <a:solidFill>
                  <a:schemeClr val="tx2"/>
                </a:solidFill>
                <a:effectLst/>
              </a:rPr>
              <a:t>Patients with CRCs that are microsatellite instability (MSI) and high somatic tumour mutation burden (TMB) have shown encouraging outcomes after receiving immunotherapy</a:t>
            </a:r>
            <a:r>
              <a:rPr lang="en-GB" sz="1600" b="0" i="0" baseline="30000" dirty="0">
                <a:solidFill>
                  <a:schemeClr val="tx2"/>
                </a:solidFill>
                <a:effectLst/>
              </a:rPr>
              <a:t>5,6</a:t>
            </a:r>
            <a:endParaRPr lang="en-GB" sz="1600" b="0" i="0" dirty="0">
              <a:solidFill>
                <a:schemeClr val="tx2"/>
              </a:solidFill>
              <a:effectLst/>
            </a:endParaRPr>
          </a:p>
          <a:p>
            <a:r>
              <a:rPr lang="en-GB" sz="1600" b="1" i="1" dirty="0">
                <a:solidFill>
                  <a:schemeClr val="accent1"/>
                </a:solidFill>
              </a:rPr>
              <a:t>HER2 </a:t>
            </a:r>
            <a:r>
              <a:rPr lang="en-GB" sz="1600" b="1" dirty="0">
                <a:solidFill>
                  <a:schemeClr val="accent1"/>
                </a:solidFill>
              </a:rPr>
              <a:t>is an emerging biomarker for CRC</a:t>
            </a:r>
            <a:r>
              <a:rPr lang="en-GB" sz="1600" baseline="30000" dirty="0">
                <a:solidFill>
                  <a:schemeClr val="tx2"/>
                </a:solidFill>
              </a:rPr>
              <a:t>7</a:t>
            </a:r>
            <a:endParaRPr lang="en-GB" sz="1600" b="0" baseline="30000" dirty="0">
              <a:solidFill>
                <a:schemeClr val="tx2"/>
              </a:solidFill>
              <a:effectLst/>
            </a:endParaRPr>
          </a:p>
          <a:p>
            <a:pPr marL="0" indent="0">
              <a:buNone/>
            </a:pPr>
            <a:endParaRPr lang="en-GB" sz="1600" dirty="0">
              <a:solidFill>
                <a:schemeClr val="tx2"/>
              </a:solidFill>
            </a:endParaRPr>
          </a:p>
        </p:txBody>
      </p:sp>
      <p:sp>
        <p:nvSpPr>
          <p:cNvPr id="5" name="Title 4">
            <a:extLst>
              <a:ext uri="{FF2B5EF4-FFF2-40B4-BE49-F238E27FC236}">
                <a16:creationId xmlns:a16="http://schemas.microsoft.com/office/drawing/2014/main" id="{FF3451C1-7EA8-BCF1-DF7B-AB1FEC7285CB}"/>
              </a:ext>
            </a:extLst>
          </p:cNvPr>
          <p:cNvSpPr>
            <a:spLocks noGrp="1"/>
          </p:cNvSpPr>
          <p:nvPr>
            <p:ph type="title"/>
          </p:nvPr>
        </p:nvSpPr>
        <p:spPr/>
        <p:txBody>
          <a:bodyPr/>
          <a:lstStyle/>
          <a:p>
            <a:r>
              <a:rPr lang="en-GB" dirty="0"/>
              <a:t>Molecular analysis in </a:t>
            </a:r>
            <a:r>
              <a:rPr lang="en-GB" cap="none" dirty="0"/>
              <a:t>m</a:t>
            </a:r>
            <a:r>
              <a:rPr lang="en-GB" dirty="0"/>
              <a:t>crc is the mainstay of treatment decision-making</a:t>
            </a:r>
          </a:p>
        </p:txBody>
      </p:sp>
      <p:sp>
        <p:nvSpPr>
          <p:cNvPr id="4" name="Slide Number Placeholder 3">
            <a:extLst>
              <a:ext uri="{FF2B5EF4-FFF2-40B4-BE49-F238E27FC236}">
                <a16:creationId xmlns:a16="http://schemas.microsoft.com/office/drawing/2014/main" id="{7A33991C-414E-BA36-B0B8-0B9CBEF3388F}"/>
              </a:ext>
            </a:extLst>
          </p:cNvPr>
          <p:cNvSpPr>
            <a:spLocks noGrp="1"/>
          </p:cNvSpPr>
          <p:nvPr>
            <p:ph type="sldNum" sz="quarter" idx="4"/>
          </p:nvPr>
        </p:nvSpPr>
        <p:spPr/>
        <p:txBody>
          <a:bodyPr/>
          <a:lstStyle/>
          <a:p>
            <a:fld id="{9E0CEAB5-56AC-4880-8098-2071FA176124}" type="slidenum">
              <a:rPr lang="en-GB" smtClean="0"/>
              <a:t>9</a:t>
            </a:fld>
            <a:endParaRPr lang="en-GB" dirty="0"/>
          </a:p>
        </p:txBody>
      </p:sp>
      <p:sp>
        <p:nvSpPr>
          <p:cNvPr id="6" name="Content Placeholder 5">
            <a:extLst>
              <a:ext uri="{FF2B5EF4-FFF2-40B4-BE49-F238E27FC236}">
                <a16:creationId xmlns:a16="http://schemas.microsoft.com/office/drawing/2014/main" id="{F2E155FF-0ECE-644E-CF42-89637BEAA426}"/>
              </a:ext>
            </a:extLst>
          </p:cNvPr>
          <p:cNvSpPr>
            <a:spLocks noGrp="1"/>
          </p:cNvSpPr>
          <p:nvPr>
            <p:ph sz="quarter" idx="15"/>
          </p:nvPr>
        </p:nvSpPr>
        <p:spPr>
          <a:xfrm>
            <a:off x="635556" y="6367711"/>
            <a:ext cx="11149076" cy="373657"/>
          </a:xfrm>
        </p:spPr>
        <p:txBody>
          <a:bodyPr anchor="b"/>
          <a:lstStyle/>
          <a:p>
            <a:pPr>
              <a:spcBef>
                <a:spcPts val="0"/>
              </a:spcBef>
              <a:spcAft>
                <a:spcPts val="200"/>
              </a:spcAft>
            </a:pPr>
            <a:r>
              <a:rPr lang="en-GB" sz="1100" dirty="0">
                <a:solidFill>
                  <a:schemeClr val="tx2"/>
                </a:solidFill>
              </a:rPr>
              <a:t>BRAF, proto-oncogene B-Raf; EGFR, epidermal growth factor receptor; HER2, human epidermal growth factor receptor 2; (m)CRC, (metastatic) colorectal cancer; MMR, mismatch repair; RAS, rat sarcoma viral oncogene homologue</a:t>
            </a:r>
          </a:p>
          <a:p>
            <a:pPr>
              <a:spcBef>
                <a:spcPts val="0"/>
              </a:spcBef>
              <a:spcAft>
                <a:spcPts val="200"/>
              </a:spcAft>
            </a:pPr>
            <a:r>
              <a:rPr lang="en-GB" sz="1100" dirty="0">
                <a:solidFill>
                  <a:schemeClr val="tx2"/>
                </a:solidFill>
              </a:rPr>
              <a:t>1. Yekeduz E, et al. Cureus. 2022;14(4):e24175; 2. </a:t>
            </a:r>
            <a:r>
              <a:rPr lang="en-GB" sz="1100" b="0" i="0" dirty="0">
                <a:solidFill>
                  <a:schemeClr val="tx2"/>
                </a:solidFill>
                <a:effectLst/>
              </a:rPr>
              <a:t>Dienstmann R, et al. Am Soc Clin Oncol Educ Book. 2015;35:e149-156;</a:t>
            </a:r>
            <a:br>
              <a:rPr lang="en-GB" sz="1100" b="0" i="0" dirty="0">
                <a:solidFill>
                  <a:schemeClr val="tx2"/>
                </a:solidFill>
                <a:effectLst/>
              </a:rPr>
            </a:br>
            <a:r>
              <a:rPr lang="en-GB" sz="1100" dirty="0">
                <a:solidFill>
                  <a:schemeClr val="tx2"/>
                </a:solidFill>
              </a:rPr>
              <a:t>3. </a:t>
            </a:r>
            <a:r>
              <a:rPr lang="en-GB" sz="1100" dirty="0">
                <a:solidFill>
                  <a:schemeClr val="tx2"/>
                </a:solidFill>
                <a:effectLst/>
                <a:ea typeface="Times New Roman" panose="02020603050405020304" pitchFamily="18" charset="0"/>
              </a:rPr>
              <a:t>Sahin IH, et </a:t>
            </a:r>
            <a:r>
              <a:rPr lang="en-GB" sz="1100" dirty="0">
                <a:solidFill>
                  <a:schemeClr val="tx2"/>
                </a:solidFill>
              </a:rPr>
              <a:t>al. JCO Oncol Pract 2021;17(12):723-730; 4. Molinari C, et al. Int J Mol Sci.</a:t>
            </a:r>
            <a:r>
              <a:rPr lang="en-GB" sz="1100" i="1" dirty="0">
                <a:solidFill>
                  <a:schemeClr val="tx2"/>
                </a:solidFill>
              </a:rPr>
              <a:t> </a:t>
            </a:r>
            <a:r>
              <a:rPr lang="en-GB" sz="1100" dirty="0">
                <a:solidFill>
                  <a:schemeClr val="tx2"/>
                </a:solidFill>
              </a:rPr>
              <a:t>2018;19:3733; 5</a:t>
            </a:r>
            <a:r>
              <a:rPr lang="en-GB" sz="1100" b="0" i="0" dirty="0">
                <a:solidFill>
                  <a:schemeClr val="tx2"/>
                </a:solidFill>
                <a:effectLst/>
              </a:rPr>
              <a:t>. Le DT, et al. N Engl J Med. 2015;372:2509-2520; </a:t>
            </a:r>
            <a:br>
              <a:rPr lang="en-GB" sz="1100" b="0" i="0" dirty="0">
                <a:solidFill>
                  <a:schemeClr val="tx2"/>
                </a:solidFill>
                <a:effectLst/>
              </a:rPr>
            </a:br>
            <a:r>
              <a:rPr lang="en-GB" sz="1100" b="0" i="0" dirty="0">
                <a:solidFill>
                  <a:schemeClr val="tx2"/>
                </a:solidFill>
                <a:effectLst/>
              </a:rPr>
              <a:t>6. Overman MJ, et al. Lancet Oncol. 2017;18:1182-1191; 7. Djaballah S, et al. </a:t>
            </a:r>
            <a:r>
              <a:rPr lang="en-GB" sz="1100" dirty="0">
                <a:solidFill>
                  <a:schemeClr val="tx2"/>
                </a:solidFill>
              </a:rPr>
              <a:t>Am Soc Clin Oncol Educ Book. 2022;42:219-232 </a:t>
            </a:r>
          </a:p>
        </p:txBody>
      </p:sp>
    </p:spTree>
    <p:extLst>
      <p:ext uri="{BB962C8B-B14F-4D97-AF65-F5344CB8AC3E}">
        <p14:creationId xmlns:p14="http://schemas.microsoft.com/office/powerpoint/2010/main" val="315068061"/>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13558</TotalTime>
  <Words>5452</Words>
  <Application>Microsoft Office PowerPoint</Application>
  <PresentationFormat>Widescreen</PresentationFormat>
  <Paragraphs>1102</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Aileron</vt:lpstr>
      <vt:lpstr>Arial</vt:lpstr>
      <vt:lpstr>Arial</vt:lpstr>
      <vt:lpstr>Calibri</vt:lpstr>
      <vt:lpstr>Lucida Grande</vt:lpstr>
      <vt:lpstr>PT Sans Narrow</vt:lpstr>
      <vt:lpstr>Thème Office</vt:lpstr>
      <vt:lpstr>PowerPoint Presentation</vt:lpstr>
      <vt:lpstr>Long-term response in advanced colorectal cancer</vt:lpstr>
      <vt:lpstr>Developed by GI COnnect</vt:lpstr>
      <vt:lpstr>Educational objectives</vt:lpstr>
      <vt:lpstr>Clinical takeaways</vt:lpstr>
      <vt:lpstr>introduction</vt:lpstr>
      <vt:lpstr>Patient characteristics and considerations</vt:lpstr>
      <vt:lpstr>Key factors for consideration in the CRC treatment strategy</vt:lpstr>
      <vt:lpstr>Molecular analysis in mcrc is the mainstay of treatment decision-making</vt:lpstr>
      <vt:lpstr>Tumour sidedness and treatment considerations</vt:lpstr>
      <vt:lpstr>Encorafenib plus cetuximab improves survival  in previously treated patients with BRAF V600E–mutant mCRC</vt:lpstr>
      <vt:lpstr>Anti-EGFR plus irinotecan based chemotherapy has benefit in irinotecan-refractory CRC</vt:lpstr>
      <vt:lpstr>third line treatment options</vt:lpstr>
      <vt:lpstr>Management of stage IV unresectable mCRC in  third-line therapy and beyond</vt:lpstr>
      <vt:lpstr>Systemic therapy for advanced or metastatic crc</vt:lpstr>
      <vt:lpstr>CORRECT Study: Regorafenib vs placebo PROLONGED PFS AND OS in refractory mCRC patients</vt:lpstr>
      <vt:lpstr>RECOURSE Study: TAS-102 PROLONGED PFS AND OS in refractory mcrc patients</vt:lpstr>
      <vt:lpstr>safety profILe In patIents beyond the seCond LIne</vt:lpstr>
      <vt:lpstr>Dose-escalated strategy for management of adverse events with regorafenib</vt:lpstr>
      <vt:lpstr>Sunlight: TAS-102 plus bevacizumab improves outcomes in refractory mcrc </vt:lpstr>
      <vt:lpstr>Sunlight: SAFETY results</vt:lpstr>
      <vt:lpstr>After regorafenib and  tas-102 ± bev what next?</vt:lpstr>
      <vt:lpstr>FRESCO-2: background and study design</vt:lpstr>
      <vt:lpstr>FRESCO-2: Fruquintinib prolonged OS and PFS in patients with refractory mCRC </vt:lpstr>
      <vt:lpstr>FRESCO-2: safety results</vt:lpstr>
      <vt:lpstr>summary</vt:lpstr>
      <vt:lpstr>summary</vt:lpstr>
      <vt:lpstr>REACH GI CONNECT VIA  TWITTER, LINKEDIN, VIMEO &amp; EMAIL OR VISIT THE GROUP’S WEBSITE https://giconnect.cor2ed.com/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385</cp:revision>
  <cp:lastPrinted>2017-02-15T09:54:46Z</cp:lastPrinted>
  <dcterms:created xsi:type="dcterms:W3CDTF">2016-10-14T09:38:18Z</dcterms:created>
  <dcterms:modified xsi:type="dcterms:W3CDTF">2023-08-22T13:33:43Z</dcterms:modified>
</cp:coreProperties>
</file>